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65" r:id="rId2"/>
    <p:sldId id="315" r:id="rId3"/>
    <p:sldId id="256" r:id="rId4"/>
    <p:sldId id="261" r:id="rId5"/>
    <p:sldId id="262" r:id="rId6"/>
    <p:sldId id="263" r:id="rId7"/>
    <p:sldId id="325" r:id="rId8"/>
    <p:sldId id="326" r:id="rId9"/>
    <p:sldId id="327" r:id="rId10"/>
    <p:sldId id="328" r:id="rId11"/>
    <p:sldId id="329" r:id="rId12"/>
    <p:sldId id="336" r:id="rId13"/>
    <p:sldId id="269" r:id="rId14"/>
    <p:sldId id="264" r:id="rId15"/>
    <p:sldId id="266" r:id="rId16"/>
    <p:sldId id="267" r:id="rId17"/>
    <p:sldId id="268"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3" r:id="rId31"/>
    <p:sldId id="285" r:id="rId32"/>
    <p:sldId id="284" r:id="rId33"/>
    <p:sldId id="287" r:id="rId34"/>
    <p:sldId id="286"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281" r:id="rId60"/>
    <p:sldId id="331" r:id="rId61"/>
    <p:sldId id="332" r:id="rId62"/>
    <p:sldId id="333" r:id="rId63"/>
    <p:sldId id="330" r:id="rId64"/>
    <p:sldId id="312" r:id="rId65"/>
    <p:sldId id="313" r:id="rId66"/>
    <p:sldId id="323" r:id="rId67"/>
    <p:sldId id="334" r:id="rId68"/>
    <p:sldId id="335" r:id="rId69"/>
    <p:sldId id="337" r:id="rId70"/>
    <p:sldId id="338" r:id="rId71"/>
    <p:sldId id="324" r:id="rId72"/>
    <p:sldId id="316" r:id="rId73"/>
    <p:sldId id="317" r:id="rId74"/>
    <p:sldId id="318" r:id="rId75"/>
    <p:sldId id="319" r:id="rId76"/>
    <p:sldId id="320" r:id="rId77"/>
    <p:sldId id="321" r:id="rId78"/>
    <p:sldId id="322" r:id="rId7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5" d="100"/>
          <a:sy n="65" d="100"/>
        </p:scale>
        <p:origin x="5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E634DD-FC93-4FD3-BFAC-0F757C649827}" type="datetimeFigureOut">
              <a:rPr lang="fr-FR" smtClean="0"/>
              <a:t>03/07/2018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E0095-BFC8-45C9-BDCE-306824602944}" type="slidenum">
              <a:rPr lang="fr-FR" smtClean="0"/>
              <a:t>‹N°›</a:t>
            </a:fld>
            <a:endParaRPr lang="fr-FR"/>
          </a:p>
        </p:txBody>
      </p:sp>
    </p:spTree>
    <p:extLst>
      <p:ext uri="{BB962C8B-B14F-4D97-AF65-F5344CB8AC3E}">
        <p14:creationId xmlns:p14="http://schemas.microsoft.com/office/powerpoint/2010/main" val="63677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3AFC3-4F79-4468-9C31-F7389883A2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4E13509-5C4F-4364-8DF4-EB4C28BB58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61C39C-798F-4E88-9045-2A6C58266A82}"/>
              </a:ext>
            </a:extLst>
          </p:cNvPr>
          <p:cNvSpPr>
            <a:spLocks noGrp="1"/>
          </p:cNvSpPr>
          <p:nvPr>
            <p:ph type="dt" sz="half" idx="10"/>
          </p:nvPr>
        </p:nvSpPr>
        <p:spPr/>
        <p:txBody>
          <a:bodyPr/>
          <a:lstStyle/>
          <a:p>
            <a:fld id="{A71B4CC6-977C-476B-A4E1-6EFD70E8371B}" type="datetime1">
              <a:rPr lang="fr-FR" smtClean="0"/>
              <a:t>03/07/2018</a:t>
            </a:fld>
            <a:endParaRPr lang="fr-FR"/>
          </a:p>
        </p:txBody>
      </p:sp>
      <p:sp>
        <p:nvSpPr>
          <p:cNvPr id="5" name="Espace réservé du pied de page 4">
            <a:extLst>
              <a:ext uri="{FF2B5EF4-FFF2-40B4-BE49-F238E27FC236}">
                <a16:creationId xmlns:a16="http://schemas.microsoft.com/office/drawing/2014/main" id="{554BAD09-661C-4784-896D-DE3BD3CD03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C7CE81-1AB8-4788-BA89-41094C312B91}"/>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71091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D896C-6C9E-419F-AD40-7A10550121F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8FA17F4-C3FE-4BA8-97B3-547EAED4F8E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98852E-A49F-4BCA-97E0-E513E041BD40}"/>
              </a:ext>
            </a:extLst>
          </p:cNvPr>
          <p:cNvSpPr>
            <a:spLocks noGrp="1"/>
          </p:cNvSpPr>
          <p:nvPr>
            <p:ph type="dt" sz="half" idx="10"/>
          </p:nvPr>
        </p:nvSpPr>
        <p:spPr/>
        <p:txBody>
          <a:bodyPr/>
          <a:lstStyle/>
          <a:p>
            <a:fld id="{BDD43176-2282-4491-B5D3-B72FF4007D2E}" type="datetime1">
              <a:rPr lang="fr-FR" smtClean="0"/>
              <a:t>03/07/2018</a:t>
            </a:fld>
            <a:endParaRPr lang="fr-FR"/>
          </a:p>
        </p:txBody>
      </p:sp>
      <p:sp>
        <p:nvSpPr>
          <p:cNvPr id="5" name="Espace réservé du pied de page 4">
            <a:extLst>
              <a:ext uri="{FF2B5EF4-FFF2-40B4-BE49-F238E27FC236}">
                <a16:creationId xmlns:a16="http://schemas.microsoft.com/office/drawing/2014/main" id="{B1489304-4C4A-4B7C-A8B9-EED525C39E4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12ED31A-7CB0-4ADF-9873-13DD42A56336}"/>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147257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B25CD9-F849-4D6A-ADB0-8B73F88B842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59C3E4D-A10C-480F-AC5E-43918949084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E60332-7069-47C8-BEC1-96048AFBBEB1}"/>
              </a:ext>
            </a:extLst>
          </p:cNvPr>
          <p:cNvSpPr>
            <a:spLocks noGrp="1"/>
          </p:cNvSpPr>
          <p:nvPr>
            <p:ph type="dt" sz="half" idx="10"/>
          </p:nvPr>
        </p:nvSpPr>
        <p:spPr/>
        <p:txBody>
          <a:bodyPr/>
          <a:lstStyle/>
          <a:p>
            <a:fld id="{F2DF1CA6-760A-4045-9B95-216D9A28DB3C}" type="datetime1">
              <a:rPr lang="fr-FR" smtClean="0"/>
              <a:t>03/07/2018</a:t>
            </a:fld>
            <a:endParaRPr lang="fr-FR"/>
          </a:p>
        </p:txBody>
      </p:sp>
      <p:sp>
        <p:nvSpPr>
          <p:cNvPr id="5" name="Espace réservé du pied de page 4">
            <a:extLst>
              <a:ext uri="{FF2B5EF4-FFF2-40B4-BE49-F238E27FC236}">
                <a16:creationId xmlns:a16="http://schemas.microsoft.com/office/drawing/2014/main" id="{B5BA1BCA-E406-4392-9DC6-46E1796747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016EC7-32E9-46B0-AEB5-357BD218D7EF}"/>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71653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08EEDE-7760-4813-88A5-383D9AA2DC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B68EB04-B39A-4FB5-8439-E570E3CF641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A78A70-030B-45D2-93CB-1F9CEED97ED7}"/>
              </a:ext>
            </a:extLst>
          </p:cNvPr>
          <p:cNvSpPr>
            <a:spLocks noGrp="1"/>
          </p:cNvSpPr>
          <p:nvPr>
            <p:ph type="dt" sz="half" idx="10"/>
          </p:nvPr>
        </p:nvSpPr>
        <p:spPr/>
        <p:txBody>
          <a:bodyPr/>
          <a:lstStyle/>
          <a:p>
            <a:fld id="{671BA514-B849-4FA1-A62D-9490A18745DA}" type="datetime1">
              <a:rPr lang="fr-FR" smtClean="0"/>
              <a:t>03/07/2018</a:t>
            </a:fld>
            <a:endParaRPr lang="fr-FR"/>
          </a:p>
        </p:txBody>
      </p:sp>
      <p:sp>
        <p:nvSpPr>
          <p:cNvPr id="5" name="Espace réservé du pied de page 4">
            <a:extLst>
              <a:ext uri="{FF2B5EF4-FFF2-40B4-BE49-F238E27FC236}">
                <a16:creationId xmlns:a16="http://schemas.microsoft.com/office/drawing/2014/main" id="{DDD58ADD-234C-4914-BB3B-9C24CE218F5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8B109C-5F3B-4930-BF07-5BB628C48E67}"/>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422125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A1CF8A-6CAC-4503-B15B-17D626154E6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297CF7A-5452-43EE-986B-A033A5442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CA7E3A2-067A-4ABD-AA06-44FDD277E86F}"/>
              </a:ext>
            </a:extLst>
          </p:cNvPr>
          <p:cNvSpPr>
            <a:spLocks noGrp="1"/>
          </p:cNvSpPr>
          <p:nvPr>
            <p:ph type="dt" sz="half" idx="10"/>
          </p:nvPr>
        </p:nvSpPr>
        <p:spPr/>
        <p:txBody>
          <a:bodyPr/>
          <a:lstStyle/>
          <a:p>
            <a:fld id="{AD46AC9E-60F4-4E1A-B001-24857BA0CFAD}" type="datetime1">
              <a:rPr lang="fr-FR" smtClean="0"/>
              <a:t>03/07/2018</a:t>
            </a:fld>
            <a:endParaRPr lang="fr-FR"/>
          </a:p>
        </p:txBody>
      </p:sp>
      <p:sp>
        <p:nvSpPr>
          <p:cNvPr id="5" name="Espace réservé du pied de page 4">
            <a:extLst>
              <a:ext uri="{FF2B5EF4-FFF2-40B4-BE49-F238E27FC236}">
                <a16:creationId xmlns:a16="http://schemas.microsoft.com/office/drawing/2014/main" id="{4AE716B2-FFEC-4260-AA40-BB9E1241535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C424A9-8909-46E3-A220-5E0F0B4B6439}"/>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324733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5FED72-5A0E-4CA9-BC01-D32A79D5582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D7C191F-3CF0-4F30-864B-797E15FCC567}"/>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EA97EB1-B568-4C57-98AD-291EB0BF0B6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8BE4566-FC66-42C0-98BA-6B50691A4B94}"/>
              </a:ext>
            </a:extLst>
          </p:cNvPr>
          <p:cNvSpPr>
            <a:spLocks noGrp="1"/>
          </p:cNvSpPr>
          <p:nvPr>
            <p:ph type="dt" sz="half" idx="10"/>
          </p:nvPr>
        </p:nvSpPr>
        <p:spPr/>
        <p:txBody>
          <a:bodyPr/>
          <a:lstStyle/>
          <a:p>
            <a:fld id="{639668D4-06E2-41BC-A3F1-798F1DACFA47}" type="datetime1">
              <a:rPr lang="fr-FR" smtClean="0"/>
              <a:t>03/07/2018</a:t>
            </a:fld>
            <a:endParaRPr lang="fr-FR"/>
          </a:p>
        </p:txBody>
      </p:sp>
      <p:sp>
        <p:nvSpPr>
          <p:cNvPr id="6" name="Espace réservé du pied de page 5">
            <a:extLst>
              <a:ext uri="{FF2B5EF4-FFF2-40B4-BE49-F238E27FC236}">
                <a16:creationId xmlns:a16="http://schemas.microsoft.com/office/drawing/2014/main" id="{F4222CE6-ED71-4B55-8AF2-3740434380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9863ADB-BC20-494B-BB70-9C7D9E797C69}"/>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419099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61D6E-41EC-4C11-89BF-549435E93D8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6E4DC4-C9DB-49FD-B06C-947F5E0C9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62072CE-362D-4463-9C90-8729E8A863D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9161A21-8AED-4B8D-BF3D-96BACBE85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B6FA1C8-F18C-4535-9445-69F97058F24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B8CB44-5658-457C-B1EF-898D09A0C8FE}"/>
              </a:ext>
            </a:extLst>
          </p:cNvPr>
          <p:cNvSpPr>
            <a:spLocks noGrp="1"/>
          </p:cNvSpPr>
          <p:nvPr>
            <p:ph type="dt" sz="half" idx="10"/>
          </p:nvPr>
        </p:nvSpPr>
        <p:spPr/>
        <p:txBody>
          <a:bodyPr/>
          <a:lstStyle/>
          <a:p>
            <a:fld id="{537BA7F5-B690-42BE-AF35-51E2B54E8D0C}" type="datetime1">
              <a:rPr lang="fr-FR" smtClean="0"/>
              <a:t>03/07/2018</a:t>
            </a:fld>
            <a:endParaRPr lang="fr-FR"/>
          </a:p>
        </p:txBody>
      </p:sp>
      <p:sp>
        <p:nvSpPr>
          <p:cNvPr id="8" name="Espace réservé du pied de page 7">
            <a:extLst>
              <a:ext uri="{FF2B5EF4-FFF2-40B4-BE49-F238E27FC236}">
                <a16:creationId xmlns:a16="http://schemas.microsoft.com/office/drawing/2014/main" id="{0D0797C5-94D8-41CD-9DDE-85301772D3D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65EE6C-9834-4689-A0A7-8AD87BE7B349}"/>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224165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26E5A0-05F5-47E4-A9AF-9EEC29B8059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3C29FC1-502F-47F2-B141-E3F18D3B0A8E}"/>
              </a:ext>
            </a:extLst>
          </p:cNvPr>
          <p:cNvSpPr>
            <a:spLocks noGrp="1"/>
          </p:cNvSpPr>
          <p:nvPr>
            <p:ph type="dt" sz="half" idx="10"/>
          </p:nvPr>
        </p:nvSpPr>
        <p:spPr/>
        <p:txBody>
          <a:bodyPr/>
          <a:lstStyle/>
          <a:p>
            <a:fld id="{509275D4-A9FF-45D1-88C4-A2105CF7B779}" type="datetime1">
              <a:rPr lang="fr-FR" smtClean="0"/>
              <a:t>03/07/2018</a:t>
            </a:fld>
            <a:endParaRPr lang="fr-FR"/>
          </a:p>
        </p:txBody>
      </p:sp>
      <p:sp>
        <p:nvSpPr>
          <p:cNvPr id="4" name="Espace réservé du pied de page 3">
            <a:extLst>
              <a:ext uri="{FF2B5EF4-FFF2-40B4-BE49-F238E27FC236}">
                <a16:creationId xmlns:a16="http://schemas.microsoft.com/office/drawing/2014/main" id="{B928569F-9EFD-4987-8692-7E30DBE4047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CD0982-91A9-4CB3-A11C-10884CA7F13A}"/>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205068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5ED242E-C6A1-4337-AB61-25737D7D5268}"/>
              </a:ext>
            </a:extLst>
          </p:cNvPr>
          <p:cNvSpPr>
            <a:spLocks noGrp="1"/>
          </p:cNvSpPr>
          <p:nvPr>
            <p:ph type="dt" sz="half" idx="10"/>
          </p:nvPr>
        </p:nvSpPr>
        <p:spPr/>
        <p:txBody>
          <a:bodyPr/>
          <a:lstStyle/>
          <a:p>
            <a:fld id="{F4C7CABA-D54F-4BA8-944A-4EE64FE2B8AE}" type="datetime1">
              <a:rPr lang="fr-FR" smtClean="0"/>
              <a:t>03/07/2018</a:t>
            </a:fld>
            <a:endParaRPr lang="fr-FR"/>
          </a:p>
        </p:txBody>
      </p:sp>
      <p:sp>
        <p:nvSpPr>
          <p:cNvPr id="3" name="Espace réservé du pied de page 2">
            <a:extLst>
              <a:ext uri="{FF2B5EF4-FFF2-40B4-BE49-F238E27FC236}">
                <a16:creationId xmlns:a16="http://schemas.microsoft.com/office/drawing/2014/main" id="{BAA5FF5D-1E13-4F54-9644-58BE997F4D7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FB5297-9005-4D3F-9BAC-85F7D27313C5}"/>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267669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019EE0-132F-4160-985A-E70F1C3E21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15D10A-F805-4BDB-BB15-BAF312636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CC5E91-8DCD-468F-9D1C-129A8AFEC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8833F99-5F1E-48A5-8BAA-ACE7698B9C03}"/>
              </a:ext>
            </a:extLst>
          </p:cNvPr>
          <p:cNvSpPr>
            <a:spLocks noGrp="1"/>
          </p:cNvSpPr>
          <p:nvPr>
            <p:ph type="dt" sz="half" idx="10"/>
          </p:nvPr>
        </p:nvSpPr>
        <p:spPr/>
        <p:txBody>
          <a:bodyPr/>
          <a:lstStyle/>
          <a:p>
            <a:fld id="{2427057E-E345-442B-8BC4-DD9B6096C346}" type="datetime1">
              <a:rPr lang="fr-FR" smtClean="0"/>
              <a:t>03/07/2018</a:t>
            </a:fld>
            <a:endParaRPr lang="fr-FR"/>
          </a:p>
        </p:txBody>
      </p:sp>
      <p:sp>
        <p:nvSpPr>
          <p:cNvPr id="6" name="Espace réservé du pied de page 5">
            <a:extLst>
              <a:ext uri="{FF2B5EF4-FFF2-40B4-BE49-F238E27FC236}">
                <a16:creationId xmlns:a16="http://schemas.microsoft.com/office/drawing/2014/main" id="{DAC59C05-3310-4487-81A4-3FEFB7284BD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80D949-894F-4FF7-821C-6F9389BFE72C}"/>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344575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99A609-A762-43B9-82FA-1A7F882902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89C1CCB-6DA8-4978-85E4-38455E9135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306BF35-2E9C-425F-9EE5-EFE9B7FB5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7BFCBFB-6257-4BC1-A584-95C8DD74140C}"/>
              </a:ext>
            </a:extLst>
          </p:cNvPr>
          <p:cNvSpPr>
            <a:spLocks noGrp="1"/>
          </p:cNvSpPr>
          <p:nvPr>
            <p:ph type="dt" sz="half" idx="10"/>
          </p:nvPr>
        </p:nvSpPr>
        <p:spPr/>
        <p:txBody>
          <a:bodyPr/>
          <a:lstStyle/>
          <a:p>
            <a:fld id="{1F3C822A-2E2B-4B1C-AFFF-345A99BFBC60}" type="datetime1">
              <a:rPr lang="fr-FR" smtClean="0"/>
              <a:t>03/07/2018</a:t>
            </a:fld>
            <a:endParaRPr lang="fr-FR"/>
          </a:p>
        </p:txBody>
      </p:sp>
      <p:sp>
        <p:nvSpPr>
          <p:cNvPr id="6" name="Espace réservé du pied de page 5">
            <a:extLst>
              <a:ext uri="{FF2B5EF4-FFF2-40B4-BE49-F238E27FC236}">
                <a16:creationId xmlns:a16="http://schemas.microsoft.com/office/drawing/2014/main" id="{145C3529-EC06-426E-AD0D-F4C2C01F09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62019E-6FBA-49E3-8442-5BB64576A865}"/>
              </a:ext>
            </a:extLst>
          </p:cNvPr>
          <p:cNvSpPr>
            <a:spLocks noGrp="1"/>
          </p:cNvSpPr>
          <p:nvPr>
            <p:ph type="sldNum" sz="quarter" idx="12"/>
          </p:nvPr>
        </p:nvSpPr>
        <p:spPr/>
        <p:txBody>
          <a:bodyPr/>
          <a:lstStyle/>
          <a:p>
            <a:fld id="{4CDC8259-B612-42BB-9B71-A80A96815A04}" type="slidenum">
              <a:rPr lang="fr-FR" smtClean="0"/>
              <a:t>‹N°›</a:t>
            </a:fld>
            <a:endParaRPr lang="fr-FR"/>
          </a:p>
        </p:txBody>
      </p:sp>
    </p:spTree>
    <p:extLst>
      <p:ext uri="{BB962C8B-B14F-4D97-AF65-F5344CB8AC3E}">
        <p14:creationId xmlns:p14="http://schemas.microsoft.com/office/powerpoint/2010/main" val="27869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881ABF5-3698-483A-94FE-111F184A2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4BC7C07-A0EA-4E7B-9B69-082DC70366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E53A17-E30A-47EC-ABED-F202F3222D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5D7A6-3879-497E-A77B-C2DF45641D26}" type="datetime1">
              <a:rPr lang="fr-FR" smtClean="0"/>
              <a:t>03/07/2018</a:t>
            </a:fld>
            <a:endParaRPr lang="fr-FR"/>
          </a:p>
        </p:txBody>
      </p:sp>
      <p:sp>
        <p:nvSpPr>
          <p:cNvPr id="5" name="Espace réservé du pied de page 4">
            <a:extLst>
              <a:ext uri="{FF2B5EF4-FFF2-40B4-BE49-F238E27FC236}">
                <a16:creationId xmlns:a16="http://schemas.microsoft.com/office/drawing/2014/main" id="{E9977961-CA5B-4459-AC1C-C788062830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4F9A0D-9603-41CB-BA7C-901DED1A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C8259-B612-42BB-9B71-A80A96815A04}" type="slidenum">
              <a:rPr lang="fr-FR" smtClean="0"/>
              <a:t>‹N°›</a:t>
            </a:fld>
            <a:endParaRPr lang="fr-FR"/>
          </a:p>
        </p:txBody>
      </p:sp>
    </p:spTree>
    <p:extLst>
      <p:ext uri="{BB962C8B-B14F-4D97-AF65-F5344CB8AC3E}">
        <p14:creationId xmlns:p14="http://schemas.microsoft.com/office/powerpoint/2010/main" val="245122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1.emf"/></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3.emf"/></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emf"/></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6.emf"/></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g"/></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8.emf"/></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9.emf"/></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2.emf"/></Relationships>
</file>

<file path=ppt/slides/_rels/slide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Espace réservé du contenu 3">
            <a:extLst>
              <a:ext uri="{FF2B5EF4-FFF2-40B4-BE49-F238E27FC236}">
                <a16:creationId xmlns:a16="http://schemas.microsoft.com/office/drawing/2014/main" id="{5DB6C8FE-6332-4D08-871C-32F4296212C6}"/>
              </a:ext>
            </a:extLst>
          </p:cNvPr>
          <p:cNvPicPr>
            <a:picLocks noGrp="1" noChangeAspect="1"/>
          </p:cNvPicPr>
          <p:nvPr>
            <p:ph idx="1"/>
          </p:nvPr>
        </p:nvPicPr>
        <p:blipFill>
          <a:blip r:embed="rId2"/>
          <a:stretch>
            <a:fillRect/>
          </a:stretch>
        </p:blipFill>
        <p:spPr>
          <a:xfrm>
            <a:off x="1559248" y="1123527"/>
            <a:ext cx="9073498" cy="4604800"/>
          </a:xfrm>
          <a:prstGeom prst="rect">
            <a:avLst/>
          </a:prstGeom>
        </p:spPr>
      </p:pic>
      <p:pic>
        <p:nvPicPr>
          <p:cNvPr id="6" name="Image 5">
            <a:extLst>
              <a:ext uri="{FF2B5EF4-FFF2-40B4-BE49-F238E27FC236}">
                <a16:creationId xmlns:a16="http://schemas.microsoft.com/office/drawing/2014/main" id="{89D6D37A-088E-402F-BFB6-6447F0A0BA3D}"/>
              </a:ext>
            </a:extLst>
          </p:cNvPr>
          <p:cNvPicPr>
            <a:picLocks noChangeAspect="1"/>
          </p:cNvPicPr>
          <p:nvPr/>
        </p:nvPicPr>
        <p:blipFill>
          <a:blip r:embed="rId3"/>
          <a:stretch>
            <a:fillRect/>
          </a:stretch>
        </p:blipFill>
        <p:spPr>
          <a:xfrm>
            <a:off x="-588066" y="805010"/>
            <a:ext cx="6120664" cy="473626"/>
          </a:xfrm>
          <a:prstGeom prst="rect">
            <a:avLst/>
          </a:prstGeom>
        </p:spPr>
      </p:pic>
      <p:pic>
        <p:nvPicPr>
          <p:cNvPr id="10" name="Image 9">
            <a:extLst>
              <a:ext uri="{FF2B5EF4-FFF2-40B4-BE49-F238E27FC236}">
                <a16:creationId xmlns:a16="http://schemas.microsoft.com/office/drawing/2014/main" id="{71E93D0B-AFB5-49CC-AB16-8F2FDA73BB40}"/>
              </a:ext>
            </a:extLst>
          </p:cNvPr>
          <p:cNvPicPr>
            <a:picLocks noChangeAspect="1"/>
          </p:cNvPicPr>
          <p:nvPr/>
        </p:nvPicPr>
        <p:blipFill>
          <a:blip r:embed="rId4"/>
          <a:stretch>
            <a:fillRect/>
          </a:stretch>
        </p:blipFill>
        <p:spPr>
          <a:xfrm>
            <a:off x="948196" y="778721"/>
            <a:ext cx="634039" cy="499915"/>
          </a:xfrm>
          <a:prstGeom prst="rect">
            <a:avLst/>
          </a:prstGeom>
        </p:spPr>
      </p:pic>
      <p:sp>
        <p:nvSpPr>
          <p:cNvPr id="2" name="Espace réservé du numéro de diapositive 1">
            <a:extLst>
              <a:ext uri="{FF2B5EF4-FFF2-40B4-BE49-F238E27FC236}">
                <a16:creationId xmlns:a16="http://schemas.microsoft.com/office/drawing/2014/main" id="{CD30D5D1-E6C8-467D-9936-A202FE24A06E}"/>
              </a:ext>
            </a:extLst>
          </p:cNvPr>
          <p:cNvSpPr>
            <a:spLocks noGrp="1"/>
          </p:cNvSpPr>
          <p:nvPr>
            <p:ph type="sldNum" sz="quarter" idx="12"/>
          </p:nvPr>
        </p:nvSpPr>
        <p:spPr/>
        <p:txBody>
          <a:bodyPr/>
          <a:lstStyle/>
          <a:p>
            <a:fld id="{4CDC8259-B612-42BB-9B71-A80A96815A04}" type="slidenum">
              <a:rPr lang="fr-FR" smtClean="0"/>
              <a:t>1</a:t>
            </a:fld>
            <a:endParaRPr lang="fr-FR"/>
          </a:p>
        </p:txBody>
      </p:sp>
    </p:spTree>
    <p:extLst>
      <p:ext uri="{BB962C8B-B14F-4D97-AF65-F5344CB8AC3E}">
        <p14:creationId xmlns:p14="http://schemas.microsoft.com/office/powerpoint/2010/main" val="3130075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dirty="0"/>
              <a:t>TRAVAILLER EN HAUTEUR EN SECURITE </a:t>
            </a:r>
          </a:p>
          <a:p>
            <a:pPr algn="ctr"/>
            <a:r>
              <a:rPr lang="fr-FR" sz="1600" b="1" dirty="0"/>
              <a:t>(SESSIONS ‘INTER’)</a:t>
            </a:r>
            <a:endParaRPr lang="fr-FR" sz="1600"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787243" y="3559915"/>
            <a:ext cx="6096000" cy="584775"/>
          </a:xfrm>
          <a:prstGeom prst="rect">
            <a:avLst/>
          </a:prstGeom>
        </p:spPr>
        <p:txBody>
          <a:bodyPr>
            <a:spAutoFit/>
          </a:bodyPr>
          <a:lstStyle/>
          <a:p>
            <a:r>
              <a:rPr lang="fr-FR" sz="1600" b="1" dirty="0"/>
              <a:t>Durée :</a:t>
            </a:r>
          </a:p>
          <a:p>
            <a:r>
              <a:rPr lang="fr-FR" sz="1600" dirty="0"/>
              <a:t>- 7 heures (1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787243" y="4541548"/>
            <a:ext cx="5783154"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787243" y="2578282"/>
            <a:ext cx="5488186" cy="584775"/>
          </a:xfrm>
          <a:prstGeom prst="rect">
            <a:avLst/>
          </a:prstGeom>
          <a:noFill/>
        </p:spPr>
        <p:txBody>
          <a:bodyPr wrap="square" rtlCol="0">
            <a:spAutoFit/>
          </a:bodyPr>
          <a:lstStyle/>
          <a:p>
            <a:r>
              <a:rPr lang="fr-FR" sz="1600" dirty="0"/>
              <a:t>Personnes devant travailler sur des échafaudages, plateformes élévatrices mobiles de personnes, échelles, escabeaux…</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06188" y="2564389"/>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787243" y="224566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sp>
        <p:nvSpPr>
          <p:cNvPr id="2" name="Espace réservé du numéro de diapositive 1">
            <a:extLst>
              <a:ext uri="{FF2B5EF4-FFF2-40B4-BE49-F238E27FC236}">
                <a16:creationId xmlns:a16="http://schemas.microsoft.com/office/drawing/2014/main" id="{9B25F64B-DE17-4DEE-AA37-E29756779767}"/>
              </a:ext>
            </a:extLst>
          </p:cNvPr>
          <p:cNvSpPr>
            <a:spLocks noGrp="1"/>
          </p:cNvSpPr>
          <p:nvPr>
            <p:ph type="sldNum" sz="quarter" idx="12"/>
          </p:nvPr>
        </p:nvSpPr>
        <p:spPr/>
        <p:txBody>
          <a:bodyPr/>
          <a:lstStyle/>
          <a:p>
            <a:fld id="{4CDC8259-B612-42BB-9B71-A80A96815A04}" type="slidenum">
              <a:rPr lang="fr-FR" smtClean="0"/>
              <a:t>10</a:t>
            </a:fld>
            <a:endParaRPr lang="fr-FR"/>
          </a:p>
        </p:txBody>
      </p:sp>
      <p:pic>
        <p:nvPicPr>
          <p:cNvPr id="3" name="Image 2">
            <a:extLst>
              <a:ext uri="{FF2B5EF4-FFF2-40B4-BE49-F238E27FC236}">
                <a16:creationId xmlns:a16="http://schemas.microsoft.com/office/drawing/2014/main" id="{58694307-E651-4FA2-A519-DE8BCE9A0D28}"/>
              </a:ext>
            </a:extLst>
          </p:cNvPr>
          <p:cNvPicPr>
            <a:picLocks noChangeAspect="1"/>
          </p:cNvPicPr>
          <p:nvPr/>
        </p:nvPicPr>
        <p:blipFill>
          <a:blip r:embed="rId4"/>
          <a:stretch>
            <a:fillRect/>
          </a:stretch>
        </p:blipFill>
        <p:spPr>
          <a:xfrm>
            <a:off x="1369690" y="2238087"/>
            <a:ext cx="2310000" cy="2894144"/>
          </a:xfrm>
          <a:prstGeom prst="rect">
            <a:avLst/>
          </a:prstGeom>
        </p:spPr>
      </p:pic>
    </p:spTree>
    <p:extLst>
      <p:ext uri="{BB962C8B-B14F-4D97-AF65-F5344CB8AC3E}">
        <p14:creationId xmlns:p14="http://schemas.microsoft.com/office/powerpoint/2010/main" val="2001586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dirty="0"/>
              <a:t>VERIFICATION DES EQUIPEMENTS DE PROTECTION INDIVIDUELLE</a:t>
            </a:r>
          </a:p>
          <a:p>
            <a:pPr algn="ctr"/>
            <a:r>
              <a:rPr lang="fr-FR" sz="1600" b="1" dirty="0"/>
              <a:t> UTILISES POUR LES TRAVAUX EN HAUTEUR</a:t>
            </a:r>
            <a:endParaRPr lang="fr-FR" sz="1600"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782536" y="4278815"/>
            <a:ext cx="6096000" cy="584775"/>
          </a:xfrm>
          <a:prstGeom prst="rect">
            <a:avLst/>
          </a:prstGeom>
        </p:spPr>
        <p:txBody>
          <a:bodyPr>
            <a:spAutoFit/>
          </a:bodyPr>
          <a:lstStyle/>
          <a:p>
            <a:r>
              <a:rPr lang="fr-FR" sz="1600" b="1" dirty="0"/>
              <a:t>Durée :</a:t>
            </a:r>
          </a:p>
          <a:p>
            <a:r>
              <a:rPr lang="fr-FR" sz="1600" dirty="0"/>
              <a:t>- 7 heures (1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787242" y="5103620"/>
            <a:ext cx="5783154"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787242" y="2491828"/>
            <a:ext cx="5783153" cy="1569660"/>
          </a:xfrm>
          <a:prstGeom prst="rect">
            <a:avLst/>
          </a:prstGeom>
          <a:noFill/>
        </p:spPr>
        <p:txBody>
          <a:bodyPr wrap="square" rtlCol="0">
            <a:spAutoFit/>
          </a:bodyPr>
          <a:lstStyle/>
          <a:p>
            <a:r>
              <a:rPr lang="fr-FR" sz="1600" dirty="0"/>
              <a:t>Personnes devant acquérir la compétence nécessaire pour effectuer la vérification des Equipements de Protection Individuelle (EPI) contre les chutes de hauteur, pour le compte de leur établissement (périodicité à minima annuelle).</a:t>
            </a:r>
          </a:p>
          <a:p>
            <a:r>
              <a:rPr lang="fr-FR" sz="1600" dirty="0"/>
              <a:t>Personnes devant effectuer le contrôle de leur lot d’EPI personnel avant utilisation.</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06188" y="2502442"/>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787243" y="2157496"/>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sp>
        <p:nvSpPr>
          <p:cNvPr id="2" name="Espace réservé du numéro de diapositive 1">
            <a:extLst>
              <a:ext uri="{FF2B5EF4-FFF2-40B4-BE49-F238E27FC236}">
                <a16:creationId xmlns:a16="http://schemas.microsoft.com/office/drawing/2014/main" id="{9B25F64B-DE17-4DEE-AA37-E29756779767}"/>
              </a:ext>
            </a:extLst>
          </p:cNvPr>
          <p:cNvSpPr>
            <a:spLocks noGrp="1"/>
          </p:cNvSpPr>
          <p:nvPr>
            <p:ph type="sldNum" sz="quarter" idx="12"/>
          </p:nvPr>
        </p:nvSpPr>
        <p:spPr/>
        <p:txBody>
          <a:bodyPr/>
          <a:lstStyle/>
          <a:p>
            <a:fld id="{4CDC8259-B612-42BB-9B71-A80A96815A04}" type="slidenum">
              <a:rPr lang="fr-FR" smtClean="0"/>
              <a:t>11</a:t>
            </a:fld>
            <a:endParaRPr lang="fr-FR"/>
          </a:p>
        </p:txBody>
      </p:sp>
      <p:pic>
        <p:nvPicPr>
          <p:cNvPr id="9" name="Image 8">
            <a:extLst>
              <a:ext uri="{FF2B5EF4-FFF2-40B4-BE49-F238E27FC236}">
                <a16:creationId xmlns:a16="http://schemas.microsoft.com/office/drawing/2014/main" id="{37653CF5-1AE9-4B1E-9D14-DA8EC86DF66F}"/>
              </a:ext>
            </a:extLst>
          </p:cNvPr>
          <p:cNvPicPr>
            <a:picLocks noChangeAspect="1"/>
          </p:cNvPicPr>
          <p:nvPr/>
        </p:nvPicPr>
        <p:blipFill>
          <a:blip r:embed="rId4"/>
          <a:stretch>
            <a:fillRect/>
          </a:stretch>
        </p:blipFill>
        <p:spPr>
          <a:xfrm>
            <a:off x="1341294" y="2514635"/>
            <a:ext cx="1871100" cy="2058700"/>
          </a:xfrm>
          <a:prstGeom prst="rect">
            <a:avLst/>
          </a:prstGeom>
        </p:spPr>
      </p:pic>
    </p:spTree>
    <p:extLst>
      <p:ext uri="{BB962C8B-B14F-4D97-AF65-F5344CB8AC3E}">
        <p14:creationId xmlns:p14="http://schemas.microsoft.com/office/powerpoint/2010/main" val="268648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69332"/>
          </a:xfrm>
          <a:prstGeom prst="rect">
            <a:avLst/>
          </a:prstGeom>
        </p:spPr>
        <p:txBody>
          <a:bodyPr wrap="square">
            <a:spAutoFit/>
          </a:bodyPr>
          <a:lstStyle/>
          <a:p>
            <a:pPr algn="ctr"/>
            <a:r>
              <a:rPr lang="fr-FR" b="1" dirty="0"/>
              <a:t>ESPACES CONFINES</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08474" y="3821287"/>
            <a:ext cx="6346608" cy="1077218"/>
          </a:xfrm>
          <a:prstGeom prst="rect">
            <a:avLst/>
          </a:prstGeom>
        </p:spPr>
        <p:txBody>
          <a:bodyPr wrap="square">
            <a:spAutoFit/>
          </a:bodyPr>
          <a:lstStyle/>
          <a:p>
            <a:pPr lvl="0" fontAlgn="base"/>
            <a:r>
              <a:rPr lang="fr-FR" sz="1600" b="1" dirty="0"/>
              <a:t>Durée :</a:t>
            </a:r>
          </a:p>
          <a:p>
            <a:pPr lvl="0" fontAlgn="base"/>
            <a:r>
              <a:rPr lang="fr-FR" sz="1600" dirty="0"/>
              <a:t>- 7 heures (1 jour)</a:t>
            </a:r>
          </a:p>
          <a:p>
            <a:pPr lvl="0" fontAlgn="base"/>
            <a:r>
              <a:rPr lang="fr-FR" sz="1600" dirty="0"/>
              <a:t>- Les enseignements pratiques et les mises en situations d’évaluation des stagiaires représentent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370997" y="5099647"/>
            <a:ext cx="5854702" cy="584775"/>
          </a:xfrm>
          <a:prstGeom prst="rect">
            <a:avLst/>
          </a:prstGeom>
        </p:spPr>
        <p:txBody>
          <a:bodyPr wrap="square">
            <a:spAutoFit/>
          </a:bodyPr>
          <a:lstStyle/>
          <a:p>
            <a:r>
              <a:rPr lang="fr-FR" sz="1600" b="1" dirty="0"/>
              <a:t>Périodicité : </a:t>
            </a:r>
            <a:r>
              <a:rPr lang="fr-FR" sz="1600" dirty="0"/>
              <a:t>A</a:t>
            </a:r>
            <a:r>
              <a:rPr lang="fr-FR" sz="1600" b="1" dirty="0"/>
              <a:t> </a:t>
            </a:r>
            <a:r>
              <a:rPr lang="fr-FR" sz="1600" dirty="0"/>
              <a:t>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1323439"/>
          </a:xfrm>
          <a:prstGeom prst="rect">
            <a:avLst/>
          </a:prstGeom>
          <a:noFill/>
        </p:spPr>
        <p:txBody>
          <a:bodyPr wrap="square" rtlCol="0">
            <a:spAutoFit/>
          </a:bodyPr>
          <a:lstStyle/>
          <a:p>
            <a:r>
              <a:rPr lang="fr-FR" sz="1600" dirty="0"/>
              <a:t>Travailleurs effectuant des interventions dans des espaces confiné (caractérisé par un rapport volume / dimension d’ouverture tel que les échanges d’air sont réduits, et qu’il existe un risque d’asphyxie, d’intoxication, d’incendie, ou d’explosion).</a:t>
            </a:r>
          </a:p>
          <a:p>
            <a:r>
              <a:rPr lang="fr-FR" sz="1600" dirty="0"/>
              <a:t>Les modes opératoires recommandés préconisent au minimum un opérateur et un surveillant, voire un opérateur, un surveillant et un chef d’équipe.</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12</a:t>
            </a:fld>
            <a:endParaRPr lang="fr-FR"/>
          </a:p>
        </p:txBody>
      </p:sp>
      <p:pic>
        <p:nvPicPr>
          <p:cNvPr id="7" name="Image 6">
            <a:extLst>
              <a:ext uri="{FF2B5EF4-FFF2-40B4-BE49-F238E27FC236}">
                <a16:creationId xmlns:a16="http://schemas.microsoft.com/office/drawing/2014/main" id="{BF528105-2587-424B-9158-E5CCE60B4A16}"/>
              </a:ext>
            </a:extLst>
          </p:cNvPr>
          <p:cNvPicPr>
            <a:picLocks noChangeAspect="1"/>
          </p:cNvPicPr>
          <p:nvPr/>
        </p:nvPicPr>
        <p:blipFill>
          <a:blip r:embed="rId4"/>
          <a:stretch>
            <a:fillRect/>
          </a:stretch>
        </p:blipFill>
        <p:spPr>
          <a:xfrm>
            <a:off x="1244991" y="2239449"/>
            <a:ext cx="2887500" cy="2179800"/>
          </a:xfrm>
          <a:prstGeom prst="rect">
            <a:avLst/>
          </a:prstGeom>
        </p:spPr>
      </p:pic>
    </p:spTree>
    <p:extLst>
      <p:ext uri="{BB962C8B-B14F-4D97-AF65-F5344CB8AC3E}">
        <p14:creationId xmlns:p14="http://schemas.microsoft.com/office/powerpoint/2010/main" val="203976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1E0EEF90-2678-4879-9D44-3F32BDA688E3}"/>
              </a:ext>
            </a:extLst>
          </p:cNvPr>
          <p:cNvPicPr>
            <a:picLocks noChangeAspect="1"/>
          </p:cNvPicPr>
          <p:nvPr/>
        </p:nvPicPr>
        <p:blipFill>
          <a:blip r:embed="rId2"/>
          <a:stretch>
            <a:fillRect/>
          </a:stretch>
        </p:blipFill>
        <p:spPr>
          <a:xfrm>
            <a:off x="853076" y="625886"/>
            <a:ext cx="1066892" cy="1066892"/>
          </a:xfrm>
          <a:prstGeom prst="rect">
            <a:avLst/>
          </a:prstGeom>
        </p:spPr>
      </p:pic>
      <p:pic>
        <p:nvPicPr>
          <p:cNvPr id="6" name="Image 5">
            <a:extLst>
              <a:ext uri="{FF2B5EF4-FFF2-40B4-BE49-F238E27FC236}">
                <a16:creationId xmlns:a16="http://schemas.microsoft.com/office/drawing/2014/main" id="{1A4F1FEC-FEF9-4729-8A45-CA6850B7351E}"/>
              </a:ext>
            </a:extLst>
          </p:cNvPr>
          <p:cNvPicPr>
            <a:picLocks noChangeAspect="1"/>
          </p:cNvPicPr>
          <p:nvPr/>
        </p:nvPicPr>
        <p:blipFill>
          <a:blip r:embed="rId3"/>
          <a:stretch>
            <a:fillRect/>
          </a:stretch>
        </p:blipFill>
        <p:spPr>
          <a:xfrm>
            <a:off x="10488457" y="939111"/>
            <a:ext cx="634039" cy="499915"/>
          </a:xfrm>
          <a:prstGeom prst="rect">
            <a:avLst/>
          </a:prstGeom>
        </p:spPr>
      </p:pic>
      <p:graphicFrame>
        <p:nvGraphicFramePr>
          <p:cNvPr id="14" name="Espace réservé du contenu 13">
            <a:extLst>
              <a:ext uri="{FF2B5EF4-FFF2-40B4-BE49-F238E27FC236}">
                <a16:creationId xmlns:a16="http://schemas.microsoft.com/office/drawing/2014/main" id="{10D490FA-88C1-4488-ABEF-CD217C9A2E07}"/>
              </a:ext>
            </a:extLst>
          </p:cNvPr>
          <p:cNvGraphicFramePr>
            <a:graphicFrameLocks noGrp="1"/>
          </p:cNvGraphicFramePr>
          <p:nvPr>
            <p:ph idx="1"/>
            <p:extLst>
              <p:ext uri="{D42A27DB-BD31-4B8C-83A1-F6EECF244321}">
                <p14:modId xmlns:p14="http://schemas.microsoft.com/office/powerpoint/2010/main" val="1919916131"/>
              </p:ext>
            </p:extLst>
          </p:nvPr>
        </p:nvGraphicFramePr>
        <p:xfrm>
          <a:off x="1386522" y="1898077"/>
          <a:ext cx="9418955" cy="4206434"/>
        </p:xfrm>
        <a:graphic>
          <a:graphicData uri="http://schemas.openxmlformats.org/drawingml/2006/table">
            <a:tbl>
              <a:tblPr firstRow="1" firstCol="1" bandRow="1"/>
              <a:tblGrid>
                <a:gridCol w="1704340">
                  <a:extLst>
                    <a:ext uri="{9D8B030D-6E8A-4147-A177-3AD203B41FA5}">
                      <a16:colId xmlns:a16="http://schemas.microsoft.com/office/drawing/2014/main" val="2391619632"/>
                    </a:ext>
                  </a:extLst>
                </a:gridCol>
                <a:gridCol w="1286510">
                  <a:extLst>
                    <a:ext uri="{9D8B030D-6E8A-4147-A177-3AD203B41FA5}">
                      <a16:colId xmlns:a16="http://schemas.microsoft.com/office/drawing/2014/main" val="2837991702"/>
                    </a:ext>
                  </a:extLst>
                </a:gridCol>
                <a:gridCol w="1284605">
                  <a:extLst>
                    <a:ext uri="{9D8B030D-6E8A-4147-A177-3AD203B41FA5}">
                      <a16:colId xmlns:a16="http://schemas.microsoft.com/office/drawing/2014/main" val="25813615"/>
                    </a:ext>
                  </a:extLst>
                </a:gridCol>
                <a:gridCol w="1286510">
                  <a:extLst>
                    <a:ext uri="{9D8B030D-6E8A-4147-A177-3AD203B41FA5}">
                      <a16:colId xmlns:a16="http://schemas.microsoft.com/office/drawing/2014/main" val="4278835989"/>
                    </a:ext>
                  </a:extLst>
                </a:gridCol>
                <a:gridCol w="1286510">
                  <a:extLst>
                    <a:ext uri="{9D8B030D-6E8A-4147-A177-3AD203B41FA5}">
                      <a16:colId xmlns:a16="http://schemas.microsoft.com/office/drawing/2014/main" val="1673322376"/>
                    </a:ext>
                  </a:extLst>
                </a:gridCol>
                <a:gridCol w="1286510">
                  <a:extLst>
                    <a:ext uri="{9D8B030D-6E8A-4147-A177-3AD203B41FA5}">
                      <a16:colId xmlns:a16="http://schemas.microsoft.com/office/drawing/2014/main" val="646379146"/>
                    </a:ext>
                  </a:extLst>
                </a:gridCol>
                <a:gridCol w="1283970">
                  <a:extLst>
                    <a:ext uri="{9D8B030D-6E8A-4147-A177-3AD203B41FA5}">
                      <a16:colId xmlns:a16="http://schemas.microsoft.com/office/drawing/2014/main" val="1651298075"/>
                    </a:ext>
                  </a:extLst>
                </a:gridCol>
              </a:tblGrid>
              <a:tr h="681990">
                <a:tc>
                  <a:txBody>
                    <a:bodyPr/>
                    <a:lstStyle/>
                    <a:p>
                      <a:pPr marL="63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238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Vêtement haute-visibilité (classe 2)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Chaussures, surchaussures ou bottes de sécurité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302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Casque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(casquette de sécurité interdite)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492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Jugulaire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1524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Harnais + longe d’1 m (ou dispositif équivalent)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Gants de manutention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909847352"/>
                  </a:ext>
                </a:extLst>
              </a:tr>
              <a:tr h="509270">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Chariots à conducteur porté ou accompagnant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115" indent="-6350" algn="ctr">
                        <a:lnSpc>
                          <a:spcPct val="107000"/>
                        </a:lnSpc>
                        <a:spcAft>
                          <a:spcPts val="0"/>
                        </a:spcAft>
                      </a:pPr>
                      <a:r>
                        <a:rPr lang="fr-FR" sz="12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Recommandé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61732"/>
                  </a:ext>
                </a:extLst>
              </a:tr>
              <a:tr h="508000">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Plateformes Elévatrices Mobiles de Personnes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556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115" indent="-6350" algn="ctr">
                        <a:lnSpc>
                          <a:spcPct val="107000"/>
                        </a:lnSpc>
                        <a:spcAft>
                          <a:spcPts val="0"/>
                        </a:spcAft>
                      </a:pPr>
                      <a:r>
                        <a:rPr lang="fr-FR" sz="12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Recommandé</a:t>
                      </a: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061490"/>
                  </a:ext>
                </a:extLst>
              </a:tr>
              <a:tr h="508000">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Grues Auxiliaires de Chargement de Véhicule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0574348"/>
                  </a:ext>
                </a:extLst>
              </a:tr>
              <a:tr h="509270">
                <a:tc>
                  <a:txBody>
                    <a:bodyPr/>
                    <a:lstStyle/>
                    <a:p>
                      <a:pPr marL="156210" marR="156845" indent="-6350" algn="ctr">
                        <a:lnSpc>
                          <a:spcPct val="107000"/>
                        </a:lnSpc>
                        <a:spcAft>
                          <a:spcPts val="0"/>
                        </a:spcAft>
                      </a:pPr>
                      <a:r>
                        <a:rPr lang="fr-FR"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Engins de Chantier (à Pontault) </a:t>
                      </a:r>
                      <a:endParaRPr lang="fr-FR"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115" indent="-6350" algn="ctr">
                        <a:lnSpc>
                          <a:spcPct val="107000"/>
                        </a:lnSpc>
                        <a:spcAft>
                          <a:spcPts val="0"/>
                        </a:spcAft>
                      </a:pPr>
                      <a:r>
                        <a:rPr lang="fr-FR" sz="12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Recommandé</a:t>
                      </a: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593556"/>
                  </a:ext>
                </a:extLst>
              </a:tr>
              <a:tr h="507365">
                <a:tc>
                  <a:txBody>
                    <a:bodyPr/>
                    <a:lstStyle/>
                    <a:p>
                      <a:pPr marL="156210" marR="15684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Engins de Chantier (à Villeneuve)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92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1115" indent="-6350" algn="ctr">
                        <a:lnSpc>
                          <a:spcPct val="107000"/>
                        </a:lnSpc>
                        <a:spcAft>
                          <a:spcPts val="0"/>
                        </a:spcAft>
                      </a:pPr>
                      <a:r>
                        <a:rPr lang="fr-FR" sz="1200" i="1">
                          <a:solidFill>
                            <a:srgbClr val="000000"/>
                          </a:solidFill>
                          <a:effectLst/>
                          <a:latin typeface="Arial" panose="020B0604020202020204" pitchFamily="34" charset="0"/>
                          <a:ea typeface="Arial" panose="020B0604020202020204" pitchFamily="34" charset="0"/>
                          <a:cs typeface="Times New Roman" panose="02020603050405020304" pitchFamily="18" charset="0"/>
                        </a:rPr>
                        <a:t>Recommandé</a:t>
                      </a: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7361479"/>
                  </a:ext>
                </a:extLst>
              </a:tr>
              <a:tr h="508000">
                <a:tc>
                  <a:txBody>
                    <a:bodyPr/>
                    <a:lstStyle/>
                    <a:p>
                      <a:pPr marL="138430" marR="139065" indent="-6350" algn="ctr">
                        <a:lnSpc>
                          <a:spcPct val="107000"/>
                        </a:lnSpc>
                        <a:spcAft>
                          <a:spcPts val="0"/>
                        </a:spcAft>
                      </a:pPr>
                      <a:r>
                        <a:rPr lang="fr-FR" sz="12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Echafaudages, Travail en Hauteur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5560"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6195" indent="-6350" algn="ctr">
                        <a:lnSpc>
                          <a:spcPct val="107000"/>
                        </a:lnSpc>
                        <a:spcAft>
                          <a:spcPts val="0"/>
                        </a:spcAft>
                      </a:pPr>
                      <a:r>
                        <a:rPr lang="fr-FR" sz="1200" b="1">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4290" indent="-6350" algn="ctr">
                        <a:lnSpc>
                          <a:spcPct val="107000"/>
                        </a:lnSpc>
                        <a:spcAft>
                          <a:spcPts val="0"/>
                        </a:spcAft>
                      </a:pPr>
                      <a:r>
                        <a:rPr lang="fr-FR" sz="12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OUI </a:t>
                      </a:r>
                      <a:endParaRPr lang="fr-FR"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9850"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155004"/>
                  </a:ext>
                </a:extLst>
              </a:tr>
            </a:tbl>
          </a:graphicData>
        </a:graphic>
      </p:graphicFrame>
      <p:sp>
        <p:nvSpPr>
          <p:cNvPr id="15" name="Rectangle 1">
            <a:extLst>
              <a:ext uri="{FF2B5EF4-FFF2-40B4-BE49-F238E27FC236}">
                <a16:creationId xmlns:a16="http://schemas.microsoft.com/office/drawing/2014/main" id="{68010557-EA76-42FF-8A45-BFFA2A6B7199}"/>
              </a:ext>
            </a:extLst>
          </p:cNvPr>
          <p:cNvSpPr>
            <a:spLocks noChangeArrowheads="1"/>
          </p:cNvSpPr>
          <p:nvPr/>
        </p:nvSpPr>
        <p:spPr bwMode="auto">
          <a:xfrm>
            <a:off x="2647478" y="727404"/>
            <a:ext cx="6693168" cy="923330"/>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rgbClr val="FFFFFF"/>
              </a:solidFill>
              <a:effectLst/>
              <a:latin typeface="Arial" panose="020B0604020202020204" pitchFamily="34" charset="0"/>
              <a:ea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rgbClr val="FFFFFF"/>
                </a:solidFill>
                <a:effectLst/>
                <a:latin typeface="Arial" panose="020B0604020202020204" pitchFamily="34" charset="0"/>
                <a:ea typeface="Arial" panose="020B0604020202020204" pitchFamily="34" charset="0"/>
              </a:rPr>
              <a:t>EPI NECESSAIRES SELON LES FORMATIONS </a:t>
            </a:r>
            <a:endParaRPr kumimoji="0" lang="fr-FR" altLang="fr-FR"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64B09B35-BCBF-4116-B34F-5AA9EE547712}"/>
              </a:ext>
            </a:extLst>
          </p:cNvPr>
          <p:cNvSpPr>
            <a:spLocks noGrp="1"/>
          </p:cNvSpPr>
          <p:nvPr>
            <p:ph type="sldNum" sz="quarter" idx="12"/>
          </p:nvPr>
        </p:nvSpPr>
        <p:spPr/>
        <p:txBody>
          <a:bodyPr/>
          <a:lstStyle/>
          <a:p>
            <a:fld id="{4CDC8259-B612-42BB-9B71-A80A96815A04}" type="slidenum">
              <a:rPr lang="fr-FR" smtClean="0"/>
              <a:t>13</a:t>
            </a:fld>
            <a:endParaRPr lang="fr-FR"/>
          </a:p>
        </p:txBody>
      </p:sp>
    </p:spTree>
    <p:extLst>
      <p:ext uri="{BB962C8B-B14F-4D97-AF65-F5344CB8AC3E}">
        <p14:creationId xmlns:p14="http://schemas.microsoft.com/office/powerpoint/2010/main" val="67543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dirty="0"/>
              <a:t>PREPARATION A L’AUTORISATION DE CONDUITE </a:t>
            </a:r>
          </a:p>
          <a:p>
            <a:pPr algn="ctr"/>
            <a:r>
              <a:rPr lang="fr-FR" sz="1600" b="1" dirty="0"/>
              <a:t>DES CHARIOTS AUTOMOTEURS DE MANUTENTION  A CONDUCTEUR PORTE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806188" y="3545353"/>
            <a:ext cx="6096000" cy="1077218"/>
          </a:xfrm>
          <a:prstGeom prst="rect">
            <a:avLst/>
          </a:prstGeom>
        </p:spPr>
        <p:txBody>
          <a:bodyPr>
            <a:spAutoFit/>
          </a:bodyPr>
          <a:lstStyle/>
          <a:p>
            <a:pPr lvl="0" fontAlgn="base"/>
            <a:r>
              <a:rPr lang="fr-FR" sz="1600" b="1" dirty="0"/>
              <a:t>Durée :</a:t>
            </a:r>
          </a:p>
          <a:p>
            <a:pPr lvl="0" fontAlgn="base"/>
            <a:r>
              <a:rPr lang="fr-FR" sz="1600" dirty="0"/>
              <a:t>-</a:t>
            </a:r>
            <a:r>
              <a:rPr lang="fr-FR" sz="1600" b="1" dirty="0"/>
              <a:t> </a:t>
            </a:r>
            <a:r>
              <a:rPr lang="fr-FR" sz="1600" dirty="0"/>
              <a:t>A définir selon le nombre de types de chariots </a:t>
            </a:r>
          </a:p>
          <a:p>
            <a:pPr lvl="0" fontAlgn="base"/>
            <a:r>
              <a:rPr lang="fr-FR" sz="1600" dirty="0"/>
              <a:t>- Les enseignements pratiques et les mises en situations d’évaluation des stagiaires représentent 60 à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834586" y="5222821"/>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806188" y="2539517"/>
            <a:ext cx="5295900" cy="830997"/>
          </a:xfrm>
          <a:prstGeom prst="rect">
            <a:avLst/>
          </a:prstGeom>
          <a:noFill/>
        </p:spPr>
        <p:txBody>
          <a:bodyPr wrap="square" rtlCol="0">
            <a:spAutoFit/>
          </a:bodyPr>
          <a:lstStyle/>
          <a:p>
            <a:r>
              <a:rPr lang="fr-FR" sz="1600" dirty="0"/>
              <a:t>Travailleurs utilisant un ou plusieurs types de chariots automoteurs à conducteur porté et devant être formé à leur conduite en sécurité.</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77290" y="2515131"/>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834586" y="2163980"/>
            <a:ext cx="1261414" cy="369332"/>
          </a:xfrm>
          <a:prstGeom prst="rect">
            <a:avLst/>
          </a:prstGeom>
        </p:spPr>
        <p:txBody>
          <a:bodyPr wrap="square">
            <a:spAutoFit/>
          </a:bodyPr>
          <a:lstStyle/>
          <a:p>
            <a:r>
              <a:rPr lang="fr-FR" sz="1600" b="1" dirty="0"/>
              <a:t>Public</a:t>
            </a:r>
            <a:r>
              <a:rPr lang="fr-FR" b="1" dirty="0"/>
              <a:t> </a:t>
            </a:r>
            <a:r>
              <a:rPr lang="fr-FR" sz="1600" b="1" dirty="0"/>
              <a:t>visé</a:t>
            </a:r>
            <a:r>
              <a:rPr lang="fr-FR" b="1" dirty="0"/>
              <a:t> </a:t>
            </a:r>
          </a:p>
        </p:txBody>
      </p:sp>
      <p:pic>
        <p:nvPicPr>
          <p:cNvPr id="2" name="Image 1">
            <a:extLst>
              <a:ext uri="{FF2B5EF4-FFF2-40B4-BE49-F238E27FC236}">
                <a16:creationId xmlns:a16="http://schemas.microsoft.com/office/drawing/2014/main" id="{64525BF0-39C4-4920-A28C-23A517B4CF54}"/>
              </a:ext>
            </a:extLst>
          </p:cNvPr>
          <p:cNvPicPr>
            <a:picLocks noChangeAspect="1"/>
          </p:cNvPicPr>
          <p:nvPr/>
        </p:nvPicPr>
        <p:blipFill>
          <a:blip r:embed="rId4"/>
          <a:stretch>
            <a:fillRect/>
          </a:stretch>
        </p:blipFill>
        <p:spPr>
          <a:xfrm>
            <a:off x="877259" y="811334"/>
            <a:ext cx="1069793" cy="1066179"/>
          </a:xfrm>
          <a:prstGeom prst="rect">
            <a:avLst/>
          </a:prstGeom>
        </p:spPr>
      </p:pic>
      <p:pic>
        <p:nvPicPr>
          <p:cNvPr id="17" name="Picture 200">
            <a:extLst>
              <a:ext uri="{FF2B5EF4-FFF2-40B4-BE49-F238E27FC236}">
                <a16:creationId xmlns:a16="http://schemas.microsoft.com/office/drawing/2014/main" id="{8AF6509C-E3C8-42BE-86D9-E21DAD318DA3}"/>
              </a:ext>
            </a:extLst>
          </p:cNvPr>
          <p:cNvPicPr/>
          <p:nvPr/>
        </p:nvPicPr>
        <p:blipFill>
          <a:blip r:embed="rId5"/>
          <a:stretch>
            <a:fillRect/>
          </a:stretch>
        </p:blipFill>
        <p:spPr>
          <a:xfrm>
            <a:off x="1276795" y="2357573"/>
            <a:ext cx="2698305" cy="2087585"/>
          </a:xfrm>
          <a:prstGeom prst="rect">
            <a:avLst/>
          </a:prstGeom>
        </p:spPr>
      </p:pic>
      <p:sp>
        <p:nvSpPr>
          <p:cNvPr id="3" name="Espace réservé du numéro de diapositive 2">
            <a:extLst>
              <a:ext uri="{FF2B5EF4-FFF2-40B4-BE49-F238E27FC236}">
                <a16:creationId xmlns:a16="http://schemas.microsoft.com/office/drawing/2014/main" id="{4DD09A90-46C5-4D66-8DB5-C260C535C6E8}"/>
              </a:ext>
            </a:extLst>
          </p:cNvPr>
          <p:cNvSpPr>
            <a:spLocks noGrp="1"/>
          </p:cNvSpPr>
          <p:nvPr>
            <p:ph type="sldNum" sz="quarter" idx="12"/>
          </p:nvPr>
        </p:nvSpPr>
        <p:spPr/>
        <p:txBody>
          <a:bodyPr/>
          <a:lstStyle/>
          <a:p>
            <a:fld id="{4CDC8259-B612-42BB-9B71-A80A96815A04}" type="slidenum">
              <a:rPr lang="fr-FR" smtClean="0"/>
              <a:t>14</a:t>
            </a:fld>
            <a:endParaRPr lang="fr-FR"/>
          </a:p>
        </p:txBody>
      </p:sp>
    </p:spTree>
    <p:extLst>
      <p:ext uri="{BB962C8B-B14F-4D97-AF65-F5344CB8AC3E}">
        <p14:creationId xmlns:p14="http://schemas.microsoft.com/office/powerpoint/2010/main" val="2525337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dirty="0"/>
              <a:t>FORMATION ET TEST(S) CACES® R389 </a:t>
            </a:r>
          </a:p>
          <a:p>
            <a:pPr algn="ctr"/>
            <a:r>
              <a:rPr lang="fr-FR" sz="1600" b="1" dirty="0"/>
              <a:t> CHARIOTS AUTO-MOTEURS DE MANUTENTION A CONDUCTEUR PORTE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806188" y="3730731"/>
            <a:ext cx="6096000" cy="1077218"/>
          </a:xfrm>
          <a:prstGeom prst="rect">
            <a:avLst/>
          </a:prstGeom>
        </p:spPr>
        <p:txBody>
          <a:bodyPr>
            <a:spAutoFit/>
          </a:bodyPr>
          <a:lstStyle/>
          <a:p>
            <a:pPr lvl="0" fontAlgn="base"/>
            <a:r>
              <a:rPr lang="fr-FR" sz="1600" b="1" dirty="0"/>
              <a:t>Durée : </a:t>
            </a:r>
          </a:p>
          <a:p>
            <a:pPr lvl="0" fontAlgn="base"/>
            <a:r>
              <a:rPr lang="fr-FR" sz="1600" dirty="0"/>
              <a:t>-</a:t>
            </a:r>
            <a:r>
              <a:rPr lang="fr-FR" sz="1600" b="1" dirty="0"/>
              <a:t>  </a:t>
            </a:r>
            <a:r>
              <a:rPr lang="fr-FR" sz="1600" dirty="0"/>
              <a:t>De 14 à 28 heures en centre de formation (2 à 4 jours) </a:t>
            </a:r>
          </a:p>
          <a:p>
            <a:pPr lvl="0" fontAlgn="base"/>
            <a:r>
              <a:rPr lang="fr-FR" sz="1600" dirty="0"/>
              <a:t>- Les enseignements pratiques et les mises en situations d’évaluation des stagiaires représentent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834586" y="5323704"/>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187602" y="157683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806188" y="2324147"/>
            <a:ext cx="5544312" cy="1077218"/>
          </a:xfrm>
          <a:prstGeom prst="rect">
            <a:avLst/>
          </a:prstGeom>
          <a:noFill/>
        </p:spPr>
        <p:txBody>
          <a:bodyPr wrap="square" rtlCol="0">
            <a:spAutoFit/>
          </a:bodyPr>
          <a:lstStyle/>
          <a:p>
            <a:r>
              <a:rPr lang="fr-FR" sz="1600" dirty="0"/>
              <a:t>Candidats à l’obtention du Certificat d’Aptitude à la Conduite en Sécurité (CACES®) de catégorie(s) 1, 2, 3, 4, 5 et ou 6 des établissements le demandant pour être autorisé à conduire des chariots automoteurs de manutention à conducteur porté.</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34586" y="2280338"/>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834586" y="1957395"/>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2" name="Image 1">
            <a:extLst>
              <a:ext uri="{FF2B5EF4-FFF2-40B4-BE49-F238E27FC236}">
                <a16:creationId xmlns:a16="http://schemas.microsoft.com/office/drawing/2014/main" id="{64525BF0-39C4-4920-A28C-23A517B4CF54}"/>
              </a:ext>
            </a:extLst>
          </p:cNvPr>
          <p:cNvPicPr>
            <a:picLocks noChangeAspect="1"/>
          </p:cNvPicPr>
          <p:nvPr/>
        </p:nvPicPr>
        <p:blipFill>
          <a:blip r:embed="rId4"/>
          <a:stretch>
            <a:fillRect/>
          </a:stretch>
        </p:blipFill>
        <p:spPr>
          <a:xfrm>
            <a:off x="877259" y="811334"/>
            <a:ext cx="1069793" cy="1066179"/>
          </a:xfrm>
          <a:prstGeom prst="rect">
            <a:avLst/>
          </a:prstGeom>
        </p:spPr>
      </p:pic>
      <p:pic>
        <p:nvPicPr>
          <p:cNvPr id="17" name="Picture 200">
            <a:extLst>
              <a:ext uri="{FF2B5EF4-FFF2-40B4-BE49-F238E27FC236}">
                <a16:creationId xmlns:a16="http://schemas.microsoft.com/office/drawing/2014/main" id="{8AF6509C-E3C8-42BE-86D9-E21DAD318DA3}"/>
              </a:ext>
            </a:extLst>
          </p:cNvPr>
          <p:cNvPicPr/>
          <p:nvPr/>
        </p:nvPicPr>
        <p:blipFill>
          <a:blip r:embed="rId5"/>
          <a:stretch>
            <a:fillRect/>
          </a:stretch>
        </p:blipFill>
        <p:spPr>
          <a:xfrm>
            <a:off x="1276795" y="2357573"/>
            <a:ext cx="2698305" cy="2087585"/>
          </a:xfrm>
          <a:prstGeom prst="rect">
            <a:avLst/>
          </a:prstGeom>
        </p:spPr>
      </p:pic>
      <p:sp>
        <p:nvSpPr>
          <p:cNvPr id="3" name="Espace réservé du numéro de diapositive 2">
            <a:extLst>
              <a:ext uri="{FF2B5EF4-FFF2-40B4-BE49-F238E27FC236}">
                <a16:creationId xmlns:a16="http://schemas.microsoft.com/office/drawing/2014/main" id="{89D04327-48ED-434E-AE93-85C772D3D004}"/>
              </a:ext>
            </a:extLst>
          </p:cNvPr>
          <p:cNvSpPr>
            <a:spLocks noGrp="1"/>
          </p:cNvSpPr>
          <p:nvPr>
            <p:ph type="sldNum" sz="quarter" idx="12"/>
          </p:nvPr>
        </p:nvSpPr>
        <p:spPr/>
        <p:txBody>
          <a:bodyPr/>
          <a:lstStyle/>
          <a:p>
            <a:fld id="{4CDC8259-B612-42BB-9B71-A80A96815A04}" type="slidenum">
              <a:rPr lang="fr-FR" smtClean="0"/>
              <a:t>15</a:t>
            </a:fld>
            <a:endParaRPr lang="fr-FR"/>
          </a:p>
        </p:txBody>
      </p:sp>
    </p:spTree>
    <p:extLst>
      <p:ext uri="{BB962C8B-B14F-4D97-AF65-F5344CB8AC3E}">
        <p14:creationId xmlns:p14="http://schemas.microsoft.com/office/powerpoint/2010/main" val="686619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TEST CACES® R389 </a:t>
            </a:r>
          </a:p>
          <a:p>
            <a:pPr algn="ctr"/>
            <a:r>
              <a:rPr lang="fr-FR" sz="1600" b="1" dirty="0"/>
              <a:t>CHARIOTS AUTOMOTEURS DE MANUTENTION A CONDUCTEUR PORTE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68876" y="4311250"/>
            <a:ext cx="6097756" cy="830997"/>
          </a:xfrm>
          <a:prstGeom prst="rect">
            <a:avLst/>
          </a:prstGeom>
        </p:spPr>
        <p:txBody>
          <a:bodyPr wrap="square">
            <a:spAutoFit/>
          </a:bodyPr>
          <a:lstStyle/>
          <a:p>
            <a:pPr lvl="0" fontAlgn="base"/>
            <a:r>
              <a:rPr lang="fr-FR" sz="1600" b="1" dirty="0"/>
              <a:t>Durée : </a:t>
            </a:r>
          </a:p>
          <a:p>
            <a:pPr lvl="0" fontAlgn="base"/>
            <a:r>
              <a:rPr lang="fr-FR" sz="1600" dirty="0"/>
              <a:t>Variable en fonction du nombre de catégories d’engins et de participants </a:t>
            </a:r>
          </a:p>
        </p:txBody>
      </p:sp>
      <p:sp>
        <p:nvSpPr>
          <p:cNvPr id="12" name="Rectangle 11">
            <a:extLst>
              <a:ext uri="{FF2B5EF4-FFF2-40B4-BE49-F238E27FC236}">
                <a16:creationId xmlns:a16="http://schemas.microsoft.com/office/drawing/2014/main" id="{70B90B8B-746C-40B9-98BD-CB977ED96F0C}"/>
              </a:ext>
            </a:extLst>
          </p:cNvPr>
          <p:cNvSpPr/>
          <p:nvPr/>
        </p:nvSpPr>
        <p:spPr>
          <a:xfrm>
            <a:off x="4468876" y="5509113"/>
            <a:ext cx="5854702" cy="338554"/>
          </a:xfrm>
          <a:prstGeom prst="rect">
            <a:avLst/>
          </a:prstGeom>
        </p:spPr>
        <p:txBody>
          <a:bodyPr wrap="square">
            <a:spAutoFit/>
          </a:bodyPr>
          <a:lstStyle/>
          <a:p>
            <a:r>
              <a:rPr lang="fr-FR" sz="1600" b="1" dirty="0"/>
              <a:t>Périodicité : </a:t>
            </a:r>
            <a:r>
              <a:rPr lang="fr-FR" sz="1600" dirty="0"/>
              <a:t>Certificat valable 5 ans </a:t>
            </a:r>
          </a:p>
        </p:txBody>
      </p:sp>
      <p:sp>
        <p:nvSpPr>
          <p:cNvPr id="5" name="Rectangle 4">
            <a:extLst>
              <a:ext uri="{FF2B5EF4-FFF2-40B4-BE49-F238E27FC236}">
                <a16:creationId xmlns:a16="http://schemas.microsoft.com/office/drawing/2014/main" id="{5C4B74DD-A229-498E-AD21-F4EFB752D243}"/>
              </a:ext>
            </a:extLst>
          </p:cNvPr>
          <p:cNvSpPr/>
          <p:nvPr/>
        </p:nvSpPr>
        <p:spPr>
          <a:xfrm>
            <a:off x="3214535" y="1460633"/>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2062103"/>
          </a:xfrm>
          <a:prstGeom prst="rect">
            <a:avLst/>
          </a:prstGeom>
          <a:noFill/>
        </p:spPr>
        <p:txBody>
          <a:bodyPr wrap="square" rtlCol="0">
            <a:spAutoFit/>
          </a:bodyPr>
          <a:lstStyle/>
          <a:p>
            <a:r>
              <a:rPr lang="fr-FR" sz="1600" dirty="0"/>
              <a:t>Candidats à l’obtention du Certificat d'Aptitude à la Conduite En Sécurité (CACES®) dans les établissements le demandant pour être autorisé à conduire les chariots automoteurs de manutention à conducteur porté. </a:t>
            </a:r>
          </a:p>
          <a:p>
            <a:r>
              <a:rPr lang="fr-FR" sz="1600" dirty="0"/>
              <a:t>Le CACES® est un dispositif d’évaluation permettant à l’employeur de délivrer une autorisation de conduite, sous réserve d’évaluer indépendamment le travailleur dans les conditions réelles du travail, pour les tâches qu’il lui confie. Il ne se substitue pas à l’autorisation de conduite, et consiste à  certifier le candidat qui réussit les épreuves définies par la Recommandation CNAMTS R389.</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2" name="Image 1">
            <a:extLst>
              <a:ext uri="{FF2B5EF4-FFF2-40B4-BE49-F238E27FC236}">
                <a16:creationId xmlns:a16="http://schemas.microsoft.com/office/drawing/2014/main" id="{64525BF0-39C4-4920-A28C-23A517B4CF54}"/>
              </a:ext>
            </a:extLst>
          </p:cNvPr>
          <p:cNvPicPr>
            <a:picLocks noChangeAspect="1"/>
          </p:cNvPicPr>
          <p:nvPr/>
        </p:nvPicPr>
        <p:blipFill>
          <a:blip r:embed="rId4"/>
          <a:stretch>
            <a:fillRect/>
          </a:stretch>
        </p:blipFill>
        <p:spPr>
          <a:xfrm>
            <a:off x="877259" y="811334"/>
            <a:ext cx="1069793" cy="1066179"/>
          </a:xfrm>
          <a:prstGeom prst="rect">
            <a:avLst/>
          </a:prstGeom>
        </p:spPr>
      </p:pic>
      <p:pic>
        <p:nvPicPr>
          <p:cNvPr id="17" name="Picture 200">
            <a:extLst>
              <a:ext uri="{FF2B5EF4-FFF2-40B4-BE49-F238E27FC236}">
                <a16:creationId xmlns:a16="http://schemas.microsoft.com/office/drawing/2014/main" id="{8AF6509C-E3C8-42BE-86D9-E21DAD318DA3}"/>
              </a:ext>
            </a:extLst>
          </p:cNvPr>
          <p:cNvPicPr/>
          <p:nvPr/>
        </p:nvPicPr>
        <p:blipFill>
          <a:blip r:embed="rId5"/>
          <a:stretch>
            <a:fillRect/>
          </a:stretch>
        </p:blipFill>
        <p:spPr>
          <a:xfrm>
            <a:off x="1276795" y="2357573"/>
            <a:ext cx="2698305" cy="2087585"/>
          </a:xfrm>
          <a:prstGeom prst="rect">
            <a:avLst/>
          </a:prstGeom>
        </p:spPr>
      </p:pic>
      <p:sp>
        <p:nvSpPr>
          <p:cNvPr id="3" name="Espace réservé du numéro de diapositive 2">
            <a:extLst>
              <a:ext uri="{FF2B5EF4-FFF2-40B4-BE49-F238E27FC236}">
                <a16:creationId xmlns:a16="http://schemas.microsoft.com/office/drawing/2014/main" id="{A61EC51E-7545-48EF-B8EF-515A7CD71D6A}"/>
              </a:ext>
            </a:extLst>
          </p:cNvPr>
          <p:cNvSpPr>
            <a:spLocks noGrp="1"/>
          </p:cNvSpPr>
          <p:nvPr>
            <p:ph type="sldNum" sz="quarter" idx="12"/>
          </p:nvPr>
        </p:nvSpPr>
        <p:spPr/>
        <p:txBody>
          <a:bodyPr/>
          <a:lstStyle/>
          <a:p>
            <a:fld id="{4CDC8259-B612-42BB-9B71-A80A96815A04}" type="slidenum">
              <a:rPr lang="fr-FR" smtClean="0"/>
              <a:t>16</a:t>
            </a:fld>
            <a:endParaRPr lang="fr-FR"/>
          </a:p>
        </p:txBody>
      </p:sp>
    </p:spTree>
    <p:extLst>
      <p:ext uri="{BB962C8B-B14F-4D97-AF65-F5344CB8AC3E}">
        <p14:creationId xmlns:p14="http://schemas.microsoft.com/office/powerpoint/2010/main" val="20031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FORMATION DE  FORMATEUR  «PREPARATION A L’AUTORISATION DE CONDUITE» </a:t>
            </a:r>
          </a:p>
          <a:p>
            <a:pPr algn="ctr"/>
            <a:r>
              <a:rPr lang="fr-FR" sz="1600" b="1" dirty="0"/>
              <a:t> CHARIOTS DE MANUTENTION ET PEMP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96138" y="3597913"/>
            <a:ext cx="6097756" cy="1077218"/>
          </a:xfrm>
          <a:prstGeom prst="rect">
            <a:avLst/>
          </a:prstGeom>
        </p:spPr>
        <p:txBody>
          <a:bodyPr wrap="square">
            <a:spAutoFit/>
          </a:bodyPr>
          <a:lstStyle/>
          <a:p>
            <a:pPr lvl="0" fontAlgn="base"/>
            <a:r>
              <a:rPr lang="fr-FR" sz="1600" b="1" dirty="0"/>
              <a:t>Durée : </a:t>
            </a:r>
          </a:p>
          <a:p>
            <a:pPr lvl="0" fontAlgn="base"/>
            <a:r>
              <a:rPr lang="fr-FR" sz="1600" dirty="0"/>
              <a:t>De 28 à 42 heures en centre de formation (4 à 6 jours) selon les connaissances des participants en matière d’animation, leurs connaissances des engins concernés et les besoins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96138" y="5157150"/>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8930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1323439"/>
          </a:xfrm>
          <a:prstGeom prst="rect">
            <a:avLst/>
          </a:prstGeom>
          <a:noFill/>
        </p:spPr>
        <p:txBody>
          <a:bodyPr wrap="square" rtlCol="0">
            <a:spAutoFit/>
          </a:bodyPr>
          <a:lstStyle/>
          <a:p>
            <a:r>
              <a:rPr lang="fr-FR" sz="1600" dirty="0"/>
              <a:t>Formateurs d’adultes en formation continue et formateurs des services internes de formation des entreprises, devant enseigner la conduite en sécurité des chariots automoteurs de manutention à conducteur porté et des plateformes élévatrices mobiles de personnes à des travailleurs nécessitant une autorisation de conduite de ces matériels. </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2" name="Image 1">
            <a:extLst>
              <a:ext uri="{FF2B5EF4-FFF2-40B4-BE49-F238E27FC236}">
                <a16:creationId xmlns:a16="http://schemas.microsoft.com/office/drawing/2014/main" id="{64525BF0-39C4-4920-A28C-23A517B4CF54}"/>
              </a:ext>
            </a:extLst>
          </p:cNvPr>
          <p:cNvPicPr>
            <a:picLocks noChangeAspect="1"/>
          </p:cNvPicPr>
          <p:nvPr/>
        </p:nvPicPr>
        <p:blipFill>
          <a:blip r:embed="rId4"/>
          <a:stretch>
            <a:fillRect/>
          </a:stretch>
        </p:blipFill>
        <p:spPr>
          <a:xfrm>
            <a:off x="877259" y="811334"/>
            <a:ext cx="1069793" cy="1066179"/>
          </a:xfrm>
          <a:prstGeom prst="rect">
            <a:avLst/>
          </a:prstGeom>
        </p:spPr>
      </p:pic>
      <p:pic>
        <p:nvPicPr>
          <p:cNvPr id="17" name="Picture 200">
            <a:extLst>
              <a:ext uri="{FF2B5EF4-FFF2-40B4-BE49-F238E27FC236}">
                <a16:creationId xmlns:a16="http://schemas.microsoft.com/office/drawing/2014/main" id="{8AF6509C-E3C8-42BE-86D9-E21DAD318DA3}"/>
              </a:ext>
            </a:extLst>
          </p:cNvPr>
          <p:cNvPicPr/>
          <p:nvPr/>
        </p:nvPicPr>
        <p:blipFill>
          <a:blip r:embed="rId5"/>
          <a:stretch>
            <a:fillRect/>
          </a:stretch>
        </p:blipFill>
        <p:spPr>
          <a:xfrm>
            <a:off x="1276795" y="2357573"/>
            <a:ext cx="2698305" cy="2087585"/>
          </a:xfrm>
          <a:prstGeom prst="rect">
            <a:avLst/>
          </a:prstGeom>
        </p:spPr>
      </p:pic>
      <p:sp>
        <p:nvSpPr>
          <p:cNvPr id="3" name="Espace réservé du numéro de diapositive 2">
            <a:extLst>
              <a:ext uri="{FF2B5EF4-FFF2-40B4-BE49-F238E27FC236}">
                <a16:creationId xmlns:a16="http://schemas.microsoft.com/office/drawing/2014/main" id="{59026F67-F1F8-4526-970A-EA94E142163B}"/>
              </a:ext>
            </a:extLst>
          </p:cNvPr>
          <p:cNvSpPr>
            <a:spLocks noGrp="1"/>
          </p:cNvSpPr>
          <p:nvPr>
            <p:ph type="sldNum" sz="quarter" idx="12"/>
          </p:nvPr>
        </p:nvSpPr>
        <p:spPr/>
        <p:txBody>
          <a:bodyPr/>
          <a:lstStyle/>
          <a:p>
            <a:fld id="{4CDC8259-B612-42BB-9B71-A80A96815A04}" type="slidenum">
              <a:rPr lang="fr-FR" smtClean="0"/>
              <a:t>17</a:t>
            </a:fld>
            <a:endParaRPr lang="fr-FR"/>
          </a:p>
        </p:txBody>
      </p:sp>
    </p:spTree>
    <p:extLst>
      <p:ext uri="{BB962C8B-B14F-4D97-AF65-F5344CB8AC3E}">
        <p14:creationId xmlns:p14="http://schemas.microsoft.com/office/powerpoint/2010/main" val="2988887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TRANSPALETTES ET GERBEURS A CONDUCTEUR ACCOMPAGNANT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96138" y="3185182"/>
            <a:ext cx="6097756" cy="1077218"/>
          </a:xfrm>
          <a:prstGeom prst="rect">
            <a:avLst/>
          </a:prstGeom>
        </p:spPr>
        <p:txBody>
          <a:bodyPr wrap="square">
            <a:spAutoFit/>
          </a:bodyPr>
          <a:lstStyle/>
          <a:p>
            <a:pPr lvl="0" fontAlgn="base"/>
            <a:r>
              <a:rPr lang="fr-FR" sz="1600" b="1" dirty="0"/>
              <a:t>Durée : </a:t>
            </a:r>
          </a:p>
          <a:p>
            <a:pPr lvl="0" fontAlgn="base"/>
            <a:r>
              <a:rPr lang="fr-FR" sz="1600" dirty="0"/>
              <a:t>- 7 heures (1 jour) </a:t>
            </a:r>
          </a:p>
          <a:p>
            <a:pPr lvl="0" fontAlgn="base"/>
            <a:r>
              <a:rPr lang="fr-FR" sz="1600" dirty="0"/>
              <a:t>- Les enseignements pratiques et les mises en situations d’évaluation des stagiaires représentent 50%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496138" y="4752292"/>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 </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8930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830997"/>
          </a:xfrm>
          <a:prstGeom prst="rect">
            <a:avLst/>
          </a:prstGeom>
          <a:noFill/>
        </p:spPr>
        <p:txBody>
          <a:bodyPr wrap="square" rtlCol="0">
            <a:spAutoFit/>
          </a:bodyPr>
          <a:lstStyle/>
          <a:p>
            <a:r>
              <a:rPr lang="fr-FR" sz="1600" dirty="0"/>
              <a:t>Travailleurs utilisant un ou plusieurs types de transpalettes ou de gerbeurs, </a:t>
            </a:r>
          </a:p>
          <a:p>
            <a:r>
              <a:rPr lang="fr-FR" sz="1600" dirty="0"/>
              <a:t>manuels ou électriques et en conséquence être formés et évalués sur </a:t>
            </a:r>
          </a:p>
          <a:p>
            <a:r>
              <a:rPr lang="fr-FR" sz="1600" dirty="0"/>
              <a:t>l’utilisation des équipements concernés. </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2" name="Image 1">
            <a:extLst>
              <a:ext uri="{FF2B5EF4-FFF2-40B4-BE49-F238E27FC236}">
                <a16:creationId xmlns:a16="http://schemas.microsoft.com/office/drawing/2014/main" id="{64525BF0-39C4-4920-A28C-23A517B4CF54}"/>
              </a:ext>
            </a:extLst>
          </p:cNvPr>
          <p:cNvPicPr>
            <a:picLocks noChangeAspect="1"/>
          </p:cNvPicPr>
          <p:nvPr/>
        </p:nvPicPr>
        <p:blipFill>
          <a:blip r:embed="rId4"/>
          <a:stretch>
            <a:fillRect/>
          </a:stretch>
        </p:blipFill>
        <p:spPr>
          <a:xfrm>
            <a:off x="877259" y="811334"/>
            <a:ext cx="1069793" cy="1066179"/>
          </a:xfrm>
          <a:prstGeom prst="rect">
            <a:avLst/>
          </a:prstGeom>
        </p:spPr>
      </p:pic>
      <p:pic>
        <p:nvPicPr>
          <p:cNvPr id="3" name="Image 2">
            <a:extLst>
              <a:ext uri="{FF2B5EF4-FFF2-40B4-BE49-F238E27FC236}">
                <a16:creationId xmlns:a16="http://schemas.microsoft.com/office/drawing/2014/main" id="{A5BC29A9-CEE2-418B-BC9D-9E899F2A55C1}"/>
              </a:ext>
            </a:extLst>
          </p:cNvPr>
          <p:cNvPicPr>
            <a:picLocks noChangeAspect="1"/>
          </p:cNvPicPr>
          <p:nvPr/>
        </p:nvPicPr>
        <p:blipFill>
          <a:blip r:embed="rId5"/>
          <a:stretch>
            <a:fillRect/>
          </a:stretch>
        </p:blipFill>
        <p:spPr>
          <a:xfrm>
            <a:off x="1354663" y="2391539"/>
            <a:ext cx="2637201" cy="1989075"/>
          </a:xfrm>
          <a:prstGeom prst="rect">
            <a:avLst/>
          </a:prstGeom>
        </p:spPr>
      </p:pic>
      <p:sp>
        <p:nvSpPr>
          <p:cNvPr id="4" name="Espace réservé du numéro de diapositive 3">
            <a:extLst>
              <a:ext uri="{FF2B5EF4-FFF2-40B4-BE49-F238E27FC236}">
                <a16:creationId xmlns:a16="http://schemas.microsoft.com/office/drawing/2014/main" id="{DFCCC249-5370-4DC2-A381-6B8F6A859316}"/>
              </a:ext>
            </a:extLst>
          </p:cNvPr>
          <p:cNvSpPr>
            <a:spLocks noGrp="1"/>
          </p:cNvSpPr>
          <p:nvPr>
            <p:ph type="sldNum" sz="quarter" idx="12"/>
          </p:nvPr>
        </p:nvSpPr>
        <p:spPr/>
        <p:txBody>
          <a:bodyPr/>
          <a:lstStyle/>
          <a:p>
            <a:fld id="{4CDC8259-B612-42BB-9B71-A80A96815A04}" type="slidenum">
              <a:rPr lang="fr-FR" smtClean="0"/>
              <a:t>18</a:t>
            </a:fld>
            <a:endParaRPr lang="fr-FR"/>
          </a:p>
        </p:txBody>
      </p:sp>
    </p:spTree>
    <p:extLst>
      <p:ext uri="{BB962C8B-B14F-4D97-AF65-F5344CB8AC3E}">
        <p14:creationId xmlns:p14="http://schemas.microsoft.com/office/powerpoint/2010/main" val="25180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PREPARATION A L’AUTORISATION DE CONDUITE DES ENGINS DE CHANTIER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96138" y="2980791"/>
            <a:ext cx="6097756" cy="1077218"/>
          </a:xfrm>
          <a:prstGeom prst="rect">
            <a:avLst/>
          </a:prstGeom>
        </p:spPr>
        <p:txBody>
          <a:bodyPr wrap="square">
            <a:spAutoFit/>
          </a:bodyPr>
          <a:lstStyle/>
          <a:p>
            <a:pPr lvl="0" fontAlgn="base"/>
            <a:r>
              <a:rPr lang="fr-FR" sz="1600" b="1" dirty="0"/>
              <a:t>Durée : </a:t>
            </a:r>
          </a:p>
          <a:p>
            <a:pPr lvl="0" fontAlgn="base"/>
            <a:r>
              <a:rPr lang="fr-FR" sz="1600" dirty="0"/>
              <a:t>- A définir selon le nombre de types d’engins </a:t>
            </a:r>
          </a:p>
          <a:p>
            <a:pPr lvl="0" fontAlgn="base"/>
            <a:r>
              <a:rPr lang="fr-FR" sz="1600" dirty="0"/>
              <a:t>- Les enseignements pratiques et les mises en situations d’évaluation des stagiaires représentent 60 à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588779" y="4630703"/>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8930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584775"/>
          </a:xfrm>
          <a:prstGeom prst="rect">
            <a:avLst/>
          </a:prstGeom>
          <a:noFill/>
        </p:spPr>
        <p:txBody>
          <a:bodyPr wrap="square" rtlCol="0">
            <a:spAutoFit/>
          </a:bodyPr>
          <a:lstStyle/>
          <a:p>
            <a:r>
              <a:rPr lang="fr-FR" sz="1600" dirty="0"/>
              <a:t>Travailleurs utilisant un ou plusieurs types d‘engins de chantier</a:t>
            </a:r>
          </a:p>
          <a:p>
            <a:r>
              <a:rPr lang="fr-FR" sz="1600" dirty="0"/>
              <a:t>Et devant être formés à leur conduite en sécurité.</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4"/>
          <a:stretch>
            <a:fillRect/>
          </a:stretch>
        </p:blipFill>
        <p:spPr>
          <a:xfrm>
            <a:off x="938188" y="783590"/>
            <a:ext cx="1152880" cy="1152880"/>
          </a:xfrm>
          <a:prstGeom prst="rect">
            <a:avLst/>
          </a:prstGeom>
        </p:spPr>
      </p:pic>
      <p:pic>
        <p:nvPicPr>
          <p:cNvPr id="10" name="Image 9">
            <a:extLst>
              <a:ext uri="{FF2B5EF4-FFF2-40B4-BE49-F238E27FC236}">
                <a16:creationId xmlns:a16="http://schemas.microsoft.com/office/drawing/2014/main" id="{203C45CE-6434-4E18-8C0A-D48046B49076}"/>
              </a:ext>
            </a:extLst>
          </p:cNvPr>
          <p:cNvPicPr>
            <a:picLocks noChangeAspect="1"/>
          </p:cNvPicPr>
          <p:nvPr/>
        </p:nvPicPr>
        <p:blipFill>
          <a:blip r:embed="rId5"/>
          <a:stretch>
            <a:fillRect/>
          </a:stretch>
        </p:blipFill>
        <p:spPr>
          <a:xfrm>
            <a:off x="1134578" y="2630768"/>
            <a:ext cx="3123054" cy="2101466"/>
          </a:xfrm>
          <a:prstGeom prst="rect">
            <a:avLst/>
          </a:prstGeom>
        </p:spPr>
      </p:pic>
      <p:sp>
        <p:nvSpPr>
          <p:cNvPr id="2" name="Espace réservé du numéro de diapositive 1">
            <a:extLst>
              <a:ext uri="{FF2B5EF4-FFF2-40B4-BE49-F238E27FC236}">
                <a16:creationId xmlns:a16="http://schemas.microsoft.com/office/drawing/2014/main" id="{620DD98B-0BFC-490B-88D6-0CA0EADFD406}"/>
              </a:ext>
            </a:extLst>
          </p:cNvPr>
          <p:cNvSpPr>
            <a:spLocks noGrp="1"/>
          </p:cNvSpPr>
          <p:nvPr>
            <p:ph type="sldNum" sz="quarter" idx="12"/>
          </p:nvPr>
        </p:nvSpPr>
        <p:spPr/>
        <p:txBody>
          <a:bodyPr/>
          <a:lstStyle/>
          <a:p>
            <a:fld id="{4CDC8259-B612-42BB-9B71-A80A96815A04}" type="slidenum">
              <a:rPr lang="fr-FR" smtClean="0"/>
              <a:t>19</a:t>
            </a:fld>
            <a:endParaRPr lang="fr-FR"/>
          </a:p>
        </p:txBody>
      </p:sp>
    </p:spTree>
    <p:extLst>
      <p:ext uri="{BB962C8B-B14F-4D97-AF65-F5344CB8AC3E}">
        <p14:creationId xmlns:p14="http://schemas.microsoft.com/office/powerpoint/2010/main" val="208199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Espace réservé du contenu 3">
            <a:extLst>
              <a:ext uri="{FF2B5EF4-FFF2-40B4-BE49-F238E27FC236}">
                <a16:creationId xmlns:a16="http://schemas.microsoft.com/office/drawing/2014/main" id="{5DB6C8FE-6332-4D08-871C-32F4296212C6}"/>
              </a:ext>
            </a:extLst>
          </p:cNvPr>
          <p:cNvPicPr>
            <a:picLocks noGrp="1" noChangeAspect="1"/>
          </p:cNvPicPr>
          <p:nvPr>
            <p:ph idx="1"/>
          </p:nvPr>
        </p:nvPicPr>
        <p:blipFill>
          <a:blip r:embed="rId2"/>
          <a:stretch>
            <a:fillRect/>
          </a:stretch>
        </p:blipFill>
        <p:spPr>
          <a:xfrm>
            <a:off x="838200" y="705404"/>
            <a:ext cx="1855003" cy="715094"/>
          </a:xfrm>
          <a:prstGeom prst="rect">
            <a:avLst/>
          </a:prstGeom>
        </p:spPr>
      </p:pic>
      <p:pic>
        <p:nvPicPr>
          <p:cNvPr id="10" name="Image 9">
            <a:extLst>
              <a:ext uri="{FF2B5EF4-FFF2-40B4-BE49-F238E27FC236}">
                <a16:creationId xmlns:a16="http://schemas.microsoft.com/office/drawing/2014/main" id="{71E93D0B-AFB5-49CC-AB16-8F2FDA73BB40}"/>
              </a:ext>
            </a:extLst>
          </p:cNvPr>
          <p:cNvPicPr>
            <a:picLocks noChangeAspect="1"/>
          </p:cNvPicPr>
          <p:nvPr/>
        </p:nvPicPr>
        <p:blipFill>
          <a:blip r:embed="rId3"/>
          <a:stretch>
            <a:fillRect/>
          </a:stretch>
        </p:blipFill>
        <p:spPr>
          <a:xfrm>
            <a:off x="10719761" y="705404"/>
            <a:ext cx="634039" cy="499915"/>
          </a:xfrm>
          <a:prstGeom prst="rect">
            <a:avLst/>
          </a:prstGeom>
        </p:spPr>
      </p:pic>
      <p:sp>
        <p:nvSpPr>
          <p:cNvPr id="2" name="Espace réservé du numéro de diapositive 1">
            <a:extLst>
              <a:ext uri="{FF2B5EF4-FFF2-40B4-BE49-F238E27FC236}">
                <a16:creationId xmlns:a16="http://schemas.microsoft.com/office/drawing/2014/main" id="{CD30D5D1-E6C8-467D-9936-A202FE24A06E}"/>
              </a:ext>
            </a:extLst>
          </p:cNvPr>
          <p:cNvSpPr>
            <a:spLocks noGrp="1"/>
          </p:cNvSpPr>
          <p:nvPr>
            <p:ph type="sldNum" sz="quarter" idx="12"/>
          </p:nvPr>
        </p:nvSpPr>
        <p:spPr/>
        <p:txBody>
          <a:bodyPr/>
          <a:lstStyle/>
          <a:p>
            <a:fld id="{4CDC8259-B612-42BB-9B71-A80A96815A04}" type="slidenum">
              <a:rPr lang="fr-FR" smtClean="0"/>
              <a:t>2</a:t>
            </a:fld>
            <a:endParaRPr lang="fr-FR"/>
          </a:p>
        </p:txBody>
      </p:sp>
      <p:sp>
        <p:nvSpPr>
          <p:cNvPr id="3" name="ZoneTexte 2">
            <a:extLst>
              <a:ext uri="{FF2B5EF4-FFF2-40B4-BE49-F238E27FC236}">
                <a16:creationId xmlns:a16="http://schemas.microsoft.com/office/drawing/2014/main" id="{C969EF8E-1402-41AF-B4DF-63B0379EBFFB}"/>
              </a:ext>
            </a:extLst>
          </p:cNvPr>
          <p:cNvSpPr txBox="1"/>
          <p:nvPr/>
        </p:nvSpPr>
        <p:spPr>
          <a:xfrm>
            <a:off x="742334" y="1205319"/>
            <a:ext cx="10707329" cy="4493538"/>
          </a:xfrm>
          <a:prstGeom prst="rect">
            <a:avLst/>
          </a:prstGeom>
          <a:noFill/>
        </p:spPr>
        <p:txBody>
          <a:bodyPr wrap="square" rtlCol="0">
            <a:spAutoFit/>
          </a:bodyPr>
          <a:lstStyle/>
          <a:p>
            <a:pPr algn="ctr"/>
            <a:r>
              <a:rPr lang="fr-FR" b="1" dirty="0"/>
              <a:t>SOMMAIRE</a:t>
            </a:r>
          </a:p>
          <a:p>
            <a:pPr algn="ctr"/>
            <a:endParaRPr lang="fr-FR" b="1" dirty="0"/>
          </a:p>
          <a:p>
            <a:pPr>
              <a:tabLst>
                <a:tab pos="1789113" algn="l"/>
                <a:tab pos="3943350" algn="l"/>
                <a:tab pos="5378450" algn="l"/>
                <a:tab pos="7177088" algn="l"/>
                <a:tab pos="9685338" algn="l"/>
              </a:tabLst>
            </a:pPr>
            <a:r>
              <a:rPr lang="fr-FR" sz="1600" b="1" i="1"/>
              <a:t>	Désignation</a:t>
            </a:r>
            <a:r>
              <a:rPr lang="fr-FR" sz="1600" b="1" dirty="0"/>
              <a:t>	</a:t>
            </a:r>
            <a:r>
              <a:rPr lang="fr-FR" sz="1600" b="1" i="1" dirty="0"/>
              <a:t>Pages</a:t>
            </a:r>
            <a:r>
              <a:rPr lang="fr-FR" sz="1600" b="1"/>
              <a:t>		</a:t>
            </a:r>
            <a:r>
              <a:rPr lang="fr-FR" sz="1600" b="1" i="1"/>
              <a:t>Désignation</a:t>
            </a:r>
            <a:r>
              <a:rPr lang="fr-FR" sz="1600" dirty="0"/>
              <a:t>	</a:t>
            </a:r>
            <a:r>
              <a:rPr lang="fr-FR" sz="1600" b="1" i="1" dirty="0"/>
              <a:t>Pages</a:t>
            </a:r>
          </a:p>
          <a:p>
            <a:pPr>
              <a:tabLst>
                <a:tab pos="3943350" algn="l"/>
                <a:tab pos="5378450" algn="l"/>
                <a:tab pos="9685338" algn="l"/>
              </a:tabLst>
            </a:pPr>
            <a:r>
              <a:rPr lang="fr-FR" dirty="0"/>
              <a:t>A. I. P. R</a:t>
            </a:r>
            <a:r>
              <a:rPr lang="fr-FR" b="1" dirty="0"/>
              <a:t> ………………………….. 	</a:t>
            </a:r>
            <a:r>
              <a:rPr lang="fr-FR" dirty="0"/>
              <a:t>3 à 5	- CHSCT	66	</a:t>
            </a:r>
          </a:p>
          <a:p>
            <a:pPr>
              <a:tabLst>
                <a:tab pos="3943350" algn="l"/>
                <a:tab pos="5378450" algn="l"/>
                <a:tab pos="9685338" algn="l"/>
              </a:tabLst>
            </a:pPr>
            <a:r>
              <a:rPr lang="fr-FR" dirty="0"/>
              <a:t>Signalisation</a:t>
            </a:r>
            <a:r>
              <a:rPr lang="fr-FR" b="1" dirty="0"/>
              <a:t> </a:t>
            </a:r>
            <a:r>
              <a:rPr lang="fr-FR" dirty="0"/>
              <a:t>temporaire de chantier 	6	- ARI	67</a:t>
            </a:r>
          </a:p>
          <a:p>
            <a:pPr>
              <a:tabLst>
                <a:tab pos="3943350" algn="l"/>
                <a:tab pos="5378450" algn="l"/>
                <a:tab pos="9685338" algn="l"/>
              </a:tabLst>
            </a:pPr>
            <a:r>
              <a:rPr lang="fr-FR" dirty="0"/>
              <a:t>Echafaudages	7 à 8	- ATEX	68</a:t>
            </a:r>
          </a:p>
          <a:p>
            <a:pPr>
              <a:tabLst>
                <a:tab pos="3943350" algn="l"/>
                <a:tab pos="5378450" algn="l"/>
                <a:tab pos="9685338" algn="l"/>
              </a:tabLst>
            </a:pPr>
            <a:r>
              <a:rPr lang="fr-FR" dirty="0"/>
              <a:t>Harnais	9 à 11	- Chimie	69 à 70</a:t>
            </a:r>
          </a:p>
          <a:p>
            <a:pPr>
              <a:tabLst>
                <a:tab pos="3943350" algn="l"/>
                <a:tab pos="5378450" algn="l"/>
                <a:tab pos="9685338" algn="l"/>
              </a:tabLst>
            </a:pPr>
            <a:r>
              <a:rPr lang="fr-FR" dirty="0"/>
              <a:t>Espaces confinés	12	- Documents de prévention	71</a:t>
            </a:r>
          </a:p>
          <a:p>
            <a:pPr>
              <a:tabLst>
                <a:tab pos="3943350" algn="l"/>
                <a:tab pos="5378450" algn="l"/>
                <a:tab pos="9685338" algn="l"/>
              </a:tabLst>
            </a:pPr>
            <a:r>
              <a:rPr lang="fr-FR" dirty="0"/>
              <a:t>CACES</a:t>
            </a:r>
            <a:r>
              <a:rPr lang="fr-FR" b="1" dirty="0"/>
              <a:t> </a:t>
            </a:r>
            <a:r>
              <a:rPr lang="fr-FR" dirty="0"/>
              <a:t>®	13 à 18	- Gestes et postures	72</a:t>
            </a:r>
          </a:p>
          <a:p>
            <a:pPr>
              <a:tabLst>
                <a:tab pos="3943350" algn="l"/>
                <a:tab pos="5378450" algn="l"/>
                <a:tab pos="9685338" algn="l"/>
              </a:tabLst>
            </a:pPr>
            <a:r>
              <a:rPr lang="fr-FR" dirty="0"/>
              <a:t>Engins de chantier	19 à 28	- Manutention de personnes	73</a:t>
            </a:r>
          </a:p>
          <a:p>
            <a:pPr>
              <a:tabLst>
                <a:tab pos="3943350" algn="l"/>
                <a:tab pos="5378450" algn="l"/>
                <a:tab pos="9685338" algn="l"/>
              </a:tabLst>
            </a:pPr>
            <a:r>
              <a:rPr lang="fr-FR" dirty="0"/>
              <a:t>Habilitations électriques	29 à 58	- Travail sur écran	74</a:t>
            </a:r>
          </a:p>
          <a:p>
            <a:pPr>
              <a:tabLst>
                <a:tab pos="3943350" algn="l"/>
                <a:tab pos="5378450" algn="l"/>
                <a:tab pos="9685338" algn="l"/>
              </a:tabLst>
            </a:pPr>
            <a:r>
              <a:rPr lang="fr-FR" dirty="0"/>
              <a:t>Incendie	59 à 60	- Gestion des conflits	75</a:t>
            </a:r>
          </a:p>
          <a:p>
            <a:pPr>
              <a:tabLst>
                <a:tab pos="3943350" algn="l"/>
                <a:tab pos="5378450" algn="l"/>
                <a:tab pos="9685338" algn="l"/>
              </a:tabLst>
            </a:pPr>
            <a:r>
              <a:rPr lang="fr-FR" dirty="0"/>
              <a:t>S.S.I.A.P 1	61	- Réactions en cas d’attaque terroriste	76</a:t>
            </a:r>
          </a:p>
          <a:p>
            <a:pPr>
              <a:tabLst>
                <a:tab pos="3943350" algn="l"/>
                <a:tab pos="5378450" algn="l"/>
                <a:tab pos="9685338" algn="l"/>
              </a:tabLst>
            </a:pPr>
            <a:r>
              <a:rPr lang="fr-FR" dirty="0"/>
              <a:t>Equipier d’évacuation	62	- CQP APS	77 à 78</a:t>
            </a:r>
          </a:p>
          <a:p>
            <a:pPr>
              <a:tabLst>
                <a:tab pos="3943350" algn="l"/>
              </a:tabLst>
            </a:pPr>
            <a:r>
              <a:rPr lang="fr-FR" dirty="0"/>
              <a:t>SST	63 à 65	………..</a:t>
            </a:r>
          </a:p>
          <a:p>
            <a:pPr>
              <a:tabLst>
                <a:tab pos="3943350" algn="l"/>
              </a:tabLst>
            </a:pPr>
            <a:endParaRPr lang="fr-FR" dirty="0"/>
          </a:p>
        </p:txBody>
      </p:sp>
    </p:spTree>
    <p:extLst>
      <p:ext uri="{BB962C8B-B14F-4D97-AF65-F5344CB8AC3E}">
        <p14:creationId xmlns:p14="http://schemas.microsoft.com/office/powerpoint/2010/main" val="352236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FORMATION ET TEST(S) CACES® R372m - ENGINS DE CHANTIER</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68876" y="3362899"/>
            <a:ext cx="6097756" cy="1077218"/>
          </a:xfrm>
          <a:prstGeom prst="rect">
            <a:avLst/>
          </a:prstGeom>
        </p:spPr>
        <p:txBody>
          <a:bodyPr wrap="square">
            <a:spAutoFit/>
          </a:bodyPr>
          <a:lstStyle/>
          <a:p>
            <a:pPr lvl="0" fontAlgn="base"/>
            <a:r>
              <a:rPr lang="fr-FR" sz="1600" b="1" dirty="0"/>
              <a:t>Durée : </a:t>
            </a:r>
          </a:p>
          <a:p>
            <a:pPr lvl="0" fontAlgn="base"/>
            <a:r>
              <a:rPr lang="fr-FR" sz="1600" dirty="0"/>
              <a:t>- De 14 à 28 heures en centre de formation (2 à 4 jours) </a:t>
            </a:r>
          </a:p>
          <a:p>
            <a:pPr lvl="0" fontAlgn="base"/>
            <a:r>
              <a:rPr lang="fr-FR" sz="1600" dirty="0"/>
              <a:t>- Les enseignements pratiques et les mises en situations d’évaluation des stagiaires représentent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468876" y="4988771"/>
            <a:ext cx="5854702" cy="338554"/>
          </a:xfrm>
          <a:prstGeom prst="rect">
            <a:avLst/>
          </a:prstGeom>
        </p:spPr>
        <p:txBody>
          <a:bodyPr wrap="square">
            <a:spAutoFit/>
          </a:bodyPr>
          <a:lstStyle/>
          <a:p>
            <a:r>
              <a:rPr lang="fr-FR" sz="1600" b="1" dirty="0"/>
              <a:t>Périodicité : </a:t>
            </a:r>
            <a:r>
              <a:rPr lang="fr-FR" sz="1600" dirty="0"/>
              <a:t>Certificat valable 10 ans </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11484"/>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1107996"/>
          </a:xfrm>
          <a:prstGeom prst="rect">
            <a:avLst/>
          </a:prstGeom>
          <a:noFill/>
        </p:spPr>
        <p:txBody>
          <a:bodyPr wrap="square" rtlCol="0">
            <a:spAutoFit/>
          </a:bodyPr>
          <a:lstStyle/>
          <a:p>
            <a:r>
              <a:rPr lang="fr-FR" sz="1600" dirty="0"/>
              <a:t>Candidats à l’obtention du Certificat d’Autorisation à la conduite en sécurité</a:t>
            </a:r>
          </a:p>
          <a:p>
            <a:r>
              <a:rPr lang="fr-FR" dirty="0"/>
              <a:t>(</a:t>
            </a:r>
            <a:r>
              <a:rPr lang="fr-FR" sz="1600" dirty="0"/>
              <a:t>CACES</a:t>
            </a:r>
            <a:r>
              <a:rPr lang="fr-FR" dirty="0"/>
              <a:t>®) </a:t>
            </a:r>
            <a:r>
              <a:rPr lang="fr-FR" sz="1600" dirty="0"/>
              <a:t>de</a:t>
            </a:r>
            <a:r>
              <a:rPr lang="fr-FR" dirty="0"/>
              <a:t> </a:t>
            </a:r>
            <a:r>
              <a:rPr lang="fr-FR" sz="1600" dirty="0"/>
              <a:t>catégories</a:t>
            </a:r>
            <a:r>
              <a:rPr lang="fr-FR" dirty="0"/>
              <a:t> </a:t>
            </a:r>
            <a:r>
              <a:rPr lang="fr-FR" sz="1600" dirty="0"/>
              <a:t>1, 2, 4, 7, 8, 9 et/ou 10 (avec ou sans option porte engins) des établissements le demandant pour être autorisé à conduire des engins de chantier.</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4"/>
          <a:stretch>
            <a:fillRect/>
          </a:stretch>
        </p:blipFill>
        <p:spPr>
          <a:xfrm>
            <a:off x="938188" y="783590"/>
            <a:ext cx="1152880" cy="1152880"/>
          </a:xfrm>
          <a:prstGeom prst="rect">
            <a:avLst/>
          </a:prstGeom>
        </p:spPr>
      </p:pic>
      <p:pic>
        <p:nvPicPr>
          <p:cNvPr id="10" name="Image 9">
            <a:extLst>
              <a:ext uri="{FF2B5EF4-FFF2-40B4-BE49-F238E27FC236}">
                <a16:creationId xmlns:a16="http://schemas.microsoft.com/office/drawing/2014/main" id="{203C45CE-6434-4E18-8C0A-D48046B49076}"/>
              </a:ext>
            </a:extLst>
          </p:cNvPr>
          <p:cNvPicPr>
            <a:picLocks noChangeAspect="1"/>
          </p:cNvPicPr>
          <p:nvPr/>
        </p:nvPicPr>
        <p:blipFill>
          <a:blip r:embed="rId5"/>
          <a:stretch>
            <a:fillRect/>
          </a:stretch>
        </p:blipFill>
        <p:spPr>
          <a:xfrm>
            <a:off x="1134578" y="2630768"/>
            <a:ext cx="3123054" cy="2101466"/>
          </a:xfrm>
          <a:prstGeom prst="rect">
            <a:avLst/>
          </a:prstGeom>
        </p:spPr>
      </p:pic>
      <p:sp>
        <p:nvSpPr>
          <p:cNvPr id="2" name="Espace réservé du numéro de diapositive 1">
            <a:extLst>
              <a:ext uri="{FF2B5EF4-FFF2-40B4-BE49-F238E27FC236}">
                <a16:creationId xmlns:a16="http://schemas.microsoft.com/office/drawing/2014/main" id="{561AA897-C55F-4C3D-B4AC-1E37C703DA79}"/>
              </a:ext>
            </a:extLst>
          </p:cNvPr>
          <p:cNvSpPr>
            <a:spLocks noGrp="1"/>
          </p:cNvSpPr>
          <p:nvPr>
            <p:ph type="sldNum" sz="quarter" idx="12"/>
          </p:nvPr>
        </p:nvSpPr>
        <p:spPr/>
        <p:txBody>
          <a:bodyPr/>
          <a:lstStyle/>
          <a:p>
            <a:fld id="{4CDC8259-B612-42BB-9B71-A80A96815A04}" type="slidenum">
              <a:rPr lang="fr-FR" smtClean="0"/>
              <a:t>20</a:t>
            </a:fld>
            <a:endParaRPr lang="fr-FR"/>
          </a:p>
        </p:txBody>
      </p:sp>
    </p:spTree>
    <p:extLst>
      <p:ext uri="{BB962C8B-B14F-4D97-AF65-F5344CB8AC3E}">
        <p14:creationId xmlns:p14="http://schemas.microsoft.com/office/powerpoint/2010/main" val="3196715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CONDUITE DES PETITS ENGINS AUTOPORTES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68876" y="4074056"/>
            <a:ext cx="6097756" cy="830997"/>
          </a:xfrm>
          <a:prstGeom prst="rect">
            <a:avLst/>
          </a:prstGeom>
        </p:spPr>
        <p:txBody>
          <a:bodyPr wrap="square">
            <a:spAutoFit/>
          </a:bodyPr>
          <a:lstStyle/>
          <a:p>
            <a:pPr lvl="0" fontAlgn="base"/>
            <a:r>
              <a:rPr lang="fr-FR" sz="1600" b="1" dirty="0"/>
              <a:t>Durée : </a:t>
            </a:r>
          </a:p>
          <a:p>
            <a:pPr lvl="0" fontAlgn="base"/>
            <a:r>
              <a:rPr lang="fr-FR" sz="1600" dirty="0"/>
              <a:t>Variable en fonction du nombre de catégories d’engins et de participants </a:t>
            </a:r>
          </a:p>
        </p:txBody>
      </p:sp>
      <p:sp>
        <p:nvSpPr>
          <p:cNvPr id="12" name="Rectangle 11">
            <a:extLst>
              <a:ext uri="{FF2B5EF4-FFF2-40B4-BE49-F238E27FC236}">
                <a16:creationId xmlns:a16="http://schemas.microsoft.com/office/drawing/2014/main" id="{70B90B8B-746C-40B9-98BD-CB977ED96F0C}"/>
              </a:ext>
            </a:extLst>
          </p:cNvPr>
          <p:cNvSpPr/>
          <p:nvPr/>
        </p:nvSpPr>
        <p:spPr>
          <a:xfrm>
            <a:off x="4468876" y="5361946"/>
            <a:ext cx="5854702" cy="338554"/>
          </a:xfrm>
          <a:prstGeom prst="rect">
            <a:avLst/>
          </a:prstGeom>
        </p:spPr>
        <p:txBody>
          <a:bodyPr wrap="square">
            <a:spAutoFit/>
          </a:bodyPr>
          <a:lstStyle/>
          <a:p>
            <a:r>
              <a:rPr lang="fr-FR" sz="1600" b="1" dirty="0"/>
              <a:t>Périodicité : </a:t>
            </a:r>
            <a:r>
              <a:rPr lang="fr-FR" sz="1600" dirty="0"/>
              <a:t>Certificat valable 10 ans </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11484"/>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1815882"/>
          </a:xfrm>
          <a:prstGeom prst="rect">
            <a:avLst/>
          </a:prstGeom>
          <a:noFill/>
        </p:spPr>
        <p:txBody>
          <a:bodyPr wrap="square" rtlCol="0">
            <a:spAutoFit/>
          </a:bodyPr>
          <a:lstStyle/>
          <a:p>
            <a:r>
              <a:rPr lang="fr-FR" sz="1600" dirty="0"/>
              <a:t>Candidats à l’obtention du Certificat d'Aptitude à la Conduite En Sécurité (CACES®) dans les établissements le demandant pour être autorisé à conduire les engins de chantier.  Le CACES® est un dispositif d’évaluation permettant à l’employeur de délivrer une autorisation de conduite, sous réserve d’évaluer indépendamment le travailleur dans les conditions réelles du travail, pour les tâches qu’il lui confie. Il ne  se substitue pas à l’autorisation de conduite, et consiste à certifier le candidat qui réussit les épreuves définies par la Recommandation CNAMTS R372m. </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4"/>
          <a:stretch>
            <a:fillRect/>
          </a:stretch>
        </p:blipFill>
        <p:spPr>
          <a:xfrm>
            <a:off x="938188" y="783590"/>
            <a:ext cx="1152880" cy="1152880"/>
          </a:xfrm>
          <a:prstGeom prst="rect">
            <a:avLst/>
          </a:prstGeom>
        </p:spPr>
      </p:pic>
      <p:pic>
        <p:nvPicPr>
          <p:cNvPr id="10" name="Image 9">
            <a:extLst>
              <a:ext uri="{FF2B5EF4-FFF2-40B4-BE49-F238E27FC236}">
                <a16:creationId xmlns:a16="http://schemas.microsoft.com/office/drawing/2014/main" id="{203C45CE-6434-4E18-8C0A-D48046B49076}"/>
              </a:ext>
            </a:extLst>
          </p:cNvPr>
          <p:cNvPicPr>
            <a:picLocks noChangeAspect="1"/>
          </p:cNvPicPr>
          <p:nvPr/>
        </p:nvPicPr>
        <p:blipFill>
          <a:blip r:embed="rId5"/>
          <a:stretch>
            <a:fillRect/>
          </a:stretch>
        </p:blipFill>
        <p:spPr>
          <a:xfrm>
            <a:off x="1134578" y="2630768"/>
            <a:ext cx="3123054" cy="2101466"/>
          </a:xfrm>
          <a:prstGeom prst="rect">
            <a:avLst/>
          </a:prstGeom>
        </p:spPr>
      </p:pic>
      <p:sp>
        <p:nvSpPr>
          <p:cNvPr id="2" name="Espace réservé du numéro de diapositive 1">
            <a:extLst>
              <a:ext uri="{FF2B5EF4-FFF2-40B4-BE49-F238E27FC236}">
                <a16:creationId xmlns:a16="http://schemas.microsoft.com/office/drawing/2014/main" id="{ABFE0FC6-00B5-4BDC-B21F-91F9066E404B}"/>
              </a:ext>
            </a:extLst>
          </p:cNvPr>
          <p:cNvSpPr>
            <a:spLocks noGrp="1"/>
          </p:cNvSpPr>
          <p:nvPr>
            <p:ph type="sldNum" sz="quarter" idx="12"/>
          </p:nvPr>
        </p:nvSpPr>
        <p:spPr/>
        <p:txBody>
          <a:bodyPr/>
          <a:lstStyle/>
          <a:p>
            <a:fld id="{4CDC8259-B612-42BB-9B71-A80A96815A04}" type="slidenum">
              <a:rPr lang="fr-FR" smtClean="0"/>
              <a:t>21</a:t>
            </a:fld>
            <a:endParaRPr lang="fr-FR"/>
          </a:p>
        </p:txBody>
      </p:sp>
    </p:spTree>
    <p:extLst>
      <p:ext uri="{BB962C8B-B14F-4D97-AF65-F5344CB8AC3E}">
        <p14:creationId xmlns:p14="http://schemas.microsoft.com/office/powerpoint/2010/main" val="209412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TEST(S) CACES® R372m - ENGINS DE CHANTIER</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68876" y="3138934"/>
            <a:ext cx="6097756" cy="1077218"/>
          </a:xfrm>
          <a:prstGeom prst="rect">
            <a:avLst/>
          </a:prstGeom>
        </p:spPr>
        <p:txBody>
          <a:bodyPr wrap="square">
            <a:spAutoFit/>
          </a:bodyPr>
          <a:lstStyle/>
          <a:p>
            <a:pPr lvl="0" fontAlgn="base"/>
            <a:r>
              <a:rPr lang="fr-FR" sz="1600" b="1" dirty="0"/>
              <a:t>Durée :</a:t>
            </a:r>
          </a:p>
          <a:p>
            <a:pPr lvl="0" fontAlgn="base"/>
            <a:r>
              <a:rPr lang="fr-FR" sz="1600" b="1" dirty="0"/>
              <a:t>- </a:t>
            </a:r>
            <a:r>
              <a:rPr lang="fr-FR" sz="1600" dirty="0"/>
              <a:t>7 heures (1 jour) </a:t>
            </a:r>
          </a:p>
          <a:p>
            <a:pPr lvl="0" fontAlgn="base"/>
            <a:r>
              <a:rPr lang="fr-FR" sz="1600" dirty="0"/>
              <a:t>- Les enseignements pratiques et les mises en situations d’évaluation des stagiaires représentent 50 à 60% du temps de formation </a:t>
            </a:r>
            <a:r>
              <a:rPr lang="fr-FR" sz="1600" b="1" dirty="0"/>
              <a:t> </a:t>
            </a:r>
          </a:p>
        </p:txBody>
      </p:sp>
      <p:sp>
        <p:nvSpPr>
          <p:cNvPr id="12" name="Rectangle 11">
            <a:extLst>
              <a:ext uri="{FF2B5EF4-FFF2-40B4-BE49-F238E27FC236}">
                <a16:creationId xmlns:a16="http://schemas.microsoft.com/office/drawing/2014/main" id="{70B90B8B-746C-40B9-98BD-CB977ED96F0C}"/>
              </a:ext>
            </a:extLst>
          </p:cNvPr>
          <p:cNvSpPr/>
          <p:nvPr/>
        </p:nvSpPr>
        <p:spPr>
          <a:xfrm>
            <a:off x="4468876" y="4899737"/>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 </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11484"/>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830997"/>
          </a:xfrm>
          <a:prstGeom prst="rect">
            <a:avLst/>
          </a:prstGeom>
          <a:noFill/>
        </p:spPr>
        <p:txBody>
          <a:bodyPr wrap="square" rtlCol="0">
            <a:spAutoFit/>
          </a:bodyPr>
          <a:lstStyle/>
          <a:p>
            <a:r>
              <a:rPr lang="fr-FR" sz="1600" dirty="0"/>
              <a:t>Travailleurs utilisant un ou plusieurs types de petits engins à conducteur porté</a:t>
            </a:r>
          </a:p>
          <a:p>
            <a:r>
              <a:rPr lang="fr-FR" sz="1600" dirty="0"/>
              <a:t>(tondeuse, petit tracteur, petit véhicule de transports de matériaux..) et devant être formé à la conduite en sécurité.  </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4"/>
          <a:stretch>
            <a:fillRect/>
          </a:stretch>
        </p:blipFill>
        <p:spPr>
          <a:xfrm>
            <a:off x="938188" y="783590"/>
            <a:ext cx="1152880" cy="1152880"/>
          </a:xfrm>
          <a:prstGeom prst="rect">
            <a:avLst/>
          </a:prstGeom>
        </p:spPr>
      </p:pic>
      <p:pic>
        <p:nvPicPr>
          <p:cNvPr id="2" name="Image 1">
            <a:extLst>
              <a:ext uri="{FF2B5EF4-FFF2-40B4-BE49-F238E27FC236}">
                <a16:creationId xmlns:a16="http://schemas.microsoft.com/office/drawing/2014/main" id="{EF2E6AC7-E3E5-4C5A-86C7-A274C665F82F}"/>
              </a:ext>
            </a:extLst>
          </p:cNvPr>
          <p:cNvPicPr>
            <a:picLocks noChangeAspect="1"/>
          </p:cNvPicPr>
          <p:nvPr/>
        </p:nvPicPr>
        <p:blipFill>
          <a:blip r:embed="rId5"/>
          <a:stretch>
            <a:fillRect/>
          </a:stretch>
        </p:blipFill>
        <p:spPr>
          <a:xfrm>
            <a:off x="1086251" y="2340688"/>
            <a:ext cx="2672068" cy="2559049"/>
          </a:xfrm>
          <a:prstGeom prst="rect">
            <a:avLst/>
          </a:prstGeom>
        </p:spPr>
      </p:pic>
      <p:sp>
        <p:nvSpPr>
          <p:cNvPr id="3" name="Espace réservé du numéro de diapositive 2">
            <a:extLst>
              <a:ext uri="{FF2B5EF4-FFF2-40B4-BE49-F238E27FC236}">
                <a16:creationId xmlns:a16="http://schemas.microsoft.com/office/drawing/2014/main" id="{159162DC-16C8-4F1F-A357-D5684F774EE0}"/>
              </a:ext>
            </a:extLst>
          </p:cNvPr>
          <p:cNvSpPr>
            <a:spLocks noGrp="1"/>
          </p:cNvSpPr>
          <p:nvPr>
            <p:ph type="sldNum" sz="quarter" idx="12"/>
          </p:nvPr>
        </p:nvSpPr>
        <p:spPr/>
        <p:txBody>
          <a:bodyPr/>
          <a:lstStyle/>
          <a:p>
            <a:fld id="{4CDC8259-B612-42BB-9B71-A80A96815A04}" type="slidenum">
              <a:rPr lang="fr-FR" smtClean="0"/>
              <a:t>22</a:t>
            </a:fld>
            <a:endParaRPr lang="fr-FR"/>
          </a:p>
        </p:txBody>
      </p:sp>
    </p:spTree>
    <p:extLst>
      <p:ext uri="{BB962C8B-B14F-4D97-AF65-F5344CB8AC3E}">
        <p14:creationId xmlns:p14="http://schemas.microsoft.com/office/powerpoint/2010/main" val="2419151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L’AUTORISATION DE CONDUITE </a:t>
            </a:r>
          </a:p>
          <a:p>
            <a:pPr algn="ctr"/>
            <a:r>
              <a:rPr lang="fr-FR" sz="1600" b="1" dirty="0"/>
              <a:t>DES GRUES AUXILIAIRES DE CHARGEMENT DE VEHICULE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68876" y="3138934"/>
            <a:ext cx="6097756" cy="1077218"/>
          </a:xfrm>
          <a:prstGeom prst="rect">
            <a:avLst/>
          </a:prstGeom>
        </p:spPr>
        <p:txBody>
          <a:bodyPr wrap="square">
            <a:spAutoFit/>
          </a:bodyPr>
          <a:lstStyle/>
          <a:p>
            <a:pPr lvl="0" fontAlgn="base"/>
            <a:r>
              <a:rPr lang="fr-FR" sz="1600" b="1" dirty="0"/>
              <a:t>Durée :</a:t>
            </a:r>
          </a:p>
          <a:p>
            <a:pPr lvl="0" fontAlgn="base"/>
            <a:r>
              <a:rPr lang="fr-FR" sz="1600" dirty="0"/>
              <a:t>- A définir selon le nombre de types de grues auxiliaires </a:t>
            </a:r>
          </a:p>
          <a:p>
            <a:pPr lvl="0" fontAlgn="base"/>
            <a:r>
              <a:rPr lang="fr-FR" sz="1600" dirty="0"/>
              <a:t>- Les enseignements pratiques et les mises en situations d’évaluation des stagiaires représentent 60 à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476668" y="4630567"/>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 </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9066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094766"/>
            <a:ext cx="6982803" cy="830997"/>
          </a:xfrm>
          <a:prstGeom prst="rect">
            <a:avLst/>
          </a:prstGeom>
          <a:noFill/>
        </p:spPr>
        <p:txBody>
          <a:bodyPr wrap="square" rtlCol="0">
            <a:spAutoFit/>
          </a:bodyPr>
          <a:lstStyle/>
          <a:p>
            <a:r>
              <a:rPr lang="fr-FR" sz="1600" dirty="0"/>
              <a:t>Travailleurs utilisant un ou plusieurs types de grues auxiliaires de chargement</a:t>
            </a:r>
          </a:p>
          <a:p>
            <a:r>
              <a:rPr lang="fr-FR" sz="1600" dirty="0"/>
              <a:t>De véhicule (GACV, avec poste fixe  et/ou avec télécommande) et devant</a:t>
            </a:r>
          </a:p>
          <a:p>
            <a:r>
              <a:rPr lang="fr-FR" sz="1600" dirty="0"/>
              <a:t>être formé à la conduite en sécurité.  </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588779" y="2055020"/>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468876" y="174800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4"/>
          <a:stretch>
            <a:fillRect/>
          </a:stretch>
        </p:blipFill>
        <p:spPr>
          <a:xfrm>
            <a:off x="938188" y="783590"/>
            <a:ext cx="1152880" cy="1152880"/>
          </a:xfrm>
          <a:prstGeom prst="rect">
            <a:avLst/>
          </a:prstGeom>
        </p:spPr>
      </p:pic>
      <p:pic>
        <p:nvPicPr>
          <p:cNvPr id="3" name="Image 2">
            <a:extLst>
              <a:ext uri="{FF2B5EF4-FFF2-40B4-BE49-F238E27FC236}">
                <a16:creationId xmlns:a16="http://schemas.microsoft.com/office/drawing/2014/main" id="{B0E29AFC-84F2-4373-A198-314F1E9AA810}"/>
              </a:ext>
            </a:extLst>
          </p:cNvPr>
          <p:cNvPicPr>
            <a:picLocks noChangeAspect="1"/>
          </p:cNvPicPr>
          <p:nvPr/>
        </p:nvPicPr>
        <p:blipFill>
          <a:blip r:embed="rId5"/>
          <a:stretch>
            <a:fillRect/>
          </a:stretch>
        </p:blipFill>
        <p:spPr>
          <a:xfrm>
            <a:off x="1154284" y="2678968"/>
            <a:ext cx="2722696" cy="2109341"/>
          </a:xfrm>
          <a:prstGeom prst="rect">
            <a:avLst/>
          </a:prstGeom>
        </p:spPr>
      </p:pic>
      <p:sp>
        <p:nvSpPr>
          <p:cNvPr id="2" name="Espace réservé du numéro de diapositive 1">
            <a:extLst>
              <a:ext uri="{FF2B5EF4-FFF2-40B4-BE49-F238E27FC236}">
                <a16:creationId xmlns:a16="http://schemas.microsoft.com/office/drawing/2014/main" id="{49770B71-E07E-4421-AD08-DCB053B20D76}"/>
              </a:ext>
            </a:extLst>
          </p:cNvPr>
          <p:cNvSpPr>
            <a:spLocks noGrp="1"/>
          </p:cNvSpPr>
          <p:nvPr>
            <p:ph type="sldNum" sz="quarter" idx="12"/>
          </p:nvPr>
        </p:nvSpPr>
        <p:spPr/>
        <p:txBody>
          <a:bodyPr/>
          <a:lstStyle/>
          <a:p>
            <a:fld id="{4CDC8259-B612-42BB-9B71-A80A96815A04}" type="slidenum">
              <a:rPr lang="fr-FR" smtClean="0"/>
              <a:t>23</a:t>
            </a:fld>
            <a:endParaRPr lang="fr-FR"/>
          </a:p>
        </p:txBody>
      </p:sp>
    </p:spTree>
    <p:extLst>
      <p:ext uri="{BB962C8B-B14F-4D97-AF65-F5344CB8AC3E}">
        <p14:creationId xmlns:p14="http://schemas.microsoft.com/office/powerpoint/2010/main" val="3095668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FORMATION ET TEST(S) CACES® R390 – GRUES AUXILIAIRES </a:t>
            </a:r>
          </a:p>
          <a:p>
            <a:pPr algn="ctr"/>
            <a:r>
              <a:rPr lang="fr-FR" sz="1600" b="1" dirty="0"/>
              <a:t>DE CHARGEMENT DE VEHICULES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68876" y="3502074"/>
            <a:ext cx="6097756" cy="1077218"/>
          </a:xfrm>
          <a:prstGeom prst="rect">
            <a:avLst/>
          </a:prstGeom>
        </p:spPr>
        <p:txBody>
          <a:bodyPr wrap="square">
            <a:spAutoFit/>
          </a:bodyPr>
          <a:lstStyle/>
          <a:p>
            <a:pPr lvl="0" fontAlgn="base"/>
            <a:r>
              <a:rPr lang="fr-FR" sz="1600" b="1" dirty="0"/>
              <a:t>Durée :</a:t>
            </a:r>
          </a:p>
          <a:p>
            <a:pPr lvl="0" fontAlgn="base"/>
            <a:r>
              <a:rPr lang="fr-FR" sz="1600" dirty="0"/>
              <a:t>- De 14 à 21 heures en centre de formation (2 à 3 jours) </a:t>
            </a:r>
          </a:p>
          <a:p>
            <a:pPr lvl="0" fontAlgn="base"/>
            <a:r>
              <a:rPr lang="fr-FR" sz="1600" dirty="0"/>
              <a:t>- Les enseignements pratiques et les mises en situations d’évaluation des stagiaires représentent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468876" y="4819322"/>
            <a:ext cx="5854702" cy="338554"/>
          </a:xfrm>
          <a:prstGeom prst="rect">
            <a:avLst/>
          </a:prstGeom>
        </p:spPr>
        <p:txBody>
          <a:bodyPr wrap="square">
            <a:spAutoFit/>
          </a:bodyPr>
          <a:lstStyle/>
          <a:p>
            <a:r>
              <a:rPr lang="fr-FR" sz="1600" b="1" dirty="0"/>
              <a:t>Périodicité : </a:t>
            </a:r>
            <a:r>
              <a:rPr lang="fr-FR" sz="1600" dirty="0"/>
              <a:t>Certificat valable 5 ans.</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9066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68876" y="2150508"/>
            <a:ext cx="6982803" cy="1077218"/>
          </a:xfrm>
          <a:prstGeom prst="rect">
            <a:avLst/>
          </a:prstGeom>
          <a:noFill/>
        </p:spPr>
        <p:txBody>
          <a:bodyPr wrap="square" rtlCol="0">
            <a:spAutoFit/>
          </a:bodyPr>
          <a:lstStyle/>
          <a:p>
            <a:r>
              <a:rPr lang="fr-FR" sz="1600" dirty="0"/>
              <a:t>Candidats à l’obtention du Certificat d'Aptitude à la Conduit en Sécurité (CACES®)</a:t>
            </a:r>
          </a:p>
          <a:p>
            <a:r>
              <a:rPr lang="fr-FR" sz="1600" dirty="0"/>
              <a:t> R390 (poste fixe et/ou option de télécommande) dans les établissements le</a:t>
            </a:r>
          </a:p>
          <a:p>
            <a:r>
              <a:rPr lang="fr-FR" sz="1600" dirty="0"/>
              <a:t>Demandant pour être autorisé à conduire les grues auxiliaires de </a:t>
            </a:r>
          </a:p>
          <a:p>
            <a:r>
              <a:rPr lang="fr-FR" sz="1600" dirty="0"/>
              <a:t>Chargement de véhicules.</a:t>
            </a:r>
          </a:p>
        </p:txBody>
      </p:sp>
      <p:sp>
        <p:nvSpPr>
          <p:cNvPr id="8" name="Rectangle 7">
            <a:extLst>
              <a:ext uri="{FF2B5EF4-FFF2-40B4-BE49-F238E27FC236}">
                <a16:creationId xmlns:a16="http://schemas.microsoft.com/office/drawing/2014/main" id="{60804D32-C8D1-4BEC-9806-C169F0EFB9DA}"/>
              </a:ext>
            </a:extLst>
          </p:cNvPr>
          <p:cNvSpPr/>
          <p:nvPr/>
        </p:nvSpPr>
        <p:spPr>
          <a:xfrm>
            <a:off x="4468876" y="1808875"/>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3"/>
          <a:stretch>
            <a:fillRect/>
          </a:stretch>
        </p:blipFill>
        <p:spPr>
          <a:xfrm>
            <a:off x="938188" y="783590"/>
            <a:ext cx="1152880" cy="1152880"/>
          </a:xfrm>
          <a:prstGeom prst="rect">
            <a:avLst/>
          </a:prstGeom>
        </p:spPr>
      </p:pic>
      <p:pic>
        <p:nvPicPr>
          <p:cNvPr id="3" name="Image 2">
            <a:extLst>
              <a:ext uri="{FF2B5EF4-FFF2-40B4-BE49-F238E27FC236}">
                <a16:creationId xmlns:a16="http://schemas.microsoft.com/office/drawing/2014/main" id="{B0E29AFC-84F2-4373-A198-314F1E9AA810}"/>
              </a:ext>
            </a:extLst>
          </p:cNvPr>
          <p:cNvPicPr>
            <a:picLocks noChangeAspect="1"/>
          </p:cNvPicPr>
          <p:nvPr/>
        </p:nvPicPr>
        <p:blipFill>
          <a:blip r:embed="rId4"/>
          <a:stretch>
            <a:fillRect/>
          </a:stretch>
        </p:blipFill>
        <p:spPr>
          <a:xfrm>
            <a:off x="1154284" y="2678968"/>
            <a:ext cx="2722696" cy="2109341"/>
          </a:xfrm>
          <a:prstGeom prst="rect">
            <a:avLst/>
          </a:prstGeom>
        </p:spPr>
      </p:pic>
      <p:pic>
        <p:nvPicPr>
          <p:cNvPr id="2" name="Image 1">
            <a:extLst>
              <a:ext uri="{FF2B5EF4-FFF2-40B4-BE49-F238E27FC236}">
                <a16:creationId xmlns:a16="http://schemas.microsoft.com/office/drawing/2014/main" id="{C3416428-6924-4BD4-A52A-7A45221D8EA1}"/>
              </a:ext>
            </a:extLst>
          </p:cNvPr>
          <p:cNvPicPr>
            <a:picLocks noChangeAspect="1"/>
          </p:cNvPicPr>
          <p:nvPr/>
        </p:nvPicPr>
        <p:blipFill>
          <a:blip r:embed="rId5"/>
          <a:stretch>
            <a:fillRect/>
          </a:stretch>
        </p:blipFill>
        <p:spPr>
          <a:xfrm>
            <a:off x="4468876" y="2148930"/>
            <a:ext cx="3639627" cy="24386"/>
          </a:xfrm>
          <a:prstGeom prst="rect">
            <a:avLst/>
          </a:prstGeom>
        </p:spPr>
      </p:pic>
      <p:sp>
        <p:nvSpPr>
          <p:cNvPr id="4" name="Espace réservé du numéro de diapositive 3">
            <a:extLst>
              <a:ext uri="{FF2B5EF4-FFF2-40B4-BE49-F238E27FC236}">
                <a16:creationId xmlns:a16="http://schemas.microsoft.com/office/drawing/2014/main" id="{B31BE51A-FCE3-42A1-924A-73825EE16B16}"/>
              </a:ext>
            </a:extLst>
          </p:cNvPr>
          <p:cNvSpPr>
            <a:spLocks noGrp="1"/>
          </p:cNvSpPr>
          <p:nvPr>
            <p:ph type="sldNum" sz="quarter" idx="12"/>
          </p:nvPr>
        </p:nvSpPr>
        <p:spPr/>
        <p:txBody>
          <a:bodyPr/>
          <a:lstStyle/>
          <a:p>
            <a:fld id="{4CDC8259-B612-42BB-9B71-A80A96815A04}" type="slidenum">
              <a:rPr lang="fr-FR" smtClean="0"/>
              <a:t>24</a:t>
            </a:fld>
            <a:endParaRPr lang="fr-FR"/>
          </a:p>
        </p:txBody>
      </p:sp>
    </p:spTree>
    <p:extLst>
      <p:ext uri="{BB962C8B-B14F-4D97-AF65-F5344CB8AC3E}">
        <p14:creationId xmlns:p14="http://schemas.microsoft.com/office/powerpoint/2010/main" val="2446425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TEST CACES® R390 </a:t>
            </a:r>
          </a:p>
          <a:p>
            <a:pPr algn="ctr"/>
            <a:r>
              <a:rPr lang="fr-FR" sz="1600" b="1" dirty="0"/>
              <a:t>GRUES AUXILIAIRES DE CHARGEMENT DE VEHICULES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57257" y="4562788"/>
            <a:ext cx="6346608" cy="584775"/>
          </a:xfrm>
          <a:prstGeom prst="rect">
            <a:avLst/>
          </a:prstGeom>
        </p:spPr>
        <p:txBody>
          <a:bodyPr wrap="square">
            <a:spAutoFit/>
          </a:bodyPr>
          <a:lstStyle/>
          <a:p>
            <a:pPr lvl="0" fontAlgn="base"/>
            <a:r>
              <a:rPr lang="fr-FR" sz="1600" b="1" dirty="0"/>
              <a:t>Durée :</a:t>
            </a:r>
          </a:p>
          <a:p>
            <a:pPr lvl="0" fontAlgn="base"/>
            <a:r>
              <a:rPr lang="fr-FR" sz="1600" dirty="0"/>
              <a:t>Variable en fonction du nombre de catégories d’engins et de participants.</a:t>
            </a:r>
          </a:p>
        </p:txBody>
      </p:sp>
      <p:sp>
        <p:nvSpPr>
          <p:cNvPr id="12" name="Rectangle 11">
            <a:extLst>
              <a:ext uri="{FF2B5EF4-FFF2-40B4-BE49-F238E27FC236}">
                <a16:creationId xmlns:a16="http://schemas.microsoft.com/office/drawing/2014/main" id="{70B90B8B-746C-40B9-98BD-CB977ED96F0C}"/>
              </a:ext>
            </a:extLst>
          </p:cNvPr>
          <p:cNvSpPr/>
          <p:nvPr/>
        </p:nvSpPr>
        <p:spPr>
          <a:xfrm>
            <a:off x="4457257" y="5458346"/>
            <a:ext cx="5854702" cy="338554"/>
          </a:xfrm>
          <a:prstGeom prst="rect">
            <a:avLst/>
          </a:prstGeom>
        </p:spPr>
        <p:txBody>
          <a:bodyPr wrap="square">
            <a:spAutoFit/>
          </a:bodyPr>
          <a:lstStyle/>
          <a:p>
            <a:r>
              <a:rPr lang="fr-FR" sz="1600" b="1" dirty="0"/>
              <a:t>Périodicité : </a:t>
            </a:r>
            <a:r>
              <a:rPr lang="fr-FR" sz="1600" dirty="0"/>
              <a:t>Certificat valable 5 ans.</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9066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15053" y="2066792"/>
            <a:ext cx="6982803" cy="2308324"/>
          </a:xfrm>
          <a:prstGeom prst="rect">
            <a:avLst/>
          </a:prstGeom>
          <a:noFill/>
        </p:spPr>
        <p:txBody>
          <a:bodyPr wrap="square" rtlCol="0">
            <a:spAutoFit/>
          </a:bodyPr>
          <a:lstStyle/>
          <a:p>
            <a:r>
              <a:rPr lang="fr-FR" sz="1600" dirty="0"/>
              <a:t>Candidats à l’obtention du Certificat d'Aptitude à la Conduite En Sécurité (CACES®) dans les établissements le demandant pour être autorisé à conduire les grues auxiliaires de chargement de véhicules (GACV). Le CACES® est un dispositif d’évaluation permettant à l’employeur de délivrer une autorisation de conduite, sous réserve d’évaluer indépendamment le travailleur dans les conditions réelles du travail, pour les tâches qu’il lui confie. Il ne  se substitue pas à l’autorisation de conduite, et consiste à </a:t>
            </a:r>
          </a:p>
          <a:p>
            <a:r>
              <a:rPr lang="fr-FR" sz="1600" dirty="0"/>
              <a:t>certifier le candidat qui réussit les épreuves définies par la Recommandation CNAMTS R390</a:t>
            </a:r>
          </a:p>
        </p:txBody>
      </p:sp>
      <p:sp>
        <p:nvSpPr>
          <p:cNvPr id="8" name="Rectangle 7">
            <a:extLst>
              <a:ext uri="{FF2B5EF4-FFF2-40B4-BE49-F238E27FC236}">
                <a16:creationId xmlns:a16="http://schemas.microsoft.com/office/drawing/2014/main" id="{60804D32-C8D1-4BEC-9806-C169F0EFB9DA}"/>
              </a:ext>
            </a:extLst>
          </p:cNvPr>
          <p:cNvSpPr/>
          <p:nvPr/>
        </p:nvSpPr>
        <p:spPr>
          <a:xfrm>
            <a:off x="4415053" y="177839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3"/>
          <a:stretch>
            <a:fillRect/>
          </a:stretch>
        </p:blipFill>
        <p:spPr>
          <a:xfrm>
            <a:off x="938188" y="783590"/>
            <a:ext cx="1152880" cy="1152880"/>
          </a:xfrm>
          <a:prstGeom prst="rect">
            <a:avLst/>
          </a:prstGeom>
        </p:spPr>
      </p:pic>
      <p:pic>
        <p:nvPicPr>
          <p:cNvPr id="3" name="Image 2">
            <a:extLst>
              <a:ext uri="{FF2B5EF4-FFF2-40B4-BE49-F238E27FC236}">
                <a16:creationId xmlns:a16="http://schemas.microsoft.com/office/drawing/2014/main" id="{B0E29AFC-84F2-4373-A198-314F1E9AA810}"/>
              </a:ext>
            </a:extLst>
          </p:cNvPr>
          <p:cNvPicPr>
            <a:picLocks noChangeAspect="1"/>
          </p:cNvPicPr>
          <p:nvPr/>
        </p:nvPicPr>
        <p:blipFill>
          <a:blip r:embed="rId4"/>
          <a:stretch>
            <a:fillRect/>
          </a:stretch>
        </p:blipFill>
        <p:spPr>
          <a:xfrm>
            <a:off x="1154284" y="2678968"/>
            <a:ext cx="2722696" cy="2109341"/>
          </a:xfrm>
          <a:prstGeom prst="rect">
            <a:avLst/>
          </a:prstGeom>
        </p:spPr>
      </p:pic>
      <p:pic>
        <p:nvPicPr>
          <p:cNvPr id="2" name="Image 1">
            <a:extLst>
              <a:ext uri="{FF2B5EF4-FFF2-40B4-BE49-F238E27FC236}">
                <a16:creationId xmlns:a16="http://schemas.microsoft.com/office/drawing/2014/main" id="{EEB95EF5-E049-4C48-8480-67FFA7D59542}"/>
              </a:ext>
            </a:extLst>
          </p:cNvPr>
          <p:cNvPicPr>
            <a:picLocks noChangeAspect="1"/>
          </p:cNvPicPr>
          <p:nvPr/>
        </p:nvPicPr>
        <p:blipFill>
          <a:blip r:embed="rId5"/>
          <a:stretch>
            <a:fillRect/>
          </a:stretch>
        </p:blipFill>
        <p:spPr>
          <a:xfrm>
            <a:off x="4468876" y="2071339"/>
            <a:ext cx="3639627" cy="24386"/>
          </a:xfrm>
          <a:prstGeom prst="rect">
            <a:avLst/>
          </a:prstGeom>
        </p:spPr>
      </p:pic>
      <p:sp>
        <p:nvSpPr>
          <p:cNvPr id="4" name="Espace réservé du numéro de diapositive 3">
            <a:extLst>
              <a:ext uri="{FF2B5EF4-FFF2-40B4-BE49-F238E27FC236}">
                <a16:creationId xmlns:a16="http://schemas.microsoft.com/office/drawing/2014/main" id="{DCFD48CF-B54C-484F-A072-2E25186BD01E}"/>
              </a:ext>
            </a:extLst>
          </p:cNvPr>
          <p:cNvSpPr>
            <a:spLocks noGrp="1"/>
          </p:cNvSpPr>
          <p:nvPr>
            <p:ph type="sldNum" sz="quarter" idx="12"/>
          </p:nvPr>
        </p:nvSpPr>
        <p:spPr/>
        <p:txBody>
          <a:bodyPr/>
          <a:lstStyle/>
          <a:p>
            <a:fld id="{4CDC8259-B612-42BB-9B71-A80A96815A04}" type="slidenum">
              <a:rPr lang="fr-FR" smtClean="0"/>
              <a:t>25</a:t>
            </a:fld>
            <a:endParaRPr lang="fr-FR"/>
          </a:p>
        </p:txBody>
      </p:sp>
    </p:spTree>
    <p:extLst>
      <p:ext uri="{BB962C8B-B14F-4D97-AF65-F5344CB8AC3E}">
        <p14:creationId xmlns:p14="http://schemas.microsoft.com/office/powerpoint/2010/main" val="423399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L’AUTORISATION DE CONDUITE DES </a:t>
            </a:r>
          </a:p>
          <a:p>
            <a:pPr algn="ctr"/>
            <a:r>
              <a:rPr lang="fr-FR" sz="1600" b="1" dirty="0"/>
              <a:t>PLATEFORMES ELEVATRICES MOBILES DE PERSONNES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271707"/>
            <a:ext cx="6346608" cy="1077218"/>
          </a:xfrm>
          <a:prstGeom prst="rect">
            <a:avLst/>
          </a:prstGeom>
        </p:spPr>
        <p:txBody>
          <a:bodyPr wrap="square">
            <a:spAutoFit/>
          </a:bodyPr>
          <a:lstStyle/>
          <a:p>
            <a:pPr lvl="0" fontAlgn="base"/>
            <a:r>
              <a:rPr lang="fr-FR" sz="1600" b="1" dirty="0"/>
              <a:t>Durée :</a:t>
            </a:r>
          </a:p>
          <a:p>
            <a:pPr lvl="0" fontAlgn="base"/>
            <a:r>
              <a:rPr lang="fr-FR" sz="1600" dirty="0"/>
              <a:t>- A définir selon le nombre de types de PEMP </a:t>
            </a:r>
          </a:p>
          <a:p>
            <a:pPr lvl="0" fontAlgn="base"/>
            <a:r>
              <a:rPr lang="fr-FR" sz="1600" dirty="0"/>
              <a:t>- Les enseignements pratiques et les mises en situations d’évaluation des stagiaires représentent 60 à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828985"/>
            <a:ext cx="5854702" cy="338554"/>
          </a:xfrm>
          <a:prstGeom prst="rect">
            <a:avLst/>
          </a:prstGeom>
        </p:spPr>
        <p:txBody>
          <a:bodyPr wrap="square">
            <a:spAutoFit/>
          </a:bodyPr>
          <a:lstStyle/>
          <a:p>
            <a:r>
              <a:rPr lang="fr-FR" sz="1600" b="1" dirty="0"/>
              <a:t>Périodicité : </a:t>
            </a:r>
            <a:r>
              <a:rPr lang="fr-FR" sz="1600" dirty="0"/>
              <a:t>Certificat valable 5 ans.</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9066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465615"/>
            <a:ext cx="6982803" cy="584775"/>
          </a:xfrm>
          <a:prstGeom prst="rect">
            <a:avLst/>
          </a:prstGeom>
          <a:noFill/>
        </p:spPr>
        <p:txBody>
          <a:bodyPr wrap="square" rtlCol="0">
            <a:spAutoFit/>
          </a:bodyPr>
          <a:lstStyle/>
          <a:p>
            <a:r>
              <a:rPr lang="fr-FR" sz="1600" dirty="0"/>
              <a:t>Travailleurs utilisant un ou plusieurs types de plateformes élévatrices mobiles</a:t>
            </a:r>
          </a:p>
          <a:p>
            <a:r>
              <a:rPr lang="fr-FR" sz="1600" dirty="0"/>
              <a:t>de personnes (PEMP), et devant être formé à la  conduite en sécurité.</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219112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3"/>
          <a:stretch>
            <a:fillRect/>
          </a:stretch>
        </p:blipFill>
        <p:spPr>
          <a:xfrm>
            <a:off x="938188" y="783590"/>
            <a:ext cx="1152880" cy="1152880"/>
          </a:xfrm>
          <a:prstGeom prst="rect">
            <a:avLst/>
          </a:prstGeom>
        </p:spPr>
      </p:pic>
      <p:pic>
        <p:nvPicPr>
          <p:cNvPr id="2" name="Image 1">
            <a:extLst>
              <a:ext uri="{FF2B5EF4-FFF2-40B4-BE49-F238E27FC236}">
                <a16:creationId xmlns:a16="http://schemas.microsoft.com/office/drawing/2014/main" id="{FED811FF-3207-4D07-B700-DCEA26BA22BE}"/>
              </a:ext>
            </a:extLst>
          </p:cNvPr>
          <p:cNvPicPr>
            <a:picLocks noChangeAspect="1"/>
          </p:cNvPicPr>
          <p:nvPr/>
        </p:nvPicPr>
        <p:blipFill>
          <a:blip r:embed="rId4"/>
          <a:stretch>
            <a:fillRect/>
          </a:stretch>
        </p:blipFill>
        <p:spPr>
          <a:xfrm>
            <a:off x="1570593" y="2477941"/>
            <a:ext cx="2076912" cy="2591986"/>
          </a:xfrm>
          <a:prstGeom prst="rect">
            <a:avLst/>
          </a:prstGeom>
        </p:spPr>
      </p:pic>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5"/>
          <a:stretch>
            <a:fillRect/>
          </a:stretch>
        </p:blipFill>
        <p:spPr>
          <a:xfrm>
            <a:off x="4486092" y="2502486"/>
            <a:ext cx="3639627" cy="24386"/>
          </a:xfrm>
          <a:prstGeom prst="rect">
            <a:avLst/>
          </a:prstGeom>
        </p:spPr>
      </p:pic>
      <p:sp>
        <p:nvSpPr>
          <p:cNvPr id="4" name="Espace réservé du numéro de diapositive 3">
            <a:extLst>
              <a:ext uri="{FF2B5EF4-FFF2-40B4-BE49-F238E27FC236}">
                <a16:creationId xmlns:a16="http://schemas.microsoft.com/office/drawing/2014/main" id="{25AC0A26-DCEA-4CAA-8DC5-D24263BE73D0}"/>
              </a:ext>
            </a:extLst>
          </p:cNvPr>
          <p:cNvSpPr>
            <a:spLocks noGrp="1"/>
          </p:cNvSpPr>
          <p:nvPr>
            <p:ph type="sldNum" sz="quarter" idx="12"/>
          </p:nvPr>
        </p:nvSpPr>
        <p:spPr/>
        <p:txBody>
          <a:bodyPr/>
          <a:lstStyle/>
          <a:p>
            <a:fld id="{4CDC8259-B612-42BB-9B71-A80A96815A04}" type="slidenum">
              <a:rPr lang="fr-FR" smtClean="0"/>
              <a:t>26</a:t>
            </a:fld>
            <a:endParaRPr lang="fr-FR"/>
          </a:p>
        </p:txBody>
      </p:sp>
    </p:spTree>
    <p:extLst>
      <p:ext uri="{BB962C8B-B14F-4D97-AF65-F5344CB8AC3E}">
        <p14:creationId xmlns:p14="http://schemas.microsoft.com/office/powerpoint/2010/main" val="710455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FORMATION ET TEST(S) CACES® R386  </a:t>
            </a:r>
          </a:p>
          <a:p>
            <a:pPr algn="ctr"/>
            <a:r>
              <a:rPr lang="fr-FR" sz="1600" b="1" dirty="0"/>
              <a:t>PLATEFORMES ELEVATRICES MOBILES DE PERSONNES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271707"/>
            <a:ext cx="6346608" cy="1077218"/>
          </a:xfrm>
          <a:prstGeom prst="rect">
            <a:avLst/>
          </a:prstGeom>
        </p:spPr>
        <p:txBody>
          <a:bodyPr wrap="square">
            <a:spAutoFit/>
          </a:bodyPr>
          <a:lstStyle/>
          <a:p>
            <a:pPr lvl="0" fontAlgn="base"/>
            <a:r>
              <a:rPr lang="fr-FR" sz="1600" b="1" dirty="0"/>
              <a:t>Durée :</a:t>
            </a:r>
          </a:p>
          <a:p>
            <a:pPr lvl="0" fontAlgn="base"/>
            <a:r>
              <a:rPr lang="fr-FR" sz="1600" dirty="0"/>
              <a:t>- De 14 à 21 heures en centre de formation (2 à 3 jours) </a:t>
            </a:r>
          </a:p>
          <a:p>
            <a:pPr lvl="0" fontAlgn="base"/>
            <a:r>
              <a:rPr lang="fr-FR" sz="1600" dirty="0"/>
              <a:t>- Les enseignements pratiques et les mises en situations d’évaluation des stagiaires représentent 70% du temps de formation </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1" y="4900650"/>
            <a:ext cx="5854702" cy="338554"/>
          </a:xfrm>
          <a:prstGeom prst="rect">
            <a:avLst/>
          </a:prstGeom>
        </p:spPr>
        <p:txBody>
          <a:bodyPr wrap="square">
            <a:spAutoFit/>
          </a:bodyPr>
          <a:lstStyle/>
          <a:p>
            <a:r>
              <a:rPr lang="fr-FR" sz="1600" b="1" dirty="0"/>
              <a:t>Périodicité : </a:t>
            </a:r>
            <a:r>
              <a:rPr lang="fr-FR" sz="1600" dirty="0"/>
              <a:t>Certificat valable 5 ans.</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9066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231035"/>
            <a:ext cx="6982803" cy="830997"/>
          </a:xfrm>
          <a:prstGeom prst="rect">
            <a:avLst/>
          </a:prstGeom>
          <a:noFill/>
        </p:spPr>
        <p:txBody>
          <a:bodyPr wrap="square" rtlCol="0">
            <a:spAutoFit/>
          </a:bodyPr>
          <a:lstStyle/>
          <a:p>
            <a:r>
              <a:rPr lang="fr-FR" sz="1600" dirty="0"/>
              <a:t>Candidats à l’obtention du Certificat d'Aptitude à la Conduite En Sécurité (CACES®) de type(s) 1A, 1B, 3A et/ou 3B des établissements le demandant pour être autorisé à conduire les plateformes élévatrices mobiles de personnes (PEMP). </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189312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3"/>
          <a:stretch>
            <a:fillRect/>
          </a:stretch>
        </p:blipFill>
        <p:spPr>
          <a:xfrm>
            <a:off x="938188" y="783590"/>
            <a:ext cx="1152880" cy="1152880"/>
          </a:xfrm>
          <a:prstGeom prst="rect">
            <a:avLst/>
          </a:prstGeom>
        </p:spPr>
      </p:pic>
      <p:pic>
        <p:nvPicPr>
          <p:cNvPr id="2" name="Image 1">
            <a:extLst>
              <a:ext uri="{FF2B5EF4-FFF2-40B4-BE49-F238E27FC236}">
                <a16:creationId xmlns:a16="http://schemas.microsoft.com/office/drawing/2014/main" id="{FED811FF-3207-4D07-B700-DCEA26BA22BE}"/>
              </a:ext>
            </a:extLst>
          </p:cNvPr>
          <p:cNvPicPr>
            <a:picLocks noChangeAspect="1"/>
          </p:cNvPicPr>
          <p:nvPr/>
        </p:nvPicPr>
        <p:blipFill>
          <a:blip r:embed="rId4"/>
          <a:stretch>
            <a:fillRect/>
          </a:stretch>
        </p:blipFill>
        <p:spPr>
          <a:xfrm>
            <a:off x="1570593" y="2477941"/>
            <a:ext cx="2076912" cy="2591986"/>
          </a:xfrm>
          <a:prstGeom prst="rect">
            <a:avLst/>
          </a:prstGeom>
        </p:spPr>
      </p:pic>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5"/>
          <a:stretch>
            <a:fillRect/>
          </a:stretch>
        </p:blipFill>
        <p:spPr>
          <a:xfrm>
            <a:off x="4486092" y="2208676"/>
            <a:ext cx="3639627" cy="24386"/>
          </a:xfrm>
          <a:prstGeom prst="rect">
            <a:avLst/>
          </a:prstGeom>
        </p:spPr>
      </p:pic>
      <p:sp>
        <p:nvSpPr>
          <p:cNvPr id="4" name="Espace réservé du numéro de diapositive 3">
            <a:extLst>
              <a:ext uri="{FF2B5EF4-FFF2-40B4-BE49-F238E27FC236}">
                <a16:creationId xmlns:a16="http://schemas.microsoft.com/office/drawing/2014/main" id="{B70F4DFC-4FF7-42FA-A7D8-F8C5FAE60527}"/>
              </a:ext>
            </a:extLst>
          </p:cNvPr>
          <p:cNvSpPr>
            <a:spLocks noGrp="1"/>
          </p:cNvSpPr>
          <p:nvPr>
            <p:ph type="sldNum" sz="quarter" idx="12"/>
          </p:nvPr>
        </p:nvSpPr>
        <p:spPr/>
        <p:txBody>
          <a:bodyPr/>
          <a:lstStyle/>
          <a:p>
            <a:fld id="{4CDC8259-B612-42BB-9B71-A80A96815A04}" type="slidenum">
              <a:rPr lang="fr-FR" smtClean="0"/>
              <a:t>27</a:t>
            </a:fld>
            <a:endParaRPr lang="fr-FR"/>
          </a:p>
        </p:txBody>
      </p:sp>
    </p:spTree>
    <p:extLst>
      <p:ext uri="{BB962C8B-B14F-4D97-AF65-F5344CB8AC3E}">
        <p14:creationId xmlns:p14="http://schemas.microsoft.com/office/powerpoint/2010/main" val="257720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TEST CACES® R386 </a:t>
            </a:r>
          </a:p>
          <a:p>
            <a:pPr algn="ctr"/>
            <a:r>
              <a:rPr lang="fr-FR" sz="1600" b="1" dirty="0"/>
              <a:t>PLATEFORMES ELEVATRICES MOBILES DE PERSONNES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4564121"/>
            <a:ext cx="6346608" cy="584775"/>
          </a:xfrm>
          <a:prstGeom prst="rect">
            <a:avLst/>
          </a:prstGeom>
        </p:spPr>
        <p:txBody>
          <a:bodyPr wrap="square">
            <a:spAutoFit/>
          </a:bodyPr>
          <a:lstStyle/>
          <a:p>
            <a:pPr lvl="0" fontAlgn="base"/>
            <a:r>
              <a:rPr lang="fr-FR" sz="1600" b="1" dirty="0"/>
              <a:t>Durée :</a:t>
            </a:r>
          </a:p>
          <a:p>
            <a:pPr lvl="0" fontAlgn="base"/>
            <a:r>
              <a:rPr lang="fr-FR" sz="1600" dirty="0"/>
              <a:t>Variable en fonction du nombre de catégories d’engins et de participants </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5412142"/>
            <a:ext cx="5854702" cy="338554"/>
          </a:xfrm>
          <a:prstGeom prst="rect">
            <a:avLst/>
          </a:prstGeom>
        </p:spPr>
        <p:txBody>
          <a:bodyPr wrap="square">
            <a:spAutoFit/>
          </a:bodyPr>
          <a:lstStyle/>
          <a:p>
            <a:r>
              <a:rPr lang="fr-FR" sz="1600" b="1" dirty="0"/>
              <a:t>Périodicité : </a:t>
            </a:r>
            <a:r>
              <a:rPr lang="fr-FR" sz="1600" dirty="0"/>
              <a:t>Certificat valable 5 ans.</a:t>
            </a:r>
          </a:p>
        </p:txBody>
      </p:sp>
      <p:sp>
        <p:nvSpPr>
          <p:cNvPr id="5" name="Rectangle 4">
            <a:extLst>
              <a:ext uri="{FF2B5EF4-FFF2-40B4-BE49-F238E27FC236}">
                <a16:creationId xmlns:a16="http://schemas.microsoft.com/office/drawing/2014/main" id="{5C4B74DD-A229-498E-AD21-F4EFB752D243}"/>
              </a:ext>
            </a:extLst>
          </p:cNvPr>
          <p:cNvSpPr/>
          <p:nvPr/>
        </p:nvSpPr>
        <p:spPr>
          <a:xfrm>
            <a:off x="3360592" y="139066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231035"/>
            <a:ext cx="6982803" cy="2062103"/>
          </a:xfrm>
          <a:prstGeom prst="rect">
            <a:avLst/>
          </a:prstGeom>
          <a:noFill/>
        </p:spPr>
        <p:txBody>
          <a:bodyPr wrap="square" rtlCol="0">
            <a:spAutoFit/>
          </a:bodyPr>
          <a:lstStyle/>
          <a:p>
            <a:r>
              <a:rPr lang="fr-FR" sz="1600" dirty="0"/>
              <a:t>Candidats à l’obtention du Certificat d'Aptitude à la Conduite En Sécurité (CACES®) dans les établissements le demandant pour être autorisé à conduire les plateformes élévatrices mobiles de personnes. </a:t>
            </a:r>
          </a:p>
          <a:p>
            <a:r>
              <a:rPr lang="fr-FR" sz="1600" dirty="0"/>
              <a:t>Le CACES® est un dispositif d’évaluation permettant à l’employeur de délivrer une autorisation de conduite, sous réserve d’évaluer indépendamment le travailleur dans les conditions réelles du travail, pour les tâches qu’il lui confie. Il ne se substitue pas à l’autorisation de conduite, et consiste à certifier le candidat qui réussit les épreuves définies par la Recommandation CNAMTS R386. </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189312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9" name="Image 8">
            <a:extLst>
              <a:ext uri="{FF2B5EF4-FFF2-40B4-BE49-F238E27FC236}">
                <a16:creationId xmlns:a16="http://schemas.microsoft.com/office/drawing/2014/main" id="{AFA48035-83BC-496B-BDC9-FBF417C598C2}"/>
              </a:ext>
            </a:extLst>
          </p:cNvPr>
          <p:cNvPicPr>
            <a:picLocks noChangeAspect="1"/>
          </p:cNvPicPr>
          <p:nvPr/>
        </p:nvPicPr>
        <p:blipFill>
          <a:blip r:embed="rId3"/>
          <a:stretch>
            <a:fillRect/>
          </a:stretch>
        </p:blipFill>
        <p:spPr>
          <a:xfrm>
            <a:off x="938188" y="783590"/>
            <a:ext cx="1152880" cy="1152880"/>
          </a:xfrm>
          <a:prstGeom prst="rect">
            <a:avLst/>
          </a:prstGeom>
        </p:spPr>
      </p:pic>
      <p:pic>
        <p:nvPicPr>
          <p:cNvPr id="2" name="Image 1">
            <a:extLst>
              <a:ext uri="{FF2B5EF4-FFF2-40B4-BE49-F238E27FC236}">
                <a16:creationId xmlns:a16="http://schemas.microsoft.com/office/drawing/2014/main" id="{FED811FF-3207-4D07-B700-DCEA26BA22BE}"/>
              </a:ext>
            </a:extLst>
          </p:cNvPr>
          <p:cNvPicPr>
            <a:picLocks noChangeAspect="1"/>
          </p:cNvPicPr>
          <p:nvPr/>
        </p:nvPicPr>
        <p:blipFill>
          <a:blip r:embed="rId4"/>
          <a:stretch>
            <a:fillRect/>
          </a:stretch>
        </p:blipFill>
        <p:spPr>
          <a:xfrm>
            <a:off x="1570593" y="2477941"/>
            <a:ext cx="2076912" cy="2591986"/>
          </a:xfrm>
          <a:prstGeom prst="rect">
            <a:avLst/>
          </a:prstGeom>
        </p:spPr>
      </p:pic>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5"/>
          <a:stretch>
            <a:fillRect/>
          </a:stretch>
        </p:blipFill>
        <p:spPr>
          <a:xfrm>
            <a:off x="4486092" y="2208676"/>
            <a:ext cx="3639627" cy="24386"/>
          </a:xfrm>
          <a:prstGeom prst="rect">
            <a:avLst/>
          </a:prstGeom>
        </p:spPr>
      </p:pic>
      <p:sp>
        <p:nvSpPr>
          <p:cNvPr id="4" name="Espace réservé du numéro de diapositive 3">
            <a:extLst>
              <a:ext uri="{FF2B5EF4-FFF2-40B4-BE49-F238E27FC236}">
                <a16:creationId xmlns:a16="http://schemas.microsoft.com/office/drawing/2014/main" id="{E81AAB12-9A45-4C52-98C0-C82B9B5430FC}"/>
              </a:ext>
            </a:extLst>
          </p:cNvPr>
          <p:cNvSpPr>
            <a:spLocks noGrp="1"/>
          </p:cNvSpPr>
          <p:nvPr>
            <p:ph type="sldNum" sz="quarter" idx="12"/>
          </p:nvPr>
        </p:nvSpPr>
        <p:spPr/>
        <p:txBody>
          <a:bodyPr/>
          <a:lstStyle/>
          <a:p>
            <a:fld id="{4CDC8259-B612-42BB-9B71-A80A96815A04}" type="slidenum">
              <a:rPr lang="fr-FR" smtClean="0"/>
              <a:t>28</a:t>
            </a:fld>
            <a:endParaRPr lang="fr-FR"/>
          </a:p>
        </p:txBody>
      </p:sp>
    </p:spTree>
    <p:extLst>
      <p:ext uri="{BB962C8B-B14F-4D97-AF65-F5344CB8AC3E}">
        <p14:creationId xmlns:p14="http://schemas.microsoft.com/office/powerpoint/2010/main" val="108984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PREVENTION DU RISQUE ELECTRIQUE</a:t>
            </a:r>
          </a:p>
          <a:p>
            <a:pPr algn="ctr"/>
            <a:r>
              <a:rPr lang="fr-FR" sz="1600" b="1" dirty="0"/>
              <a:t> FORMATION NON HABILITANTE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3887568"/>
            <a:ext cx="8145234" cy="830997"/>
          </a:xfrm>
          <a:prstGeom prst="rect">
            <a:avLst/>
          </a:prstGeom>
        </p:spPr>
        <p:txBody>
          <a:bodyPr wrap="square">
            <a:spAutoFit/>
          </a:bodyPr>
          <a:lstStyle/>
          <a:p>
            <a:pPr lvl="0" fontAlgn="base"/>
            <a:r>
              <a:rPr lang="fr-FR" sz="1600" b="1" dirty="0"/>
              <a:t>Durée :</a:t>
            </a:r>
          </a:p>
          <a:p>
            <a:pPr lvl="0" fontAlgn="base"/>
            <a:r>
              <a:rPr lang="fr-FR" sz="1600" dirty="0"/>
              <a:t>- 1 jour (formation initiale).</a:t>
            </a:r>
          </a:p>
          <a:p>
            <a:pPr lvl="0" fontAlgn="base"/>
            <a:r>
              <a:rPr lang="fr-FR" sz="1600" dirty="0"/>
              <a:t>- 1 jour (recyclage).</a:t>
            </a:r>
          </a:p>
        </p:txBody>
      </p:sp>
      <p:sp>
        <p:nvSpPr>
          <p:cNvPr id="12" name="Rectangle 11">
            <a:extLst>
              <a:ext uri="{FF2B5EF4-FFF2-40B4-BE49-F238E27FC236}">
                <a16:creationId xmlns:a16="http://schemas.microsoft.com/office/drawing/2014/main" id="{70B90B8B-746C-40B9-98BD-CB977ED96F0C}"/>
              </a:ext>
            </a:extLst>
          </p:cNvPr>
          <p:cNvSpPr/>
          <p:nvPr/>
        </p:nvSpPr>
        <p:spPr>
          <a:xfrm>
            <a:off x="2235169" y="5127995"/>
            <a:ext cx="5854702" cy="338554"/>
          </a:xfrm>
          <a:prstGeom prst="rect">
            <a:avLst/>
          </a:prstGeom>
        </p:spPr>
        <p:txBody>
          <a:bodyPr wrap="square">
            <a:spAutoFit/>
          </a:bodyPr>
          <a:lstStyle/>
          <a:p>
            <a:r>
              <a:rPr lang="fr-FR" sz="1600" b="1" dirty="0"/>
              <a:t>Périodicité : </a:t>
            </a:r>
            <a:r>
              <a:rPr lang="fr-FR" sz="1600" dirty="0"/>
              <a:t>Définie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2851355" y="1393439"/>
            <a:ext cx="7072789"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8004" y="2225549"/>
            <a:ext cx="8204649" cy="1569660"/>
          </a:xfrm>
          <a:prstGeom prst="rect">
            <a:avLst/>
          </a:prstGeom>
          <a:noFill/>
        </p:spPr>
        <p:txBody>
          <a:bodyPr wrap="square" rtlCol="0">
            <a:spAutoFit/>
          </a:bodyPr>
          <a:lstStyle/>
          <a:p>
            <a:r>
              <a:rPr lang="fr-FR" sz="1600" dirty="0"/>
              <a:t>Exécutants de travaux non électriques, travailleurs indépendants, employeurs exposés</a:t>
            </a:r>
          </a:p>
          <a:p>
            <a:r>
              <a:rPr lang="fr-FR" sz="1600" dirty="0"/>
              <a:t>à un risque électrique, à l’occasion d’opérations ne nécessitant pas règlementairement</a:t>
            </a:r>
          </a:p>
          <a:p>
            <a:r>
              <a:rPr lang="fr-FR" sz="1600" dirty="0"/>
              <a:t>la possession d’un titre d’habilitation (cas prévu par la norme).</a:t>
            </a:r>
          </a:p>
          <a:p>
            <a:r>
              <a:rPr lang="fr-FR" sz="1600" dirty="0"/>
              <a:t> L’habilitation est obligatoire pour effectuer toutes opérations sur des installations</a:t>
            </a:r>
          </a:p>
          <a:p>
            <a:r>
              <a:rPr lang="fr-FR" sz="1600" dirty="0"/>
              <a:t>électriques ou dans leur voisinage, pour surveiller ces opérations, et pour accéder</a:t>
            </a:r>
          </a:p>
          <a:p>
            <a:r>
              <a:rPr lang="fr-FR" sz="1600" dirty="0"/>
              <a:t>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195843" y="187747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35169" y="2212137"/>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7" name="Espace réservé du numéro de diapositive 6">
            <a:extLst>
              <a:ext uri="{FF2B5EF4-FFF2-40B4-BE49-F238E27FC236}">
                <a16:creationId xmlns:a16="http://schemas.microsoft.com/office/drawing/2014/main" id="{1E7648F3-DD14-453D-BF20-A8E9CA0FD71A}"/>
              </a:ext>
            </a:extLst>
          </p:cNvPr>
          <p:cNvSpPr>
            <a:spLocks noGrp="1"/>
          </p:cNvSpPr>
          <p:nvPr>
            <p:ph type="sldNum" sz="quarter" idx="12"/>
          </p:nvPr>
        </p:nvSpPr>
        <p:spPr/>
        <p:txBody>
          <a:bodyPr/>
          <a:lstStyle/>
          <a:p>
            <a:fld id="{4CDC8259-B612-42BB-9B71-A80A96815A04}" type="slidenum">
              <a:rPr lang="fr-FR" smtClean="0"/>
              <a:t>29</a:t>
            </a:fld>
            <a:endParaRPr lang="fr-FR"/>
          </a:p>
        </p:txBody>
      </p:sp>
    </p:spTree>
    <p:extLst>
      <p:ext uri="{BB962C8B-B14F-4D97-AF65-F5344CB8AC3E}">
        <p14:creationId xmlns:p14="http://schemas.microsoft.com/office/powerpoint/2010/main" val="1683695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0CE8B-CE4C-44F2-93E9-1F685F60BC38}"/>
              </a:ext>
            </a:extLst>
          </p:cNvPr>
          <p:cNvSpPr/>
          <p:nvPr/>
        </p:nvSpPr>
        <p:spPr>
          <a:xfrm>
            <a:off x="4826000" y="2136338"/>
            <a:ext cx="6096000" cy="2308324"/>
          </a:xfrm>
          <a:prstGeom prst="rect">
            <a:avLst/>
          </a:prstGeom>
        </p:spPr>
        <p:txBody>
          <a:bodyPr>
            <a:spAutoFit/>
          </a:bodyPr>
          <a:lstStyle/>
          <a:p>
            <a:r>
              <a:rPr lang="fr-FR" sz="1600" b="1" dirty="0"/>
              <a:t>Public visé </a:t>
            </a:r>
          </a:p>
          <a:p>
            <a:endParaRPr lang="fr-FR" sz="1600" dirty="0"/>
          </a:p>
          <a:p>
            <a:r>
              <a:rPr lang="fr-FR" sz="1600" dirty="0"/>
              <a:t>Personnes assurant l'encadrement des opérations sous la direction du responsable du projet, et devant être titulaires d’une AIPR pour pouvoir travailler sur ou à proximité de réseaux (généralement enterrés).  </a:t>
            </a:r>
          </a:p>
          <a:p>
            <a:r>
              <a:rPr lang="fr-FR" sz="1600" dirty="0"/>
              <a:t>L’AIPR est l’Autorisation d’Intervention à Proximité des Réseaux. Elle est obligatoire au 01/01/18 pour une ou plusieurs personnes par équipe sur le chantier, et en particulier pour les conducteurs d’engins, dans le BTP ou les secteurs connexes. </a:t>
            </a:r>
          </a:p>
        </p:txBody>
      </p:sp>
      <p:pic>
        <p:nvPicPr>
          <p:cNvPr id="22" name="Image 21">
            <a:extLst>
              <a:ext uri="{FF2B5EF4-FFF2-40B4-BE49-F238E27FC236}">
                <a16:creationId xmlns:a16="http://schemas.microsoft.com/office/drawing/2014/main" id="{A168F45B-164A-4F68-84E7-F5661B5946FF}"/>
              </a:ext>
            </a:extLst>
          </p:cNvPr>
          <p:cNvPicPr>
            <a:picLocks noChangeAspect="1"/>
          </p:cNvPicPr>
          <p:nvPr/>
        </p:nvPicPr>
        <p:blipFill>
          <a:blip r:embed="rId2"/>
          <a:stretch>
            <a:fillRect/>
          </a:stretch>
        </p:blipFill>
        <p:spPr>
          <a:xfrm>
            <a:off x="1908393" y="2136338"/>
            <a:ext cx="7476906" cy="2153217"/>
          </a:xfrm>
          <a:prstGeom prst="rect">
            <a:avLst/>
          </a:prstGeom>
        </p:spPr>
      </p:pic>
      <p:sp>
        <p:nvSpPr>
          <p:cNvPr id="23" name="Rectangle 22">
            <a:extLst>
              <a:ext uri="{FF2B5EF4-FFF2-40B4-BE49-F238E27FC236}">
                <a16:creationId xmlns:a16="http://schemas.microsoft.com/office/drawing/2014/main" id="{FAF5C304-A429-461D-93A0-03A60E5A5A72}"/>
              </a:ext>
            </a:extLst>
          </p:cNvPr>
          <p:cNvSpPr/>
          <p:nvPr/>
        </p:nvSpPr>
        <p:spPr>
          <a:xfrm>
            <a:off x="2262241" y="959016"/>
            <a:ext cx="7309613" cy="584775"/>
          </a:xfrm>
          <a:prstGeom prst="rect">
            <a:avLst/>
          </a:prstGeom>
        </p:spPr>
        <p:txBody>
          <a:bodyPr wrap="square">
            <a:spAutoFit/>
          </a:bodyPr>
          <a:lstStyle/>
          <a:p>
            <a:pPr algn="ctr"/>
            <a:r>
              <a:rPr lang="fr-FR" sz="1600" b="1" dirty="0"/>
              <a:t>PREPARATION A L’AUTORISATION D’INTERVENTION A PROXIMITE DES RESEAUX (AIPR)  NIVEAU « CONCEPTEUR »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3"/>
          <a:stretch>
            <a:fillRect/>
          </a:stretch>
        </p:blipFill>
        <p:spPr>
          <a:xfrm>
            <a:off x="10680702" y="811334"/>
            <a:ext cx="634039" cy="499915"/>
          </a:xfrm>
          <a:prstGeom prst="rect">
            <a:avLst/>
          </a:prstGeom>
        </p:spPr>
      </p:pic>
      <p:pic>
        <p:nvPicPr>
          <p:cNvPr id="25" name="Image 24">
            <a:extLst>
              <a:ext uri="{FF2B5EF4-FFF2-40B4-BE49-F238E27FC236}">
                <a16:creationId xmlns:a16="http://schemas.microsoft.com/office/drawing/2014/main" id="{8137CFDB-986C-40E1-913D-1DF83C28E0B6}"/>
              </a:ext>
            </a:extLst>
          </p:cNvPr>
          <p:cNvPicPr>
            <a:picLocks noChangeAspect="1"/>
          </p:cNvPicPr>
          <p:nvPr/>
        </p:nvPicPr>
        <p:blipFill>
          <a:blip r:embed="rId4"/>
          <a:stretch>
            <a:fillRect/>
          </a:stretch>
        </p:blipFill>
        <p:spPr>
          <a:xfrm>
            <a:off x="877259" y="774724"/>
            <a:ext cx="1031134" cy="973391"/>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826000" y="4755118"/>
            <a:ext cx="6096000" cy="338554"/>
          </a:xfrm>
          <a:prstGeom prst="rect">
            <a:avLst/>
          </a:prstGeom>
        </p:spPr>
        <p:txBody>
          <a:bodyPr>
            <a:spAutoFit/>
          </a:bodyPr>
          <a:lstStyle/>
          <a:p>
            <a:r>
              <a:rPr lang="fr-FR" sz="1600" b="1" dirty="0"/>
              <a:t>Durée : </a:t>
            </a:r>
            <a:r>
              <a:rPr lang="fr-FR" sz="1600" dirty="0"/>
              <a:t>14 heures (2 jours) </a:t>
            </a:r>
          </a:p>
        </p:txBody>
      </p:sp>
      <p:pic>
        <p:nvPicPr>
          <p:cNvPr id="2" name="Image 1">
            <a:extLst>
              <a:ext uri="{FF2B5EF4-FFF2-40B4-BE49-F238E27FC236}">
                <a16:creationId xmlns:a16="http://schemas.microsoft.com/office/drawing/2014/main" id="{68CDA893-DD96-45BE-82A4-F39D789133AD}"/>
              </a:ext>
            </a:extLst>
          </p:cNvPr>
          <p:cNvPicPr>
            <a:picLocks noChangeAspect="1"/>
          </p:cNvPicPr>
          <p:nvPr/>
        </p:nvPicPr>
        <p:blipFill>
          <a:blip r:embed="rId5"/>
          <a:stretch>
            <a:fillRect/>
          </a:stretch>
        </p:blipFill>
        <p:spPr>
          <a:xfrm>
            <a:off x="4826000" y="5404129"/>
            <a:ext cx="3859102" cy="603556"/>
          </a:xfrm>
          <a:prstGeom prst="rect">
            <a:avLst/>
          </a:prstGeom>
        </p:spPr>
      </p:pic>
      <p:sp>
        <p:nvSpPr>
          <p:cNvPr id="3" name="Rectangle 2">
            <a:extLst>
              <a:ext uri="{FF2B5EF4-FFF2-40B4-BE49-F238E27FC236}">
                <a16:creationId xmlns:a16="http://schemas.microsoft.com/office/drawing/2014/main" id="{A9E38C86-43C7-489A-91AE-036E0887EBC0}"/>
              </a:ext>
            </a:extLst>
          </p:cNvPr>
          <p:cNvSpPr/>
          <p:nvPr/>
        </p:nvSpPr>
        <p:spPr>
          <a:xfrm>
            <a:off x="3246547" y="150078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4" name="Espace réservé du numéro de diapositive 3">
            <a:extLst>
              <a:ext uri="{FF2B5EF4-FFF2-40B4-BE49-F238E27FC236}">
                <a16:creationId xmlns:a16="http://schemas.microsoft.com/office/drawing/2014/main" id="{00526A5A-8668-4C85-8991-C4E2CCEDE7F8}"/>
              </a:ext>
            </a:extLst>
          </p:cNvPr>
          <p:cNvSpPr>
            <a:spLocks noGrp="1"/>
          </p:cNvSpPr>
          <p:nvPr>
            <p:ph type="sldNum" sz="quarter" idx="12"/>
          </p:nvPr>
        </p:nvSpPr>
        <p:spPr/>
        <p:txBody>
          <a:bodyPr/>
          <a:lstStyle/>
          <a:p>
            <a:fld id="{4CDC8259-B612-42BB-9B71-A80A96815A04}" type="slidenum">
              <a:rPr lang="fr-FR" smtClean="0"/>
              <a:t>3</a:t>
            </a:fld>
            <a:endParaRPr lang="fr-FR"/>
          </a:p>
        </p:txBody>
      </p:sp>
    </p:spTree>
    <p:extLst>
      <p:ext uri="{BB962C8B-B14F-4D97-AF65-F5344CB8AC3E}">
        <p14:creationId xmlns:p14="http://schemas.microsoft.com/office/powerpoint/2010/main" val="4381243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NIVEAUX B0 / H0 / H0V - CHARGE DE CHANTIER (NON ELECTRIQUE)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3843681"/>
            <a:ext cx="8145234" cy="830997"/>
          </a:xfrm>
          <a:prstGeom prst="rect">
            <a:avLst/>
          </a:prstGeom>
        </p:spPr>
        <p:txBody>
          <a:bodyPr wrap="square">
            <a:spAutoFit/>
          </a:bodyPr>
          <a:lstStyle/>
          <a:p>
            <a:pPr lvl="0" fontAlgn="base"/>
            <a:r>
              <a:rPr lang="fr-FR" sz="1600" b="1" dirty="0"/>
              <a:t>Durée :</a:t>
            </a:r>
          </a:p>
          <a:p>
            <a:pPr lvl="0" fontAlgn="base"/>
            <a:r>
              <a:rPr lang="fr-FR" sz="1600" dirty="0"/>
              <a:t>- 1 jour (formation initiale).</a:t>
            </a:r>
          </a:p>
          <a:p>
            <a:pPr lvl="0" fontAlgn="base"/>
            <a:r>
              <a:rPr lang="fr-FR" sz="1600" dirty="0"/>
              <a:t>- 1 jour (recyclage).</a:t>
            </a:r>
          </a:p>
        </p:txBody>
      </p:sp>
      <p:sp>
        <p:nvSpPr>
          <p:cNvPr id="12" name="Rectangle 11">
            <a:extLst>
              <a:ext uri="{FF2B5EF4-FFF2-40B4-BE49-F238E27FC236}">
                <a16:creationId xmlns:a16="http://schemas.microsoft.com/office/drawing/2014/main" id="{70B90B8B-746C-40B9-98BD-CB977ED96F0C}"/>
              </a:ext>
            </a:extLst>
          </p:cNvPr>
          <p:cNvSpPr/>
          <p:nvPr/>
        </p:nvSpPr>
        <p:spPr>
          <a:xfrm>
            <a:off x="2249085" y="4985461"/>
            <a:ext cx="5854702" cy="338554"/>
          </a:xfrm>
          <a:prstGeom prst="rect">
            <a:avLst/>
          </a:prstGeom>
        </p:spPr>
        <p:txBody>
          <a:bodyPr wrap="square">
            <a:spAutoFit/>
          </a:bodyPr>
          <a:lstStyle/>
          <a:p>
            <a:r>
              <a:rPr lang="fr-FR" sz="1600" b="1" dirty="0"/>
              <a:t>Périodicité : </a:t>
            </a:r>
            <a:r>
              <a:rPr lang="fr-FR" sz="1600" dirty="0"/>
              <a:t>Définie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204649" cy="1569660"/>
          </a:xfrm>
          <a:prstGeom prst="rect">
            <a:avLst/>
          </a:prstGeom>
          <a:noFill/>
        </p:spPr>
        <p:txBody>
          <a:bodyPr wrap="square" rtlCol="0">
            <a:spAutoFit/>
          </a:bodyPr>
          <a:lstStyle/>
          <a:p>
            <a:r>
              <a:rPr lang="fr-FR" sz="1600" dirty="0"/>
              <a:t>Exécutants de travaux non électriques, travailleurs indépendants, employeurs exposés</a:t>
            </a:r>
          </a:p>
          <a:p>
            <a:r>
              <a:rPr lang="fr-FR" sz="1600" dirty="0"/>
              <a:t>à un risque électrique, à l’occasion d’opérations ne nécessitant pas règlementairement</a:t>
            </a:r>
          </a:p>
          <a:p>
            <a:r>
              <a:rPr lang="fr-FR" sz="1600" dirty="0"/>
              <a:t>la possession d’un titre d’habilitation (cas prévu par la norme).</a:t>
            </a:r>
          </a:p>
          <a:p>
            <a:r>
              <a:rPr lang="fr-FR" sz="1600" dirty="0"/>
              <a:t> L’habilitation est obligatoire pour effectuer toutes opérations sur des installations</a:t>
            </a:r>
          </a:p>
          <a:p>
            <a:r>
              <a:rPr lang="fr-FR" sz="1600" dirty="0"/>
              <a:t>électriques ou dans leur voisinage, pour surveiller ces opérations, et pour accéder</a:t>
            </a:r>
          </a:p>
          <a:p>
            <a:r>
              <a:rPr lang="fr-FR" sz="1600" dirty="0"/>
              <a:t>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DFCDEBB6-B28B-4902-99A9-2F14430D3071}"/>
              </a:ext>
            </a:extLst>
          </p:cNvPr>
          <p:cNvSpPr>
            <a:spLocks noGrp="1"/>
          </p:cNvSpPr>
          <p:nvPr>
            <p:ph type="sldNum" sz="quarter" idx="12"/>
          </p:nvPr>
        </p:nvSpPr>
        <p:spPr/>
        <p:txBody>
          <a:bodyPr/>
          <a:lstStyle/>
          <a:p>
            <a:fld id="{4CDC8259-B612-42BB-9B71-A80A96815A04}" type="slidenum">
              <a:rPr lang="fr-FR" smtClean="0"/>
              <a:t>30</a:t>
            </a:fld>
            <a:endParaRPr lang="fr-FR"/>
          </a:p>
        </p:txBody>
      </p:sp>
    </p:spTree>
    <p:extLst>
      <p:ext uri="{BB962C8B-B14F-4D97-AF65-F5344CB8AC3E}">
        <p14:creationId xmlns:p14="http://schemas.microsoft.com/office/powerpoint/2010/main" val="2984647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NIVEAUX B0 / H0 / H0V - EXECUTANT (OPERATIONS NON ELECTRIQUES)</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4160399"/>
            <a:ext cx="8145234" cy="830997"/>
          </a:xfrm>
          <a:prstGeom prst="rect">
            <a:avLst/>
          </a:prstGeom>
        </p:spPr>
        <p:txBody>
          <a:bodyPr wrap="square">
            <a:spAutoFit/>
          </a:bodyPr>
          <a:lstStyle/>
          <a:p>
            <a:pPr lvl="0" fontAlgn="base"/>
            <a:r>
              <a:rPr lang="fr-FR" sz="1600" b="1" dirty="0"/>
              <a:t>Durée :</a:t>
            </a:r>
          </a:p>
          <a:p>
            <a:pPr lvl="0" fontAlgn="base"/>
            <a:r>
              <a:rPr lang="fr-FR" sz="1600" dirty="0"/>
              <a:t>- 1 jour (formation initiale).</a:t>
            </a:r>
          </a:p>
          <a:p>
            <a:pPr lvl="0" fontAlgn="base"/>
            <a:endParaRPr lang="fr-FR" sz="1600" dirty="0"/>
          </a:p>
        </p:txBody>
      </p:sp>
      <p:sp>
        <p:nvSpPr>
          <p:cNvPr id="12" name="Rectangle 11">
            <a:extLst>
              <a:ext uri="{FF2B5EF4-FFF2-40B4-BE49-F238E27FC236}">
                <a16:creationId xmlns:a16="http://schemas.microsoft.com/office/drawing/2014/main" id="{70B90B8B-746C-40B9-98BD-CB977ED96F0C}"/>
              </a:ext>
            </a:extLst>
          </p:cNvPr>
          <p:cNvSpPr/>
          <p:nvPr/>
        </p:nvSpPr>
        <p:spPr>
          <a:xfrm>
            <a:off x="2207712" y="503447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204649" cy="1815882"/>
          </a:xfrm>
          <a:prstGeom prst="rect">
            <a:avLst/>
          </a:prstGeom>
          <a:noFill/>
        </p:spPr>
        <p:txBody>
          <a:bodyPr wrap="square" rtlCol="0">
            <a:spAutoFit/>
          </a:bodyPr>
          <a:lstStyle/>
          <a:p>
            <a:r>
              <a:rPr lang="fr-FR" sz="1600" dirty="0"/>
              <a:t>Exécutant de travaux non électriques. Il s’agit d’une personne assurant des opérations</a:t>
            </a:r>
          </a:p>
          <a:p>
            <a:r>
              <a:rPr lang="fr-FR" sz="1600" dirty="0"/>
              <a:t>sous la conduite d’un Chargé de Travaux, d’un Chargé d’Intervention Générale, d’un Chargé d’Opérations Spécifiques, ou d’un Chargé de Chantier, soit sur des ouvrages ou des installations électriques, soit dans leur environnement.</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48CAF7AB-1B4F-4E46-8BC3-E8E0BF6F1398}"/>
              </a:ext>
            </a:extLst>
          </p:cNvPr>
          <p:cNvSpPr>
            <a:spLocks noGrp="1"/>
          </p:cNvSpPr>
          <p:nvPr>
            <p:ph type="sldNum" sz="quarter" idx="12"/>
          </p:nvPr>
        </p:nvSpPr>
        <p:spPr/>
        <p:txBody>
          <a:bodyPr/>
          <a:lstStyle/>
          <a:p>
            <a:fld id="{4CDC8259-B612-42BB-9B71-A80A96815A04}" type="slidenum">
              <a:rPr lang="fr-FR" smtClean="0"/>
              <a:t>31</a:t>
            </a:fld>
            <a:endParaRPr lang="fr-FR"/>
          </a:p>
        </p:txBody>
      </p:sp>
    </p:spTree>
    <p:extLst>
      <p:ext uri="{BB962C8B-B14F-4D97-AF65-F5344CB8AC3E}">
        <p14:creationId xmlns:p14="http://schemas.microsoft.com/office/powerpoint/2010/main" val="1776997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 NIVEAUX B1 / B1V - EXECUTANT (OPERATIONS ELECTRIQUES)</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4376487"/>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07712" y="529528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2062103"/>
          </a:xfrm>
          <a:prstGeom prst="rect">
            <a:avLst/>
          </a:prstGeom>
          <a:noFill/>
        </p:spPr>
        <p:txBody>
          <a:bodyPr wrap="square" rtlCol="0">
            <a:spAutoFit/>
          </a:bodyPr>
          <a:lstStyle/>
          <a:p>
            <a:r>
              <a:rPr lang="fr-FR" sz="1600" dirty="0"/>
              <a:t>Personne assurant l’exécution d’opérations électriques. Elle opère sous la conduite d’un chargé de travaux, d’un chargé d’intervention générale, ou d’un chargé d’opérations spécifiques. </a:t>
            </a:r>
          </a:p>
          <a:p>
            <a:r>
              <a:rPr lang="fr-FR" sz="1600" dirty="0"/>
              <a:t>Les opérations électriques sont celles qui, pour un ouvrage ou une installation en exploitation électrique, concernent les parties actives, leurs isolants, la continuité des masses et autres parties conductrices des matériels (les circuits magnétiques, etc.) ainsi que les conducteurs de protection.</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32</a:t>
            </a:fld>
            <a:endParaRPr lang="fr-FR"/>
          </a:p>
        </p:txBody>
      </p:sp>
    </p:spTree>
    <p:extLst>
      <p:ext uri="{BB962C8B-B14F-4D97-AF65-F5344CB8AC3E}">
        <p14:creationId xmlns:p14="http://schemas.microsoft.com/office/powerpoint/2010/main" val="2986706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NIVEAUX B2 / B2V / B2V ESSAI - CHARGE DE TRAVAUX (ELECTRIQUES)</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4376487"/>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07712" y="524934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2062103"/>
          </a:xfrm>
          <a:prstGeom prst="rect">
            <a:avLst/>
          </a:prstGeom>
          <a:noFill/>
        </p:spPr>
        <p:txBody>
          <a:bodyPr wrap="square" rtlCol="0">
            <a:spAutoFit/>
          </a:bodyPr>
          <a:lstStyle/>
          <a:p>
            <a:r>
              <a:rPr lang="fr-FR" sz="1600" dirty="0"/>
              <a:t>Personne assurant la direction effective de travaux électriques ou non électriques. Elle doit prendre les mesures nécessaires pour assurer sa propre sécurité et celle du personnel placé sous son autorité. Les opérations électriques sont celles qui, pour un ouvrage ou une installation en exploitation électrique, concernent les parties actives, leurs isolants, la continuité des masses et autres parties conductrices des matériels (les circuits magnétiques, etc.) ainsi que les conducteurs de protection. 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33</a:t>
            </a:fld>
            <a:endParaRPr lang="fr-FR"/>
          </a:p>
        </p:txBody>
      </p:sp>
    </p:spTree>
    <p:extLst>
      <p:ext uri="{BB962C8B-B14F-4D97-AF65-F5344CB8AC3E}">
        <p14:creationId xmlns:p14="http://schemas.microsoft.com/office/powerpoint/2010/main" val="362177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BC - CHARGE DE CONSIGNATION</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4034684"/>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5078442"/>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1569660"/>
          </a:xfrm>
          <a:prstGeom prst="rect">
            <a:avLst/>
          </a:prstGeom>
          <a:noFill/>
        </p:spPr>
        <p:txBody>
          <a:bodyPr wrap="square" rtlCol="0">
            <a:spAutoFit/>
          </a:bodyPr>
          <a:lstStyle/>
          <a:p>
            <a:r>
              <a:rPr lang="fr-FR" sz="1600" dirty="0"/>
              <a:t>Personne chargée d’assurer des consignations électriques en basse tension. La consignation est la mesure de prévention à mettre en œuvre pour exécuter les opérations hors tension (coupure du courant et garantie qu’il ne peut être remis accidentellement).</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34</a:t>
            </a:fld>
            <a:endParaRPr lang="fr-FR"/>
          </a:p>
        </p:txBody>
      </p:sp>
    </p:spTree>
    <p:extLst>
      <p:ext uri="{BB962C8B-B14F-4D97-AF65-F5344CB8AC3E}">
        <p14:creationId xmlns:p14="http://schemas.microsoft.com/office/powerpoint/2010/main" val="3523899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BE ESSAI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4207301"/>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07712" y="5012853"/>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1815882"/>
          </a:xfrm>
          <a:prstGeom prst="rect">
            <a:avLst/>
          </a:prstGeom>
          <a:noFill/>
        </p:spPr>
        <p:txBody>
          <a:bodyPr wrap="square" rtlCol="0">
            <a:spAutoFit/>
          </a:bodyPr>
          <a:lstStyle/>
          <a:p>
            <a:r>
              <a:rPr lang="fr-FR" sz="1600" dirty="0"/>
              <a:t>Personne chargée de diriger ou d’effectuer elle-même des essais sur les installations électriques.</a:t>
            </a:r>
          </a:p>
          <a:p>
            <a:r>
              <a:rPr lang="fr-FR" sz="1600" dirty="0"/>
              <a:t>Les essais sont des opérations destinée à s’assurer du bon fonctionnement ou de l’état électrique, mécanique ou autre d’un ouvrage ou d’une installation électrique (généralement plateforme d’essais ou laboratoire).</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35</a:t>
            </a:fld>
            <a:endParaRPr lang="fr-FR"/>
          </a:p>
        </p:txBody>
      </p:sp>
    </p:spTree>
    <p:extLst>
      <p:ext uri="{BB962C8B-B14F-4D97-AF65-F5344CB8AC3E}">
        <p14:creationId xmlns:p14="http://schemas.microsoft.com/office/powerpoint/2010/main" val="414325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BE MANOEUVRE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4729353"/>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5504010"/>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2308324"/>
          </a:xfrm>
          <a:prstGeom prst="rect">
            <a:avLst/>
          </a:prstGeom>
          <a:noFill/>
        </p:spPr>
        <p:txBody>
          <a:bodyPr wrap="square" rtlCol="0">
            <a:spAutoFit/>
          </a:bodyPr>
          <a:lstStyle/>
          <a:p>
            <a:r>
              <a:rPr lang="fr-FR" sz="1600" dirty="0"/>
              <a:t>Personne chargée de diriger ou d’effectuer elle-même des manœuvres sur les installations électriques. Les manœuvres sont des opérations conduisant à un changement de la configuration électrique d’un ouvrage, d’une installation ou de l’alimentation électrique d’un matériel. Elles sont effectuées au moyen d’appareillages spécialement prévus à cet effet, tels qu’interrupteurs, disjoncteurs, sectionneurs, ponts, etc., et comprennent les manœuvres d’exploitation, les manœuvres de consignation, et les manœuvres d’urgence.</a:t>
            </a:r>
          </a:p>
          <a:p>
            <a:r>
              <a:rPr lang="fr-FR" sz="1600" dirty="0"/>
              <a:t> 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36</a:t>
            </a:fld>
            <a:endParaRPr lang="fr-FR"/>
          </a:p>
        </p:txBody>
      </p:sp>
    </p:spTree>
    <p:extLst>
      <p:ext uri="{BB962C8B-B14F-4D97-AF65-F5344CB8AC3E}">
        <p14:creationId xmlns:p14="http://schemas.microsoft.com/office/powerpoint/2010/main" val="3333017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BE MESURAGE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3953243"/>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4868445"/>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1569660"/>
          </a:xfrm>
          <a:prstGeom prst="rect">
            <a:avLst/>
          </a:prstGeom>
          <a:noFill/>
        </p:spPr>
        <p:txBody>
          <a:bodyPr wrap="square" rtlCol="0">
            <a:spAutoFit/>
          </a:bodyPr>
          <a:lstStyle/>
          <a:p>
            <a:r>
              <a:rPr lang="fr-FR" sz="1600" dirty="0"/>
              <a:t>Personne chargée de diriger ou d’effectuer elle-même des mesurages sur les installations</a:t>
            </a:r>
          </a:p>
          <a:p>
            <a:r>
              <a:rPr lang="fr-FR" sz="1600" dirty="0"/>
              <a:t>électriques. Les mesurages sont des opérations destinée à mesurer des grandeurs</a:t>
            </a:r>
          </a:p>
          <a:p>
            <a:r>
              <a:rPr lang="fr-FR" sz="1600" dirty="0"/>
              <a:t>électriques, ou des grandeurs physiques (distance, température ou autres).</a:t>
            </a:r>
          </a:p>
          <a:p>
            <a:r>
              <a:rPr lang="fr-FR" sz="1600" dirty="0"/>
              <a:t>L’habilitation est obligatoire pour effectuer toutes opérations sur des installations</a:t>
            </a:r>
          </a:p>
          <a:p>
            <a:r>
              <a:rPr lang="fr-FR" sz="1600" dirty="0"/>
              <a:t>électriques ou dans leur voisinage, pour surveiller ces opérations, et pour accéder</a:t>
            </a:r>
          </a:p>
          <a:p>
            <a:r>
              <a:rPr lang="fr-FR" sz="1600" dirty="0"/>
              <a:t>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37</a:t>
            </a:fld>
            <a:endParaRPr lang="fr-FR"/>
          </a:p>
        </p:txBody>
      </p:sp>
    </p:spTree>
    <p:extLst>
      <p:ext uri="{BB962C8B-B14F-4D97-AF65-F5344CB8AC3E}">
        <p14:creationId xmlns:p14="http://schemas.microsoft.com/office/powerpoint/2010/main" val="2140956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BE VERIFICATION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3953243"/>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491110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1569660"/>
          </a:xfrm>
          <a:prstGeom prst="rect">
            <a:avLst/>
          </a:prstGeom>
          <a:noFill/>
        </p:spPr>
        <p:txBody>
          <a:bodyPr wrap="square" rtlCol="0">
            <a:spAutoFit/>
          </a:bodyPr>
          <a:lstStyle/>
          <a:p>
            <a:r>
              <a:rPr lang="fr-FR" sz="1600" dirty="0"/>
              <a:t>Personne chargée de diriger ou d’effectuer elle-même des vérifications sur les installations</a:t>
            </a:r>
          </a:p>
          <a:p>
            <a:r>
              <a:rPr lang="fr-FR" sz="1600" dirty="0"/>
              <a:t>électriques. Les vérifications sont des opérations destinée à s’assurer qu’un ouvrage ou une installation est conforme à un référentiel.</a:t>
            </a:r>
          </a:p>
          <a:p>
            <a:r>
              <a:rPr lang="fr-FR" sz="1600" dirty="0"/>
              <a:t>L’habilitation est obligatoire pour effectuer toutes opérations sur des installations</a:t>
            </a:r>
          </a:p>
          <a:p>
            <a:r>
              <a:rPr lang="fr-FR" sz="1600" dirty="0"/>
              <a:t>électriques ou dans leur voisinage, pour surveiller ces opérations, et pour accéder</a:t>
            </a:r>
          </a:p>
          <a:p>
            <a:r>
              <a:rPr lang="fr-FR" sz="1600" dirty="0"/>
              <a:t>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38</a:t>
            </a:fld>
            <a:endParaRPr lang="fr-FR"/>
          </a:p>
        </p:txBody>
      </p:sp>
    </p:spTree>
    <p:extLst>
      <p:ext uri="{BB962C8B-B14F-4D97-AF65-F5344CB8AC3E}">
        <p14:creationId xmlns:p14="http://schemas.microsoft.com/office/powerpoint/2010/main" val="1624119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BP - CHARGE D’INTERVENTION BT CHAINE PV</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07712" y="3953243"/>
            <a:ext cx="8145234" cy="584775"/>
          </a:xfrm>
          <a:prstGeom prst="rect">
            <a:avLst/>
          </a:prstGeom>
        </p:spPr>
        <p:txBody>
          <a:bodyPr wrap="square">
            <a:spAutoFit/>
          </a:bodyPr>
          <a:lstStyle/>
          <a:p>
            <a:pPr lvl="0" fontAlgn="base"/>
            <a:r>
              <a:rPr lang="fr-FR" sz="1600" b="1" dirty="0"/>
              <a:t>Durée :</a:t>
            </a:r>
          </a:p>
          <a:p>
            <a:pPr lvl="0" fontAlgn="base"/>
            <a:r>
              <a:rPr lang="fr-FR" sz="1600" dirty="0"/>
              <a:t>- 1 jour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4787307"/>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192317"/>
            <a:ext cx="8472990" cy="1569660"/>
          </a:xfrm>
          <a:prstGeom prst="rect">
            <a:avLst/>
          </a:prstGeom>
          <a:noFill/>
        </p:spPr>
        <p:txBody>
          <a:bodyPr wrap="square" rtlCol="0">
            <a:spAutoFit/>
          </a:bodyPr>
          <a:lstStyle/>
          <a:p>
            <a:r>
              <a:rPr lang="fr-FR" sz="1600" dirty="0"/>
              <a:t>Personne procédant dans le cadre d’opérations électriques :</a:t>
            </a:r>
          </a:p>
          <a:p>
            <a:r>
              <a:rPr lang="fr-FR" sz="1600" dirty="0"/>
              <a:t>• soit à l’installation initiale d’une chaîne photovoltaïque (sans encadrement),</a:t>
            </a:r>
          </a:p>
          <a:p>
            <a:r>
              <a:rPr lang="fr-FR" sz="1600" dirty="0"/>
              <a:t>• soit à des opérations de maintenance (pose d’écrans opaques et nettoyage des surfaces) sous l’autorité d’un Chargé d’Intervention Générale Photovoltaïque.</a:t>
            </a:r>
          </a:p>
          <a:p>
            <a:r>
              <a:rPr lang="fr-FR" sz="1600" dirty="0"/>
              <a:t>Le titulaire de l’habilitation BP est appelé « Chargé d’Intervention Basse Tension Chaîne Photovoltaïque ».</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0097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0822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39</a:t>
            </a:fld>
            <a:endParaRPr lang="fr-FR"/>
          </a:p>
        </p:txBody>
      </p:sp>
    </p:spTree>
    <p:extLst>
      <p:ext uri="{BB962C8B-B14F-4D97-AF65-F5344CB8AC3E}">
        <p14:creationId xmlns:p14="http://schemas.microsoft.com/office/powerpoint/2010/main" val="1579564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0CE8B-CE4C-44F2-93E9-1F685F60BC38}"/>
              </a:ext>
            </a:extLst>
          </p:cNvPr>
          <p:cNvSpPr/>
          <p:nvPr/>
        </p:nvSpPr>
        <p:spPr>
          <a:xfrm>
            <a:off x="4826000" y="2136338"/>
            <a:ext cx="6096000" cy="2308324"/>
          </a:xfrm>
          <a:prstGeom prst="rect">
            <a:avLst/>
          </a:prstGeom>
        </p:spPr>
        <p:txBody>
          <a:bodyPr>
            <a:spAutoFit/>
          </a:bodyPr>
          <a:lstStyle/>
          <a:p>
            <a:r>
              <a:rPr lang="fr-FR" sz="1600" b="1" dirty="0"/>
              <a:t>Public visé </a:t>
            </a:r>
          </a:p>
          <a:p>
            <a:endParaRPr lang="fr-FR" sz="1600" dirty="0"/>
          </a:p>
          <a:p>
            <a:r>
              <a:rPr lang="fr-FR" sz="1600" dirty="0"/>
              <a:t>Personnes assurant l'encadrement des opérations sous la direction du responsable du projet, et devant être titulaires d’une AIPR pour pouvoir travailler sur ou à proximité de réseaux (généralement enterrés).  </a:t>
            </a:r>
          </a:p>
          <a:p>
            <a:r>
              <a:rPr lang="fr-FR" sz="1600" dirty="0"/>
              <a:t>L’AIPR est l’Autorisation d’Intervention à Proximité des Réseaux. Elle est obligatoire au 01/01/18 pour une ou plusieurs personnes par équipe sur le chantier, et en particulier pour les conducteurs d’engins, dans le BTP ou les secteurs connexes. </a:t>
            </a:r>
          </a:p>
        </p:txBody>
      </p:sp>
      <p:pic>
        <p:nvPicPr>
          <p:cNvPr id="22" name="Image 21">
            <a:extLst>
              <a:ext uri="{FF2B5EF4-FFF2-40B4-BE49-F238E27FC236}">
                <a16:creationId xmlns:a16="http://schemas.microsoft.com/office/drawing/2014/main" id="{A168F45B-164A-4F68-84E7-F5661B5946FF}"/>
              </a:ext>
            </a:extLst>
          </p:cNvPr>
          <p:cNvPicPr>
            <a:picLocks noChangeAspect="1"/>
          </p:cNvPicPr>
          <p:nvPr/>
        </p:nvPicPr>
        <p:blipFill>
          <a:blip r:embed="rId2"/>
          <a:stretch>
            <a:fillRect/>
          </a:stretch>
        </p:blipFill>
        <p:spPr>
          <a:xfrm>
            <a:off x="1908393" y="2158080"/>
            <a:ext cx="7452707" cy="2166224"/>
          </a:xfrm>
          <a:prstGeom prst="rect">
            <a:avLst/>
          </a:prstGeom>
        </p:spPr>
      </p:pic>
      <p:sp>
        <p:nvSpPr>
          <p:cNvPr id="23" name="Rectangle 22">
            <a:extLst>
              <a:ext uri="{FF2B5EF4-FFF2-40B4-BE49-F238E27FC236}">
                <a16:creationId xmlns:a16="http://schemas.microsoft.com/office/drawing/2014/main" id="{FAF5C304-A429-461D-93A0-03A60E5A5A72}"/>
              </a:ext>
            </a:extLst>
          </p:cNvPr>
          <p:cNvSpPr/>
          <p:nvPr/>
        </p:nvSpPr>
        <p:spPr>
          <a:xfrm>
            <a:off x="2262241" y="959016"/>
            <a:ext cx="7309613" cy="615553"/>
          </a:xfrm>
          <a:prstGeom prst="rect">
            <a:avLst/>
          </a:prstGeom>
        </p:spPr>
        <p:txBody>
          <a:bodyPr wrap="square">
            <a:spAutoFit/>
          </a:bodyPr>
          <a:lstStyle/>
          <a:p>
            <a:pPr algn="ctr"/>
            <a:r>
              <a:rPr lang="fr-FR" sz="1600" b="1" dirty="0"/>
              <a:t>PREPARATION A L’AUTORISATION D’INTERVENTION A PROXIMITE DES RESEAUX (AIPR)  NIVEAU «</a:t>
            </a:r>
            <a:r>
              <a:rPr lang="fr-FR" b="1" dirty="0"/>
              <a:t>ENCADRANT</a:t>
            </a:r>
            <a:r>
              <a:rPr lang="fr-FR" sz="1600" b="1" dirty="0"/>
              <a:t> »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3"/>
          <a:stretch>
            <a:fillRect/>
          </a:stretch>
        </p:blipFill>
        <p:spPr>
          <a:xfrm>
            <a:off x="10680702" y="811334"/>
            <a:ext cx="634039" cy="499915"/>
          </a:xfrm>
          <a:prstGeom prst="rect">
            <a:avLst/>
          </a:prstGeom>
        </p:spPr>
      </p:pic>
      <p:pic>
        <p:nvPicPr>
          <p:cNvPr id="25" name="Image 24">
            <a:extLst>
              <a:ext uri="{FF2B5EF4-FFF2-40B4-BE49-F238E27FC236}">
                <a16:creationId xmlns:a16="http://schemas.microsoft.com/office/drawing/2014/main" id="{8137CFDB-986C-40E1-913D-1DF83C28E0B6}"/>
              </a:ext>
            </a:extLst>
          </p:cNvPr>
          <p:cNvPicPr>
            <a:picLocks noChangeAspect="1"/>
          </p:cNvPicPr>
          <p:nvPr/>
        </p:nvPicPr>
        <p:blipFill>
          <a:blip r:embed="rId4"/>
          <a:stretch>
            <a:fillRect/>
          </a:stretch>
        </p:blipFill>
        <p:spPr>
          <a:xfrm>
            <a:off x="877259" y="774724"/>
            <a:ext cx="1031134" cy="973391"/>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826000" y="4487710"/>
            <a:ext cx="6096000" cy="338554"/>
          </a:xfrm>
          <a:prstGeom prst="rect">
            <a:avLst/>
          </a:prstGeom>
        </p:spPr>
        <p:txBody>
          <a:bodyPr>
            <a:spAutoFit/>
          </a:bodyPr>
          <a:lstStyle/>
          <a:p>
            <a:r>
              <a:rPr lang="fr-FR" sz="1600" b="1" dirty="0"/>
              <a:t>Durée : </a:t>
            </a:r>
            <a:r>
              <a:rPr lang="fr-FR" sz="1600" dirty="0"/>
              <a:t>14 heures (2 jours) </a:t>
            </a:r>
          </a:p>
        </p:txBody>
      </p:sp>
      <p:sp>
        <p:nvSpPr>
          <p:cNvPr id="12" name="Rectangle 11">
            <a:extLst>
              <a:ext uri="{FF2B5EF4-FFF2-40B4-BE49-F238E27FC236}">
                <a16:creationId xmlns:a16="http://schemas.microsoft.com/office/drawing/2014/main" id="{70B90B8B-746C-40B9-98BD-CB977ED96F0C}"/>
              </a:ext>
            </a:extLst>
          </p:cNvPr>
          <p:cNvSpPr/>
          <p:nvPr/>
        </p:nvSpPr>
        <p:spPr>
          <a:xfrm>
            <a:off x="4826000" y="5357422"/>
            <a:ext cx="3776098" cy="338554"/>
          </a:xfrm>
          <a:prstGeom prst="rect">
            <a:avLst/>
          </a:prstGeom>
        </p:spPr>
        <p:txBody>
          <a:bodyPr wrap="none">
            <a:spAutoFit/>
          </a:bodyPr>
          <a:lstStyle/>
          <a:p>
            <a:r>
              <a:rPr lang="fr-FR" sz="1600" b="1" dirty="0"/>
              <a:t>Périodicité : </a:t>
            </a:r>
            <a:r>
              <a:rPr lang="fr-FR" sz="1600" dirty="0"/>
              <a:t>Renouvellement tous les 5 ans</a:t>
            </a:r>
          </a:p>
        </p:txBody>
      </p:sp>
      <p:sp>
        <p:nvSpPr>
          <p:cNvPr id="2" name="Rectangle 1">
            <a:extLst>
              <a:ext uri="{FF2B5EF4-FFF2-40B4-BE49-F238E27FC236}">
                <a16:creationId xmlns:a16="http://schemas.microsoft.com/office/drawing/2014/main" id="{78BE2709-3788-42B8-BB49-3194F12023F4}"/>
              </a:ext>
            </a:extLst>
          </p:cNvPr>
          <p:cNvSpPr/>
          <p:nvPr/>
        </p:nvSpPr>
        <p:spPr>
          <a:xfrm>
            <a:off x="3173320" y="1573143"/>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3" name="Espace réservé du numéro de diapositive 2">
            <a:extLst>
              <a:ext uri="{FF2B5EF4-FFF2-40B4-BE49-F238E27FC236}">
                <a16:creationId xmlns:a16="http://schemas.microsoft.com/office/drawing/2014/main" id="{9ACE17E6-3318-4846-9001-C51D2D9D46E0}"/>
              </a:ext>
            </a:extLst>
          </p:cNvPr>
          <p:cNvSpPr>
            <a:spLocks noGrp="1"/>
          </p:cNvSpPr>
          <p:nvPr>
            <p:ph type="sldNum" sz="quarter" idx="12"/>
          </p:nvPr>
        </p:nvSpPr>
        <p:spPr/>
        <p:txBody>
          <a:bodyPr/>
          <a:lstStyle/>
          <a:p>
            <a:fld id="{4CDC8259-B612-42BB-9B71-A80A96815A04}" type="slidenum">
              <a:rPr lang="fr-FR" smtClean="0"/>
              <a:t>4</a:t>
            </a:fld>
            <a:endParaRPr lang="fr-FR"/>
          </a:p>
        </p:txBody>
      </p:sp>
    </p:spTree>
    <p:extLst>
      <p:ext uri="{BB962C8B-B14F-4D97-AF65-F5344CB8AC3E}">
        <p14:creationId xmlns:p14="http://schemas.microsoft.com/office/powerpoint/2010/main" val="3824648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BR - CHARGE D’INTERVENTION GENERALE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332659" y="4769657"/>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70835" y="5514855"/>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073296"/>
            <a:ext cx="8472990" cy="2554545"/>
          </a:xfrm>
          <a:prstGeom prst="rect">
            <a:avLst/>
          </a:prstGeom>
          <a:noFill/>
        </p:spPr>
        <p:txBody>
          <a:bodyPr wrap="square" rtlCol="0">
            <a:spAutoFit/>
          </a:bodyPr>
          <a:lstStyle/>
          <a:p>
            <a:r>
              <a:rPr lang="fr-FR" sz="1600" dirty="0"/>
              <a:t>Personne chargée d’assurer des interventions en très basse tension ou basse tension. Les interventions générales recouvrent les opérations de maintenance, de remise en état de fonctionnement, de mise en service partielle et temporaire, et les opérations de connexion et de déconnexion en présence de tension. Elles sont réalisées par une personne qualifiée, capable de gérer, en temps réel, l'enchaînement des tâches qu'elle réalise. Le chargé d’intervention générale doit avoir une capacité d’analyse et la connaissance suffisante du fonctionnement de l’installation ou du matériel électrique sur lesquels il opère.</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851060"/>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70835" y="2152318"/>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40</a:t>
            </a:fld>
            <a:endParaRPr lang="fr-FR"/>
          </a:p>
        </p:txBody>
      </p:sp>
    </p:spTree>
    <p:extLst>
      <p:ext uri="{BB962C8B-B14F-4D97-AF65-F5344CB8AC3E}">
        <p14:creationId xmlns:p14="http://schemas.microsoft.com/office/powerpoint/2010/main" val="3575988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BS - CHARGE D’INTERVENTION ELEMENTAIRE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4298807"/>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19589" y="5126007"/>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073296"/>
            <a:ext cx="8472990" cy="2062103"/>
          </a:xfrm>
          <a:prstGeom prst="rect">
            <a:avLst/>
          </a:prstGeom>
          <a:noFill/>
        </p:spPr>
        <p:txBody>
          <a:bodyPr wrap="square" rtlCol="0">
            <a:spAutoFit/>
          </a:bodyPr>
          <a:lstStyle/>
          <a:p>
            <a:r>
              <a:rPr lang="fr-FR" sz="1600" dirty="0"/>
              <a:t>Personne chargée d’assurer des interventions en très basse tension ou basse tension.</a:t>
            </a:r>
          </a:p>
          <a:p>
            <a:r>
              <a:rPr lang="fr-FR" sz="1600" dirty="0"/>
              <a:t>Les interventions élémentaires sont des opérations simples, consistant uniquement :</a:t>
            </a:r>
          </a:p>
          <a:p>
            <a:r>
              <a:rPr lang="fr-FR" sz="1600" dirty="0"/>
              <a:t>au remplacement de fusible, de lampe, d’accessoire d’appareil d’éclairage, de</a:t>
            </a:r>
          </a:p>
          <a:p>
            <a:r>
              <a:rPr lang="fr-FR" sz="1600" dirty="0"/>
              <a:t>prise de courant, d’interrupteur, au raccordement d’un matériel électrique sur un</a:t>
            </a:r>
          </a:p>
          <a:p>
            <a:r>
              <a:rPr lang="fr-FR" sz="1600" dirty="0"/>
              <a:t>circuit en attente, et au réarmement d’un dispositif de protection.</a:t>
            </a:r>
          </a:p>
          <a:p>
            <a:r>
              <a:rPr lang="fr-FR" sz="1600" dirty="0"/>
              <a:t>L’habilitation est obligatoire pour effectuer toutes opérations sur des installations</a:t>
            </a:r>
          </a:p>
          <a:p>
            <a:r>
              <a:rPr lang="fr-FR" sz="1600" dirty="0"/>
              <a:t>électriques ou dans leur voisinage, pour surveiller ces opérations, et pour accéder</a:t>
            </a:r>
          </a:p>
          <a:p>
            <a:r>
              <a:rPr lang="fr-FR" sz="1600" dirty="0"/>
              <a:t>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851060"/>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70835" y="2152318"/>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41</a:t>
            </a:fld>
            <a:endParaRPr lang="fr-FR"/>
          </a:p>
        </p:txBody>
      </p:sp>
    </p:spTree>
    <p:extLst>
      <p:ext uri="{BB962C8B-B14F-4D97-AF65-F5344CB8AC3E}">
        <p14:creationId xmlns:p14="http://schemas.microsoft.com/office/powerpoint/2010/main" val="2001287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RECYCLAGE SPECIAL BASSE TENSION (OPERATIONS COMPLEXES)</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3873604"/>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4722069"/>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29476" y="1393439"/>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268733"/>
            <a:ext cx="8472990" cy="1323439"/>
          </a:xfrm>
          <a:prstGeom prst="rect">
            <a:avLst/>
          </a:prstGeom>
          <a:noFill/>
        </p:spPr>
        <p:txBody>
          <a:bodyPr wrap="square" rtlCol="0">
            <a:spAutoFit/>
          </a:bodyPr>
          <a:lstStyle/>
          <a:p>
            <a:r>
              <a:rPr lang="fr-FR" sz="1600" dirty="0"/>
              <a:t>Exécutants d’opérations électriques antérieurement habilités B1 ou B1V, Chargés de Travaux antérieurement habilités B2, B2V ou B2V Essai, Chargés d’Intervention Générale antérieurement habilités BR, Chargés de Consignation antérieurement habilités BC, Chargés d’Opération Spécifique antérieurement habilités BE Essai et ayant déjà suivi la formation initiale correspondante. Voir le programme de formation initiale pour le détail du public concerné.</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46186"/>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91409"/>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42</a:t>
            </a:fld>
            <a:endParaRPr lang="fr-FR"/>
          </a:p>
        </p:txBody>
      </p:sp>
    </p:spTree>
    <p:extLst>
      <p:ext uri="{BB962C8B-B14F-4D97-AF65-F5344CB8AC3E}">
        <p14:creationId xmlns:p14="http://schemas.microsoft.com/office/powerpoint/2010/main" val="432356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RECYCLAGE SPECIAL BASSE TENSION (OPERATIONS SIMPLES)</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3873604"/>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4728700"/>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207712" y="2504203"/>
            <a:ext cx="8472990" cy="1077218"/>
          </a:xfrm>
          <a:prstGeom prst="rect">
            <a:avLst/>
          </a:prstGeom>
          <a:noFill/>
        </p:spPr>
        <p:txBody>
          <a:bodyPr wrap="square" rtlCol="0">
            <a:spAutoFit/>
          </a:bodyPr>
          <a:lstStyle/>
          <a:p>
            <a:r>
              <a:rPr lang="fr-FR" sz="1600" dirty="0"/>
              <a:t>Chargés d’Intervention Elémentaire antérieurement habilités BS, et Chargés d’Opération</a:t>
            </a:r>
          </a:p>
          <a:p>
            <a:r>
              <a:rPr lang="fr-FR" sz="1600" dirty="0"/>
              <a:t>Spécifique antérieurement habilités BE Manoeuvre, BE Mesurage ou BE Vérification, et ayant déjà suivi la formation initiale correspondante. </a:t>
            </a:r>
          </a:p>
          <a:p>
            <a:r>
              <a:rPr lang="fr-FR" sz="1600" dirty="0"/>
              <a:t>Voir le programme de formation initiale pour le détail du public concerné.</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2163903"/>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487056"/>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43</a:t>
            </a:fld>
            <a:endParaRPr lang="fr-FR"/>
          </a:p>
        </p:txBody>
      </p:sp>
    </p:spTree>
    <p:extLst>
      <p:ext uri="{BB962C8B-B14F-4D97-AF65-F5344CB8AC3E}">
        <p14:creationId xmlns:p14="http://schemas.microsoft.com/office/powerpoint/2010/main" val="3860191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 NIVEAUX H1 / H1V - EXECUTANT (OPERATIONS ELECTRIQUES)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4490433"/>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5301508"/>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202031"/>
            <a:ext cx="8472990" cy="2062103"/>
          </a:xfrm>
          <a:prstGeom prst="rect">
            <a:avLst/>
          </a:prstGeom>
          <a:noFill/>
        </p:spPr>
        <p:txBody>
          <a:bodyPr wrap="square" rtlCol="0">
            <a:spAutoFit/>
          </a:bodyPr>
          <a:lstStyle/>
          <a:p>
            <a:r>
              <a:rPr lang="fr-FR" sz="1600" dirty="0"/>
              <a:t>Personne assurant l’exécution d’opérations électriques. Elle opère sous la conduite d’un chargé de travaux, d’un chargé d’intervention générale, ou d’un chargé d’opérations spécifiques. Les opérations électriques sont celles qui, pour un ouvrage ou une installation en exploitation électrique, concernent les parties actives, leurs isolants, la continuité des masses et autres parties conductrices des matériels (les circuits magnétiques, etc.) ainsi que les conducteurs de protection.</a:t>
            </a:r>
          </a:p>
          <a:p>
            <a:r>
              <a:rPr lang="fr-FR" sz="1600" dirty="0"/>
              <a:t> 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44</a:t>
            </a:fld>
            <a:endParaRPr lang="fr-FR"/>
          </a:p>
        </p:txBody>
      </p:sp>
    </p:spTree>
    <p:extLst>
      <p:ext uri="{BB962C8B-B14F-4D97-AF65-F5344CB8AC3E}">
        <p14:creationId xmlns:p14="http://schemas.microsoft.com/office/powerpoint/2010/main" val="1999431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NIVEAUX H2 / H2V / H2V ESSAI - CHARGE DE TRAVAUX (ELECTRIQUES)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4405950"/>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07712" y="5154133"/>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202031"/>
            <a:ext cx="8472990" cy="2062103"/>
          </a:xfrm>
          <a:prstGeom prst="rect">
            <a:avLst/>
          </a:prstGeom>
          <a:noFill/>
        </p:spPr>
        <p:txBody>
          <a:bodyPr wrap="square" rtlCol="0">
            <a:spAutoFit/>
          </a:bodyPr>
          <a:lstStyle/>
          <a:p>
            <a:r>
              <a:rPr lang="fr-FR" sz="1600" dirty="0"/>
              <a:t>Personne assurant la direction effective de travaux électriques ou non électriques. Elle doit prendre les mesures nécessaires pour assurer sa propre sécurité et celle du personnel placé sous son autorité. Les opérations électriques sont celles qui, pour un ouvrage ou une installation en exploitation électrique, concernent les parties actives, leurs isolants, la continuité des masses et autres parties conductrices des matériels (les circuits magnétiques, etc.) ainsi que les conducteurs de protection. L’habilitation est obligatoire pour effectuer toutes opérations sur des installations</a:t>
            </a:r>
          </a:p>
          <a:p>
            <a:r>
              <a:rPr lang="fr-FR" sz="1600" dirty="0"/>
              <a:t>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45</a:t>
            </a:fld>
            <a:endParaRPr lang="fr-FR"/>
          </a:p>
        </p:txBody>
      </p:sp>
    </p:spTree>
    <p:extLst>
      <p:ext uri="{BB962C8B-B14F-4D97-AF65-F5344CB8AC3E}">
        <p14:creationId xmlns:p14="http://schemas.microsoft.com/office/powerpoint/2010/main" val="1439951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 </a:t>
            </a:r>
          </a:p>
          <a:p>
            <a:pPr algn="ctr"/>
            <a:r>
              <a:rPr lang="fr-FR" sz="1600" b="1" dirty="0"/>
              <a:t>NIVEAU HC - CHARGE DE CONSIGNATION</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3987124"/>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4885385"/>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202031"/>
            <a:ext cx="8472990" cy="1569660"/>
          </a:xfrm>
          <a:prstGeom prst="rect">
            <a:avLst/>
          </a:prstGeom>
          <a:noFill/>
        </p:spPr>
        <p:txBody>
          <a:bodyPr wrap="square" rtlCol="0">
            <a:spAutoFit/>
          </a:bodyPr>
          <a:lstStyle/>
          <a:p>
            <a:r>
              <a:rPr lang="fr-FR" sz="1600" dirty="0"/>
              <a:t>Personne chargée d’assurer des consignations électriques en haute tension. La consignation est la mesure de prévention à mettre en œuvre pour exécuter les opérations hors tension (coupure du courant et garantie qu’il ne peut être remis accidentellement).</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46</a:t>
            </a:fld>
            <a:endParaRPr lang="fr-FR"/>
          </a:p>
        </p:txBody>
      </p:sp>
    </p:spTree>
    <p:extLst>
      <p:ext uri="{BB962C8B-B14F-4D97-AF65-F5344CB8AC3E}">
        <p14:creationId xmlns:p14="http://schemas.microsoft.com/office/powerpoint/2010/main" val="3405511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HE ESSAI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58496" y="4234170"/>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07712" y="5035202"/>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202031"/>
            <a:ext cx="8472990" cy="1815882"/>
          </a:xfrm>
          <a:prstGeom prst="rect">
            <a:avLst/>
          </a:prstGeom>
          <a:noFill/>
        </p:spPr>
        <p:txBody>
          <a:bodyPr wrap="square" rtlCol="0">
            <a:spAutoFit/>
          </a:bodyPr>
          <a:lstStyle/>
          <a:p>
            <a:r>
              <a:rPr lang="fr-FR" sz="1600" dirty="0"/>
              <a:t>Personne chargée de diriger ou d’effectuer elle-même des essais sur les installations électriques.</a:t>
            </a:r>
          </a:p>
          <a:p>
            <a:r>
              <a:rPr lang="fr-FR" sz="1600" dirty="0"/>
              <a:t>Les essais sont des opérations destinée à s’assurer du bon fonctionnement ou de l’état électrique, mécanique ou autre d’un ouvrage ou d’une installation électrique (généralement plateforme d’essais ou laboratoire).</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47</a:t>
            </a:fld>
            <a:endParaRPr lang="fr-FR"/>
          </a:p>
        </p:txBody>
      </p:sp>
    </p:spTree>
    <p:extLst>
      <p:ext uri="{BB962C8B-B14F-4D97-AF65-F5344CB8AC3E}">
        <p14:creationId xmlns:p14="http://schemas.microsoft.com/office/powerpoint/2010/main" val="2958544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 </a:t>
            </a:r>
          </a:p>
          <a:p>
            <a:pPr algn="ctr"/>
            <a:r>
              <a:rPr lang="fr-FR" sz="1600" b="1" dirty="0"/>
              <a:t>NIVEAU HE MANOEUVRE HTA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4710318"/>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67127" y="548271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202031"/>
            <a:ext cx="8472990" cy="2308324"/>
          </a:xfrm>
          <a:prstGeom prst="rect">
            <a:avLst/>
          </a:prstGeom>
          <a:noFill/>
        </p:spPr>
        <p:txBody>
          <a:bodyPr wrap="square" rtlCol="0">
            <a:spAutoFit/>
          </a:bodyPr>
          <a:lstStyle/>
          <a:p>
            <a:r>
              <a:rPr lang="fr-FR" sz="1600" dirty="0"/>
              <a:t>Personne chargée de diriger ou d’effectuer elle-même des manœuvres sur les installations électriques. Les manœuvres sont des opérations conduisant à un changement de la configuration électrique d’un ouvrage, d’une installation ou de l’alimentation électrique d’un matériel. Elles sont effectuées au moyen d’appareillages spécialement prévus à cet effet, tels qu’interrupteurs, disjoncteurs, sectionneurs, ponts, etc., et comprennent les manœuvres d’exploitation, les manœuvres de consignation, et les manœuvres d’urgence.</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48</a:t>
            </a:fld>
            <a:endParaRPr lang="fr-FR"/>
          </a:p>
        </p:txBody>
      </p:sp>
    </p:spTree>
    <p:extLst>
      <p:ext uri="{BB962C8B-B14F-4D97-AF65-F5344CB8AC3E}">
        <p14:creationId xmlns:p14="http://schemas.microsoft.com/office/powerpoint/2010/main" val="1719951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HE MANOEUVRE HTB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67127" y="4652171"/>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38832" y="540035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202031"/>
            <a:ext cx="8472990" cy="2308324"/>
          </a:xfrm>
          <a:prstGeom prst="rect">
            <a:avLst/>
          </a:prstGeom>
          <a:noFill/>
        </p:spPr>
        <p:txBody>
          <a:bodyPr wrap="square" rtlCol="0">
            <a:spAutoFit/>
          </a:bodyPr>
          <a:lstStyle/>
          <a:p>
            <a:r>
              <a:rPr lang="fr-FR" sz="1600" dirty="0"/>
              <a:t>Personne chargée de diriger ou d’effectuer elle-même des manœuvres sur les installations</a:t>
            </a:r>
          </a:p>
          <a:p>
            <a:r>
              <a:rPr lang="fr-FR" sz="1600" dirty="0"/>
              <a:t>électriques. Les manœuvres sont des opérations conduisant à un changement de la configuration électrique d’un ouvrage, d’une installation ou de l’alimentation électrique d’un matériel. Elles sont effectuées au moyen d’appareillages spécialement prévus à cet effet, tels qu’interrupteurs, disjoncteurs, sectionneurs, ponts, etc., et comprennent les manœuvres d’exploitation, les manœuvres de consignation, et les manœuvres d’urgence.</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49</a:t>
            </a:fld>
            <a:endParaRPr lang="fr-FR"/>
          </a:p>
        </p:txBody>
      </p:sp>
    </p:spTree>
    <p:extLst>
      <p:ext uri="{BB962C8B-B14F-4D97-AF65-F5344CB8AC3E}">
        <p14:creationId xmlns:p14="http://schemas.microsoft.com/office/powerpoint/2010/main" val="299012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8E0CE8B-CE4C-44F2-93E9-1F685F60BC38}"/>
              </a:ext>
            </a:extLst>
          </p:cNvPr>
          <p:cNvSpPr/>
          <p:nvPr/>
        </p:nvSpPr>
        <p:spPr>
          <a:xfrm>
            <a:off x="4826000" y="1854728"/>
            <a:ext cx="6096000" cy="2800767"/>
          </a:xfrm>
          <a:prstGeom prst="rect">
            <a:avLst/>
          </a:prstGeom>
        </p:spPr>
        <p:txBody>
          <a:bodyPr>
            <a:spAutoFit/>
          </a:bodyPr>
          <a:lstStyle/>
          <a:p>
            <a:r>
              <a:rPr lang="fr-FR" sz="1600" b="1" dirty="0"/>
              <a:t>Public visé </a:t>
            </a:r>
          </a:p>
          <a:p>
            <a:endParaRPr lang="fr-FR" sz="1600" dirty="0"/>
          </a:p>
          <a:p>
            <a:r>
              <a:rPr lang="fr-FR" sz="1600" dirty="0"/>
              <a:t>Conducteurs d’engins et suiveurs d’engins travaillant sur ou à proximité de réseaux (généralement enterrés).  </a:t>
            </a:r>
          </a:p>
          <a:p>
            <a:r>
              <a:rPr lang="fr-FR" sz="1600" dirty="0"/>
              <a:t>Toute personne, même non conducteur ou suiveur, devant assurer des travaux urgents sur ou à proximité de ces réseaux (nécessités par des raisons de sécurité, par la continuité d’un service public, etc.).  </a:t>
            </a:r>
          </a:p>
          <a:p>
            <a:r>
              <a:rPr lang="fr-FR" sz="1600" dirty="0"/>
              <a:t>L’AIPR est l’Autorisation d’Intervention à Proximité des Réseaux. Elle est obligatoire au 01/01/18 pour une ou plusieurs personnes par équipe sur le chantier, et en particulier pour les conducteurs d’engins, dans le BTP ou les secteurs connexes. </a:t>
            </a:r>
          </a:p>
        </p:txBody>
      </p:sp>
      <p:pic>
        <p:nvPicPr>
          <p:cNvPr id="22" name="Image 21">
            <a:extLst>
              <a:ext uri="{FF2B5EF4-FFF2-40B4-BE49-F238E27FC236}">
                <a16:creationId xmlns:a16="http://schemas.microsoft.com/office/drawing/2014/main" id="{A168F45B-164A-4F68-84E7-F5661B5946FF}"/>
              </a:ext>
            </a:extLst>
          </p:cNvPr>
          <p:cNvPicPr>
            <a:picLocks noChangeAspect="1"/>
          </p:cNvPicPr>
          <p:nvPr/>
        </p:nvPicPr>
        <p:blipFill>
          <a:blip r:embed="rId2"/>
          <a:stretch>
            <a:fillRect/>
          </a:stretch>
        </p:blipFill>
        <p:spPr>
          <a:xfrm>
            <a:off x="1392826" y="1909848"/>
            <a:ext cx="8589374" cy="2166224"/>
          </a:xfrm>
          <a:prstGeom prst="rect">
            <a:avLst/>
          </a:prstGeom>
        </p:spPr>
      </p:pic>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615553"/>
          </a:xfrm>
          <a:prstGeom prst="rect">
            <a:avLst/>
          </a:prstGeom>
        </p:spPr>
        <p:txBody>
          <a:bodyPr wrap="square">
            <a:spAutoFit/>
          </a:bodyPr>
          <a:lstStyle/>
          <a:p>
            <a:pPr algn="ctr"/>
            <a:r>
              <a:rPr lang="fr-FR" sz="1600" b="1"/>
              <a:t>PREPARATION A L’AUTORISATION D’INTERVENTION A PROXIMITE DES RESEAUX (AIPR)  NIVEAU «</a:t>
            </a:r>
            <a:r>
              <a:rPr lang="fr-FR" b="1"/>
              <a:t>OPERATEUR</a:t>
            </a:r>
            <a:r>
              <a:rPr lang="fr-FR" sz="1600" b="1"/>
              <a:t> »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3"/>
          <a:stretch>
            <a:fillRect/>
          </a:stretch>
        </p:blipFill>
        <p:spPr>
          <a:xfrm>
            <a:off x="10680702" y="811334"/>
            <a:ext cx="634039" cy="499915"/>
          </a:xfrm>
          <a:prstGeom prst="rect">
            <a:avLst/>
          </a:prstGeom>
        </p:spPr>
      </p:pic>
      <p:pic>
        <p:nvPicPr>
          <p:cNvPr id="25" name="Image 24">
            <a:extLst>
              <a:ext uri="{FF2B5EF4-FFF2-40B4-BE49-F238E27FC236}">
                <a16:creationId xmlns:a16="http://schemas.microsoft.com/office/drawing/2014/main" id="{8137CFDB-986C-40E1-913D-1DF83C28E0B6}"/>
              </a:ext>
            </a:extLst>
          </p:cNvPr>
          <p:cNvPicPr>
            <a:picLocks noChangeAspect="1"/>
          </p:cNvPicPr>
          <p:nvPr/>
        </p:nvPicPr>
        <p:blipFill>
          <a:blip r:embed="rId4"/>
          <a:stretch>
            <a:fillRect/>
          </a:stretch>
        </p:blipFill>
        <p:spPr>
          <a:xfrm>
            <a:off x="877259" y="774724"/>
            <a:ext cx="1031134" cy="973391"/>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826000" y="4927183"/>
            <a:ext cx="6096000" cy="338554"/>
          </a:xfrm>
          <a:prstGeom prst="rect">
            <a:avLst/>
          </a:prstGeom>
        </p:spPr>
        <p:txBody>
          <a:bodyPr>
            <a:spAutoFit/>
          </a:bodyPr>
          <a:lstStyle/>
          <a:p>
            <a:r>
              <a:rPr lang="fr-FR" sz="1600" b="1" dirty="0"/>
              <a:t>Durée : </a:t>
            </a:r>
            <a:r>
              <a:rPr lang="fr-FR" sz="1600" dirty="0"/>
              <a:t>14 heures (2 jours) </a:t>
            </a:r>
          </a:p>
        </p:txBody>
      </p:sp>
      <p:sp>
        <p:nvSpPr>
          <p:cNvPr id="12" name="Rectangle 11">
            <a:extLst>
              <a:ext uri="{FF2B5EF4-FFF2-40B4-BE49-F238E27FC236}">
                <a16:creationId xmlns:a16="http://schemas.microsoft.com/office/drawing/2014/main" id="{70B90B8B-746C-40B9-98BD-CB977ED96F0C}"/>
              </a:ext>
            </a:extLst>
          </p:cNvPr>
          <p:cNvSpPr/>
          <p:nvPr/>
        </p:nvSpPr>
        <p:spPr>
          <a:xfrm>
            <a:off x="4826000" y="5592335"/>
            <a:ext cx="3822585" cy="338554"/>
          </a:xfrm>
          <a:prstGeom prst="rect">
            <a:avLst/>
          </a:prstGeom>
        </p:spPr>
        <p:txBody>
          <a:bodyPr wrap="square">
            <a:spAutoFit/>
          </a:bodyPr>
          <a:lstStyle/>
          <a:p>
            <a:r>
              <a:rPr lang="fr-FR" sz="1600" b="1" dirty="0"/>
              <a:t>Périodicité : </a:t>
            </a:r>
            <a:r>
              <a:rPr lang="fr-FR" sz="1600" dirty="0"/>
              <a:t>Renouvellement tous les 5 ans </a:t>
            </a:r>
          </a:p>
        </p:txBody>
      </p:sp>
      <p:sp>
        <p:nvSpPr>
          <p:cNvPr id="4" name="Rectangle 3">
            <a:extLst>
              <a:ext uri="{FF2B5EF4-FFF2-40B4-BE49-F238E27FC236}">
                <a16:creationId xmlns:a16="http://schemas.microsoft.com/office/drawing/2014/main" id="{548926BB-28AF-4526-B1A9-E3C5ED9EF04B}"/>
              </a:ext>
            </a:extLst>
          </p:cNvPr>
          <p:cNvSpPr/>
          <p:nvPr/>
        </p:nvSpPr>
        <p:spPr>
          <a:xfrm>
            <a:off x="2884255" y="1522328"/>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2" name="Espace réservé du numéro de diapositive 1">
            <a:extLst>
              <a:ext uri="{FF2B5EF4-FFF2-40B4-BE49-F238E27FC236}">
                <a16:creationId xmlns:a16="http://schemas.microsoft.com/office/drawing/2014/main" id="{7E909CDE-B015-47DC-9EFE-348D96C2B692}"/>
              </a:ext>
            </a:extLst>
          </p:cNvPr>
          <p:cNvSpPr>
            <a:spLocks noGrp="1"/>
          </p:cNvSpPr>
          <p:nvPr>
            <p:ph type="sldNum" sz="quarter" idx="12"/>
          </p:nvPr>
        </p:nvSpPr>
        <p:spPr/>
        <p:txBody>
          <a:bodyPr/>
          <a:lstStyle/>
          <a:p>
            <a:fld id="{4CDC8259-B612-42BB-9B71-A80A96815A04}" type="slidenum">
              <a:rPr lang="fr-FR" smtClean="0"/>
              <a:t>5</a:t>
            </a:fld>
            <a:endParaRPr lang="fr-FR"/>
          </a:p>
        </p:txBody>
      </p:sp>
    </p:spTree>
    <p:extLst>
      <p:ext uri="{BB962C8B-B14F-4D97-AF65-F5344CB8AC3E}">
        <p14:creationId xmlns:p14="http://schemas.microsoft.com/office/powerpoint/2010/main" val="3940739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HE MESURAGE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35590" y="3913507"/>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07712" y="4848577"/>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56" y="2231431"/>
            <a:ext cx="8472990" cy="1569660"/>
          </a:xfrm>
          <a:prstGeom prst="rect">
            <a:avLst/>
          </a:prstGeom>
          <a:noFill/>
        </p:spPr>
        <p:txBody>
          <a:bodyPr wrap="square" rtlCol="0">
            <a:spAutoFit/>
          </a:bodyPr>
          <a:lstStyle/>
          <a:p>
            <a:r>
              <a:rPr lang="fr-FR" sz="1600" dirty="0"/>
              <a:t>Personne chargée de diriger ou d’effectuer elle-même des mesurages sur les installations</a:t>
            </a:r>
          </a:p>
          <a:p>
            <a:r>
              <a:rPr lang="fr-FR" sz="1600" dirty="0"/>
              <a:t>électriques. Les mesurages sont des opérations destinée à mesurer des grandeurs électriques, ou des grandeurs physiques (distance, température ou autres).</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50</a:t>
            </a:fld>
            <a:endParaRPr lang="fr-FR"/>
          </a:p>
        </p:txBody>
      </p:sp>
    </p:spTree>
    <p:extLst>
      <p:ext uri="{BB962C8B-B14F-4D97-AF65-F5344CB8AC3E}">
        <p14:creationId xmlns:p14="http://schemas.microsoft.com/office/powerpoint/2010/main" val="1508668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NIVEAU HE VERIFICATION - CHARGE D’OPERATION SPECIFIQUE</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35590" y="3913507"/>
            <a:ext cx="8145234" cy="584775"/>
          </a:xfrm>
          <a:prstGeom prst="rect">
            <a:avLst/>
          </a:prstGeom>
        </p:spPr>
        <p:txBody>
          <a:bodyPr wrap="square">
            <a:spAutoFit/>
          </a:bodyPr>
          <a:lstStyle/>
          <a:p>
            <a:pPr lvl="0" fontAlgn="base"/>
            <a:r>
              <a:rPr lang="fr-FR" sz="1600" b="1" dirty="0"/>
              <a:t>Durée :</a:t>
            </a:r>
          </a:p>
          <a:p>
            <a:pPr lvl="0" fontAlgn="base"/>
            <a:r>
              <a:rPr lang="fr-FR" sz="1600" dirty="0"/>
              <a:t>- 3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35590" y="4809065"/>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56" y="2231431"/>
            <a:ext cx="8472990" cy="1569660"/>
          </a:xfrm>
          <a:prstGeom prst="rect">
            <a:avLst/>
          </a:prstGeom>
          <a:noFill/>
        </p:spPr>
        <p:txBody>
          <a:bodyPr wrap="square" rtlCol="0">
            <a:spAutoFit/>
          </a:bodyPr>
          <a:lstStyle/>
          <a:p>
            <a:r>
              <a:rPr lang="fr-FR" sz="1600" dirty="0"/>
              <a:t>Personne chargée de diriger ou d’effectuer elle-même des vérifications sur les installations</a:t>
            </a:r>
          </a:p>
          <a:p>
            <a:r>
              <a:rPr lang="fr-FR" sz="1600" dirty="0"/>
              <a:t>électriques. Les vérifications sont des opérations destinée à s’assurer qu’un ouvrage ou une installation est conforme à un référentiel.</a:t>
            </a:r>
          </a:p>
          <a:p>
            <a:r>
              <a:rPr lang="fr-FR" sz="1600" dirty="0"/>
              <a:t>L’habilitation est obligatoire pour effectuer toutes opérations sur des installations électriques ou dans leur voisinage, pour surveiller ces opérations, et pour accéder sans surveillance aux locaux où des pièces nues sont directement accessibles.</a:t>
            </a:r>
          </a:p>
        </p:txBody>
      </p:sp>
      <p:sp>
        <p:nvSpPr>
          <p:cNvPr id="8" name="Rectangle 7">
            <a:extLst>
              <a:ext uri="{FF2B5EF4-FFF2-40B4-BE49-F238E27FC236}">
                <a16:creationId xmlns:a16="http://schemas.microsoft.com/office/drawing/2014/main" id="{60804D32-C8D1-4BEC-9806-C169F0EFB9DA}"/>
              </a:ext>
            </a:extLst>
          </p:cNvPr>
          <p:cNvSpPr/>
          <p:nvPr/>
        </p:nvSpPr>
        <p:spPr>
          <a:xfrm>
            <a:off x="2207712" y="191603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251475"/>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51</a:t>
            </a:fld>
            <a:endParaRPr lang="fr-FR"/>
          </a:p>
        </p:txBody>
      </p:sp>
    </p:spTree>
    <p:extLst>
      <p:ext uri="{BB962C8B-B14F-4D97-AF65-F5344CB8AC3E}">
        <p14:creationId xmlns:p14="http://schemas.microsoft.com/office/powerpoint/2010/main" val="4105078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PREPARATION A L’HABILITATION ELECTRIQUE</a:t>
            </a:r>
          </a:p>
          <a:p>
            <a:pPr algn="ctr"/>
            <a:r>
              <a:rPr lang="fr-FR" sz="1600" b="1" dirty="0"/>
              <a:t>RECYCLAGE SPECIAL HAUTE TENSION</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2235590" y="3913507"/>
            <a:ext cx="8145234" cy="584775"/>
          </a:xfrm>
          <a:prstGeom prst="rect">
            <a:avLst/>
          </a:prstGeom>
        </p:spPr>
        <p:txBody>
          <a:bodyPr wrap="square">
            <a:spAutoFit/>
          </a:bodyPr>
          <a:lstStyle/>
          <a:p>
            <a:pPr lvl="0" fontAlgn="base"/>
            <a:r>
              <a:rPr lang="fr-FR" sz="1600" b="1" dirty="0"/>
              <a:t>Durée :</a:t>
            </a:r>
          </a:p>
          <a:p>
            <a:pPr lvl="0" fontAlgn="base"/>
            <a:r>
              <a:rPr lang="fr-FR" sz="1600" dirty="0"/>
              <a:t>- 2 jours (formation initiale).</a:t>
            </a:r>
          </a:p>
        </p:txBody>
      </p:sp>
      <p:sp>
        <p:nvSpPr>
          <p:cNvPr id="12" name="Rectangle 11">
            <a:extLst>
              <a:ext uri="{FF2B5EF4-FFF2-40B4-BE49-F238E27FC236}">
                <a16:creationId xmlns:a16="http://schemas.microsoft.com/office/drawing/2014/main" id="{70B90B8B-746C-40B9-98BD-CB977ED96F0C}"/>
              </a:ext>
            </a:extLst>
          </p:cNvPr>
          <p:cNvSpPr/>
          <p:nvPr/>
        </p:nvSpPr>
        <p:spPr>
          <a:xfrm>
            <a:off x="2235590" y="5017854"/>
            <a:ext cx="5854702" cy="338554"/>
          </a:xfrm>
          <a:prstGeom prst="rect">
            <a:avLst/>
          </a:prstGeom>
        </p:spPr>
        <p:txBody>
          <a:bodyPr wrap="square">
            <a:spAutoFit/>
          </a:bodyPr>
          <a:lstStyle/>
          <a:p>
            <a:r>
              <a:rPr lang="fr-FR" sz="1600" b="1" dirty="0"/>
              <a:t>Périodicité :</a:t>
            </a:r>
            <a:r>
              <a:rPr lang="fr-FR" sz="1600" dirty="0"/>
              <a:t> 3 ans (Recommandée).</a:t>
            </a:r>
          </a:p>
        </p:txBody>
      </p:sp>
      <p:sp>
        <p:nvSpPr>
          <p:cNvPr id="5" name="Rectangle 4">
            <a:extLst>
              <a:ext uri="{FF2B5EF4-FFF2-40B4-BE49-F238E27FC236}">
                <a16:creationId xmlns:a16="http://schemas.microsoft.com/office/drawing/2014/main" id="{5C4B74DD-A229-498E-AD21-F4EFB752D243}"/>
              </a:ext>
            </a:extLst>
          </p:cNvPr>
          <p:cNvSpPr/>
          <p:nvPr/>
        </p:nvSpPr>
        <p:spPr>
          <a:xfrm>
            <a:off x="2174544" y="1484244"/>
            <a:ext cx="8145234" cy="461665"/>
          </a:xfrm>
          <a:prstGeom prst="rect">
            <a:avLst/>
          </a:prstGeom>
        </p:spPr>
        <p:txBody>
          <a:bodyPr wrap="square">
            <a:spAutoFit/>
          </a:bodyPr>
          <a:lstStyle/>
          <a:p>
            <a:pPr algn="ctr"/>
            <a:r>
              <a:rPr lang="fr-FR" sz="1200" dirty="0">
                <a:solidFill>
                  <a:srgbClr val="0070C0"/>
                </a:solidFill>
              </a:rPr>
              <a:t>Fiche-programme conforme Prévention : Articles L4111-1 à L4154-4 du Code du Travail</a:t>
            </a:r>
          </a:p>
          <a:p>
            <a:pPr algn="ctr"/>
            <a:r>
              <a:rPr lang="fr-FR" sz="1200" dirty="0">
                <a:solidFill>
                  <a:srgbClr val="0070C0"/>
                </a:solidFill>
              </a:rPr>
              <a:t>Fiche-programme conforme Risques électriques : Articles R4544-1 à R4544-10 du Code du Travail.</a:t>
            </a:r>
          </a:p>
        </p:txBody>
      </p:sp>
      <p:sp>
        <p:nvSpPr>
          <p:cNvPr id="6" name="ZoneTexte 5">
            <a:extLst>
              <a:ext uri="{FF2B5EF4-FFF2-40B4-BE49-F238E27FC236}">
                <a16:creationId xmlns:a16="http://schemas.microsoft.com/office/drawing/2014/main" id="{E9D86C7E-F796-47F3-AB64-2CF30DDB20FD}"/>
              </a:ext>
            </a:extLst>
          </p:cNvPr>
          <p:cNvSpPr txBox="1"/>
          <p:nvPr/>
        </p:nvSpPr>
        <p:spPr>
          <a:xfrm>
            <a:off x="2174544" y="2370616"/>
            <a:ext cx="8472990" cy="1323439"/>
          </a:xfrm>
          <a:prstGeom prst="rect">
            <a:avLst/>
          </a:prstGeom>
          <a:noFill/>
        </p:spPr>
        <p:txBody>
          <a:bodyPr wrap="square" rtlCol="0">
            <a:spAutoFit/>
          </a:bodyPr>
          <a:lstStyle/>
          <a:p>
            <a:r>
              <a:rPr lang="fr-FR" sz="1600" dirty="0"/>
              <a:t>Exécutants d’opérations électriques antérieurement habilités H1 ou H1V, Chargés de travaux antérieurement habilités H2, H2V ou H2V Essai, Chargés de Consignation antérieurement habilités HC, Chargés d’Opération Spécifique antérieurement habilités HE Manoeuvre HTA, HE Manoeuvre HTB, HE Mesurage, HE Vérification ou HE Essai et ayant déjà suivi la formation initiale correspondante. Voir le programme de formation initiale pour le détail du public concerné.</a:t>
            </a:r>
          </a:p>
        </p:txBody>
      </p:sp>
      <p:sp>
        <p:nvSpPr>
          <p:cNvPr id="8" name="Rectangle 7">
            <a:extLst>
              <a:ext uri="{FF2B5EF4-FFF2-40B4-BE49-F238E27FC236}">
                <a16:creationId xmlns:a16="http://schemas.microsoft.com/office/drawing/2014/main" id="{60804D32-C8D1-4BEC-9806-C169F0EFB9DA}"/>
              </a:ext>
            </a:extLst>
          </p:cNvPr>
          <p:cNvSpPr/>
          <p:nvPr/>
        </p:nvSpPr>
        <p:spPr>
          <a:xfrm>
            <a:off x="2235590" y="1982151"/>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2267127" y="2339290"/>
            <a:ext cx="3639627" cy="24386"/>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4"/>
          <a:stretch>
            <a:fillRect/>
          </a:stretch>
        </p:blipFill>
        <p:spPr>
          <a:xfrm>
            <a:off x="893652" y="809916"/>
            <a:ext cx="1114438" cy="111443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52</a:t>
            </a:fld>
            <a:endParaRPr lang="fr-FR"/>
          </a:p>
        </p:txBody>
      </p:sp>
    </p:spTree>
    <p:extLst>
      <p:ext uri="{BB962C8B-B14F-4D97-AF65-F5344CB8AC3E}">
        <p14:creationId xmlns:p14="http://schemas.microsoft.com/office/powerpoint/2010/main" val="2446438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3"/>
          <a:stretch>
            <a:fillRect/>
          </a:stretch>
        </p:blipFill>
        <p:spPr>
          <a:xfrm>
            <a:off x="851862" y="731574"/>
            <a:ext cx="560428" cy="560428"/>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53</a:t>
            </a:fld>
            <a:endParaRPr lang="fr-FR"/>
          </a:p>
        </p:txBody>
      </p:sp>
      <p:graphicFrame>
        <p:nvGraphicFramePr>
          <p:cNvPr id="9" name="Tableau 8">
            <a:extLst>
              <a:ext uri="{FF2B5EF4-FFF2-40B4-BE49-F238E27FC236}">
                <a16:creationId xmlns:a16="http://schemas.microsoft.com/office/drawing/2014/main" id="{81857AD6-5A60-4A20-A069-83C0E2954C79}"/>
              </a:ext>
            </a:extLst>
          </p:cNvPr>
          <p:cNvGraphicFramePr>
            <a:graphicFrameLocks noGrp="1"/>
          </p:cNvGraphicFramePr>
          <p:nvPr>
            <p:extLst>
              <p:ext uri="{D42A27DB-BD31-4B8C-83A1-F6EECF244321}">
                <p14:modId xmlns:p14="http://schemas.microsoft.com/office/powerpoint/2010/main" val="2734524328"/>
              </p:ext>
            </p:extLst>
          </p:nvPr>
        </p:nvGraphicFramePr>
        <p:xfrm>
          <a:off x="893653" y="1494321"/>
          <a:ext cx="10256129" cy="4351337"/>
        </p:xfrm>
        <a:graphic>
          <a:graphicData uri="http://schemas.openxmlformats.org/drawingml/2006/table">
            <a:tbl>
              <a:tblPr firstRow="1" firstCol="1" bandRow="1"/>
              <a:tblGrid>
                <a:gridCol w="1713303">
                  <a:extLst>
                    <a:ext uri="{9D8B030D-6E8A-4147-A177-3AD203B41FA5}">
                      <a16:colId xmlns:a16="http://schemas.microsoft.com/office/drawing/2014/main" val="2385338625"/>
                    </a:ext>
                  </a:extLst>
                </a:gridCol>
                <a:gridCol w="4808902">
                  <a:extLst>
                    <a:ext uri="{9D8B030D-6E8A-4147-A177-3AD203B41FA5}">
                      <a16:colId xmlns:a16="http://schemas.microsoft.com/office/drawing/2014/main" val="2815708378"/>
                    </a:ext>
                  </a:extLst>
                </a:gridCol>
                <a:gridCol w="1567326">
                  <a:extLst>
                    <a:ext uri="{9D8B030D-6E8A-4147-A177-3AD203B41FA5}">
                      <a16:colId xmlns:a16="http://schemas.microsoft.com/office/drawing/2014/main" val="3994514022"/>
                    </a:ext>
                  </a:extLst>
                </a:gridCol>
                <a:gridCol w="1094184">
                  <a:extLst>
                    <a:ext uri="{9D8B030D-6E8A-4147-A177-3AD203B41FA5}">
                      <a16:colId xmlns:a16="http://schemas.microsoft.com/office/drawing/2014/main" val="1229832253"/>
                    </a:ext>
                  </a:extLst>
                </a:gridCol>
                <a:gridCol w="1072414">
                  <a:extLst>
                    <a:ext uri="{9D8B030D-6E8A-4147-A177-3AD203B41FA5}">
                      <a16:colId xmlns:a16="http://schemas.microsoft.com/office/drawing/2014/main" val="1368926496"/>
                    </a:ext>
                  </a:extLst>
                </a:gridCol>
              </a:tblGrid>
              <a:tr h="590829">
                <a:tc>
                  <a:txBody>
                    <a:bodyPr/>
                    <a:lstStyle/>
                    <a:p>
                      <a:pPr marL="86995">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NIVEAUX D'HABILITATION</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10795" algn="ctr">
                        <a:lnSpc>
                          <a:spcPct val="107000"/>
                        </a:lnSpc>
                        <a:spcAft>
                          <a:spcPts val="0"/>
                        </a:spcAft>
                      </a:pPr>
                      <a:r>
                        <a:rPr lang="fr-FR"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DESCRIPTIF DES OPÉRATIONS RÉALISÉES</a:t>
                      </a:r>
                      <a:endPar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182245"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FONCTION SELON        NF C 18-510</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gridSpan="2">
                  <a:txBody>
                    <a:bodyPr/>
                    <a:lstStyle/>
                    <a:p>
                      <a:pPr>
                        <a:lnSpc>
                          <a:spcPct val="107000"/>
                        </a:lnSpc>
                        <a:spcAft>
                          <a:spcPts val="0"/>
                        </a:spcAft>
                        <a:tabLst>
                          <a:tab pos="1075055" algn="ctr"/>
                        </a:tabLs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DURÉE DE FORMATION            </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540"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jours)</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extLst>
                  <a:ext uri="{0D108BD9-81ED-4DB2-BD59-A6C34878D82A}">
                    <a16:rowId xmlns:a16="http://schemas.microsoft.com/office/drawing/2014/main" val="1429351571"/>
                  </a:ext>
                </a:extLst>
              </a:tr>
              <a:tr h="225580">
                <a:tc gridSpan="3">
                  <a:txBody>
                    <a:bodyPr/>
                    <a:lstStyle/>
                    <a:p>
                      <a:pPr marL="635"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OPÉRATIONS NON ÉLECTRIQUES</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a:txBody>
                    <a:bodyPr/>
                    <a:lstStyle/>
                    <a:p>
                      <a:pPr marL="11430"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INITIALE</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a:txBody>
                    <a:bodyPr/>
                    <a:lstStyle/>
                    <a:p>
                      <a:pPr marL="10160"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RECYCLAGE</a:t>
                      </a: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845692327"/>
                  </a:ext>
                </a:extLst>
              </a:tr>
              <a:tr h="495875">
                <a:tc>
                  <a:txBody>
                    <a:bodyPr/>
                    <a:lstStyle/>
                    <a:p>
                      <a:pPr marR="464820" algn="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B0 - H0 - H0V               </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905"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EXECUTANT</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algn="ctr">
                        <a:lnSpc>
                          <a:spcPct val="107000"/>
                        </a:lnSpc>
                        <a:spcAft>
                          <a:spcPts val="0"/>
                        </a:spcAft>
                      </a:pPr>
                      <a:r>
                        <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Travaux en milieu électrique sans activité lié à l'électricité (ex : maçon)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255"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Éxécutant d'opérations non électriques</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473250"/>
                  </a:ext>
                </a:extLst>
              </a:tr>
              <a:tr h="772700">
                <a:tc>
                  <a:txBody>
                    <a:bodyPr/>
                    <a:lstStyle/>
                    <a:p>
                      <a:pPr marR="464820" algn="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B0 - H0 - H0V               </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DE CHANTIER</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marL="6350" algn="ctr">
                        <a:lnSpc>
                          <a:spcPct val="107000"/>
                        </a:lnSpc>
                        <a:spcAft>
                          <a:spcPts val="0"/>
                        </a:spcAft>
                      </a:pPr>
                      <a:r>
                        <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chargé de chantier dirige une équipe en s'assurant de sa sécurité, travaillant dans un milieu électrique sans réaliser une activité lié à l'électricité (ex : équipe de  nettoyage de locaux électriques)</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de chantier non électrique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091986"/>
                  </a:ext>
                </a:extLst>
              </a:tr>
              <a:tr h="225580">
                <a:tc gridSpan="3">
                  <a:txBody>
                    <a:bodyPr/>
                    <a:lstStyle/>
                    <a:p>
                      <a:pPr marL="2755900">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OPÉRATIONS ÉLECTRIQUES NÉCÉSSITANT UNE CONNAISSANCE DE L'ÉLECTRICITÉ</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gridSpan="2">
                  <a:txBody>
                    <a:bodyPr/>
                    <a:lstStyle/>
                    <a:p>
                      <a:pPr>
                        <a:lnSpc>
                          <a:spcPct val="107000"/>
                        </a:lnSpc>
                        <a:spcAft>
                          <a:spcPts val="0"/>
                        </a:spcAft>
                      </a:pPr>
                      <a:r>
                        <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extLst>
                  <a:ext uri="{0D108BD9-81ED-4DB2-BD59-A6C34878D82A}">
                    <a16:rowId xmlns:a16="http://schemas.microsoft.com/office/drawing/2014/main" val="553780130"/>
                  </a:ext>
                </a:extLst>
              </a:tr>
              <a:tr h="560685">
                <a:tc>
                  <a:txBody>
                    <a:bodyPr/>
                    <a:lstStyle/>
                    <a:p>
                      <a:pPr marL="1270" algn="ctr">
                        <a:lnSpc>
                          <a:spcPct val="107000"/>
                        </a:lnSpc>
                        <a:spcAft>
                          <a:spcPts val="0"/>
                        </a:spcAft>
                      </a:pPr>
                      <a:r>
                        <a:rPr lang="fr-FR"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B1-B1V / H1-H1V</a:t>
                      </a:r>
                      <a:endPar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8890" algn="ctr">
                        <a:lnSpc>
                          <a:spcPct val="107000"/>
                        </a:lnSpc>
                        <a:spcAft>
                          <a:spcPts val="0"/>
                        </a:spcAft>
                      </a:pPr>
                      <a:r>
                        <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Toujours supervisé, l’exécutant effectue des travaux sur les ouvrages et installations</a:t>
                      </a:r>
                    </a:p>
                    <a:p>
                      <a:pPr marL="8890" algn="ctr">
                        <a:lnSpc>
                          <a:spcPct val="107000"/>
                        </a:lnSpc>
                        <a:spcAft>
                          <a:spcPts val="0"/>
                        </a:spcAft>
                      </a:pPr>
                      <a:r>
                        <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 : électricité des bâtiments), en basse ou haute tension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Éxécutant de travaux électriques</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619434"/>
                  </a:ext>
                </a:extLst>
              </a:tr>
              <a:tr h="802342">
                <a:tc>
                  <a:txBody>
                    <a:bodyPr/>
                    <a:lstStyle/>
                    <a:p>
                      <a:pPr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(B2 - B2V) (H2 - H2V) (B2V Essai - H2V Essai)</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8255"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Dirigeant les travaux électriques et non électriques, le chargé de travaux assure la sécurité et la coordination de son équipe. La mention "Essai" signifie qu'il est chargé par exemple des essais lors d'une mise en service d'installation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635" algn="ctr">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de travaux</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76312"/>
                  </a:ext>
                </a:extLst>
              </a:tr>
              <a:tr h="677746">
                <a:tc>
                  <a:txBody>
                    <a:bodyPr/>
                    <a:lstStyle/>
                    <a:p>
                      <a:pPr marL="635" algn="ctr">
                        <a:lnSpc>
                          <a:spcPct val="107000"/>
                        </a:lnSpc>
                        <a:spcAft>
                          <a:spcPts val="0"/>
                        </a:spcAft>
                      </a:pPr>
                      <a:r>
                        <a:rPr lang="fr-FR" sz="9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BC - HC</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L="8890" algn="ctr">
                        <a:lnSpc>
                          <a:spcPct val="107000"/>
                        </a:lnSpc>
                        <a:spcAft>
                          <a:spcPts val="0"/>
                        </a:spcAft>
                      </a:pPr>
                      <a:r>
                        <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Personne chargé de s'assurer  la coupure du courant, et la garantie qu'il ne revienne pas accidentellement, pour le compte d'autres personnes, lors  d'opérations hors tensions </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1125">
                        <a:lnSpc>
                          <a:spcPct val="107000"/>
                        </a:lnSpc>
                        <a:spcAft>
                          <a:spcPts val="0"/>
                        </a:spcAft>
                      </a:pPr>
                      <a:r>
                        <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de consignation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fr-FR"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11430" algn="ctr">
                        <a:lnSpc>
                          <a:spcPct val="107000"/>
                        </a:lnSpc>
                        <a:spcAft>
                          <a:spcPts val="0"/>
                        </a:spcAft>
                      </a:pPr>
                      <a:r>
                        <a:rPr lang="fr-FR" sz="13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974807"/>
                  </a:ext>
                </a:extLst>
              </a:tr>
            </a:tbl>
          </a:graphicData>
        </a:graphic>
      </p:graphicFrame>
      <p:sp>
        <p:nvSpPr>
          <p:cNvPr id="10" name="Rectangle 1">
            <a:extLst>
              <a:ext uri="{FF2B5EF4-FFF2-40B4-BE49-F238E27FC236}">
                <a16:creationId xmlns:a16="http://schemas.microsoft.com/office/drawing/2014/main" id="{309E20AA-B28E-433A-9E60-B0B692C46D83}"/>
              </a:ext>
            </a:extLst>
          </p:cNvPr>
          <p:cNvSpPr>
            <a:spLocks noChangeArrowheads="1"/>
          </p:cNvSpPr>
          <p:nvPr/>
        </p:nvSpPr>
        <p:spPr bwMode="auto">
          <a:xfrm>
            <a:off x="4305368" y="862293"/>
            <a:ext cx="3581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4738" algn="ctr"/>
              </a:tabLst>
              <a:defRPr>
                <a:solidFill>
                  <a:schemeClr val="tx1"/>
                </a:solidFill>
                <a:latin typeface="Arial" panose="020B0604020202020204" pitchFamily="34" charset="0"/>
              </a:defRPr>
            </a:lvl1pPr>
            <a:lvl2pPr eaLnBrk="0" fontAlgn="base" hangingPunct="0">
              <a:spcBef>
                <a:spcPct val="0"/>
              </a:spcBef>
              <a:spcAft>
                <a:spcPct val="0"/>
              </a:spcAft>
              <a:tabLst>
                <a:tab pos="1074738" algn="ctr"/>
              </a:tabLst>
              <a:defRPr>
                <a:solidFill>
                  <a:schemeClr val="tx1"/>
                </a:solidFill>
                <a:latin typeface="Arial" panose="020B0604020202020204" pitchFamily="34" charset="0"/>
              </a:defRPr>
            </a:lvl2pPr>
            <a:lvl3pPr eaLnBrk="0" fontAlgn="base" hangingPunct="0">
              <a:spcBef>
                <a:spcPct val="0"/>
              </a:spcBef>
              <a:spcAft>
                <a:spcPct val="0"/>
              </a:spcAft>
              <a:tabLst>
                <a:tab pos="1074738" algn="ctr"/>
              </a:tabLst>
              <a:defRPr>
                <a:solidFill>
                  <a:schemeClr val="tx1"/>
                </a:solidFill>
                <a:latin typeface="Arial" panose="020B0604020202020204" pitchFamily="34" charset="0"/>
              </a:defRPr>
            </a:lvl3pPr>
            <a:lvl4pPr eaLnBrk="0" fontAlgn="base" hangingPunct="0">
              <a:spcBef>
                <a:spcPct val="0"/>
              </a:spcBef>
              <a:spcAft>
                <a:spcPct val="0"/>
              </a:spcAft>
              <a:tabLst>
                <a:tab pos="1074738" algn="ctr"/>
              </a:tabLst>
              <a:defRPr>
                <a:solidFill>
                  <a:schemeClr val="tx1"/>
                </a:solidFill>
                <a:latin typeface="Arial" panose="020B0604020202020204" pitchFamily="34" charset="0"/>
              </a:defRPr>
            </a:lvl4pPr>
            <a:lvl5pPr eaLnBrk="0" fontAlgn="base" hangingPunct="0">
              <a:spcBef>
                <a:spcPct val="0"/>
              </a:spcBef>
              <a:spcAft>
                <a:spcPct val="0"/>
              </a:spcAft>
              <a:tabLst>
                <a:tab pos="1074738" algn="ctr"/>
              </a:tabLst>
              <a:defRPr>
                <a:solidFill>
                  <a:schemeClr val="tx1"/>
                </a:solidFill>
                <a:latin typeface="Arial" panose="020B0604020202020204" pitchFamily="34" charset="0"/>
              </a:defRPr>
            </a:lvl5pPr>
            <a:lvl6pPr eaLnBrk="0" fontAlgn="base" hangingPunct="0">
              <a:spcBef>
                <a:spcPct val="0"/>
              </a:spcBef>
              <a:spcAft>
                <a:spcPct val="0"/>
              </a:spcAft>
              <a:tabLst>
                <a:tab pos="1074738" algn="ctr"/>
              </a:tabLst>
              <a:defRPr>
                <a:solidFill>
                  <a:schemeClr val="tx1"/>
                </a:solidFill>
                <a:latin typeface="Arial" panose="020B0604020202020204" pitchFamily="34" charset="0"/>
              </a:defRPr>
            </a:lvl6pPr>
            <a:lvl7pPr eaLnBrk="0" fontAlgn="base" hangingPunct="0">
              <a:spcBef>
                <a:spcPct val="0"/>
              </a:spcBef>
              <a:spcAft>
                <a:spcPct val="0"/>
              </a:spcAft>
              <a:tabLst>
                <a:tab pos="1074738" algn="ctr"/>
              </a:tabLst>
              <a:defRPr>
                <a:solidFill>
                  <a:schemeClr val="tx1"/>
                </a:solidFill>
                <a:latin typeface="Arial" panose="020B0604020202020204" pitchFamily="34" charset="0"/>
              </a:defRPr>
            </a:lvl7pPr>
            <a:lvl8pPr eaLnBrk="0" fontAlgn="base" hangingPunct="0">
              <a:spcBef>
                <a:spcPct val="0"/>
              </a:spcBef>
              <a:spcAft>
                <a:spcPct val="0"/>
              </a:spcAft>
              <a:tabLst>
                <a:tab pos="1074738" algn="ctr"/>
              </a:tabLst>
              <a:defRPr>
                <a:solidFill>
                  <a:schemeClr val="tx1"/>
                </a:solidFill>
                <a:latin typeface="Arial" panose="020B0604020202020204" pitchFamily="34" charset="0"/>
              </a:defRPr>
            </a:lvl8pPr>
            <a:lvl9pPr eaLnBrk="0" fontAlgn="base" hangingPunct="0">
              <a:spcBef>
                <a:spcPct val="0"/>
              </a:spcBef>
              <a:spcAft>
                <a:spcPct val="0"/>
              </a:spcAft>
              <a:tabLst>
                <a:tab pos="107473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4738" algn="ctr"/>
              </a:tabLst>
            </a:pPr>
            <a:r>
              <a:rPr kumimoji="0" lang="fr-FR" altLang="fr-FR" sz="1400" b="1" i="0" u="sng" strike="noStrike" cap="none" normalizeH="0" baseline="0" dirty="0">
                <a:ln>
                  <a:noFill/>
                </a:ln>
                <a:solidFill>
                  <a:srgbClr val="000000"/>
                </a:solidFill>
                <a:effectLst/>
                <a:latin typeface="Arial" panose="020B0604020202020204" pitchFamily="34" charset="0"/>
                <a:ea typeface="Calibri" panose="020F0502020204030204" pitchFamily="34" charset="0"/>
              </a:rPr>
              <a:t>Synthèse Habilitations Electriques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98988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3"/>
          <a:stretch>
            <a:fillRect/>
          </a:stretch>
        </p:blipFill>
        <p:spPr>
          <a:xfrm>
            <a:off x="877258" y="744539"/>
            <a:ext cx="617644" cy="617644"/>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54</a:t>
            </a:fld>
            <a:endParaRPr lang="fr-FR"/>
          </a:p>
        </p:txBody>
      </p:sp>
      <p:sp>
        <p:nvSpPr>
          <p:cNvPr id="10" name="Rectangle 1">
            <a:extLst>
              <a:ext uri="{FF2B5EF4-FFF2-40B4-BE49-F238E27FC236}">
                <a16:creationId xmlns:a16="http://schemas.microsoft.com/office/drawing/2014/main" id="{309E20AA-B28E-433A-9E60-B0B692C46D83}"/>
              </a:ext>
            </a:extLst>
          </p:cNvPr>
          <p:cNvSpPr>
            <a:spLocks noChangeArrowheads="1"/>
          </p:cNvSpPr>
          <p:nvPr/>
        </p:nvSpPr>
        <p:spPr bwMode="auto">
          <a:xfrm>
            <a:off x="4297170" y="940116"/>
            <a:ext cx="3581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4738" algn="ctr"/>
              </a:tabLst>
              <a:defRPr>
                <a:solidFill>
                  <a:schemeClr val="tx1"/>
                </a:solidFill>
                <a:latin typeface="Arial" panose="020B0604020202020204" pitchFamily="34" charset="0"/>
              </a:defRPr>
            </a:lvl1pPr>
            <a:lvl2pPr eaLnBrk="0" fontAlgn="base" hangingPunct="0">
              <a:spcBef>
                <a:spcPct val="0"/>
              </a:spcBef>
              <a:spcAft>
                <a:spcPct val="0"/>
              </a:spcAft>
              <a:tabLst>
                <a:tab pos="1074738" algn="ctr"/>
              </a:tabLst>
              <a:defRPr>
                <a:solidFill>
                  <a:schemeClr val="tx1"/>
                </a:solidFill>
                <a:latin typeface="Arial" panose="020B0604020202020204" pitchFamily="34" charset="0"/>
              </a:defRPr>
            </a:lvl2pPr>
            <a:lvl3pPr eaLnBrk="0" fontAlgn="base" hangingPunct="0">
              <a:spcBef>
                <a:spcPct val="0"/>
              </a:spcBef>
              <a:spcAft>
                <a:spcPct val="0"/>
              </a:spcAft>
              <a:tabLst>
                <a:tab pos="1074738" algn="ctr"/>
              </a:tabLst>
              <a:defRPr>
                <a:solidFill>
                  <a:schemeClr val="tx1"/>
                </a:solidFill>
                <a:latin typeface="Arial" panose="020B0604020202020204" pitchFamily="34" charset="0"/>
              </a:defRPr>
            </a:lvl3pPr>
            <a:lvl4pPr eaLnBrk="0" fontAlgn="base" hangingPunct="0">
              <a:spcBef>
                <a:spcPct val="0"/>
              </a:spcBef>
              <a:spcAft>
                <a:spcPct val="0"/>
              </a:spcAft>
              <a:tabLst>
                <a:tab pos="1074738" algn="ctr"/>
              </a:tabLst>
              <a:defRPr>
                <a:solidFill>
                  <a:schemeClr val="tx1"/>
                </a:solidFill>
                <a:latin typeface="Arial" panose="020B0604020202020204" pitchFamily="34" charset="0"/>
              </a:defRPr>
            </a:lvl4pPr>
            <a:lvl5pPr eaLnBrk="0" fontAlgn="base" hangingPunct="0">
              <a:spcBef>
                <a:spcPct val="0"/>
              </a:spcBef>
              <a:spcAft>
                <a:spcPct val="0"/>
              </a:spcAft>
              <a:tabLst>
                <a:tab pos="1074738" algn="ctr"/>
              </a:tabLst>
              <a:defRPr>
                <a:solidFill>
                  <a:schemeClr val="tx1"/>
                </a:solidFill>
                <a:latin typeface="Arial" panose="020B0604020202020204" pitchFamily="34" charset="0"/>
              </a:defRPr>
            </a:lvl5pPr>
            <a:lvl6pPr eaLnBrk="0" fontAlgn="base" hangingPunct="0">
              <a:spcBef>
                <a:spcPct val="0"/>
              </a:spcBef>
              <a:spcAft>
                <a:spcPct val="0"/>
              </a:spcAft>
              <a:tabLst>
                <a:tab pos="1074738" algn="ctr"/>
              </a:tabLst>
              <a:defRPr>
                <a:solidFill>
                  <a:schemeClr val="tx1"/>
                </a:solidFill>
                <a:latin typeface="Arial" panose="020B0604020202020204" pitchFamily="34" charset="0"/>
              </a:defRPr>
            </a:lvl6pPr>
            <a:lvl7pPr eaLnBrk="0" fontAlgn="base" hangingPunct="0">
              <a:spcBef>
                <a:spcPct val="0"/>
              </a:spcBef>
              <a:spcAft>
                <a:spcPct val="0"/>
              </a:spcAft>
              <a:tabLst>
                <a:tab pos="1074738" algn="ctr"/>
              </a:tabLst>
              <a:defRPr>
                <a:solidFill>
                  <a:schemeClr val="tx1"/>
                </a:solidFill>
                <a:latin typeface="Arial" panose="020B0604020202020204" pitchFamily="34" charset="0"/>
              </a:defRPr>
            </a:lvl7pPr>
            <a:lvl8pPr eaLnBrk="0" fontAlgn="base" hangingPunct="0">
              <a:spcBef>
                <a:spcPct val="0"/>
              </a:spcBef>
              <a:spcAft>
                <a:spcPct val="0"/>
              </a:spcAft>
              <a:tabLst>
                <a:tab pos="1074738" algn="ctr"/>
              </a:tabLst>
              <a:defRPr>
                <a:solidFill>
                  <a:schemeClr val="tx1"/>
                </a:solidFill>
                <a:latin typeface="Arial" panose="020B0604020202020204" pitchFamily="34" charset="0"/>
              </a:defRPr>
            </a:lvl8pPr>
            <a:lvl9pPr eaLnBrk="0" fontAlgn="base" hangingPunct="0">
              <a:spcBef>
                <a:spcPct val="0"/>
              </a:spcBef>
              <a:spcAft>
                <a:spcPct val="0"/>
              </a:spcAft>
              <a:tabLst>
                <a:tab pos="107473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4738" algn="ctr"/>
              </a:tabLst>
            </a:pPr>
            <a:r>
              <a:rPr kumimoji="0" lang="fr-FR" altLang="fr-FR" sz="1400" b="1" i="0" u="sng" strike="noStrike" cap="none" normalizeH="0" baseline="0" dirty="0">
                <a:ln>
                  <a:noFill/>
                </a:ln>
                <a:solidFill>
                  <a:srgbClr val="000000"/>
                </a:solidFill>
                <a:effectLst/>
                <a:latin typeface="Arial" panose="020B0604020202020204" pitchFamily="34" charset="0"/>
                <a:ea typeface="Calibri" panose="020F0502020204030204" pitchFamily="34" charset="0"/>
              </a:rPr>
              <a:t>Synthèse Habilitations Electriques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Tableau 2">
            <a:extLst>
              <a:ext uri="{FF2B5EF4-FFF2-40B4-BE49-F238E27FC236}">
                <a16:creationId xmlns:a16="http://schemas.microsoft.com/office/drawing/2014/main" id="{04EE81AF-DA67-4CC4-A844-E494FF66CDA1}"/>
              </a:ext>
            </a:extLst>
          </p:cNvPr>
          <p:cNvGraphicFramePr>
            <a:graphicFrameLocks noGrp="1"/>
          </p:cNvGraphicFramePr>
          <p:nvPr>
            <p:extLst>
              <p:ext uri="{D42A27DB-BD31-4B8C-83A1-F6EECF244321}">
                <p14:modId xmlns:p14="http://schemas.microsoft.com/office/powerpoint/2010/main" val="1716520115"/>
              </p:ext>
            </p:extLst>
          </p:nvPr>
        </p:nvGraphicFramePr>
        <p:xfrm>
          <a:off x="893652" y="2070516"/>
          <a:ext cx="10460148" cy="3976150"/>
        </p:xfrm>
        <a:graphic>
          <a:graphicData uri="http://schemas.openxmlformats.org/drawingml/2006/table">
            <a:tbl>
              <a:tblPr firstRow="1" firstCol="1" bandRow="1"/>
              <a:tblGrid>
                <a:gridCol w="1747385">
                  <a:extLst>
                    <a:ext uri="{9D8B030D-6E8A-4147-A177-3AD203B41FA5}">
                      <a16:colId xmlns:a16="http://schemas.microsoft.com/office/drawing/2014/main" val="3052569616"/>
                    </a:ext>
                  </a:extLst>
                </a:gridCol>
                <a:gridCol w="4904562">
                  <a:extLst>
                    <a:ext uri="{9D8B030D-6E8A-4147-A177-3AD203B41FA5}">
                      <a16:colId xmlns:a16="http://schemas.microsoft.com/office/drawing/2014/main" val="4262118002"/>
                    </a:ext>
                  </a:extLst>
                </a:gridCol>
                <a:gridCol w="1598504">
                  <a:extLst>
                    <a:ext uri="{9D8B030D-6E8A-4147-A177-3AD203B41FA5}">
                      <a16:colId xmlns:a16="http://schemas.microsoft.com/office/drawing/2014/main" val="2527341228"/>
                    </a:ext>
                  </a:extLst>
                </a:gridCol>
                <a:gridCol w="1115949">
                  <a:extLst>
                    <a:ext uri="{9D8B030D-6E8A-4147-A177-3AD203B41FA5}">
                      <a16:colId xmlns:a16="http://schemas.microsoft.com/office/drawing/2014/main" val="3628785028"/>
                    </a:ext>
                  </a:extLst>
                </a:gridCol>
                <a:gridCol w="1093748">
                  <a:extLst>
                    <a:ext uri="{9D8B030D-6E8A-4147-A177-3AD203B41FA5}">
                      <a16:colId xmlns:a16="http://schemas.microsoft.com/office/drawing/2014/main" val="207182279"/>
                    </a:ext>
                  </a:extLst>
                </a:gridCol>
              </a:tblGrid>
              <a:tr h="595722">
                <a:tc>
                  <a:txBody>
                    <a:bodyPr/>
                    <a:lstStyle/>
                    <a:p>
                      <a:pPr marR="35560"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Travaillant en basse ou très basse tension, le chargé d'intervention générale effectue des opérations de maintenance, de dépannage, de mise en service partielle et temporaire d'un appareil ou d'une faible partie d'installation hors tension. Il est aussi habilité a réaliser des connexions et déconnexions en présence  de tension,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d'intervention générale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24765"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25400"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358705"/>
                  </a:ext>
                </a:extLst>
              </a:tr>
              <a:tr h="817317">
                <a:tc>
                  <a:txBody>
                    <a:bodyPr/>
                    <a:lstStyle/>
                    <a:p>
                      <a:pPr marR="33020"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BS</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 chargé d'intervention élémentaire intervient en basse et très basse tension pour des opérations simples qui correspondent uniquement à : replacement de fusible, de lampe, d'appareil d'éclairage, de prise de courant, d'interrupteur, raccordement d'un circuit électrique en attente, réarmement d'un dispositif de </a:t>
                      </a:r>
                    </a:p>
                    <a:p>
                      <a:pPr marR="35560"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Protection</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d'intervention </a:t>
                      </a:r>
                      <a:r>
                        <a:rPr lang="fr-FR" sz="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élementaire</a:t>
                      </a: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24765" algn="ctr">
                        <a:lnSpc>
                          <a:spcPct val="107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25400" algn="ctr">
                        <a:lnSpc>
                          <a:spcPct val="107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4856779"/>
                  </a:ext>
                </a:extLst>
              </a:tr>
              <a:tr h="535961">
                <a:tc>
                  <a:txBody>
                    <a:bodyPr/>
                    <a:lstStyle/>
                    <a:p>
                      <a:pPr marR="3365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BP</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marR="35560"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Pose, maintenance et nettoyage des panneaux photovoltaïques</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d'intervention basse tension chaîne photovoltaïque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24765"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25400"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85612"/>
                  </a:ext>
                </a:extLst>
              </a:tr>
              <a:tr h="648503">
                <a:tc>
                  <a:txBody>
                    <a:bodyPr/>
                    <a:lstStyle/>
                    <a:p>
                      <a:pPr marR="3492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MANŒUVRE) (HE </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238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MANŒUVRE </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492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D'EXPLOITATION)</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 opérations de manœuvres d'exploitation ont pour but la mise en marche et à l'arrêt de matériels, ou la modification de l'état électrique de ceux-ci, ainsi que le </a:t>
                      </a:r>
                    </a:p>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(dé)branchement d'équipements amovibles prévu pour être effectué sans risques (ex : réarmement disjoncteur...)</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d'opération spécifique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99060" indent="-16510" algn="just">
                        <a:lnSpc>
                          <a:spcPct val="107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pour BE  </a:t>
                      </a:r>
                    </a:p>
                    <a:p>
                      <a:pPr marL="99060" indent="-16510" algn="just">
                        <a:lnSpc>
                          <a:spcPct val="107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 pour HE</a:t>
                      </a: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88265" indent="-16510" algn="just">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pour BE   2 pour HE</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865990"/>
                  </a:ext>
                </a:extLst>
              </a:tr>
              <a:tr h="729682">
                <a:tc>
                  <a:txBody>
                    <a:bodyPr/>
                    <a:lstStyle/>
                    <a:p>
                      <a:pPr marR="3492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MANŒUVRE) (HE </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3020"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MANŒUVRE DE </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3492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CONSIGNATION)</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Personne qui n'effectue </a:t>
                      </a: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que</a:t>
                      </a: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 manœuvres de consignation, c'est-à-dire couper le courant pour un tiers et s'assurer qu'il ne peut être rétabli accidentellement. Le </a:t>
                      </a:r>
                    </a:p>
                    <a:p>
                      <a:pPr marR="34925"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de manoeuvre de consignation n'agit que sous l'autorité d'un chargé de </a:t>
                      </a:r>
                    </a:p>
                    <a:p>
                      <a:pPr marR="32385"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consignation BC ou HC</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d'opération spécifique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3975"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pour BE   3 pour HE</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34290"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7808452"/>
                  </a:ext>
                </a:extLst>
              </a:tr>
              <a:tr h="648965">
                <a:tc>
                  <a:txBody>
                    <a:bodyPr/>
                    <a:lstStyle/>
                    <a:p>
                      <a:pPr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MESURAGE) (HE MESURAGE)</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une opération qui à pour objectif de mesurer des grandeurs électriques sur un équipement ou une installation électrique, ainsi que de mesurer des grandeurs </a:t>
                      </a:r>
                    </a:p>
                    <a:p>
                      <a:pPr marR="33655"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non électriques (ex : température…)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d'opération spécifique</a:t>
                      </a: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53975"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pour BE   3 pour HE</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34290" algn="ctr">
                        <a:lnSpc>
                          <a:spcPct val="107000"/>
                        </a:lnSpc>
                        <a:spcAft>
                          <a:spcPts val="0"/>
                        </a:spcAft>
                      </a:pPr>
                      <a:r>
                        <a:rPr lang="fr-FR"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414237"/>
                  </a:ext>
                </a:extLst>
              </a:tr>
            </a:tbl>
          </a:graphicData>
        </a:graphic>
      </p:graphicFrame>
      <p:graphicFrame>
        <p:nvGraphicFramePr>
          <p:cNvPr id="5" name="Tableau 4">
            <a:extLst>
              <a:ext uri="{FF2B5EF4-FFF2-40B4-BE49-F238E27FC236}">
                <a16:creationId xmlns:a16="http://schemas.microsoft.com/office/drawing/2014/main" id="{AA30A2CF-C153-4EA0-9968-92F8B827F480}"/>
              </a:ext>
            </a:extLst>
          </p:cNvPr>
          <p:cNvGraphicFramePr>
            <a:graphicFrameLocks noGrp="1"/>
          </p:cNvGraphicFramePr>
          <p:nvPr>
            <p:extLst>
              <p:ext uri="{D42A27DB-BD31-4B8C-83A1-F6EECF244321}">
                <p14:modId xmlns:p14="http://schemas.microsoft.com/office/powerpoint/2010/main" val="2979425366"/>
              </p:ext>
            </p:extLst>
          </p:nvPr>
        </p:nvGraphicFramePr>
        <p:xfrm>
          <a:off x="893651" y="1544541"/>
          <a:ext cx="10442943" cy="531131"/>
        </p:xfrm>
        <a:graphic>
          <a:graphicData uri="http://schemas.openxmlformats.org/drawingml/2006/table">
            <a:tbl>
              <a:tblPr firstRow="1" firstCol="1" bandRow="1"/>
              <a:tblGrid>
                <a:gridCol w="1731562">
                  <a:extLst>
                    <a:ext uri="{9D8B030D-6E8A-4147-A177-3AD203B41FA5}">
                      <a16:colId xmlns:a16="http://schemas.microsoft.com/office/drawing/2014/main" val="3208881921"/>
                    </a:ext>
                  </a:extLst>
                </a:gridCol>
                <a:gridCol w="4925961">
                  <a:extLst>
                    <a:ext uri="{9D8B030D-6E8A-4147-A177-3AD203B41FA5}">
                      <a16:colId xmlns:a16="http://schemas.microsoft.com/office/drawing/2014/main" val="1021232919"/>
                    </a:ext>
                  </a:extLst>
                </a:gridCol>
                <a:gridCol w="1582994">
                  <a:extLst>
                    <a:ext uri="{9D8B030D-6E8A-4147-A177-3AD203B41FA5}">
                      <a16:colId xmlns:a16="http://schemas.microsoft.com/office/drawing/2014/main" val="578649163"/>
                    </a:ext>
                  </a:extLst>
                </a:gridCol>
                <a:gridCol w="2202426">
                  <a:extLst>
                    <a:ext uri="{9D8B030D-6E8A-4147-A177-3AD203B41FA5}">
                      <a16:colId xmlns:a16="http://schemas.microsoft.com/office/drawing/2014/main" val="2084433362"/>
                    </a:ext>
                  </a:extLst>
                </a:gridCol>
              </a:tblGrid>
              <a:tr h="531131">
                <a:tc>
                  <a:txBody>
                    <a:bodyPr/>
                    <a:lstStyle/>
                    <a:p>
                      <a:pPr marL="86995">
                        <a:lnSpc>
                          <a:spcPct val="107000"/>
                        </a:lnSpc>
                        <a:spcAft>
                          <a:spcPts val="0"/>
                        </a:spcAft>
                      </a:pPr>
                      <a:r>
                        <a:rPr lang="fr-FR"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NIVEAUX D'HABILITATION</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10795" algn="ctr">
                        <a:lnSpc>
                          <a:spcPct val="107000"/>
                        </a:lnSpc>
                        <a:spcAft>
                          <a:spcPts val="0"/>
                        </a:spcAft>
                      </a:pPr>
                      <a:r>
                        <a:rPr lang="fr-FR"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DESCRIPTIF DES OPÉRATIONS RÉALISÉES</a:t>
                      </a:r>
                      <a:endParaRPr lang="fr-F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182245" algn="ctr">
                        <a:lnSpc>
                          <a:spcPct val="107000"/>
                        </a:lnSpc>
                        <a:spcAft>
                          <a:spcPts val="0"/>
                        </a:spcAf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FONCTION SELON        NF C 18-510</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tabLst>
                          <a:tab pos="1075055" algn="ctr"/>
                        </a:tabLs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DURÉE DE FORMATION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540" algn="ctr">
                        <a:lnSpc>
                          <a:spcPct val="107000"/>
                        </a:lnSpc>
                        <a:spcAft>
                          <a:spcPts val="0"/>
                        </a:spcAf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jours)</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82306732"/>
                  </a:ext>
                </a:extLst>
              </a:tr>
            </a:tbl>
          </a:graphicData>
        </a:graphic>
      </p:graphicFrame>
    </p:spTree>
    <p:extLst>
      <p:ext uri="{BB962C8B-B14F-4D97-AF65-F5344CB8AC3E}">
        <p14:creationId xmlns:p14="http://schemas.microsoft.com/office/powerpoint/2010/main" val="212898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74553" y="706387"/>
            <a:ext cx="634039" cy="499915"/>
          </a:xfrm>
          <a:prstGeom prst="rect">
            <a:avLst/>
          </a:prstGeom>
        </p:spPr>
      </p:pic>
      <p:pic>
        <p:nvPicPr>
          <p:cNvPr id="4" name="Image 3">
            <a:extLst>
              <a:ext uri="{FF2B5EF4-FFF2-40B4-BE49-F238E27FC236}">
                <a16:creationId xmlns:a16="http://schemas.microsoft.com/office/drawing/2014/main" id="{E0FCDB4A-319B-401E-A615-F805B7CCC460}"/>
              </a:ext>
            </a:extLst>
          </p:cNvPr>
          <p:cNvPicPr>
            <a:picLocks noChangeAspect="1"/>
          </p:cNvPicPr>
          <p:nvPr/>
        </p:nvPicPr>
        <p:blipFill>
          <a:blip r:embed="rId3"/>
          <a:stretch>
            <a:fillRect/>
          </a:stretch>
        </p:blipFill>
        <p:spPr>
          <a:xfrm>
            <a:off x="877259" y="730246"/>
            <a:ext cx="443535" cy="443535"/>
          </a:xfrm>
          <a:prstGeom prst="rect">
            <a:avLst/>
          </a:prstGeom>
        </p:spPr>
      </p:pic>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55</a:t>
            </a:fld>
            <a:endParaRPr lang="fr-FR"/>
          </a:p>
        </p:txBody>
      </p:sp>
      <p:sp>
        <p:nvSpPr>
          <p:cNvPr id="10" name="Rectangle 1">
            <a:extLst>
              <a:ext uri="{FF2B5EF4-FFF2-40B4-BE49-F238E27FC236}">
                <a16:creationId xmlns:a16="http://schemas.microsoft.com/office/drawing/2014/main" id="{309E20AA-B28E-433A-9E60-B0B692C46D83}"/>
              </a:ext>
            </a:extLst>
          </p:cNvPr>
          <p:cNvSpPr>
            <a:spLocks noChangeArrowheads="1"/>
          </p:cNvSpPr>
          <p:nvPr/>
        </p:nvSpPr>
        <p:spPr bwMode="auto">
          <a:xfrm>
            <a:off x="4324490" y="811334"/>
            <a:ext cx="35812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4738" algn="ctr"/>
              </a:tabLst>
              <a:defRPr>
                <a:solidFill>
                  <a:schemeClr val="tx1"/>
                </a:solidFill>
                <a:latin typeface="Arial" panose="020B0604020202020204" pitchFamily="34" charset="0"/>
              </a:defRPr>
            </a:lvl1pPr>
            <a:lvl2pPr eaLnBrk="0" fontAlgn="base" hangingPunct="0">
              <a:spcBef>
                <a:spcPct val="0"/>
              </a:spcBef>
              <a:spcAft>
                <a:spcPct val="0"/>
              </a:spcAft>
              <a:tabLst>
                <a:tab pos="1074738" algn="ctr"/>
              </a:tabLst>
              <a:defRPr>
                <a:solidFill>
                  <a:schemeClr val="tx1"/>
                </a:solidFill>
                <a:latin typeface="Arial" panose="020B0604020202020204" pitchFamily="34" charset="0"/>
              </a:defRPr>
            </a:lvl2pPr>
            <a:lvl3pPr eaLnBrk="0" fontAlgn="base" hangingPunct="0">
              <a:spcBef>
                <a:spcPct val="0"/>
              </a:spcBef>
              <a:spcAft>
                <a:spcPct val="0"/>
              </a:spcAft>
              <a:tabLst>
                <a:tab pos="1074738" algn="ctr"/>
              </a:tabLst>
              <a:defRPr>
                <a:solidFill>
                  <a:schemeClr val="tx1"/>
                </a:solidFill>
                <a:latin typeface="Arial" panose="020B0604020202020204" pitchFamily="34" charset="0"/>
              </a:defRPr>
            </a:lvl3pPr>
            <a:lvl4pPr eaLnBrk="0" fontAlgn="base" hangingPunct="0">
              <a:spcBef>
                <a:spcPct val="0"/>
              </a:spcBef>
              <a:spcAft>
                <a:spcPct val="0"/>
              </a:spcAft>
              <a:tabLst>
                <a:tab pos="1074738" algn="ctr"/>
              </a:tabLst>
              <a:defRPr>
                <a:solidFill>
                  <a:schemeClr val="tx1"/>
                </a:solidFill>
                <a:latin typeface="Arial" panose="020B0604020202020204" pitchFamily="34" charset="0"/>
              </a:defRPr>
            </a:lvl4pPr>
            <a:lvl5pPr eaLnBrk="0" fontAlgn="base" hangingPunct="0">
              <a:spcBef>
                <a:spcPct val="0"/>
              </a:spcBef>
              <a:spcAft>
                <a:spcPct val="0"/>
              </a:spcAft>
              <a:tabLst>
                <a:tab pos="1074738" algn="ctr"/>
              </a:tabLst>
              <a:defRPr>
                <a:solidFill>
                  <a:schemeClr val="tx1"/>
                </a:solidFill>
                <a:latin typeface="Arial" panose="020B0604020202020204" pitchFamily="34" charset="0"/>
              </a:defRPr>
            </a:lvl5pPr>
            <a:lvl6pPr eaLnBrk="0" fontAlgn="base" hangingPunct="0">
              <a:spcBef>
                <a:spcPct val="0"/>
              </a:spcBef>
              <a:spcAft>
                <a:spcPct val="0"/>
              </a:spcAft>
              <a:tabLst>
                <a:tab pos="1074738" algn="ctr"/>
              </a:tabLst>
              <a:defRPr>
                <a:solidFill>
                  <a:schemeClr val="tx1"/>
                </a:solidFill>
                <a:latin typeface="Arial" panose="020B0604020202020204" pitchFamily="34" charset="0"/>
              </a:defRPr>
            </a:lvl6pPr>
            <a:lvl7pPr eaLnBrk="0" fontAlgn="base" hangingPunct="0">
              <a:spcBef>
                <a:spcPct val="0"/>
              </a:spcBef>
              <a:spcAft>
                <a:spcPct val="0"/>
              </a:spcAft>
              <a:tabLst>
                <a:tab pos="1074738" algn="ctr"/>
              </a:tabLst>
              <a:defRPr>
                <a:solidFill>
                  <a:schemeClr val="tx1"/>
                </a:solidFill>
                <a:latin typeface="Arial" panose="020B0604020202020204" pitchFamily="34" charset="0"/>
              </a:defRPr>
            </a:lvl7pPr>
            <a:lvl8pPr eaLnBrk="0" fontAlgn="base" hangingPunct="0">
              <a:spcBef>
                <a:spcPct val="0"/>
              </a:spcBef>
              <a:spcAft>
                <a:spcPct val="0"/>
              </a:spcAft>
              <a:tabLst>
                <a:tab pos="1074738" algn="ctr"/>
              </a:tabLst>
              <a:defRPr>
                <a:solidFill>
                  <a:schemeClr val="tx1"/>
                </a:solidFill>
                <a:latin typeface="Arial" panose="020B0604020202020204" pitchFamily="34" charset="0"/>
              </a:defRPr>
            </a:lvl8pPr>
            <a:lvl9pPr eaLnBrk="0" fontAlgn="base" hangingPunct="0">
              <a:spcBef>
                <a:spcPct val="0"/>
              </a:spcBef>
              <a:spcAft>
                <a:spcPct val="0"/>
              </a:spcAft>
              <a:tabLst>
                <a:tab pos="1074738" algn="ct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4738" algn="ctr"/>
              </a:tabLst>
            </a:pPr>
            <a:r>
              <a:rPr kumimoji="0" lang="fr-FR" altLang="fr-FR" sz="1400" b="1" i="0" u="sng" strike="noStrike" cap="none" normalizeH="0" baseline="0" dirty="0">
                <a:ln>
                  <a:noFill/>
                </a:ln>
                <a:solidFill>
                  <a:srgbClr val="000000"/>
                </a:solidFill>
                <a:effectLst/>
                <a:latin typeface="Arial" panose="020B0604020202020204" pitchFamily="34" charset="0"/>
                <a:ea typeface="Calibri" panose="020F0502020204030204" pitchFamily="34" charset="0"/>
              </a:rPr>
              <a:t>Synthèse Habilitations Electriques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au 4">
            <a:extLst>
              <a:ext uri="{FF2B5EF4-FFF2-40B4-BE49-F238E27FC236}">
                <a16:creationId xmlns:a16="http://schemas.microsoft.com/office/drawing/2014/main" id="{AA30A2CF-C153-4EA0-9968-92F8B827F480}"/>
              </a:ext>
            </a:extLst>
          </p:cNvPr>
          <p:cNvGraphicFramePr>
            <a:graphicFrameLocks noGrp="1"/>
          </p:cNvGraphicFramePr>
          <p:nvPr>
            <p:extLst>
              <p:ext uri="{D42A27DB-BD31-4B8C-83A1-F6EECF244321}">
                <p14:modId xmlns:p14="http://schemas.microsoft.com/office/powerpoint/2010/main" val="2434853379"/>
              </p:ext>
            </p:extLst>
          </p:nvPr>
        </p:nvGraphicFramePr>
        <p:xfrm>
          <a:off x="882724" y="1278863"/>
          <a:ext cx="10442943" cy="480252"/>
        </p:xfrm>
        <a:graphic>
          <a:graphicData uri="http://schemas.openxmlformats.org/drawingml/2006/table">
            <a:tbl>
              <a:tblPr firstRow="1" firstCol="1" bandRow="1"/>
              <a:tblGrid>
                <a:gridCol w="1731562">
                  <a:extLst>
                    <a:ext uri="{9D8B030D-6E8A-4147-A177-3AD203B41FA5}">
                      <a16:colId xmlns:a16="http://schemas.microsoft.com/office/drawing/2014/main" val="3208881921"/>
                    </a:ext>
                  </a:extLst>
                </a:gridCol>
                <a:gridCol w="4896464">
                  <a:extLst>
                    <a:ext uri="{9D8B030D-6E8A-4147-A177-3AD203B41FA5}">
                      <a16:colId xmlns:a16="http://schemas.microsoft.com/office/drawing/2014/main" val="1021232919"/>
                    </a:ext>
                  </a:extLst>
                </a:gridCol>
                <a:gridCol w="1573162">
                  <a:extLst>
                    <a:ext uri="{9D8B030D-6E8A-4147-A177-3AD203B41FA5}">
                      <a16:colId xmlns:a16="http://schemas.microsoft.com/office/drawing/2014/main" val="578649163"/>
                    </a:ext>
                  </a:extLst>
                </a:gridCol>
                <a:gridCol w="2241755">
                  <a:extLst>
                    <a:ext uri="{9D8B030D-6E8A-4147-A177-3AD203B41FA5}">
                      <a16:colId xmlns:a16="http://schemas.microsoft.com/office/drawing/2014/main" val="2084433362"/>
                    </a:ext>
                  </a:extLst>
                </a:gridCol>
              </a:tblGrid>
              <a:tr h="480252">
                <a:tc>
                  <a:txBody>
                    <a:bodyPr/>
                    <a:lstStyle/>
                    <a:p>
                      <a:pPr marL="86995">
                        <a:lnSpc>
                          <a:spcPct val="107000"/>
                        </a:lnSpc>
                        <a:spcAft>
                          <a:spcPts val="0"/>
                        </a:spcAf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NIVEAUX D'HABILITATION</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10795" algn="ctr">
                        <a:lnSpc>
                          <a:spcPct val="107000"/>
                        </a:lnSpc>
                        <a:spcAft>
                          <a:spcPts val="0"/>
                        </a:spcAf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DESCRIPTIF DES OPÉRATIONS RÉALISÉES</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marL="182245" algn="ctr">
                        <a:lnSpc>
                          <a:spcPct val="107000"/>
                        </a:lnSpc>
                        <a:spcAft>
                          <a:spcPts val="0"/>
                        </a:spcAf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FONCTION SELON        NF C 18-510</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tabLst>
                          <a:tab pos="1075055" algn="ctr"/>
                        </a:tabLs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DURÉE DE FORMATION            </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540" algn="ctr">
                        <a:lnSpc>
                          <a:spcPct val="107000"/>
                        </a:lnSpc>
                        <a:spcAft>
                          <a:spcPts val="0"/>
                        </a:spcAft>
                      </a:pPr>
                      <a:r>
                        <a:rPr lang="fr-FR"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jours)</a:t>
                      </a:r>
                      <a:endParaRPr lang="fr-F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82306732"/>
                  </a:ext>
                </a:extLst>
              </a:tr>
            </a:tbl>
          </a:graphicData>
        </a:graphic>
      </p:graphicFrame>
      <p:graphicFrame>
        <p:nvGraphicFramePr>
          <p:cNvPr id="6" name="Tableau 5">
            <a:extLst>
              <a:ext uri="{FF2B5EF4-FFF2-40B4-BE49-F238E27FC236}">
                <a16:creationId xmlns:a16="http://schemas.microsoft.com/office/drawing/2014/main" id="{C412A441-D1FC-4F22-ACBA-6D600216021D}"/>
              </a:ext>
            </a:extLst>
          </p:cNvPr>
          <p:cNvGraphicFramePr>
            <a:graphicFrameLocks noGrp="1"/>
          </p:cNvGraphicFramePr>
          <p:nvPr>
            <p:extLst>
              <p:ext uri="{D42A27DB-BD31-4B8C-83A1-F6EECF244321}">
                <p14:modId xmlns:p14="http://schemas.microsoft.com/office/powerpoint/2010/main" val="420097207"/>
              </p:ext>
            </p:extLst>
          </p:nvPr>
        </p:nvGraphicFramePr>
        <p:xfrm>
          <a:off x="885453" y="1744714"/>
          <a:ext cx="10421091" cy="4351338"/>
        </p:xfrm>
        <a:graphic>
          <a:graphicData uri="http://schemas.openxmlformats.org/drawingml/2006/table">
            <a:tbl>
              <a:tblPr firstRow="1" firstCol="1" bandRow="1"/>
              <a:tblGrid>
                <a:gridCol w="1740861">
                  <a:extLst>
                    <a:ext uri="{9D8B030D-6E8A-4147-A177-3AD203B41FA5}">
                      <a16:colId xmlns:a16="http://schemas.microsoft.com/office/drawing/2014/main" val="1200988585"/>
                    </a:ext>
                  </a:extLst>
                </a:gridCol>
                <a:gridCol w="3585157">
                  <a:extLst>
                    <a:ext uri="{9D8B030D-6E8A-4147-A177-3AD203B41FA5}">
                      <a16:colId xmlns:a16="http://schemas.microsoft.com/office/drawing/2014/main" val="1563913413"/>
                    </a:ext>
                  </a:extLst>
                </a:gridCol>
                <a:gridCol w="1301091">
                  <a:extLst>
                    <a:ext uri="{9D8B030D-6E8A-4147-A177-3AD203B41FA5}">
                      <a16:colId xmlns:a16="http://schemas.microsoft.com/office/drawing/2014/main" val="3911447522"/>
                    </a:ext>
                  </a:extLst>
                </a:gridCol>
                <a:gridCol w="1592535">
                  <a:extLst>
                    <a:ext uri="{9D8B030D-6E8A-4147-A177-3AD203B41FA5}">
                      <a16:colId xmlns:a16="http://schemas.microsoft.com/office/drawing/2014/main" val="2712320726"/>
                    </a:ext>
                  </a:extLst>
                </a:gridCol>
                <a:gridCol w="1111783">
                  <a:extLst>
                    <a:ext uri="{9D8B030D-6E8A-4147-A177-3AD203B41FA5}">
                      <a16:colId xmlns:a16="http://schemas.microsoft.com/office/drawing/2014/main" val="1867685160"/>
                    </a:ext>
                  </a:extLst>
                </a:gridCol>
                <a:gridCol w="1089664">
                  <a:extLst>
                    <a:ext uri="{9D8B030D-6E8A-4147-A177-3AD203B41FA5}">
                      <a16:colId xmlns:a16="http://schemas.microsoft.com/office/drawing/2014/main" val="4124797415"/>
                    </a:ext>
                  </a:extLst>
                </a:gridCol>
              </a:tblGrid>
              <a:tr h="647318">
                <a:tc>
                  <a:txBody>
                    <a:bodyPr/>
                    <a:lstStyle/>
                    <a:p>
                      <a:pPr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VERIFICATION) (HE VERIFICATION)</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gridSpan="2">
                  <a:txBody>
                    <a:bodyPr/>
                    <a:lstStyle/>
                    <a:p>
                      <a:pPr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une opération effectuée pour s'assurer qu'un ouvrage ou une installation fonctionne conformément à son référentiel</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d'opération spécifique</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7940"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pour BE   3 pour HE</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57785"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3654291"/>
                  </a:ext>
                </a:extLst>
              </a:tr>
              <a:tr h="646858">
                <a:tc>
                  <a:txBody>
                    <a:bodyPr/>
                    <a:lstStyle/>
                    <a:p>
                      <a:pPr marR="5905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ESSAI) (HE ESSAI)</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4F81BD"/>
                    </a:solidFill>
                  </a:tcPr>
                </a:tc>
                <a:tc gridSpan="2">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une opération effectuée en laboratoire ou en plateforme d'essai, qui a pour but de vérifier qu'un ouvrage, une installation ou un équipement mis en service </a:t>
                      </a:r>
                    </a:p>
                    <a:p>
                      <a:pPr marR="57150"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la première fois fonctionne comme prévu</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Chargé d'opération spécifique</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27940"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pour BE   3 pour HE</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57785" algn="ctr">
                        <a:lnSpc>
                          <a:spcPct val="107000"/>
                        </a:lnSpc>
                        <a:spcAft>
                          <a:spcPts val="0"/>
                        </a:spcAft>
                      </a:pPr>
                      <a:r>
                        <a:rPr lang="fr-FR" sz="12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060437"/>
                  </a:ext>
                </a:extLst>
              </a:tr>
              <a:tr h="206571">
                <a:tc>
                  <a:txBody>
                    <a:bodyPr/>
                    <a:lstStyle/>
                    <a:p>
                      <a:pP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5087" marR="1840" marT="57509"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gridSpan="5">
                  <a:txBody>
                    <a:bodyPr/>
                    <a:lstStyle/>
                    <a:p>
                      <a:pPr marL="2033270">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DÉSIGNATION DES LETTRES D'HABILITATION</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71314267"/>
                  </a:ext>
                </a:extLst>
              </a:tr>
              <a:tr h="534601">
                <a:tc>
                  <a:txBody>
                    <a:bodyPr/>
                    <a:lstStyle/>
                    <a:p>
                      <a:pPr marR="4889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gridSpan="5">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Signifiant "Voisinnage", la lettre V permet de travailler à une certaine distance des installations sous tension et directement accessibles (0 à 30 cm en basse tension, 60 cm à 2 m en haute tension &lt; 50.000 Volts)</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851805097"/>
                  </a:ext>
                </a:extLst>
              </a:tr>
              <a:tr h="534601">
                <a:tc>
                  <a:txBody>
                    <a:bodyPr/>
                    <a:lstStyle/>
                    <a:p>
                      <a:pPr marR="5016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gridSpan="5">
                  <a:txBody>
                    <a:bodyPr/>
                    <a:lstStyle/>
                    <a:p>
                      <a:pPr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une précision qui indique que le titulaire est autorisé à travailler sur une installation laissée volontairement sous tension. (ATTENTION, le travail sous tension est autorisé seulement s'il est techniquement impossible de travailler hors tension : la consignation est obligatoire dès qu'elle </a:t>
                      </a:r>
                    </a:p>
                    <a:p>
                      <a:pPr marR="59690"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 techniquement réalisable). Habilitations : B1T, B2T, H1T, H2T</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71010074"/>
                  </a:ext>
                </a:extLst>
              </a:tr>
              <a:tr h="534601">
                <a:tc>
                  <a:txBody>
                    <a:bodyPr/>
                    <a:lstStyle/>
                    <a:p>
                      <a:pPr marR="4889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gridSpan="5">
                  <a:txBody>
                    <a:bodyPr/>
                    <a:lstStyle/>
                    <a:p>
                      <a:pPr marR="6350"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C'est une précision indiquant que le titulaire peut procéder à un nettoyage de  pièces laissées sous tension, sur l'installation électrique. Habilitations : B1N, B2N, H1N, H2N</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79547359"/>
                  </a:ext>
                </a:extLst>
              </a:tr>
              <a:tr h="534601">
                <a:tc>
                  <a:txBody>
                    <a:bodyPr/>
                    <a:lstStyle/>
                    <a:p>
                      <a:pPr marR="48260"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AC090"/>
                    </a:solidFill>
                  </a:tcPr>
                </a:tc>
                <a:tc gridSpan="5">
                  <a:txBody>
                    <a:bodyPr/>
                    <a:lstStyle/>
                    <a:p>
                      <a:pPr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lettre X indique que le titulaire est formé aux opérations dites "spéciales", qui ne correspondent à aucun autre niveau d'habilitation défini par la norme</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47908207"/>
                  </a:ext>
                </a:extLst>
              </a:tr>
              <a:tr h="246137">
                <a:tc>
                  <a:txBody>
                    <a:bodyPr/>
                    <a:lstStyle/>
                    <a:p>
                      <a:pP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5087" marR="1840" marT="57509" marB="0">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gridSpan="5">
                  <a:txBody>
                    <a:bodyPr/>
                    <a:lstStyle/>
                    <a:p>
                      <a:pPr marL="1850390">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DOMAINES DE TENSION EN COURANT ALTERNATIF</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8D8D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31051798"/>
                  </a:ext>
                </a:extLst>
              </a:tr>
              <a:tr h="232795">
                <a:tc>
                  <a:txBody>
                    <a:bodyPr/>
                    <a:lstStyle/>
                    <a:p>
                      <a:pPr marR="5016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TBT</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solidFill>
                  </a:tcPr>
                </a:tc>
                <a:tc>
                  <a:txBody>
                    <a:bodyPr/>
                    <a:lstStyle/>
                    <a:p>
                      <a:pPr marR="60325"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Très basse tension : 0 à 50 V</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5016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HTA</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solidFill>
                  </a:tcPr>
                </a:tc>
                <a:tc gridSpan="3">
                  <a:txBody>
                    <a:bodyPr/>
                    <a:lstStyle/>
                    <a:p>
                      <a:pPr marR="60960"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Haute tension "A" : 1.000 à 50.000 V</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29536527"/>
                  </a:ext>
                </a:extLst>
              </a:tr>
              <a:tr h="233255">
                <a:tc>
                  <a:txBody>
                    <a:bodyPr/>
                    <a:lstStyle/>
                    <a:p>
                      <a:pPr marR="50165"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BT</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solidFill>
                  </a:tcPr>
                </a:tc>
                <a:tc>
                  <a:txBody>
                    <a:bodyPr/>
                    <a:lstStyle/>
                    <a:p>
                      <a:pPr marR="60325" algn="ctr">
                        <a:lnSpc>
                          <a:spcPct val="107000"/>
                        </a:lnSpc>
                        <a:spcAft>
                          <a:spcPts val="0"/>
                        </a:spcAft>
                      </a:pPr>
                      <a:r>
                        <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Basse tension : 50 à 1.000 V</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R="50800" algn="ctr">
                        <a:lnSpc>
                          <a:spcPct val="107000"/>
                        </a:lnSpc>
                        <a:spcAft>
                          <a:spcPts val="0"/>
                        </a:spcAft>
                      </a:pPr>
                      <a:r>
                        <a:rPr lang="fr-FR" sz="8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HTB</a:t>
                      </a:r>
                      <a:endParaRPr lang="fr-FR"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C000"/>
                    </a:solidFill>
                  </a:tcPr>
                </a:tc>
                <a:tc gridSpan="3">
                  <a:txBody>
                    <a:bodyPr/>
                    <a:lstStyle/>
                    <a:p>
                      <a:pPr marR="58420" algn="ctr">
                        <a:lnSpc>
                          <a:spcPct val="107000"/>
                        </a:lnSpc>
                        <a:spcAft>
                          <a:spcPts val="0"/>
                        </a:spcAft>
                      </a:pPr>
                      <a:r>
                        <a:rPr lang="fr-FR" sz="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Haute tension "B" : au-delà de 50.000 V</a:t>
                      </a:r>
                    </a:p>
                  </a:txBody>
                  <a:tcPr marL="45087" marR="1840" marT="57509"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74757543"/>
                  </a:ext>
                </a:extLst>
              </a:tr>
            </a:tbl>
          </a:graphicData>
        </a:graphic>
      </p:graphicFrame>
    </p:spTree>
    <p:extLst>
      <p:ext uri="{BB962C8B-B14F-4D97-AF65-F5344CB8AC3E}">
        <p14:creationId xmlns:p14="http://schemas.microsoft.com/office/powerpoint/2010/main" val="29439316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56</a:t>
            </a:fld>
            <a:endParaRPr lang="fr-FR"/>
          </a:p>
        </p:txBody>
      </p:sp>
      <p:pic>
        <p:nvPicPr>
          <p:cNvPr id="3" name="Image 2">
            <a:extLst>
              <a:ext uri="{FF2B5EF4-FFF2-40B4-BE49-F238E27FC236}">
                <a16:creationId xmlns:a16="http://schemas.microsoft.com/office/drawing/2014/main" id="{50ED34F1-74C1-4C78-9D03-337B40840CCE}"/>
              </a:ext>
            </a:extLst>
          </p:cNvPr>
          <p:cNvPicPr>
            <a:picLocks noChangeAspect="1"/>
          </p:cNvPicPr>
          <p:nvPr/>
        </p:nvPicPr>
        <p:blipFill>
          <a:blip r:embed="rId2"/>
          <a:stretch>
            <a:fillRect/>
          </a:stretch>
        </p:blipFill>
        <p:spPr>
          <a:xfrm>
            <a:off x="754912" y="754912"/>
            <a:ext cx="10685721" cy="5369441"/>
          </a:xfrm>
          <a:prstGeom prst="rect">
            <a:avLst/>
          </a:prstGeom>
        </p:spPr>
      </p:pic>
    </p:spTree>
    <p:extLst>
      <p:ext uri="{BB962C8B-B14F-4D97-AF65-F5344CB8AC3E}">
        <p14:creationId xmlns:p14="http://schemas.microsoft.com/office/powerpoint/2010/main" val="17139653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57</a:t>
            </a:fld>
            <a:endParaRPr lang="fr-FR"/>
          </a:p>
        </p:txBody>
      </p:sp>
      <p:pic>
        <p:nvPicPr>
          <p:cNvPr id="4" name="Image 3">
            <a:extLst>
              <a:ext uri="{FF2B5EF4-FFF2-40B4-BE49-F238E27FC236}">
                <a16:creationId xmlns:a16="http://schemas.microsoft.com/office/drawing/2014/main" id="{9F46F01F-CBE2-414A-94E4-B3D9214173A9}"/>
              </a:ext>
            </a:extLst>
          </p:cNvPr>
          <p:cNvPicPr>
            <a:picLocks noChangeAspect="1"/>
          </p:cNvPicPr>
          <p:nvPr/>
        </p:nvPicPr>
        <p:blipFill>
          <a:blip r:embed="rId2"/>
          <a:stretch>
            <a:fillRect/>
          </a:stretch>
        </p:blipFill>
        <p:spPr>
          <a:xfrm>
            <a:off x="808074" y="776177"/>
            <a:ext cx="10545726" cy="5337544"/>
          </a:xfrm>
          <a:prstGeom prst="rect">
            <a:avLst/>
          </a:prstGeom>
        </p:spPr>
      </p:pic>
    </p:spTree>
    <p:extLst>
      <p:ext uri="{BB962C8B-B14F-4D97-AF65-F5344CB8AC3E}">
        <p14:creationId xmlns:p14="http://schemas.microsoft.com/office/powerpoint/2010/main" val="3234933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E2364760-3776-4169-B89F-D9ABF635247C}"/>
              </a:ext>
            </a:extLst>
          </p:cNvPr>
          <p:cNvSpPr>
            <a:spLocks noGrp="1"/>
          </p:cNvSpPr>
          <p:nvPr>
            <p:ph type="sldNum" sz="quarter" idx="12"/>
          </p:nvPr>
        </p:nvSpPr>
        <p:spPr/>
        <p:txBody>
          <a:bodyPr/>
          <a:lstStyle/>
          <a:p>
            <a:fld id="{4CDC8259-B612-42BB-9B71-A80A96815A04}" type="slidenum">
              <a:rPr lang="fr-FR" smtClean="0"/>
              <a:t>58</a:t>
            </a:fld>
            <a:endParaRPr lang="fr-FR"/>
          </a:p>
        </p:txBody>
      </p:sp>
      <p:pic>
        <p:nvPicPr>
          <p:cNvPr id="6" name="Image 5">
            <a:extLst>
              <a:ext uri="{FF2B5EF4-FFF2-40B4-BE49-F238E27FC236}">
                <a16:creationId xmlns:a16="http://schemas.microsoft.com/office/drawing/2014/main" id="{83A14FBF-45C5-4C56-A72B-371CDCF9AADC}"/>
              </a:ext>
            </a:extLst>
          </p:cNvPr>
          <p:cNvPicPr>
            <a:picLocks noChangeAspect="1"/>
          </p:cNvPicPr>
          <p:nvPr/>
        </p:nvPicPr>
        <p:blipFill>
          <a:blip r:embed="rId2"/>
          <a:stretch>
            <a:fillRect/>
          </a:stretch>
        </p:blipFill>
        <p:spPr>
          <a:xfrm>
            <a:off x="861237" y="1895524"/>
            <a:ext cx="10492563" cy="2700065"/>
          </a:xfrm>
          <a:prstGeom prst="rect">
            <a:avLst/>
          </a:prstGeom>
        </p:spPr>
      </p:pic>
      <p:sp>
        <p:nvSpPr>
          <p:cNvPr id="7" name="Rectangle 6">
            <a:extLst>
              <a:ext uri="{FF2B5EF4-FFF2-40B4-BE49-F238E27FC236}">
                <a16:creationId xmlns:a16="http://schemas.microsoft.com/office/drawing/2014/main" id="{2047EA13-65F0-431A-A912-BC7831E2AC9E}"/>
              </a:ext>
            </a:extLst>
          </p:cNvPr>
          <p:cNvSpPr/>
          <p:nvPr/>
        </p:nvSpPr>
        <p:spPr>
          <a:xfrm>
            <a:off x="2888512" y="979859"/>
            <a:ext cx="6096000" cy="752257"/>
          </a:xfrm>
          <a:prstGeom prst="rect">
            <a:avLst/>
          </a:prstGeom>
        </p:spPr>
        <p:txBody>
          <a:bodyPr>
            <a:spAutoFit/>
          </a:bodyPr>
          <a:lstStyle/>
          <a:p>
            <a:pPr marL="186055" marR="1270" indent="-186055">
              <a:lnSpc>
                <a:spcPct val="107000"/>
              </a:lnSpc>
              <a:spcAft>
                <a:spcPts val="735"/>
              </a:spcAft>
            </a:pPr>
            <a:r>
              <a:rPr lang="fr-FR" sz="1050" dirty="0">
                <a:solidFill>
                  <a:srgbClr val="000000"/>
                </a:solidFill>
                <a:latin typeface="Arial" panose="020B0604020202020204" pitchFamily="34" charset="0"/>
                <a:ea typeface="Arial" panose="020B0604020202020204" pitchFamily="34" charset="0"/>
              </a:rPr>
              <a:t> </a:t>
            </a:r>
          </a:p>
          <a:p>
            <a:pPr marL="6350" marR="6985" indent="-6350" algn="ctr">
              <a:lnSpc>
                <a:spcPct val="107000"/>
              </a:lnSpc>
              <a:spcAft>
                <a:spcPts val="545"/>
              </a:spcAft>
            </a:pPr>
            <a:r>
              <a:rPr lang="fr-FR" sz="1050" b="1" kern="0" dirty="0">
                <a:solidFill>
                  <a:srgbClr val="365F91"/>
                </a:solidFill>
                <a:latin typeface="Arial" panose="020B0604020202020204" pitchFamily="34" charset="0"/>
                <a:ea typeface="Arial" panose="020B0604020202020204" pitchFamily="34" charset="0"/>
              </a:rPr>
              <a:t>EPI, MATERIELS ET INSTALLATIONS A SUGGERER A L’EMPLOYEUR </a:t>
            </a:r>
          </a:p>
          <a:p>
            <a:pPr marL="186055" marR="1270" indent="-186055">
              <a:lnSpc>
                <a:spcPct val="107000"/>
              </a:lnSpc>
              <a:spcAft>
                <a:spcPts val="500"/>
              </a:spcAft>
            </a:pPr>
            <a:r>
              <a:rPr lang="fr-FR" sz="1050" dirty="0">
                <a:solidFill>
                  <a:srgbClr val="000000"/>
                </a:solidFill>
                <a:latin typeface="Arial" panose="020B0604020202020204" pitchFamily="34" charset="0"/>
                <a:ea typeface="Arial" panose="020B0604020202020204" pitchFamily="34" charset="0"/>
              </a:rPr>
              <a:t> </a:t>
            </a:r>
          </a:p>
        </p:txBody>
      </p:sp>
      <p:pic>
        <p:nvPicPr>
          <p:cNvPr id="8" name="Image 7">
            <a:extLst>
              <a:ext uri="{FF2B5EF4-FFF2-40B4-BE49-F238E27FC236}">
                <a16:creationId xmlns:a16="http://schemas.microsoft.com/office/drawing/2014/main" id="{E36F7AE0-4BBF-4E35-9472-2E49544806CB}"/>
              </a:ext>
            </a:extLst>
          </p:cNvPr>
          <p:cNvPicPr>
            <a:picLocks noChangeAspect="1"/>
          </p:cNvPicPr>
          <p:nvPr/>
        </p:nvPicPr>
        <p:blipFill>
          <a:blip r:embed="rId3"/>
          <a:stretch>
            <a:fillRect/>
          </a:stretch>
        </p:blipFill>
        <p:spPr>
          <a:xfrm>
            <a:off x="950602" y="811580"/>
            <a:ext cx="878198" cy="878198"/>
          </a:xfrm>
          <a:prstGeom prst="rect">
            <a:avLst/>
          </a:prstGeom>
        </p:spPr>
      </p:pic>
      <p:pic>
        <p:nvPicPr>
          <p:cNvPr id="9" name="Image 8">
            <a:extLst>
              <a:ext uri="{FF2B5EF4-FFF2-40B4-BE49-F238E27FC236}">
                <a16:creationId xmlns:a16="http://schemas.microsoft.com/office/drawing/2014/main" id="{5BEE7AEA-D336-4D3E-94B6-03B289446E82}"/>
              </a:ext>
            </a:extLst>
          </p:cNvPr>
          <p:cNvPicPr>
            <a:picLocks noChangeAspect="1"/>
          </p:cNvPicPr>
          <p:nvPr/>
        </p:nvPicPr>
        <p:blipFill>
          <a:blip r:embed="rId4"/>
          <a:stretch>
            <a:fillRect/>
          </a:stretch>
        </p:blipFill>
        <p:spPr>
          <a:xfrm>
            <a:off x="10498464" y="856072"/>
            <a:ext cx="882627" cy="695917"/>
          </a:xfrm>
          <a:prstGeom prst="rect">
            <a:avLst/>
          </a:prstGeom>
        </p:spPr>
      </p:pic>
    </p:spTree>
    <p:extLst>
      <p:ext uri="{BB962C8B-B14F-4D97-AF65-F5344CB8AC3E}">
        <p14:creationId xmlns:p14="http://schemas.microsoft.com/office/powerpoint/2010/main" val="2539462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PERMIS DE FEU</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717152"/>
            <a:ext cx="6346608" cy="584775"/>
          </a:xfrm>
          <a:prstGeom prst="rect">
            <a:avLst/>
          </a:prstGeom>
        </p:spPr>
        <p:txBody>
          <a:bodyPr wrap="square">
            <a:spAutoFit/>
          </a:bodyPr>
          <a:lstStyle/>
          <a:p>
            <a:pPr lvl="0" fontAlgn="base"/>
            <a:r>
              <a:rPr lang="fr-FR" sz="1600" b="1" dirty="0"/>
              <a:t>Durée :</a:t>
            </a:r>
            <a:endParaRPr lang="fr-FR" sz="1600" dirty="0"/>
          </a:p>
          <a:p>
            <a:pPr lvl="0" fontAlgn="base"/>
            <a:r>
              <a:rPr lang="fr-FR" sz="1600" dirty="0"/>
              <a:t>- 3 à 4 heures (0,5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1" y="4781987"/>
            <a:ext cx="5854702" cy="338554"/>
          </a:xfrm>
          <a:prstGeom prst="rect">
            <a:avLst/>
          </a:prstGeom>
        </p:spPr>
        <p:txBody>
          <a:bodyPr wrap="square">
            <a:spAutoFit/>
          </a:bodyPr>
          <a:lstStyle/>
          <a:p>
            <a:r>
              <a:rPr lang="fr-FR" sz="1600" b="1" dirty="0"/>
              <a:t>Périodicité : </a:t>
            </a:r>
            <a:r>
              <a:rPr lang="fr-FR" sz="1600" dirty="0"/>
              <a:t>Certificat valable 36 mois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185732"/>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530826"/>
            <a:ext cx="6982803" cy="830997"/>
          </a:xfrm>
          <a:prstGeom prst="rect">
            <a:avLst/>
          </a:prstGeom>
          <a:noFill/>
        </p:spPr>
        <p:txBody>
          <a:bodyPr wrap="square" rtlCol="0">
            <a:spAutoFit/>
          </a:bodyPr>
          <a:lstStyle/>
          <a:p>
            <a:r>
              <a:rPr lang="fr-FR" sz="1600" dirty="0"/>
              <a:t>Travailleurs devant réaliser un permis de feu ou en appliquer les consignes (responsables sécurité ou maintenance, opérateurs) lors de travaux par point chaud sur un poste non permanent, ou dans le cadre d'un plan de prévention.</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2124915"/>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514692" y="2506440"/>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59</a:t>
            </a:fld>
            <a:endParaRPr lang="fr-FR"/>
          </a:p>
        </p:txBody>
      </p:sp>
      <p:pic>
        <p:nvPicPr>
          <p:cNvPr id="2" name="Image 1">
            <a:extLst>
              <a:ext uri="{FF2B5EF4-FFF2-40B4-BE49-F238E27FC236}">
                <a16:creationId xmlns:a16="http://schemas.microsoft.com/office/drawing/2014/main" id="{DC8B8374-D2CA-4966-90A4-A3A21F0043CE}"/>
              </a:ext>
            </a:extLst>
          </p:cNvPr>
          <p:cNvPicPr>
            <a:picLocks noChangeAspect="1"/>
          </p:cNvPicPr>
          <p:nvPr/>
        </p:nvPicPr>
        <p:blipFill>
          <a:blip r:embed="rId4"/>
          <a:stretch>
            <a:fillRect/>
          </a:stretch>
        </p:blipFill>
        <p:spPr>
          <a:xfrm>
            <a:off x="781946" y="2258366"/>
            <a:ext cx="3326400" cy="2341267"/>
          </a:xfrm>
          <a:prstGeom prst="rect">
            <a:avLst/>
          </a:prstGeom>
        </p:spPr>
      </p:pic>
    </p:spTree>
    <p:extLst>
      <p:ext uri="{BB962C8B-B14F-4D97-AF65-F5344CB8AC3E}">
        <p14:creationId xmlns:p14="http://schemas.microsoft.com/office/powerpoint/2010/main" val="23812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a:t>SIGNALISATION TEMPORAIRE DE CHANTIER </a:t>
            </a:r>
            <a:endParaRPr lang="fr-FR" sz="1600"/>
          </a:p>
          <a:p>
            <a:pPr algn="ctr"/>
            <a:r>
              <a:rPr lang="fr-FR" sz="1600" b="1"/>
              <a:t>- ROUTES A CHAUSSEES SEPAREES ET BIDIRECTIONNELLES - </a:t>
            </a:r>
            <a:endParaRPr lang="fr-FR" sz="1600"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pic>
        <p:nvPicPr>
          <p:cNvPr id="25" name="Image 24">
            <a:extLst>
              <a:ext uri="{FF2B5EF4-FFF2-40B4-BE49-F238E27FC236}">
                <a16:creationId xmlns:a16="http://schemas.microsoft.com/office/drawing/2014/main" id="{8137CFDB-986C-40E1-913D-1DF83C28E0B6}"/>
              </a:ext>
            </a:extLst>
          </p:cNvPr>
          <p:cNvPicPr>
            <a:picLocks noChangeAspect="1"/>
          </p:cNvPicPr>
          <p:nvPr/>
        </p:nvPicPr>
        <p:blipFill>
          <a:blip r:embed="rId3"/>
          <a:stretch>
            <a:fillRect/>
          </a:stretch>
        </p:blipFill>
        <p:spPr>
          <a:xfrm>
            <a:off x="877259" y="774724"/>
            <a:ext cx="1031134" cy="973391"/>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826000" y="4518316"/>
            <a:ext cx="6096000" cy="338554"/>
          </a:xfrm>
          <a:prstGeom prst="rect">
            <a:avLst/>
          </a:prstGeom>
        </p:spPr>
        <p:txBody>
          <a:bodyPr>
            <a:spAutoFit/>
          </a:bodyPr>
          <a:lstStyle/>
          <a:p>
            <a:r>
              <a:rPr lang="fr-FR" sz="1600" b="1" dirty="0"/>
              <a:t>Durée : </a:t>
            </a:r>
            <a:r>
              <a:rPr lang="fr-FR" sz="1600" dirty="0"/>
              <a:t>7</a:t>
            </a:r>
            <a:r>
              <a:rPr lang="fr-FR" sz="1600" b="1" dirty="0"/>
              <a:t> </a:t>
            </a:r>
            <a:r>
              <a:rPr lang="fr-FR" sz="1600" dirty="0"/>
              <a:t>heures (1 jours) </a:t>
            </a:r>
          </a:p>
        </p:txBody>
      </p:sp>
      <p:sp>
        <p:nvSpPr>
          <p:cNvPr id="12" name="Rectangle 11">
            <a:extLst>
              <a:ext uri="{FF2B5EF4-FFF2-40B4-BE49-F238E27FC236}">
                <a16:creationId xmlns:a16="http://schemas.microsoft.com/office/drawing/2014/main" id="{70B90B8B-746C-40B9-98BD-CB977ED96F0C}"/>
              </a:ext>
            </a:extLst>
          </p:cNvPr>
          <p:cNvSpPr/>
          <p:nvPr/>
        </p:nvSpPr>
        <p:spPr>
          <a:xfrm>
            <a:off x="4826000" y="5592335"/>
            <a:ext cx="3822585" cy="338554"/>
          </a:xfrm>
          <a:prstGeom prst="rect">
            <a:avLst/>
          </a:prstGeom>
        </p:spPr>
        <p:txBody>
          <a:bodyPr wrap="square">
            <a:spAutoFit/>
          </a:bodyPr>
          <a:lstStyle/>
          <a:p>
            <a:r>
              <a:rPr lang="fr-FR" sz="1600" b="1" dirty="0"/>
              <a:t>Périodicité : </a:t>
            </a:r>
            <a:r>
              <a:rPr lang="fr-FR" sz="1600" dirty="0"/>
              <a:t>A définir par l’employeur</a:t>
            </a:r>
          </a:p>
        </p:txBody>
      </p:sp>
      <p:pic>
        <p:nvPicPr>
          <p:cNvPr id="14" name="Picture 208">
            <a:extLst>
              <a:ext uri="{FF2B5EF4-FFF2-40B4-BE49-F238E27FC236}">
                <a16:creationId xmlns:a16="http://schemas.microsoft.com/office/drawing/2014/main" id="{A8B75B69-2119-4E9B-9818-D7B07C9A5301}"/>
              </a:ext>
            </a:extLst>
          </p:cNvPr>
          <p:cNvPicPr/>
          <p:nvPr/>
        </p:nvPicPr>
        <p:blipFill>
          <a:blip r:embed="rId4"/>
          <a:stretch>
            <a:fillRect/>
          </a:stretch>
        </p:blipFill>
        <p:spPr>
          <a:xfrm>
            <a:off x="1392826" y="2277937"/>
            <a:ext cx="2692400" cy="1683425"/>
          </a:xfrm>
          <a:prstGeom prst="rect">
            <a:avLst/>
          </a:prstGeom>
        </p:spPr>
      </p:pic>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806188" y="2951855"/>
            <a:ext cx="5295900" cy="830997"/>
          </a:xfrm>
          <a:prstGeom prst="rect">
            <a:avLst/>
          </a:prstGeom>
          <a:noFill/>
        </p:spPr>
        <p:txBody>
          <a:bodyPr wrap="square" rtlCol="0">
            <a:spAutoFit/>
          </a:bodyPr>
          <a:lstStyle/>
          <a:p>
            <a:r>
              <a:rPr lang="fr-FR" sz="1600" dirty="0"/>
              <a:t>Personnels techniques devant effectuer des travaux itinérants sur la voie publique nécessitant d’assurer la protection du personnel et des usagers.</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5"/>
          <a:stretch>
            <a:fillRect/>
          </a:stretch>
        </p:blipFill>
        <p:spPr>
          <a:xfrm>
            <a:off x="4834586" y="2857958"/>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806188" y="2470169"/>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sp>
        <p:nvSpPr>
          <p:cNvPr id="2" name="Espace réservé du numéro de diapositive 1">
            <a:extLst>
              <a:ext uri="{FF2B5EF4-FFF2-40B4-BE49-F238E27FC236}">
                <a16:creationId xmlns:a16="http://schemas.microsoft.com/office/drawing/2014/main" id="{9B25F64B-DE17-4DEE-AA37-E29756779767}"/>
              </a:ext>
            </a:extLst>
          </p:cNvPr>
          <p:cNvSpPr>
            <a:spLocks noGrp="1"/>
          </p:cNvSpPr>
          <p:nvPr>
            <p:ph type="sldNum" sz="quarter" idx="12"/>
          </p:nvPr>
        </p:nvSpPr>
        <p:spPr/>
        <p:txBody>
          <a:bodyPr/>
          <a:lstStyle/>
          <a:p>
            <a:fld id="{4CDC8259-B612-42BB-9B71-A80A96815A04}" type="slidenum">
              <a:rPr lang="fr-FR" smtClean="0"/>
              <a:t>6</a:t>
            </a:fld>
            <a:endParaRPr lang="fr-FR"/>
          </a:p>
        </p:txBody>
      </p:sp>
    </p:spTree>
    <p:extLst>
      <p:ext uri="{BB962C8B-B14F-4D97-AF65-F5344CB8AC3E}">
        <p14:creationId xmlns:p14="http://schemas.microsoft.com/office/powerpoint/2010/main" val="1357126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SENSIBILISATION INCENDIE ET EVACUATION</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41606" y="3561102"/>
            <a:ext cx="6346608" cy="1077218"/>
          </a:xfrm>
          <a:prstGeom prst="rect">
            <a:avLst/>
          </a:prstGeom>
        </p:spPr>
        <p:txBody>
          <a:bodyPr wrap="square">
            <a:spAutoFit/>
          </a:bodyPr>
          <a:lstStyle/>
          <a:p>
            <a:pPr lvl="0" fontAlgn="base"/>
            <a:r>
              <a:rPr lang="fr-FR" sz="1600" b="1" dirty="0"/>
              <a:t>Durée :</a:t>
            </a:r>
            <a:endParaRPr lang="fr-FR" sz="1600" dirty="0"/>
          </a:p>
          <a:p>
            <a:pPr lvl="0" fontAlgn="base"/>
            <a:r>
              <a:rPr lang="fr-FR" sz="1600" dirty="0"/>
              <a:t>- 3 à 4 heures (0,5 jour)</a:t>
            </a:r>
          </a:p>
          <a:p>
            <a:pPr lvl="0" fontAlgn="base"/>
            <a:r>
              <a:rPr lang="fr-FR" sz="1600" dirty="0"/>
              <a:t>- Les enseignements pratiques et les mises en situations d’évaluation des stagiaires représentent 20 à 30%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0" y="4881959"/>
            <a:ext cx="6462761" cy="830997"/>
          </a:xfrm>
          <a:prstGeom prst="rect">
            <a:avLst/>
          </a:prstGeom>
        </p:spPr>
        <p:txBody>
          <a:bodyPr wrap="square">
            <a:spAutoFit/>
          </a:bodyPr>
          <a:lstStyle/>
          <a:p>
            <a:r>
              <a:rPr lang="fr-FR" sz="1600" b="1" dirty="0"/>
              <a:t>Périodicité : </a:t>
            </a:r>
          </a:p>
          <a:p>
            <a:r>
              <a:rPr lang="fr-FR" sz="1600" b="1" dirty="0"/>
              <a:t>- </a:t>
            </a:r>
            <a:r>
              <a:rPr lang="fr-FR" sz="1600" dirty="0"/>
              <a:t>A l’embauche, puis à une périodicité à définir par le chef d’établissement</a:t>
            </a:r>
          </a:p>
          <a:p>
            <a:r>
              <a:rPr lang="fr-FR" sz="1600" dirty="0"/>
              <a:t>- Exercices semestriels imposés par le code du travail</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185732"/>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530826"/>
            <a:ext cx="6982803" cy="830997"/>
          </a:xfrm>
          <a:prstGeom prst="rect">
            <a:avLst/>
          </a:prstGeom>
          <a:noFill/>
        </p:spPr>
        <p:txBody>
          <a:bodyPr wrap="square" rtlCol="0">
            <a:spAutoFit/>
          </a:bodyPr>
          <a:lstStyle/>
          <a:p>
            <a:r>
              <a:rPr lang="fr-FR" sz="1600" dirty="0"/>
              <a:t>Travailleurs désignés pour tenir un rôle dans l’organisation de la sécurité incendie de l’établissement, tel que : intervention sur un début d’incendie, encadrement</a:t>
            </a:r>
          </a:p>
          <a:p>
            <a:r>
              <a:rPr lang="fr-FR" sz="1600" dirty="0"/>
              <a:t>de l’évacuation, prise en charge des handicapés, alerte des secours.</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2124915"/>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514692" y="2506440"/>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60</a:t>
            </a:fld>
            <a:endParaRPr lang="fr-FR"/>
          </a:p>
        </p:txBody>
      </p:sp>
      <p:pic>
        <p:nvPicPr>
          <p:cNvPr id="7" name="Image 6">
            <a:extLst>
              <a:ext uri="{FF2B5EF4-FFF2-40B4-BE49-F238E27FC236}">
                <a16:creationId xmlns:a16="http://schemas.microsoft.com/office/drawing/2014/main" id="{60E9F64E-2A72-44CB-9D44-D8CFB0DD4AEC}"/>
              </a:ext>
            </a:extLst>
          </p:cNvPr>
          <p:cNvPicPr>
            <a:picLocks noChangeAspect="1"/>
          </p:cNvPicPr>
          <p:nvPr/>
        </p:nvPicPr>
        <p:blipFill>
          <a:blip r:embed="rId4"/>
          <a:stretch>
            <a:fillRect/>
          </a:stretch>
        </p:blipFill>
        <p:spPr>
          <a:xfrm>
            <a:off x="1301988" y="2481043"/>
            <a:ext cx="2379300" cy="2400916"/>
          </a:xfrm>
          <a:prstGeom prst="rect">
            <a:avLst/>
          </a:prstGeom>
        </p:spPr>
      </p:pic>
    </p:spTree>
    <p:extLst>
      <p:ext uri="{BB962C8B-B14F-4D97-AF65-F5344CB8AC3E}">
        <p14:creationId xmlns:p14="http://schemas.microsoft.com/office/powerpoint/2010/main" val="1439518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AGENT DES SERVICES DE SECURITE INCENDIE ET D’ASSISTANCE A PERSONNES (SSIAP1) - FORMATION INITIALE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41606" y="3561102"/>
            <a:ext cx="6346608" cy="1077218"/>
          </a:xfrm>
          <a:prstGeom prst="rect">
            <a:avLst/>
          </a:prstGeom>
        </p:spPr>
        <p:txBody>
          <a:bodyPr wrap="square">
            <a:spAutoFit/>
          </a:bodyPr>
          <a:lstStyle/>
          <a:p>
            <a:pPr lvl="0" fontAlgn="base"/>
            <a:r>
              <a:rPr lang="fr-FR" sz="1600" b="1" dirty="0"/>
              <a:t>Durée :</a:t>
            </a:r>
            <a:endParaRPr lang="fr-FR" sz="1600" dirty="0"/>
          </a:p>
          <a:p>
            <a:pPr lvl="0" fontAlgn="base"/>
            <a:r>
              <a:rPr lang="fr-FR" sz="1600" dirty="0"/>
              <a:t>- 67 heures (10 jours)</a:t>
            </a:r>
          </a:p>
          <a:p>
            <a:pPr lvl="0" fontAlgn="base"/>
            <a:r>
              <a:rPr lang="fr-FR" sz="1600" dirty="0"/>
              <a:t>- Les enseignements pratiques et les mises en situations d’évaluation des stagiaires représentent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0" y="4881959"/>
            <a:ext cx="6462761" cy="830997"/>
          </a:xfrm>
          <a:prstGeom prst="rect">
            <a:avLst/>
          </a:prstGeom>
        </p:spPr>
        <p:txBody>
          <a:bodyPr wrap="square">
            <a:spAutoFit/>
          </a:bodyPr>
          <a:lstStyle/>
          <a:p>
            <a:r>
              <a:rPr lang="fr-FR" sz="1600" b="1" dirty="0"/>
              <a:t>Périodicité : </a:t>
            </a:r>
          </a:p>
          <a:p>
            <a:r>
              <a:rPr lang="fr-FR" sz="1600" b="1" dirty="0"/>
              <a:t> </a:t>
            </a:r>
            <a:r>
              <a:rPr lang="fr-FR" sz="1600" dirty="0"/>
              <a:t>Recyclage (2 jours de formation) ou remise à niveau (3 jours de formation) tous les 3 ans (nous consulter)</a:t>
            </a:r>
          </a:p>
        </p:txBody>
      </p:sp>
      <p:sp>
        <p:nvSpPr>
          <p:cNvPr id="5" name="Rectangle 4">
            <a:extLst>
              <a:ext uri="{FF2B5EF4-FFF2-40B4-BE49-F238E27FC236}">
                <a16:creationId xmlns:a16="http://schemas.microsoft.com/office/drawing/2014/main" id="{5C4B74DD-A229-498E-AD21-F4EFB752D243}"/>
              </a:ext>
            </a:extLst>
          </p:cNvPr>
          <p:cNvSpPr/>
          <p:nvPr/>
        </p:nvSpPr>
        <p:spPr>
          <a:xfrm>
            <a:off x="3286505" y="150210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0" y="2313960"/>
            <a:ext cx="6982803" cy="1077218"/>
          </a:xfrm>
          <a:prstGeom prst="rect">
            <a:avLst/>
          </a:prstGeom>
          <a:noFill/>
        </p:spPr>
        <p:txBody>
          <a:bodyPr wrap="square" rtlCol="0">
            <a:spAutoFit/>
          </a:bodyPr>
          <a:lstStyle/>
          <a:p>
            <a:r>
              <a:rPr lang="fr-FR" sz="1600" dirty="0"/>
              <a:t>Candidat à l’obtention du diplôme SSIAP 1 ou postulant à un emploi d’agent de sécurité incendie et d’assistance à personnes en établissement recevant du public (ERP) ou en immeuble de grande hauteur (IGH) et devant justifier des qualification prévues par arrêté du Ministère de l’Intérieur.</a:t>
            </a:r>
          </a:p>
        </p:txBody>
      </p:sp>
      <p:sp>
        <p:nvSpPr>
          <p:cNvPr id="8" name="Rectangle 7">
            <a:extLst>
              <a:ext uri="{FF2B5EF4-FFF2-40B4-BE49-F238E27FC236}">
                <a16:creationId xmlns:a16="http://schemas.microsoft.com/office/drawing/2014/main" id="{60804D32-C8D1-4BEC-9806-C169F0EFB9DA}"/>
              </a:ext>
            </a:extLst>
          </p:cNvPr>
          <p:cNvSpPr/>
          <p:nvPr/>
        </p:nvSpPr>
        <p:spPr>
          <a:xfrm>
            <a:off x="4427250" y="199529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514691" y="2340238"/>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61</a:t>
            </a:fld>
            <a:endParaRPr lang="fr-FR"/>
          </a:p>
        </p:txBody>
      </p:sp>
      <p:pic>
        <p:nvPicPr>
          <p:cNvPr id="2" name="Image 1">
            <a:extLst>
              <a:ext uri="{FF2B5EF4-FFF2-40B4-BE49-F238E27FC236}">
                <a16:creationId xmlns:a16="http://schemas.microsoft.com/office/drawing/2014/main" id="{25D0B358-9109-4C51-81F1-1272DC64A62C}"/>
              </a:ext>
            </a:extLst>
          </p:cNvPr>
          <p:cNvPicPr>
            <a:picLocks noChangeAspect="1"/>
          </p:cNvPicPr>
          <p:nvPr/>
        </p:nvPicPr>
        <p:blipFill>
          <a:blip r:embed="rId4"/>
          <a:stretch>
            <a:fillRect/>
          </a:stretch>
        </p:blipFill>
        <p:spPr>
          <a:xfrm>
            <a:off x="1403786" y="2219511"/>
            <a:ext cx="1968739" cy="3136383"/>
          </a:xfrm>
          <a:prstGeom prst="rect">
            <a:avLst/>
          </a:prstGeom>
        </p:spPr>
      </p:pic>
    </p:spTree>
    <p:extLst>
      <p:ext uri="{BB962C8B-B14F-4D97-AF65-F5344CB8AC3E}">
        <p14:creationId xmlns:p14="http://schemas.microsoft.com/office/powerpoint/2010/main" val="3243270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EQUIPIER D’EVACUATION </a:t>
            </a:r>
          </a:p>
          <a:p>
            <a:pPr algn="ctr"/>
            <a:r>
              <a:rPr lang="fr-FR" sz="1600" b="1" dirty="0"/>
              <a:t>GUIDE FILE / SERRE FILE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27250" y="3316671"/>
            <a:ext cx="6346608" cy="584775"/>
          </a:xfrm>
          <a:prstGeom prst="rect">
            <a:avLst/>
          </a:prstGeom>
        </p:spPr>
        <p:txBody>
          <a:bodyPr wrap="square">
            <a:spAutoFit/>
          </a:bodyPr>
          <a:lstStyle/>
          <a:p>
            <a:pPr lvl="0" fontAlgn="base"/>
            <a:r>
              <a:rPr lang="fr-FR" sz="1600" b="1" dirty="0"/>
              <a:t>Durée :</a:t>
            </a:r>
            <a:endParaRPr lang="fr-FR" sz="1600" dirty="0"/>
          </a:p>
          <a:p>
            <a:pPr lvl="0" fontAlgn="base"/>
            <a:r>
              <a:rPr lang="fr-FR" sz="1600" dirty="0"/>
              <a:t>3 à 4 heures (0,5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0" y="4333835"/>
            <a:ext cx="6462761" cy="830997"/>
          </a:xfrm>
          <a:prstGeom prst="rect">
            <a:avLst/>
          </a:prstGeom>
        </p:spPr>
        <p:txBody>
          <a:bodyPr wrap="square">
            <a:spAutoFit/>
          </a:bodyPr>
          <a:lstStyle/>
          <a:p>
            <a:r>
              <a:rPr lang="fr-FR" sz="1600" b="1" dirty="0"/>
              <a:t>Périodicité : </a:t>
            </a:r>
          </a:p>
          <a:p>
            <a:r>
              <a:rPr lang="fr-FR" sz="1600" b="1" dirty="0"/>
              <a:t> - </a:t>
            </a:r>
            <a:r>
              <a:rPr lang="fr-FR" sz="1600" dirty="0"/>
              <a:t>A définir par le chef d’établissement</a:t>
            </a:r>
          </a:p>
          <a:p>
            <a:r>
              <a:rPr lang="fr-FR" sz="1600" dirty="0"/>
              <a:t>- Exercices semestriels imposés par le code du travail</a:t>
            </a:r>
          </a:p>
        </p:txBody>
      </p:sp>
      <p:sp>
        <p:nvSpPr>
          <p:cNvPr id="5" name="Rectangle 4">
            <a:extLst>
              <a:ext uri="{FF2B5EF4-FFF2-40B4-BE49-F238E27FC236}">
                <a16:creationId xmlns:a16="http://schemas.microsoft.com/office/drawing/2014/main" id="{5C4B74DD-A229-498E-AD21-F4EFB752D243}"/>
              </a:ext>
            </a:extLst>
          </p:cNvPr>
          <p:cNvSpPr/>
          <p:nvPr/>
        </p:nvSpPr>
        <p:spPr>
          <a:xfrm>
            <a:off x="3286505" y="150210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0" y="2313960"/>
            <a:ext cx="6982803" cy="584775"/>
          </a:xfrm>
          <a:prstGeom prst="rect">
            <a:avLst/>
          </a:prstGeom>
          <a:noFill/>
        </p:spPr>
        <p:txBody>
          <a:bodyPr wrap="square" rtlCol="0">
            <a:spAutoFit/>
          </a:bodyPr>
          <a:lstStyle/>
          <a:p>
            <a:r>
              <a:rPr lang="fr-FR" sz="1600" dirty="0"/>
              <a:t>Travailleurs désignés par l’employeur dans le cadre de la consigne de sécurité incendie de l’établissement, pour procéder à l’évacuation des occupants.</a:t>
            </a:r>
          </a:p>
        </p:txBody>
      </p:sp>
      <p:sp>
        <p:nvSpPr>
          <p:cNvPr id="8" name="Rectangle 7">
            <a:extLst>
              <a:ext uri="{FF2B5EF4-FFF2-40B4-BE49-F238E27FC236}">
                <a16:creationId xmlns:a16="http://schemas.microsoft.com/office/drawing/2014/main" id="{60804D32-C8D1-4BEC-9806-C169F0EFB9DA}"/>
              </a:ext>
            </a:extLst>
          </p:cNvPr>
          <p:cNvSpPr/>
          <p:nvPr/>
        </p:nvSpPr>
        <p:spPr>
          <a:xfrm>
            <a:off x="4427250" y="1995292"/>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514691" y="2340238"/>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62</a:t>
            </a:fld>
            <a:endParaRPr lang="fr-FR"/>
          </a:p>
        </p:txBody>
      </p:sp>
      <p:pic>
        <p:nvPicPr>
          <p:cNvPr id="7" name="Image 6">
            <a:extLst>
              <a:ext uri="{FF2B5EF4-FFF2-40B4-BE49-F238E27FC236}">
                <a16:creationId xmlns:a16="http://schemas.microsoft.com/office/drawing/2014/main" id="{7B41D922-990C-478C-900F-3548A67D1AF6}"/>
              </a:ext>
            </a:extLst>
          </p:cNvPr>
          <p:cNvPicPr>
            <a:picLocks noChangeAspect="1"/>
          </p:cNvPicPr>
          <p:nvPr/>
        </p:nvPicPr>
        <p:blipFill>
          <a:blip r:embed="rId4"/>
          <a:stretch>
            <a:fillRect/>
          </a:stretch>
        </p:blipFill>
        <p:spPr>
          <a:xfrm>
            <a:off x="1098786" y="2788368"/>
            <a:ext cx="2887500" cy="1545467"/>
          </a:xfrm>
          <a:prstGeom prst="rect">
            <a:avLst/>
          </a:prstGeom>
        </p:spPr>
      </p:pic>
    </p:spTree>
    <p:extLst>
      <p:ext uri="{BB962C8B-B14F-4D97-AF65-F5344CB8AC3E}">
        <p14:creationId xmlns:p14="http://schemas.microsoft.com/office/powerpoint/2010/main" val="3287519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FORMATEUR AU SAUVETAGE SECOURISME DU TRAVAIL (SST)</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717152"/>
            <a:ext cx="6346608" cy="1077218"/>
          </a:xfrm>
          <a:prstGeom prst="rect">
            <a:avLst/>
          </a:prstGeom>
        </p:spPr>
        <p:txBody>
          <a:bodyPr wrap="square">
            <a:spAutoFit/>
          </a:bodyPr>
          <a:lstStyle/>
          <a:p>
            <a:pPr lvl="0" fontAlgn="base"/>
            <a:r>
              <a:rPr lang="fr-FR" sz="1600" b="1" dirty="0"/>
              <a:t>Durée : </a:t>
            </a:r>
            <a:r>
              <a:rPr lang="fr-FR" sz="1600" dirty="0"/>
              <a:t>Formation initiale : </a:t>
            </a:r>
          </a:p>
          <a:p>
            <a:pPr lvl="0" fontAlgn="base"/>
            <a:r>
              <a:rPr lang="fr-FR" sz="1600" dirty="0"/>
              <a:t>- 56 heures (8 jours)</a:t>
            </a:r>
          </a:p>
          <a:p>
            <a:pPr lvl="0" fontAlgn="base"/>
            <a:r>
              <a:rPr lang="fr-FR" sz="1600" dirty="0"/>
              <a:t>- Les enseignements pratiques et les mises en situations d’évaluation des stagiaires représentent 50 à 60%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1" y="5105153"/>
            <a:ext cx="5854702" cy="338554"/>
          </a:xfrm>
          <a:prstGeom prst="rect">
            <a:avLst/>
          </a:prstGeom>
        </p:spPr>
        <p:txBody>
          <a:bodyPr wrap="square">
            <a:spAutoFit/>
          </a:bodyPr>
          <a:lstStyle/>
          <a:p>
            <a:r>
              <a:rPr lang="fr-FR" sz="1600" b="1" dirty="0"/>
              <a:t>Périodicité : </a:t>
            </a:r>
            <a:r>
              <a:rPr lang="fr-FR" sz="1600" dirty="0"/>
              <a:t>Certificat valable 36 mois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185732"/>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1846001"/>
            <a:ext cx="6982803" cy="1815882"/>
          </a:xfrm>
          <a:prstGeom prst="rect">
            <a:avLst/>
          </a:prstGeom>
          <a:noFill/>
        </p:spPr>
        <p:txBody>
          <a:bodyPr wrap="square" rtlCol="0">
            <a:spAutoFit/>
          </a:bodyPr>
          <a:lstStyle/>
          <a:p>
            <a:r>
              <a:rPr lang="fr-FR" sz="1600" dirty="0"/>
              <a:t>Personnel devant enseigner les gestes de premiers secours dans le cadre de l'organisation Santé et Sécurité de l'entreprise, ou formateur employé par un organisme de formation.</a:t>
            </a:r>
          </a:p>
          <a:p>
            <a:r>
              <a:rPr lang="fr-FR" sz="1600" dirty="0"/>
              <a:t>Il s'agit prioritairement des personnels des entreprises relevant du régime général de la sécurité sociale. La formation concerne aussi les salariés des entreprises hors RGSS ayant signé une convention avec l'INRS ou souhaitant adopter cette formation.</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1530828"/>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1862301"/>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63</a:t>
            </a:fld>
            <a:endParaRPr lang="fr-FR"/>
          </a:p>
        </p:txBody>
      </p:sp>
      <p:pic>
        <p:nvPicPr>
          <p:cNvPr id="7" name="Image 6">
            <a:extLst>
              <a:ext uri="{FF2B5EF4-FFF2-40B4-BE49-F238E27FC236}">
                <a16:creationId xmlns:a16="http://schemas.microsoft.com/office/drawing/2014/main" id="{13B30840-8502-45A5-B50C-5F31674FFAF8}"/>
              </a:ext>
            </a:extLst>
          </p:cNvPr>
          <p:cNvPicPr>
            <a:picLocks noChangeAspect="1"/>
          </p:cNvPicPr>
          <p:nvPr/>
        </p:nvPicPr>
        <p:blipFill>
          <a:blip r:embed="rId4"/>
          <a:stretch>
            <a:fillRect/>
          </a:stretch>
        </p:blipFill>
        <p:spPr>
          <a:xfrm>
            <a:off x="1138647" y="2262456"/>
            <a:ext cx="2392641" cy="2328593"/>
          </a:xfrm>
          <a:prstGeom prst="rect">
            <a:avLst/>
          </a:prstGeom>
        </p:spPr>
      </p:pic>
    </p:spTree>
    <p:extLst>
      <p:ext uri="{BB962C8B-B14F-4D97-AF65-F5344CB8AC3E}">
        <p14:creationId xmlns:p14="http://schemas.microsoft.com/office/powerpoint/2010/main" val="2113196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SAUVETEUR SECOURISTE DU TRAVAIL (SST) </a:t>
            </a:r>
          </a:p>
          <a:p>
            <a:pPr algn="ctr"/>
            <a:r>
              <a:rPr lang="fr-FR" sz="1600" b="1" dirty="0"/>
              <a:t>FORMATION INITIALE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803699"/>
            <a:ext cx="6346608" cy="1077218"/>
          </a:xfrm>
          <a:prstGeom prst="rect">
            <a:avLst/>
          </a:prstGeom>
        </p:spPr>
        <p:txBody>
          <a:bodyPr wrap="square">
            <a:spAutoFit/>
          </a:bodyPr>
          <a:lstStyle/>
          <a:p>
            <a:pPr lvl="0" fontAlgn="base"/>
            <a:r>
              <a:rPr lang="fr-FR" sz="1600" b="1" dirty="0"/>
              <a:t>Durée :</a:t>
            </a:r>
          </a:p>
          <a:p>
            <a:pPr lvl="0" fontAlgn="base"/>
            <a:r>
              <a:rPr lang="fr-FR" sz="1600" dirty="0"/>
              <a:t>- 12 heures pour 10 stagiaires</a:t>
            </a:r>
          </a:p>
          <a:p>
            <a:pPr lvl="0" fontAlgn="base"/>
            <a:r>
              <a:rPr lang="fr-FR" sz="1600" dirty="0"/>
              <a:t>- Les enseignements pratiques et les mises en situations d’évaluation des stagiaires représentent 40 %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27251" y="5184371"/>
            <a:ext cx="5854702" cy="338554"/>
          </a:xfrm>
          <a:prstGeom prst="rect">
            <a:avLst/>
          </a:prstGeom>
        </p:spPr>
        <p:txBody>
          <a:bodyPr wrap="square">
            <a:spAutoFit/>
          </a:bodyPr>
          <a:lstStyle/>
          <a:p>
            <a:r>
              <a:rPr lang="fr-FR" sz="1600" b="1" dirty="0"/>
              <a:t>Périodicité : </a:t>
            </a:r>
            <a:r>
              <a:rPr lang="fr-FR" sz="1600" dirty="0"/>
              <a:t>Certificat valable 24 mois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1916909"/>
            <a:ext cx="6982803" cy="1815882"/>
          </a:xfrm>
          <a:prstGeom prst="rect">
            <a:avLst/>
          </a:prstGeom>
          <a:noFill/>
        </p:spPr>
        <p:txBody>
          <a:bodyPr wrap="square" rtlCol="0">
            <a:spAutoFit/>
          </a:bodyPr>
          <a:lstStyle/>
          <a:p>
            <a:r>
              <a:rPr lang="fr-FR" sz="1600" dirty="0"/>
              <a:t>Personnel devant connaître les gestes de premiers secours dans le cadre de son activité professionnelle, ou devant faire partie de l'effectif des secouristes imposés par le Code du Travail.</a:t>
            </a:r>
          </a:p>
          <a:p>
            <a:r>
              <a:rPr lang="fr-FR" sz="1600" dirty="0"/>
              <a:t>Il s'agit prioritairement des personnels des entreprises relevant du régime général de la sécurité sociale. La formation concerne aussi les salariés des entreprises hors RGSS ayant signé une convention avec l'INRS ou souhaitant adopter cette formation.</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1609610"/>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1944831"/>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64</a:t>
            </a:fld>
            <a:endParaRPr lang="fr-FR"/>
          </a:p>
        </p:txBody>
      </p:sp>
      <p:pic>
        <p:nvPicPr>
          <p:cNvPr id="7" name="Image 6">
            <a:extLst>
              <a:ext uri="{FF2B5EF4-FFF2-40B4-BE49-F238E27FC236}">
                <a16:creationId xmlns:a16="http://schemas.microsoft.com/office/drawing/2014/main" id="{13B30840-8502-45A5-B50C-5F31674FFAF8}"/>
              </a:ext>
            </a:extLst>
          </p:cNvPr>
          <p:cNvPicPr>
            <a:picLocks noChangeAspect="1"/>
          </p:cNvPicPr>
          <p:nvPr/>
        </p:nvPicPr>
        <p:blipFill>
          <a:blip r:embed="rId4"/>
          <a:stretch>
            <a:fillRect/>
          </a:stretch>
        </p:blipFill>
        <p:spPr>
          <a:xfrm>
            <a:off x="1138647" y="2262456"/>
            <a:ext cx="2392641" cy="2328593"/>
          </a:xfrm>
          <a:prstGeom prst="rect">
            <a:avLst/>
          </a:prstGeom>
        </p:spPr>
      </p:pic>
    </p:spTree>
    <p:extLst>
      <p:ext uri="{BB962C8B-B14F-4D97-AF65-F5344CB8AC3E}">
        <p14:creationId xmlns:p14="http://schemas.microsoft.com/office/powerpoint/2010/main" val="939395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SAUVETEUR SECOURISTE DU TRAVAIL (SST) </a:t>
            </a:r>
          </a:p>
          <a:p>
            <a:pPr algn="ctr"/>
            <a:r>
              <a:rPr lang="fr-FR" sz="1600" b="1" dirty="0"/>
              <a:t> FORMATION DE MAINTIEN ET ACTUALISATION DES COMPETENCES</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803699"/>
            <a:ext cx="6346608" cy="1077218"/>
          </a:xfrm>
          <a:prstGeom prst="rect">
            <a:avLst/>
          </a:prstGeom>
        </p:spPr>
        <p:txBody>
          <a:bodyPr wrap="square">
            <a:spAutoFit/>
          </a:bodyPr>
          <a:lstStyle/>
          <a:p>
            <a:pPr lvl="0" fontAlgn="base"/>
            <a:r>
              <a:rPr lang="fr-FR" sz="1600" b="1" dirty="0"/>
              <a:t>Durée :</a:t>
            </a:r>
          </a:p>
          <a:p>
            <a:pPr lvl="0" fontAlgn="base"/>
            <a:r>
              <a:rPr lang="fr-FR" sz="1600" dirty="0"/>
              <a:t>- 7 heures pour 10 stagiaires (1 jour)</a:t>
            </a:r>
          </a:p>
          <a:p>
            <a:pPr lvl="0" fontAlgn="base"/>
            <a:r>
              <a:rPr lang="fr-FR" sz="1600" dirty="0"/>
              <a:t>- Les enseignements pratiques et les mises en situations d’évaluation des stagiaires représentent 40 %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5079113"/>
            <a:ext cx="5854702" cy="338554"/>
          </a:xfrm>
          <a:prstGeom prst="rect">
            <a:avLst/>
          </a:prstGeom>
        </p:spPr>
        <p:txBody>
          <a:bodyPr wrap="square">
            <a:spAutoFit/>
          </a:bodyPr>
          <a:lstStyle/>
          <a:p>
            <a:r>
              <a:rPr lang="fr-FR" sz="1600" b="1" dirty="0"/>
              <a:t>Périodicité : </a:t>
            </a:r>
            <a:r>
              <a:rPr lang="fr-FR" sz="1600" dirty="0"/>
              <a:t>Certificat valable 24 mois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1916909"/>
            <a:ext cx="6982803" cy="1815882"/>
          </a:xfrm>
          <a:prstGeom prst="rect">
            <a:avLst/>
          </a:prstGeom>
          <a:noFill/>
        </p:spPr>
        <p:txBody>
          <a:bodyPr wrap="square" rtlCol="0">
            <a:spAutoFit/>
          </a:bodyPr>
          <a:lstStyle/>
          <a:p>
            <a:r>
              <a:rPr lang="fr-FR" sz="1600" dirty="0"/>
              <a:t>Personnel devant connaître les gestes de premiers secours dans le cadre de son activité professionnelle, ou devant faire partie de l'effectif des secouristes imposés par le Code du Travail.</a:t>
            </a:r>
          </a:p>
          <a:p>
            <a:r>
              <a:rPr lang="fr-FR" sz="1600" dirty="0"/>
              <a:t>Il s'agit prioritairement des personnels des entreprises relevant du régime général de la sécurité sociale. La formation concerne aussi les salariés des entreprises hors RGSS ayant signé une convention avec l'INRS ou souhaitant adopter cette formation.</a:t>
            </a:r>
          </a:p>
        </p:txBody>
      </p:sp>
      <p:sp>
        <p:nvSpPr>
          <p:cNvPr id="8" name="Rectangle 7">
            <a:extLst>
              <a:ext uri="{FF2B5EF4-FFF2-40B4-BE49-F238E27FC236}">
                <a16:creationId xmlns:a16="http://schemas.microsoft.com/office/drawing/2014/main" id="{60804D32-C8D1-4BEC-9806-C169F0EFB9DA}"/>
              </a:ext>
            </a:extLst>
          </p:cNvPr>
          <p:cNvSpPr/>
          <p:nvPr/>
        </p:nvSpPr>
        <p:spPr>
          <a:xfrm>
            <a:off x="4427251" y="1609610"/>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1944831"/>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65</a:t>
            </a:fld>
            <a:endParaRPr lang="fr-FR"/>
          </a:p>
        </p:txBody>
      </p:sp>
      <p:pic>
        <p:nvPicPr>
          <p:cNvPr id="7" name="Image 6">
            <a:extLst>
              <a:ext uri="{FF2B5EF4-FFF2-40B4-BE49-F238E27FC236}">
                <a16:creationId xmlns:a16="http://schemas.microsoft.com/office/drawing/2014/main" id="{13B30840-8502-45A5-B50C-5F31674FFAF8}"/>
              </a:ext>
            </a:extLst>
          </p:cNvPr>
          <p:cNvPicPr>
            <a:picLocks noChangeAspect="1"/>
          </p:cNvPicPr>
          <p:nvPr/>
        </p:nvPicPr>
        <p:blipFill>
          <a:blip r:embed="rId4"/>
          <a:stretch>
            <a:fillRect/>
          </a:stretch>
        </p:blipFill>
        <p:spPr>
          <a:xfrm>
            <a:off x="1138647" y="2262456"/>
            <a:ext cx="2392641" cy="2328593"/>
          </a:xfrm>
          <a:prstGeom prst="rect">
            <a:avLst/>
          </a:prstGeom>
        </p:spPr>
      </p:pic>
    </p:spTree>
    <p:extLst>
      <p:ext uri="{BB962C8B-B14F-4D97-AF65-F5344CB8AC3E}">
        <p14:creationId xmlns:p14="http://schemas.microsoft.com/office/powerpoint/2010/main" val="1938346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38554"/>
          </a:xfrm>
          <a:prstGeom prst="rect">
            <a:avLst/>
          </a:prstGeom>
        </p:spPr>
        <p:txBody>
          <a:bodyPr wrap="square">
            <a:spAutoFit/>
          </a:bodyPr>
          <a:lstStyle/>
          <a:p>
            <a:pPr algn="ctr"/>
            <a:r>
              <a:rPr lang="fr-FR" sz="1600" b="1" dirty="0"/>
              <a:t>PRESIDER LE COMITE D’HYGIENE, DE SECURITE ET DES CONDITIONS DE TRAVAIL</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03893" y="3223256"/>
            <a:ext cx="6346608" cy="1077218"/>
          </a:xfrm>
          <a:prstGeom prst="rect">
            <a:avLst/>
          </a:prstGeom>
        </p:spPr>
        <p:txBody>
          <a:bodyPr wrap="square">
            <a:spAutoFit/>
          </a:bodyPr>
          <a:lstStyle/>
          <a:p>
            <a:pPr lvl="0" fontAlgn="base"/>
            <a:r>
              <a:rPr lang="fr-FR" sz="1600" b="1" dirty="0"/>
              <a:t>Durée :</a:t>
            </a:r>
          </a:p>
          <a:p>
            <a:pPr lvl="0" fontAlgn="base"/>
            <a:r>
              <a:rPr lang="fr-FR" sz="1600" dirty="0"/>
              <a:t>- 14 heures (2 jours)</a:t>
            </a:r>
          </a:p>
          <a:p>
            <a:pPr lvl="0" fontAlgn="base"/>
            <a:r>
              <a:rPr lang="fr-FR" sz="1600" dirty="0"/>
              <a:t>- Les enseignements pratiques et les mises en situations d’évaluation des stagiaires représentent 20%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24471" y="4780534"/>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153120"/>
            <a:ext cx="6982803" cy="584775"/>
          </a:xfrm>
          <a:prstGeom prst="rect">
            <a:avLst/>
          </a:prstGeom>
          <a:noFill/>
        </p:spPr>
        <p:txBody>
          <a:bodyPr wrap="square" rtlCol="0">
            <a:spAutoFit/>
          </a:bodyPr>
          <a:lstStyle/>
          <a:p>
            <a:r>
              <a:rPr lang="fr-FR" sz="1600" dirty="0"/>
              <a:t>Employeurs, chefs d’établissement et cadres désignés pour présider le CHSCT (entreprises privées et fonction publique).</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1825841"/>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42324" y="2150912"/>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66</a:t>
            </a:fld>
            <a:endParaRPr lang="fr-FR"/>
          </a:p>
        </p:txBody>
      </p:sp>
      <p:pic>
        <p:nvPicPr>
          <p:cNvPr id="2" name="Image 1">
            <a:extLst>
              <a:ext uri="{FF2B5EF4-FFF2-40B4-BE49-F238E27FC236}">
                <a16:creationId xmlns:a16="http://schemas.microsoft.com/office/drawing/2014/main" id="{E7EDAAF3-1105-454A-AA6E-0827D79896E2}"/>
              </a:ext>
            </a:extLst>
          </p:cNvPr>
          <p:cNvPicPr>
            <a:picLocks noChangeAspect="1"/>
          </p:cNvPicPr>
          <p:nvPr/>
        </p:nvPicPr>
        <p:blipFill>
          <a:blip r:embed="rId4"/>
          <a:stretch>
            <a:fillRect/>
          </a:stretch>
        </p:blipFill>
        <p:spPr>
          <a:xfrm>
            <a:off x="1455439" y="2359283"/>
            <a:ext cx="2494800" cy="2139433"/>
          </a:xfrm>
          <a:prstGeom prst="rect">
            <a:avLst/>
          </a:prstGeom>
        </p:spPr>
      </p:pic>
    </p:spTree>
    <p:extLst>
      <p:ext uri="{BB962C8B-B14F-4D97-AF65-F5344CB8AC3E}">
        <p14:creationId xmlns:p14="http://schemas.microsoft.com/office/powerpoint/2010/main" val="2415918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646331"/>
          </a:xfrm>
          <a:prstGeom prst="rect">
            <a:avLst/>
          </a:prstGeom>
        </p:spPr>
        <p:txBody>
          <a:bodyPr wrap="square">
            <a:spAutoFit/>
          </a:bodyPr>
          <a:lstStyle/>
          <a:p>
            <a:pPr algn="ctr"/>
            <a:r>
              <a:rPr lang="fr-FR" b="1" dirty="0"/>
              <a:t>APPAREILS RESPIRATOIRES ISOLANTS </a:t>
            </a:r>
          </a:p>
          <a:p>
            <a:pPr algn="ctr"/>
            <a:r>
              <a:rPr lang="fr-FR" b="1" dirty="0"/>
              <a:t> ARI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370997" y="3234856"/>
            <a:ext cx="6346608" cy="1077218"/>
          </a:xfrm>
          <a:prstGeom prst="rect">
            <a:avLst/>
          </a:prstGeom>
        </p:spPr>
        <p:txBody>
          <a:bodyPr wrap="square">
            <a:spAutoFit/>
          </a:bodyPr>
          <a:lstStyle/>
          <a:p>
            <a:pPr lvl="0" fontAlgn="base"/>
            <a:r>
              <a:rPr lang="fr-FR" sz="1600" b="1" dirty="0"/>
              <a:t>Durée :</a:t>
            </a:r>
          </a:p>
          <a:p>
            <a:pPr lvl="0" fontAlgn="base"/>
            <a:r>
              <a:rPr lang="fr-FR" sz="1600" dirty="0"/>
              <a:t>- 7 heures (1 jour)</a:t>
            </a:r>
          </a:p>
          <a:p>
            <a:pPr lvl="0" fontAlgn="base"/>
            <a:r>
              <a:rPr lang="fr-FR" sz="1600" dirty="0"/>
              <a:t>- Les enseignements pratiques et les mises en situations d’évaluation des stagiaires représentent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819952"/>
            <a:ext cx="5854702" cy="584775"/>
          </a:xfrm>
          <a:prstGeom prst="rect">
            <a:avLst/>
          </a:prstGeom>
        </p:spPr>
        <p:txBody>
          <a:bodyPr wrap="square">
            <a:spAutoFit/>
          </a:bodyPr>
          <a:lstStyle/>
          <a:p>
            <a:r>
              <a:rPr lang="fr-FR" sz="1600" b="1" dirty="0"/>
              <a:t>Périodicité : </a:t>
            </a:r>
            <a:r>
              <a:rPr lang="fr-FR" sz="1600" dirty="0"/>
              <a:t>A</a:t>
            </a:r>
            <a:r>
              <a:rPr lang="fr-FR" sz="1600" b="1" dirty="0"/>
              <a:t> </a:t>
            </a:r>
            <a:r>
              <a:rPr lang="fr-FR" sz="1600" dirty="0"/>
              <a:t>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584775"/>
          </a:xfrm>
          <a:prstGeom prst="rect">
            <a:avLst/>
          </a:prstGeom>
          <a:noFill/>
        </p:spPr>
        <p:txBody>
          <a:bodyPr wrap="square" rtlCol="0">
            <a:spAutoFit/>
          </a:bodyPr>
          <a:lstStyle/>
          <a:p>
            <a:r>
              <a:rPr lang="fr-FR" sz="1600" dirty="0"/>
              <a:t>Tous les travailleurs susceptibles d'utiliser un appareil respiratoire afin d'effectuer une opération, une évacuation ou un sauvetage en milieu toxique ou anoxique.</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67</a:t>
            </a:fld>
            <a:endParaRPr lang="fr-FR"/>
          </a:p>
        </p:txBody>
      </p:sp>
      <p:pic>
        <p:nvPicPr>
          <p:cNvPr id="7" name="Image 6">
            <a:extLst>
              <a:ext uri="{FF2B5EF4-FFF2-40B4-BE49-F238E27FC236}">
                <a16:creationId xmlns:a16="http://schemas.microsoft.com/office/drawing/2014/main" id="{0D434F77-E027-4B62-BDAC-BE6885CF43E4}"/>
              </a:ext>
            </a:extLst>
          </p:cNvPr>
          <p:cNvPicPr>
            <a:picLocks noChangeAspect="1"/>
          </p:cNvPicPr>
          <p:nvPr/>
        </p:nvPicPr>
        <p:blipFill>
          <a:blip r:embed="rId4"/>
          <a:stretch>
            <a:fillRect/>
          </a:stretch>
        </p:blipFill>
        <p:spPr>
          <a:xfrm>
            <a:off x="1063278" y="2171998"/>
            <a:ext cx="2531196" cy="2463716"/>
          </a:xfrm>
          <a:prstGeom prst="rect">
            <a:avLst/>
          </a:prstGeom>
        </p:spPr>
      </p:pic>
    </p:spTree>
    <p:extLst>
      <p:ext uri="{BB962C8B-B14F-4D97-AF65-F5344CB8AC3E}">
        <p14:creationId xmlns:p14="http://schemas.microsoft.com/office/powerpoint/2010/main" val="3480811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646331"/>
          </a:xfrm>
          <a:prstGeom prst="rect">
            <a:avLst/>
          </a:prstGeom>
        </p:spPr>
        <p:txBody>
          <a:bodyPr wrap="square">
            <a:spAutoFit/>
          </a:bodyPr>
          <a:lstStyle/>
          <a:p>
            <a:pPr algn="ctr"/>
            <a:r>
              <a:rPr lang="fr-FR" b="1" dirty="0"/>
              <a:t>PREVENTION DES ATMOSPHERES EXPLOSIVES </a:t>
            </a:r>
          </a:p>
          <a:p>
            <a:pPr algn="ctr"/>
            <a:r>
              <a:rPr lang="fr-FR" b="1" dirty="0"/>
              <a:t> ATEX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370997" y="3234856"/>
            <a:ext cx="6346608" cy="584775"/>
          </a:xfrm>
          <a:prstGeom prst="rect">
            <a:avLst/>
          </a:prstGeom>
        </p:spPr>
        <p:txBody>
          <a:bodyPr wrap="square">
            <a:spAutoFit/>
          </a:bodyPr>
          <a:lstStyle/>
          <a:p>
            <a:pPr lvl="0" fontAlgn="base"/>
            <a:r>
              <a:rPr lang="fr-FR" sz="1600" b="1" dirty="0"/>
              <a:t>Durée :</a:t>
            </a:r>
          </a:p>
          <a:p>
            <a:pPr lvl="0" fontAlgn="base"/>
            <a:r>
              <a:rPr lang="fr-FR" sz="1600" dirty="0"/>
              <a:t>7 heures (1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819952"/>
            <a:ext cx="5854702" cy="584775"/>
          </a:xfrm>
          <a:prstGeom prst="rect">
            <a:avLst/>
          </a:prstGeom>
        </p:spPr>
        <p:txBody>
          <a:bodyPr wrap="square">
            <a:spAutoFit/>
          </a:bodyPr>
          <a:lstStyle/>
          <a:p>
            <a:r>
              <a:rPr lang="fr-FR" sz="1600" b="1" dirty="0"/>
              <a:t>Périodicité : </a:t>
            </a:r>
            <a:r>
              <a:rPr lang="fr-FR" sz="1600" dirty="0"/>
              <a:t>A</a:t>
            </a:r>
            <a:r>
              <a:rPr lang="fr-FR" sz="1600" b="1" dirty="0"/>
              <a:t> </a:t>
            </a:r>
            <a:r>
              <a:rPr lang="fr-FR" sz="1600" dirty="0"/>
              <a:t>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584775"/>
          </a:xfrm>
          <a:prstGeom prst="rect">
            <a:avLst/>
          </a:prstGeom>
          <a:noFill/>
        </p:spPr>
        <p:txBody>
          <a:bodyPr wrap="square" rtlCol="0">
            <a:spAutoFit/>
          </a:bodyPr>
          <a:lstStyle/>
          <a:p>
            <a:r>
              <a:rPr lang="fr-FR" sz="1600" dirty="0"/>
              <a:t>Tous les personnels travaillant avec, ou à proximité, de substances ou préparations inflammables ou explosives susceptibles de générer une atmosphère explosible.</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68</a:t>
            </a:fld>
            <a:endParaRPr lang="fr-FR"/>
          </a:p>
        </p:txBody>
      </p:sp>
      <p:pic>
        <p:nvPicPr>
          <p:cNvPr id="2" name="Image 1">
            <a:extLst>
              <a:ext uri="{FF2B5EF4-FFF2-40B4-BE49-F238E27FC236}">
                <a16:creationId xmlns:a16="http://schemas.microsoft.com/office/drawing/2014/main" id="{30F66212-41BB-4DB9-89D9-D653D80214FE}"/>
              </a:ext>
            </a:extLst>
          </p:cNvPr>
          <p:cNvPicPr>
            <a:picLocks noChangeAspect="1"/>
          </p:cNvPicPr>
          <p:nvPr/>
        </p:nvPicPr>
        <p:blipFill>
          <a:blip r:embed="rId4"/>
          <a:stretch>
            <a:fillRect/>
          </a:stretch>
        </p:blipFill>
        <p:spPr>
          <a:xfrm>
            <a:off x="1329885" y="1936637"/>
            <a:ext cx="2564100" cy="2906400"/>
          </a:xfrm>
          <a:prstGeom prst="rect">
            <a:avLst/>
          </a:prstGeom>
        </p:spPr>
      </p:pic>
    </p:spTree>
    <p:extLst>
      <p:ext uri="{BB962C8B-B14F-4D97-AF65-F5344CB8AC3E}">
        <p14:creationId xmlns:p14="http://schemas.microsoft.com/office/powerpoint/2010/main" val="1855636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646331"/>
          </a:xfrm>
          <a:prstGeom prst="rect">
            <a:avLst/>
          </a:prstGeom>
        </p:spPr>
        <p:txBody>
          <a:bodyPr wrap="square">
            <a:spAutoFit/>
          </a:bodyPr>
          <a:lstStyle/>
          <a:p>
            <a:pPr algn="ctr"/>
            <a:r>
              <a:rPr lang="fr-FR" b="1" dirty="0"/>
              <a:t>PREVENTION DU RISQUE CHIMIQUE </a:t>
            </a:r>
          </a:p>
          <a:p>
            <a:pPr algn="ctr"/>
            <a:r>
              <a:rPr lang="fr-FR" b="1" dirty="0"/>
              <a:t> 1er DEGRE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393344" y="4022429"/>
            <a:ext cx="6346608" cy="1077218"/>
          </a:xfrm>
          <a:prstGeom prst="rect">
            <a:avLst/>
          </a:prstGeom>
        </p:spPr>
        <p:txBody>
          <a:bodyPr wrap="square">
            <a:spAutoFit/>
          </a:bodyPr>
          <a:lstStyle/>
          <a:p>
            <a:pPr lvl="0" fontAlgn="base"/>
            <a:r>
              <a:rPr lang="fr-FR" sz="1600" b="1" dirty="0"/>
              <a:t>Durée :</a:t>
            </a:r>
          </a:p>
          <a:p>
            <a:pPr lvl="0" fontAlgn="base"/>
            <a:r>
              <a:rPr lang="fr-FR" sz="1600" dirty="0"/>
              <a:t>- 7 heures (1 jour)</a:t>
            </a:r>
          </a:p>
          <a:p>
            <a:pPr lvl="0" fontAlgn="base"/>
            <a:r>
              <a:rPr lang="fr-FR" sz="1600" dirty="0"/>
              <a:t>- Les enseignements pratiques et les mises en situations d’évaluation des stagiaires représentent 10 à 20 %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370997" y="5263055"/>
            <a:ext cx="5854702" cy="584775"/>
          </a:xfrm>
          <a:prstGeom prst="rect">
            <a:avLst/>
          </a:prstGeom>
        </p:spPr>
        <p:txBody>
          <a:bodyPr wrap="square">
            <a:spAutoFit/>
          </a:bodyPr>
          <a:lstStyle/>
          <a:p>
            <a:r>
              <a:rPr lang="fr-FR" sz="1600" b="1" dirty="0"/>
              <a:t>Périodicité : </a:t>
            </a:r>
            <a:r>
              <a:rPr lang="fr-FR" sz="1600" dirty="0"/>
              <a:t>A</a:t>
            </a:r>
            <a:r>
              <a:rPr lang="fr-FR" sz="1600" b="1" dirty="0"/>
              <a:t> </a:t>
            </a:r>
            <a:r>
              <a:rPr lang="fr-FR" sz="1600" dirty="0"/>
              <a:t>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1569660"/>
          </a:xfrm>
          <a:prstGeom prst="rect">
            <a:avLst/>
          </a:prstGeom>
          <a:noFill/>
        </p:spPr>
        <p:txBody>
          <a:bodyPr wrap="square" rtlCol="0">
            <a:spAutoFit/>
          </a:bodyPr>
          <a:lstStyle/>
          <a:p>
            <a:r>
              <a:rPr lang="fr-FR" sz="1600" dirty="0"/>
              <a:t>Travailleurs manipulant des substances ou préparations dangereuses telles que définies dans le code du travail, ou travaillant dans un lieu où elles sont stockées ou utilisées.</a:t>
            </a:r>
          </a:p>
          <a:p>
            <a:r>
              <a:rPr lang="fr-FR" sz="1600" dirty="0"/>
              <a:t>Représentants du personnel au CHSCT, ou délégués du personnel.</a:t>
            </a:r>
          </a:p>
          <a:p>
            <a:r>
              <a:rPr lang="fr-FR" sz="1600" i="1" dirty="0"/>
              <a:t>Note : Cette formation obligatoire issue du Code du Travail ne constitue pas l’habilitation N1 de l’UIC.</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69</a:t>
            </a:fld>
            <a:endParaRPr lang="fr-FR"/>
          </a:p>
        </p:txBody>
      </p:sp>
      <p:pic>
        <p:nvPicPr>
          <p:cNvPr id="2" name="Image 1">
            <a:extLst>
              <a:ext uri="{FF2B5EF4-FFF2-40B4-BE49-F238E27FC236}">
                <a16:creationId xmlns:a16="http://schemas.microsoft.com/office/drawing/2014/main" id="{086159F3-4988-47BC-B1BD-993F7E6DAD80}"/>
              </a:ext>
            </a:extLst>
          </p:cNvPr>
          <p:cNvPicPr>
            <a:picLocks noChangeAspect="1"/>
          </p:cNvPicPr>
          <p:nvPr/>
        </p:nvPicPr>
        <p:blipFill>
          <a:blip r:embed="rId4"/>
          <a:stretch>
            <a:fillRect/>
          </a:stretch>
        </p:blipFill>
        <p:spPr>
          <a:xfrm>
            <a:off x="1098132" y="2202023"/>
            <a:ext cx="2818200" cy="2808367"/>
          </a:xfrm>
          <a:prstGeom prst="rect">
            <a:avLst/>
          </a:prstGeom>
        </p:spPr>
      </p:pic>
    </p:spTree>
    <p:extLst>
      <p:ext uri="{BB962C8B-B14F-4D97-AF65-F5344CB8AC3E}">
        <p14:creationId xmlns:p14="http://schemas.microsoft.com/office/powerpoint/2010/main" val="38127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dirty="0"/>
              <a:t>MONTAGE, VERIFICATION ET UTILISATION DES ECHAFAUDAGES DE PIED  FORMATION BASEE SUR LA RECOMMANDATION R408 </a:t>
            </a:r>
            <a:endParaRPr lang="fr-FR" sz="1600"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787243" y="3681392"/>
            <a:ext cx="6096000" cy="1077218"/>
          </a:xfrm>
          <a:prstGeom prst="rect">
            <a:avLst/>
          </a:prstGeom>
        </p:spPr>
        <p:txBody>
          <a:bodyPr>
            <a:spAutoFit/>
          </a:bodyPr>
          <a:lstStyle/>
          <a:p>
            <a:r>
              <a:rPr lang="fr-FR" sz="1600" b="1" dirty="0"/>
              <a:t>Durée :</a:t>
            </a:r>
          </a:p>
          <a:p>
            <a:r>
              <a:rPr lang="fr-FR" sz="1600" b="1" dirty="0"/>
              <a:t>- </a:t>
            </a:r>
            <a:r>
              <a:rPr lang="fr-FR" sz="1600" dirty="0"/>
              <a:t>14 heures (2 jours)</a:t>
            </a:r>
          </a:p>
          <a:p>
            <a:r>
              <a:rPr lang="fr-FR" sz="1600" dirty="0"/>
              <a:t>- Les enseignements pratiques et les mises en situations d’évaluation des stagiaires représentent 40 à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787243" y="5068145"/>
            <a:ext cx="5783154"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787243" y="2578282"/>
            <a:ext cx="5488186" cy="830997"/>
          </a:xfrm>
          <a:prstGeom prst="rect">
            <a:avLst/>
          </a:prstGeom>
          <a:noFill/>
        </p:spPr>
        <p:txBody>
          <a:bodyPr wrap="square" rtlCol="0">
            <a:spAutoFit/>
          </a:bodyPr>
          <a:lstStyle/>
          <a:p>
            <a:r>
              <a:rPr lang="fr-FR" sz="1600" dirty="0"/>
              <a:t>Travailleurs utilisant, montant et démontant des échafaudages de pied, et, en conséquence devant être instruits des mesures de prévention des accidents et des règles techniques.</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06188" y="2564389"/>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787243" y="224566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sp>
        <p:nvSpPr>
          <p:cNvPr id="2" name="Espace réservé du numéro de diapositive 1">
            <a:extLst>
              <a:ext uri="{FF2B5EF4-FFF2-40B4-BE49-F238E27FC236}">
                <a16:creationId xmlns:a16="http://schemas.microsoft.com/office/drawing/2014/main" id="{9B25F64B-DE17-4DEE-AA37-E29756779767}"/>
              </a:ext>
            </a:extLst>
          </p:cNvPr>
          <p:cNvSpPr>
            <a:spLocks noGrp="1"/>
          </p:cNvSpPr>
          <p:nvPr>
            <p:ph type="sldNum" sz="quarter" idx="12"/>
          </p:nvPr>
        </p:nvSpPr>
        <p:spPr/>
        <p:txBody>
          <a:bodyPr/>
          <a:lstStyle/>
          <a:p>
            <a:fld id="{4CDC8259-B612-42BB-9B71-A80A96815A04}" type="slidenum">
              <a:rPr lang="fr-FR" smtClean="0"/>
              <a:t>7</a:t>
            </a:fld>
            <a:endParaRPr lang="fr-FR"/>
          </a:p>
        </p:txBody>
      </p:sp>
      <p:pic>
        <p:nvPicPr>
          <p:cNvPr id="4" name="Image 3">
            <a:extLst>
              <a:ext uri="{FF2B5EF4-FFF2-40B4-BE49-F238E27FC236}">
                <a16:creationId xmlns:a16="http://schemas.microsoft.com/office/drawing/2014/main" id="{EDDE4D6F-8744-41C8-9CF2-F2F075605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17" y="757656"/>
            <a:ext cx="1245546" cy="834516"/>
          </a:xfrm>
          <a:prstGeom prst="rect">
            <a:avLst/>
          </a:prstGeom>
        </p:spPr>
      </p:pic>
      <p:pic>
        <p:nvPicPr>
          <p:cNvPr id="9" name="Image 8">
            <a:extLst>
              <a:ext uri="{FF2B5EF4-FFF2-40B4-BE49-F238E27FC236}">
                <a16:creationId xmlns:a16="http://schemas.microsoft.com/office/drawing/2014/main" id="{C7E0A72F-2648-4C92-9771-5689C5736898}"/>
              </a:ext>
            </a:extLst>
          </p:cNvPr>
          <p:cNvPicPr>
            <a:picLocks noChangeAspect="1"/>
          </p:cNvPicPr>
          <p:nvPr/>
        </p:nvPicPr>
        <p:blipFill>
          <a:blip r:embed="rId5"/>
          <a:stretch>
            <a:fillRect/>
          </a:stretch>
        </p:blipFill>
        <p:spPr>
          <a:xfrm>
            <a:off x="1541240" y="2464569"/>
            <a:ext cx="1848000" cy="2877567"/>
          </a:xfrm>
          <a:prstGeom prst="rect">
            <a:avLst/>
          </a:prstGeom>
        </p:spPr>
      </p:pic>
    </p:spTree>
    <p:extLst>
      <p:ext uri="{BB962C8B-B14F-4D97-AF65-F5344CB8AC3E}">
        <p14:creationId xmlns:p14="http://schemas.microsoft.com/office/powerpoint/2010/main" val="2899222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646331"/>
          </a:xfrm>
          <a:prstGeom prst="rect">
            <a:avLst/>
          </a:prstGeom>
        </p:spPr>
        <p:txBody>
          <a:bodyPr wrap="square">
            <a:spAutoFit/>
          </a:bodyPr>
          <a:lstStyle/>
          <a:p>
            <a:pPr algn="ctr"/>
            <a:r>
              <a:rPr lang="fr-FR" b="1" dirty="0"/>
              <a:t>PREVENTION DU RISQUE CHIMIQUE </a:t>
            </a:r>
          </a:p>
          <a:p>
            <a:pPr algn="ctr"/>
            <a:r>
              <a:rPr lang="fr-FR" b="1" dirty="0"/>
              <a:t> 2nd DEGRE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393344" y="4022429"/>
            <a:ext cx="6346608" cy="1077218"/>
          </a:xfrm>
          <a:prstGeom prst="rect">
            <a:avLst/>
          </a:prstGeom>
        </p:spPr>
        <p:txBody>
          <a:bodyPr wrap="square">
            <a:spAutoFit/>
          </a:bodyPr>
          <a:lstStyle/>
          <a:p>
            <a:pPr lvl="0" fontAlgn="base"/>
            <a:r>
              <a:rPr lang="fr-FR" sz="1600" b="1" dirty="0"/>
              <a:t>Durée :</a:t>
            </a:r>
          </a:p>
          <a:p>
            <a:pPr lvl="0" fontAlgn="base"/>
            <a:r>
              <a:rPr lang="fr-FR" sz="1600" dirty="0"/>
              <a:t>- 7 heures (1 jour)</a:t>
            </a:r>
          </a:p>
          <a:p>
            <a:pPr lvl="0" fontAlgn="base"/>
            <a:r>
              <a:rPr lang="fr-FR" sz="1600" dirty="0"/>
              <a:t>- Les enseignements pratiques et les mises en situations d’évaluation des stagiaires représentent 10 à 20 %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370997" y="5263055"/>
            <a:ext cx="5854702" cy="584775"/>
          </a:xfrm>
          <a:prstGeom prst="rect">
            <a:avLst/>
          </a:prstGeom>
        </p:spPr>
        <p:txBody>
          <a:bodyPr wrap="square">
            <a:spAutoFit/>
          </a:bodyPr>
          <a:lstStyle/>
          <a:p>
            <a:r>
              <a:rPr lang="fr-FR" sz="1600" b="1" dirty="0"/>
              <a:t>Périodicité : </a:t>
            </a:r>
            <a:r>
              <a:rPr lang="fr-FR" sz="1600" dirty="0"/>
              <a:t>A</a:t>
            </a:r>
            <a:r>
              <a:rPr lang="fr-FR" sz="1600" b="1" dirty="0"/>
              <a:t> </a:t>
            </a:r>
            <a:r>
              <a:rPr lang="fr-FR" sz="1600" dirty="0"/>
              <a:t>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1569660"/>
          </a:xfrm>
          <a:prstGeom prst="rect">
            <a:avLst/>
          </a:prstGeom>
          <a:noFill/>
        </p:spPr>
        <p:txBody>
          <a:bodyPr wrap="square" rtlCol="0">
            <a:spAutoFit/>
          </a:bodyPr>
          <a:lstStyle/>
          <a:p>
            <a:r>
              <a:rPr lang="fr-FR" sz="1600" dirty="0"/>
              <a:t>Travailleurs encadrant du personnel manipulant des </a:t>
            </a:r>
            <a:r>
              <a:rPr lang="fr-FR" sz="1600" dirty="0" err="1"/>
              <a:t>subs-tances</a:t>
            </a:r>
            <a:r>
              <a:rPr lang="fr-FR" sz="1600" dirty="0"/>
              <a:t> ou préparations dangereuses telles que définies dans le code du travail, ou travaillant dans un lieu où elles sont stockées ou utilisées</a:t>
            </a:r>
          </a:p>
          <a:p>
            <a:r>
              <a:rPr lang="fr-FR" sz="1600" dirty="0"/>
              <a:t>Représentants du personnel au CHSCT, ou délégués du personnel.</a:t>
            </a:r>
          </a:p>
          <a:p>
            <a:r>
              <a:rPr lang="fr-FR" sz="1600" i="1" dirty="0"/>
              <a:t>Note : Cette formation obligatoire issue du Code du Travail ne constitue pas l’habilitation N2 de l’UIC.</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70</a:t>
            </a:fld>
            <a:endParaRPr lang="fr-FR"/>
          </a:p>
        </p:txBody>
      </p:sp>
      <p:pic>
        <p:nvPicPr>
          <p:cNvPr id="7" name="Image 6">
            <a:extLst>
              <a:ext uri="{FF2B5EF4-FFF2-40B4-BE49-F238E27FC236}">
                <a16:creationId xmlns:a16="http://schemas.microsoft.com/office/drawing/2014/main" id="{6F25EED2-CE43-4675-9FC5-C5933B2FEEAD}"/>
              </a:ext>
            </a:extLst>
          </p:cNvPr>
          <p:cNvPicPr>
            <a:picLocks noChangeAspect="1"/>
          </p:cNvPicPr>
          <p:nvPr/>
        </p:nvPicPr>
        <p:blipFill>
          <a:blip r:embed="rId4"/>
          <a:stretch>
            <a:fillRect/>
          </a:stretch>
        </p:blipFill>
        <p:spPr>
          <a:xfrm>
            <a:off x="1096000" y="1906867"/>
            <a:ext cx="2593628" cy="3066595"/>
          </a:xfrm>
          <a:prstGeom prst="rect">
            <a:avLst/>
          </a:prstGeom>
        </p:spPr>
      </p:pic>
    </p:spTree>
    <p:extLst>
      <p:ext uri="{BB962C8B-B14F-4D97-AF65-F5344CB8AC3E}">
        <p14:creationId xmlns:p14="http://schemas.microsoft.com/office/powerpoint/2010/main" val="17747102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584775"/>
          </a:xfrm>
          <a:prstGeom prst="rect">
            <a:avLst/>
          </a:prstGeom>
        </p:spPr>
        <p:txBody>
          <a:bodyPr wrap="square">
            <a:spAutoFit/>
          </a:bodyPr>
          <a:lstStyle/>
          <a:p>
            <a:pPr algn="ctr"/>
            <a:r>
              <a:rPr lang="fr-FR" sz="1600" b="1" dirty="0"/>
              <a:t>DOCUMENTS DE PREVENTION </a:t>
            </a:r>
          </a:p>
          <a:p>
            <a:pPr algn="ctr"/>
            <a:r>
              <a:rPr lang="fr-FR" sz="1600" b="1" dirty="0"/>
              <a:t> ENTREPRISES EXTERIEURES, BATIMENT &amp; GENIE CIVIL </a:t>
            </a:r>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389953" y="3631375"/>
            <a:ext cx="6346608" cy="1077218"/>
          </a:xfrm>
          <a:prstGeom prst="rect">
            <a:avLst/>
          </a:prstGeom>
        </p:spPr>
        <p:txBody>
          <a:bodyPr wrap="square">
            <a:spAutoFit/>
          </a:bodyPr>
          <a:lstStyle/>
          <a:p>
            <a:pPr lvl="0" fontAlgn="base"/>
            <a:r>
              <a:rPr lang="fr-FR" sz="1600" b="1" dirty="0"/>
              <a:t>Durée :</a:t>
            </a:r>
          </a:p>
          <a:p>
            <a:pPr lvl="0" fontAlgn="base"/>
            <a:r>
              <a:rPr lang="fr-FR" sz="1600" dirty="0"/>
              <a:t>- 14 heures (2 jours)</a:t>
            </a:r>
          </a:p>
          <a:p>
            <a:pPr lvl="0" fontAlgn="base"/>
            <a:r>
              <a:rPr lang="fr-FR" sz="1600" dirty="0"/>
              <a:t>- Les enseignements pratiques et les mises en situations d’évaluation des stagiaires représentent 20%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03893" y="5032056"/>
            <a:ext cx="5854702"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153120"/>
            <a:ext cx="6982803" cy="1323439"/>
          </a:xfrm>
          <a:prstGeom prst="rect">
            <a:avLst/>
          </a:prstGeom>
          <a:noFill/>
        </p:spPr>
        <p:txBody>
          <a:bodyPr wrap="square" rtlCol="0">
            <a:spAutoFit/>
          </a:bodyPr>
          <a:lstStyle/>
          <a:p>
            <a:r>
              <a:rPr lang="fr-FR" sz="1600" dirty="0"/>
              <a:t>Chefs d'entreprises, chefs d'établissement publics ou privés, personnes chargées de la santé et de la sécurité, cadres et agents de maîtrise d'entreprises utilisatrices, extérieures ou sous-traitantes devant collaborer à une même opération sur un lieu de travail, ou collaborer dans le cadre d'une opération de bâtiment et de génie civil.</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1825841"/>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42324" y="2150912"/>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71</a:t>
            </a:fld>
            <a:endParaRPr lang="fr-FR"/>
          </a:p>
        </p:txBody>
      </p:sp>
      <p:pic>
        <p:nvPicPr>
          <p:cNvPr id="7" name="Image 6">
            <a:extLst>
              <a:ext uri="{FF2B5EF4-FFF2-40B4-BE49-F238E27FC236}">
                <a16:creationId xmlns:a16="http://schemas.microsoft.com/office/drawing/2014/main" id="{5195FD13-41EB-48A1-8324-54C3B68E93B3}"/>
              </a:ext>
            </a:extLst>
          </p:cNvPr>
          <p:cNvPicPr>
            <a:picLocks noChangeAspect="1"/>
          </p:cNvPicPr>
          <p:nvPr/>
        </p:nvPicPr>
        <p:blipFill>
          <a:blip r:embed="rId4"/>
          <a:stretch>
            <a:fillRect/>
          </a:stretch>
        </p:blipFill>
        <p:spPr>
          <a:xfrm>
            <a:off x="1087325" y="2267016"/>
            <a:ext cx="2471700" cy="2323967"/>
          </a:xfrm>
          <a:prstGeom prst="rect">
            <a:avLst/>
          </a:prstGeom>
        </p:spPr>
      </p:pic>
    </p:spTree>
    <p:extLst>
      <p:ext uri="{BB962C8B-B14F-4D97-AF65-F5344CB8AC3E}">
        <p14:creationId xmlns:p14="http://schemas.microsoft.com/office/powerpoint/2010/main" val="7607866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69332"/>
          </a:xfrm>
          <a:prstGeom prst="rect">
            <a:avLst/>
          </a:prstGeom>
        </p:spPr>
        <p:txBody>
          <a:bodyPr wrap="square">
            <a:spAutoFit/>
          </a:bodyPr>
          <a:lstStyle/>
          <a:p>
            <a:pPr algn="ctr"/>
            <a:r>
              <a:rPr lang="fr-FR" dirty="0"/>
              <a:t> </a:t>
            </a:r>
            <a:r>
              <a:rPr lang="fr-FR" b="1" dirty="0"/>
              <a:t>GESTES ET POSTURES DE MANUTENTION MANUELLE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213517"/>
            <a:ext cx="6346608" cy="1077218"/>
          </a:xfrm>
          <a:prstGeom prst="rect">
            <a:avLst/>
          </a:prstGeom>
        </p:spPr>
        <p:txBody>
          <a:bodyPr wrap="square">
            <a:spAutoFit/>
          </a:bodyPr>
          <a:lstStyle/>
          <a:p>
            <a:pPr lvl="0" fontAlgn="base"/>
            <a:r>
              <a:rPr lang="fr-FR" sz="1600" b="1" dirty="0"/>
              <a:t>Durée :</a:t>
            </a:r>
          </a:p>
          <a:p>
            <a:pPr lvl="0" fontAlgn="base"/>
            <a:r>
              <a:rPr lang="fr-FR" sz="1600" dirty="0"/>
              <a:t>- 7 heures (1 jour)</a:t>
            </a:r>
          </a:p>
          <a:p>
            <a:pPr lvl="0" fontAlgn="base"/>
            <a:r>
              <a:rPr lang="fr-FR" sz="1600" dirty="0"/>
              <a:t>- Les enseignements pratiques et les mises en situations d’évaluation des stagiaires représentent 40 à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601518"/>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171366"/>
            <a:ext cx="6982803" cy="892552"/>
          </a:xfrm>
          <a:prstGeom prst="rect">
            <a:avLst/>
          </a:prstGeom>
          <a:noFill/>
        </p:spPr>
        <p:txBody>
          <a:bodyPr wrap="square" rtlCol="0">
            <a:spAutoFit/>
          </a:bodyPr>
          <a:lstStyle/>
          <a:p>
            <a:r>
              <a:rPr lang="fr-FR" sz="1600" dirty="0"/>
              <a:t>Travailleurs ayant une activité nécessitant des manutentions manuelles comportant des risques, notamment dorsolombaires, en raison des caractéristiques de la charge ou des conditions ergonomiques défavorables</a:t>
            </a:r>
            <a:r>
              <a:rPr lang="fr-FR" dirty="0"/>
              <a:t>. </a:t>
            </a:r>
            <a:endParaRPr lang="fr-FR" sz="1600" dirty="0"/>
          </a:p>
        </p:txBody>
      </p:sp>
      <p:sp>
        <p:nvSpPr>
          <p:cNvPr id="8" name="Rectangle 7">
            <a:extLst>
              <a:ext uri="{FF2B5EF4-FFF2-40B4-BE49-F238E27FC236}">
                <a16:creationId xmlns:a16="http://schemas.microsoft.com/office/drawing/2014/main" id="{60804D32-C8D1-4BEC-9806-C169F0EFB9DA}"/>
              </a:ext>
            </a:extLst>
          </p:cNvPr>
          <p:cNvSpPr/>
          <p:nvPr/>
        </p:nvSpPr>
        <p:spPr>
          <a:xfrm>
            <a:off x="4486092" y="184488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194586"/>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72</a:t>
            </a:fld>
            <a:endParaRPr lang="fr-FR"/>
          </a:p>
        </p:txBody>
      </p:sp>
      <p:pic>
        <p:nvPicPr>
          <p:cNvPr id="2" name="Image 1">
            <a:extLst>
              <a:ext uri="{FF2B5EF4-FFF2-40B4-BE49-F238E27FC236}">
                <a16:creationId xmlns:a16="http://schemas.microsoft.com/office/drawing/2014/main" id="{DAE3599F-B90F-47CF-A0EB-6BDC689CB99F}"/>
              </a:ext>
            </a:extLst>
          </p:cNvPr>
          <p:cNvPicPr>
            <a:picLocks noChangeAspect="1"/>
          </p:cNvPicPr>
          <p:nvPr/>
        </p:nvPicPr>
        <p:blipFill>
          <a:blip r:embed="rId4"/>
          <a:stretch>
            <a:fillRect/>
          </a:stretch>
        </p:blipFill>
        <p:spPr>
          <a:xfrm>
            <a:off x="1283280" y="2352766"/>
            <a:ext cx="2725800" cy="2197100"/>
          </a:xfrm>
          <a:prstGeom prst="rect">
            <a:avLst/>
          </a:prstGeom>
        </p:spPr>
      </p:pic>
    </p:spTree>
    <p:extLst>
      <p:ext uri="{BB962C8B-B14F-4D97-AF65-F5344CB8AC3E}">
        <p14:creationId xmlns:p14="http://schemas.microsoft.com/office/powerpoint/2010/main" val="90855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69332"/>
          </a:xfrm>
          <a:prstGeom prst="rect">
            <a:avLst/>
          </a:prstGeom>
        </p:spPr>
        <p:txBody>
          <a:bodyPr wrap="square">
            <a:spAutoFit/>
          </a:bodyPr>
          <a:lstStyle/>
          <a:p>
            <a:pPr algn="ctr"/>
            <a:r>
              <a:rPr lang="fr-FR" dirty="0"/>
              <a:t> </a:t>
            </a:r>
            <a:r>
              <a:rPr lang="fr-FR" b="1" dirty="0"/>
              <a:t>PREVENTION DES RISQUES LIES A LA MANUTENTION DE PERSONNES</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542723"/>
            <a:ext cx="6346608" cy="1077218"/>
          </a:xfrm>
          <a:prstGeom prst="rect">
            <a:avLst/>
          </a:prstGeom>
        </p:spPr>
        <p:txBody>
          <a:bodyPr wrap="square">
            <a:spAutoFit/>
          </a:bodyPr>
          <a:lstStyle/>
          <a:p>
            <a:pPr lvl="0" fontAlgn="base"/>
            <a:r>
              <a:rPr lang="fr-FR" sz="1600" b="1" dirty="0"/>
              <a:t>Durée :</a:t>
            </a:r>
          </a:p>
          <a:p>
            <a:pPr lvl="0" fontAlgn="base"/>
            <a:r>
              <a:rPr lang="fr-FR" sz="1600" dirty="0"/>
              <a:t>- 14 heures (2 jours)</a:t>
            </a:r>
          </a:p>
          <a:p>
            <a:pPr lvl="0" fontAlgn="base"/>
            <a:r>
              <a:rPr lang="fr-FR" sz="1600" dirty="0"/>
              <a:t>- Les enseignements pratiques et les mises en situations d’évaluation des stagiaires représentent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914080"/>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171366"/>
            <a:ext cx="6982803" cy="1077218"/>
          </a:xfrm>
          <a:prstGeom prst="rect">
            <a:avLst/>
          </a:prstGeom>
          <a:noFill/>
        </p:spPr>
        <p:txBody>
          <a:bodyPr wrap="square" rtlCol="0">
            <a:spAutoFit/>
          </a:bodyPr>
          <a:lstStyle/>
          <a:p>
            <a:r>
              <a:rPr lang="fr-FR" sz="1600" dirty="0"/>
              <a:t>Travailleurs médicaux et paramédicaux, accompagnants et soignants, ayant une activité nécessitant la manutention de personnes âgées, malades ou handicapées, afin de limiter le risque de blessures ou de maladies professionnelles à caractère notamment dorsolombaire.</a:t>
            </a:r>
          </a:p>
        </p:txBody>
      </p:sp>
      <p:sp>
        <p:nvSpPr>
          <p:cNvPr id="8" name="Rectangle 7">
            <a:extLst>
              <a:ext uri="{FF2B5EF4-FFF2-40B4-BE49-F238E27FC236}">
                <a16:creationId xmlns:a16="http://schemas.microsoft.com/office/drawing/2014/main" id="{60804D32-C8D1-4BEC-9806-C169F0EFB9DA}"/>
              </a:ext>
            </a:extLst>
          </p:cNvPr>
          <p:cNvSpPr/>
          <p:nvPr/>
        </p:nvSpPr>
        <p:spPr>
          <a:xfrm>
            <a:off x="4486092" y="184488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194586"/>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73</a:t>
            </a:fld>
            <a:endParaRPr lang="fr-FR"/>
          </a:p>
        </p:txBody>
      </p:sp>
      <p:pic>
        <p:nvPicPr>
          <p:cNvPr id="7" name="Image 6">
            <a:extLst>
              <a:ext uri="{FF2B5EF4-FFF2-40B4-BE49-F238E27FC236}">
                <a16:creationId xmlns:a16="http://schemas.microsoft.com/office/drawing/2014/main" id="{0F122E11-EAC5-41B6-B438-DC7C3C41DF7A}"/>
              </a:ext>
            </a:extLst>
          </p:cNvPr>
          <p:cNvPicPr>
            <a:picLocks noChangeAspect="1"/>
          </p:cNvPicPr>
          <p:nvPr/>
        </p:nvPicPr>
        <p:blipFill>
          <a:blip r:embed="rId4"/>
          <a:stretch>
            <a:fillRect/>
          </a:stretch>
        </p:blipFill>
        <p:spPr>
          <a:xfrm>
            <a:off x="1000945" y="2428608"/>
            <a:ext cx="3187800" cy="2191333"/>
          </a:xfrm>
          <a:prstGeom prst="rect">
            <a:avLst/>
          </a:prstGeom>
        </p:spPr>
      </p:pic>
    </p:spTree>
    <p:extLst>
      <p:ext uri="{BB962C8B-B14F-4D97-AF65-F5344CB8AC3E}">
        <p14:creationId xmlns:p14="http://schemas.microsoft.com/office/powerpoint/2010/main" val="3428166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69332"/>
          </a:xfrm>
          <a:prstGeom prst="rect">
            <a:avLst/>
          </a:prstGeom>
        </p:spPr>
        <p:txBody>
          <a:bodyPr wrap="square">
            <a:spAutoFit/>
          </a:bodyPr>
          <a:lstStyle/>
          <a:p>
            <a:pPr algn="ctr"/>
            <a:r>
              <a:rPr lang="fr-FR" dirty="0"/>
              <a:t> </a:t>
            </a:r>
            <a:r>
              <a:rPr lang="fr-FR" b="1" dirty="0"/>
              <a:t>TRAVAIL SUR ECRAN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542723"/>
            <a:ext cx="6346608" cy="584775"/>
          </a:xfrm>
          <a:prstGeom prst="rect">
            <a:avLst/>
          </a:prstGeom>
        </p:spPr>
        <p:txBody>
          <a:bodyPr wrap="square">
            <a:spAutoFit/>
          </a:bodyPr>
          <a:lstStyle/>
          <a:p>
            <a:pPr lvl="0" fontAlgn="base"/>
            <a:r>
              <a:rPr lang="fr-FR" sz="1600" b="1" dirty="0"/>
              <a:t>Durée :</a:t>
            </a:r>
          </a:p>
          <a:p>
            <a:pPr lvl="0" fontAlgn="base"/>
            <a:r>
              <a:rPr lang="fr-FR" sz="1600" dirty="0"/>
              <a:t>- 3 à 4 heures (0,5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914080"/>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171366"/>
            <a:ext cx="6982803" cy="830997"/>
          </a:xfrm>
          <a:prstGeom prst="rect">
            <a:avLst/>
          </a:prstGeom>
          <a:noFill/>
        </p:spPr>
        <p:txBody>
          <a:bodyPr wrap="square" rtlCol="0">
            <a:spAutoFit/>
          </a:bodyPr>
          <a:lstStyle/>
          <a:p>
            <a:r>
              <a:rPr lang="fr-FR" sz="1600" dirty="0"/>
              <a:t>Travailleurs ayant une activité sédentaire devant un écran de visualisation (travail sur poste informatique…) et devant organiser le poste de travail afin de prévenir les troubles musculosquelettiques.</a:t>
            </a:r>
          </a:p>
        </p:txBody>
      </p:sp>
      <p:sp>
        <p:nvSpPr>
          <p:cNvPr id="8" name="Rectangle 7">
            <a:extLst>
              <a:ext uri="{FF2B5EF4-FFF2-40B4-BE49-F238E27FC236}">
                <a16:creationId xmlns:a16="http://schemas.microsoft.com/office/drawing/2014/main" id="{60804D32-C8D1-4BEC-9806-C169F0EFB9DA}"/>
              </a:ext>
            </a:extLst>
          </p:cNvPr>
          <p:cNvSpPr/>
          <p:nvPr/>
        </p:nvSpPr>
        <p:spPr>
          <a:xfrm>
            <a:off x="4486092" y="184488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194586"/>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74</a:t>
            </a:fld>
            <a:endParaRPr lang="fr-FR"/>
          </a:p>
        </p:txBody>
      </p:sp>
      <p:pic>
        <p:nvPicPr>
          <p:cNvPr id="2" name="Image 1">
            <a:extLst>
              <a:ext uri="{FF2B5EF4-FFF2-40B4-BE49-F238E27FC236}">
                <a16:creationId xmlns:a16="http://schemas.microsoft.com/office/drawing/2014/main" id="{CE444F22-3D5B-46F6-A917-E470606F8EC2}"/>
              </a:ext>
            </a:extLst>
          </p:cNvPr>
          <p:cNvPicPr>
            <a:picLocks noChangeAspect="1"/>
          </p:cNvPicPr>
          <p:nvPr/>
        </p:nvPicPr>
        <p:blipFill>
          <a:blip r:embed="rId4"/>
          <a:stretch>
            <a:fillRect/>
          </a:stretch>
        </p:blipFill>
        <p:spPr>
          <a:xfrm>
            <a:off x="1472759" y="2370816"/>
            <a:ext cx="2125200" cy="2116367"/>
          </a:xfrm>
          <a:prstGeom prst="rect">
            <a:avLst/>
          </a:prstGeom>
        </p:spPr>
      </p:pic>
    </p:spTree>
    <p:extLst>
      <p:ext uri="{BB962C8B-B14F-4D97-AF65-F5344CB8AC3E}">
        <p14:creationId xmlns:p14="http://schemas.microsoft.com/office/powerpoint/2010/main" val="1093774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69332"/>
          </a:xfrm>
          <a:prstGeom prst="rect">
            <a:avLst/>
          </a:prstGeom>
        </p:spPr>
        <p:txBody>
          <a:bodyPr wrap="square">
            <a:spAutoFit/>
          </a:bodyPr>
          <a:lstStyle/>
          <a:p>
            <a:pPr algn="ctr"/>
            <a:r>
              <a:rPr lang="fr-FR" dirty="0"/>
              <a:t>  </a:t>
            </a:r>
            <a:r>
              <a:rPr lang="fr-FR" b="1" dirty="0"/>
              <a:t>GESTION DES CONFLITS ET DES SITUATIONS D’AGRESSION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542723"/>
            <a:ext cx="6346608" cy="1077218"/>
          </a:xfrm>
          <a:prstGeom prst="rect">
            <a:avLst/>
          </a:prstGeom>
        </p:spPr>
        <p:txBody>
          <a:bodyPr wrap="square">
            <a:spAutoFit/>
          </a:bodyPr>
          <a:lstStyle/>
          <a:p>
            <a:pPr lvl="0" fontAlgn="base"/>
            <a:r>
              <a:rPr lang="fr-FR" sz="1600" b="1" dirty="0"/>
              <a:t>Durée :</a:t>
            </a:r>
          </a:p>
          <a:p>
            <a:pPr lvl="0" fontAlgn="base"/>
            <a:r>
              <a:rPr lang="fr-FR" sz="1600" dirty="0"/>
              <a:t>- 7 heures (1 jour)</a:t>
            </a:r>
          </a:p>
          <a:p>
            <a:pPr lvl="0" fontAlgn="base"/>
            <a:r>
              <a:rPr lang="fr-FR" sz="1600" dirty="0"/>
              <a:t>- Les enseignements pratiques et les mises en situations d’évaluation des stagiaires représentent 20 à 30%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914080"/>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171366"/>
            <a:ext cx="6982803" cy="830997"/>
          </a:xfrm>
          <a:prstGeom prst="rect">
            <a:avLst/>
          </a:prstGeom>
          <a:noFill/>
        </p:spPr>
        <p:txBody>
          <a:bodyPr wrap="square" rtlCol="0">
            <a:spAutoFit/>
          </a:bodyPr>
          <a:lstStyle/>
          <a:p>
            <a:r>
              <a:rPr lang="fr-FR" sz="1600" dirty="0"/>
              <a:t>Personnels travaillant au contact du public, devant gérer les conflits en rapport avec l’activité, ou étant exposé à des risques particuliers d’agression (risque de braquage, risque d’attentat…).</a:t>
            </a:r>
          </a:p>
        </p:txBody>
      </p:sp>
      <p:sp>
        <p:nvSpPr>
          <p:cNvPr id="8" name="Rectangle 7">
            <a:extLst>
              <a:ext uri="{FF2B5EF4-FFF2-40B4-BE49-F238E27FC236}">
                <a16:creationId xmlns:a16="http://schemas.microsoft.com/office/drawing/2014/main" id="{60804D32-C8D1-4BEC-9806-C169F0EFB9DA}"/>
              </a:ext>
            </a:extLst>
          </p:cNvPr>
          <p:cNvSpPr/>
          <p:nvPr/>
        </p:nvSpPr>
        <p:spPr>
          <a:xfrm>
            <a:off x="4486092" y="184488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194586"/>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75</a:t>
            </a:fld>
            <a:endParaRPr lang="fr-FR"/>
          </a:p>
        </p:txBody>
      </p:sp>
      <p:pic>
        <p:nvPicPr>
          <p:cNvPr id="2" name="Image 1">
            <a:extLst>
              <a:ext uri="{FF2B5EF4-FFF2-40B4-BE49-F238E27FC236}">
                <a16:creationId xmlns:a16="http://schemas.microsoft.com/office/drawing/2014/main" id="{AA7AF508-88EB-471C-A92D-FB569F5FF3C4}"/>
              </a:ext>
            </a:extLst>
          </p:cNvPr>
          <p:cNvPicPr>
            <a:picLocks noChangeAspect="1"/>
          </p:cNvPicPr>
          <p:nvPr/>
        </p:nvPicPr>
        <p:blipFill>
          <a:blip r:embed="rId4"/>
          <a:stretch>
            <a:fillRect/>
          </a:stretch>
        </p:blipFill>
        <p:spPr>
          <a:xfrm>
            <a:off x="1121580" y="2373700"/>
            <a:ext cx="2887500" cy="2110600"/>
          </a:xfrm>
          <a:prstGeom prst="rect">
            <a:avLst/>
          </a:prstGeom>
        </p:spPr>
      </p:pic>
    </p:spTree>
    <p:extLst>
      <p:ext uri="{BB962C8B-B14F-4D97-AF65-F5344CB8AC3E}">
        <p14:creationId xmlns:p14="http://schemas.microsoft.com/office/powerpoint/2010/main" val="13809249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369332"/>
          </a:xfrm>
          <a:prstGeom prst="rect">
            <a:avLst/>
          </a:prstGeom>
        </p:spPr>
        <p:txBody>
          <a:bodyPr wrap="square">
            <a:spAutoFit/>
          </a:bodyPr>
          <a:lstStyle/>
          <a:p>
            <a:pPr algn="ctr"/>
            <a:r>
              <a:rPr lang="fr-FR" dirty="0"/>
              <a:t>  </a:t>
            </a:r>
            <a:r>
              <a:rPr lang="fr-FR" b="1" dirty="0"/>
              <a:t>REACTIONS EN CAS D’ATTAQUE TERRORISTE</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542723"/>
            <a:ext cx="6346608" cy="1077218"/>
          </a:xfrm>
          <a:prstGeom prst="rect">
            <a:avLst/>
          </a:prstGeom>
        </p:spPr>
        <p:txBody>
          <a:bodyPr wrap="square">
            <a:spAutoFit/>
          </a:bodyPr>
          <a:lstStyle/>
          <a:p>
            <a:pPr lvl="0" fontAlgn="base"/>
            <a:r>
              <a:rPr lang="fr-FR" sz="1600" b="1" dirty="0"/>
              <a:t>Durée :</a:t>
            </a:r>
          </a:p>
          <a:p>
            <a:pPr lvl="0" fontAlgn="base"/>
            <a:r>
              <a:rPr lang="fr-FR" sz="1600" dirty="0"/>
              <a:t>- 3 à 4 heures (0,5 jour)</a:t>
            </a:r>
          </a:p>
          <a:p>
            <a:pPr lvl="0" fontAlgn="base"/>
            <a:r>
              <a:rPr lang="fr-FR" sz="1600" dirty="0"/>
              <a:t>- Les enseignements pratiques et les mises en situations d’évaluation des stagiaires représentent 10 à 20%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914080"/>
            <a:ext cx="5854702" cy="338554"/>
          </a:xfrm>
          <a:prstGeom prst="rect">
            <a:avLst/>
          </a:prstGeom>
        </p:spPr>
        <p:txBody>
          <a:bodyPr wrap="square">
            <a:spAutoFit/>
          </a:bodyPr>
          <a:lstStyle/>
          <a:p>
            <a:r>
              <a:rPr lang="fr-FR" sz="1600" b="1" dirty="0"/>
              <a:t>Périodicité : </a:t>
            </a:r>
            <a:r>
              <a:rPr lang="fr-FR" sz="1600" dirty="0"/>
              <a:t>A définir par l’employeur</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335075"/>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427251" y="2171366"/>
            <a:ext cx="6982803" cy="1077218"/>
          </a:xfrm>
          <a:prstGeom prst="rect">
            <a:avLst/>
          </a:prstGeom>
          <a:noFill/>
        </p:spPr>
        <p:txBody>
          <a:bodyPr wrap="square" rtlCol="0">
            <a:spAutoFit/>
          </a:bodyPr>
          <a:lstStyle/>
          <a:p>
            <a:r>
              <a:rPr lang="fr-FR" sz="1600" dirty="0"/>
              <a:t>Personnel d’établissements, personnes travaillant dans des établissements recevant du public ou des secteurs identifiés « à risques » (banques, sites industriels sensibles « SEVE-SO », administrations de l’Etat, sièges sociaux de grandes entreprises, écoles…).</a:t>
            </a:r>
          </a:p>
        </p:txBody>
      </p:sp>
      <p:sp>
        <p:nvSpPr>
          <p:cNvPr id="8" name="Rectangle 7">
            <a:extLst>
              <a:ext uri="{FF2B5EF4-FFF2-40B4-BE49-F238E27FC236}">
                <a16:creationId xmlns:a16="http://schemas.microsoft.com/office/drawing/2014/main" id="{60804D32-C8D1-4BEC-9806-C169F0EFB9DA}"/>
              </a:ext>
            </a:extLst>
          </p:cNvPr>
          <p:cNvSpPr/>
          <p:nvPr/>
        </p:nvSpPr>
        <p:spPr>
          <a:xfrm>
            <a:off x="4486092" y="184488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194586"/>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76</a:t>
            </a:fld>
            <a:endParaRPr lang="fr-FR"/>
          </a:p>
        </p:txBody>
      </p:sp>
      <p:pic>
        <p:nvPicPr>
          <p:cNvPr id="7" name="Image 6">
            <a:extLst>
              <a:ext uri="{FF2B5EF4-FFF2-40B4-BE49-F238E27FC236}">
                <a16:creationId xmlns:a16="http://schemas.microsoft.com/office/drawing/2014/main" id="{0B7A5EC0-5CCF-46E2-B851-19A91560A86C}"/>
              </a:ext>
            </a:extLst>
          </p:cNvPr>
          <p:cNvPicPr>
            <a:picLocks noChangeAspect="1"/>
          </p:cNvPicPr>
          <p:nvPr/>
        </p:nvPicPr>
        <p:blipFill>
          <a:blip r:embed="rId4"/>
          <a:stretch>
            <a:fillRect/>
          </a:stretch>
        </p:blipFill>
        <p:spPr>
          <a:xfrm>
            <a:off x="1252359" y="2379466"/>
            <a:ext cx="2517900" cy="2099067"/>
          </a:xfrm>
          <a:prstGeom prst="rect">
            <a:avLst/>
          </a:prstGeom>
        </p:spPr>
      </p:pic>
    </p:spTree>
    <p:extLst>
      <p:ext uri="{BB962C8B-B14F-4D97-AF65-F5344CB8AC3E}">
        <p14:creationId xmlns:p14="http://schemas.microsoft.com/office/powerpoint/2010/main" val="36037161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646331"/>
          </a:xfrm>
          <a:prstGeom prst="rect">
            <a:avLst/>
          </a:prstGeom>
        </p:spPr>
        <p:txBody>
          <a:bodyPr wrap="square">
            <a:spAutoFit/>
          </a:bodyPr>
          <a:lstStyle/>
          <a:p>
            <a:pPr algn="ctr"/>
            <a:r>
              <a:rPr lang="fr-FR" dirty="0"/>
              <a:t>  </a:t>
            </a:r>
            <a:r>
              <a:rPr lang="fr-FR" b="1" dirty="0"/>
              <a:t>CERTIFICAT DE QUALIFICATION PROFESSIONNELLE AGENT DE PREVENTION ET DE SECURITE - CQP APS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486092" y="3542723"/>
            <a:ext cx="6346608" cy="1077218"/>
          </a:xfrm>
          <a:prstGeom prst="rect">
            <a:avLst/>
          </a:prstGeom>
        </p:spPr>
        <p:txBody>
          <a:bodyPr wrap="square">
            <a:spAutoFit/>
          </a:bodyPr>
          <a:lstStyle/>
          <a:p>
            <a:pPr lvl="0" fontAlgn="base"/>
            <a:r>
              <a:rPr lang="fr-FR" sz="1600" b="1" dirty="0"/>
              <a:t>Durée :</a:t>
            </a:r>
          </a:p>
          <a:p>
            <a:pPr lvl="0" fontAlgn="base"/>
            <a:r>
              <a:rPr lang="fr-FR" sz="1600" dirty="0"/>
              <a:t>- 175 heures (25 jours)</a:t>
            </a:r>
          </a:p>
          <a:p>
            <a:pPr lvl="0" fontAlgn="base"/>
            <a:r>
              <a:rPr lang="fr-FR" sz="1600" dirty="0"/>
              <a:t>- Les enseignements pratiques et les mises en situations d’évaluation des stagiaires représentent 50 à 60%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914080"/>
            <a:ext cx="5854702" cy="584775"/>
          </a:xfrm>
          <a:prstGeom prst="rect">
            <a:avLst/>
          </a:prstGeom>
        </p:spPr>
        <p:txBody>
          <a:bodyPr wrap="square">
            <a:spAutoFit/>
          </a:bodyPr>
          <a:lstStyle/>
          <a:p>
            <a:r>
              <a:rPr lang="fr-FR" sz="1600" b="1" dirty="0"/>
              <a:t>Périodicité : </a:t>
            </a:r>
            <a:r>
              <a:rPr lang="fr-FR" sz="1600" dirty="0"/>
              <a:t>Formation de maintien et actualisation des compétences tous les 5 ans.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830997"/>
          </a:xfrm>
          <a:prstGeom prst="rect">
            <a:avLst/>
          </a:prstGeom>
          <a:noFill/>
        </p:spPr>
        <p:txBody>
          <a:bodyPr wrap="square" rtlCol="0">
            <a:spAutoFit/>
          </a:bodyPr>
          <a:lstStyle/>
          <a:p>
            <a:r>
              <a:rPr lang="fr-FR" sz="1600" dirty="0"/>
              <a:t>Toute personne postulant à un emploi d'agent de sécurité, ne justifiant pas des équivalences requises par la réglementation pour se voir délivrer la carte professionnelle obligatoire.</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77</a:t>
            </a:fld>
            <a:endParaRPr lang="fr-FR"/>
          </a:p>
        </p:txBody>
      </p:sp>
      <p:pic>
        <p:nvPicPr>
          <p:cNvPr id="2" name="Image 1">
            <a:extLst>
              <a:ext uri="{FF2B5EF4-FFF2-40B4-BE49-F238E27FC236}">
                <a16:creationId xmlns:a16="http://schemas.microsoft.com/office/drawing/2014/main" id="{758D0881-9F9A-4073-A93C-EF91A07A1447}"/>
              </a:ext>
            </a:extLst>
          </p:cNvPr>
          <p:cNvPicPr>
            <a:picLocks noChangeAspect="1"/>
          </p:cNvPicPr>
          <p:nvPr/>
        </p:nvPicPr>
        <p:blipFill>
          <a:blip r:embed="rId4"/>
          <a:stretch>
            <a:fillRect/>
          </a:stretch>
        </p:blipFill>
        <p:spPr>
          <a:xfrm>
            <a:off x="963435" y="2102666"/>
            <a:ext cx="2910600" cy="2652667"/>
          </a:xfrm>
          <a:prstGeom prst="rect">
            <a:avLst/>
          </a:prstGeom>
        </p:spPr>
      </p:pic>
    </p:spTree>
    <p:extLst>
      <p:ext uri="{BB962C8B-B14F-4D97-AF65-F5344CB8AC3E}">
        <p14:creationId xmlns:p14="http://schemas.microsoft.com/office/powerpoint/2010/main" val="27760464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332659" y="809915"/>
            <a:ext cx="7309613" cy="646331"/>
          </a:xfrm>
          <a:prstGeom prst="rect">
            <a:avLst/>
          </a:prstGeom>
        </p:spPr>
        <p:txBody>
          <a:bodyPr wrap="square">
            <a:spAutoFit/>
          </a:bodyPr>
          <a:lstStyle/>
          <a:p>
            <a:pPr algn="ctr"/>
            <a:r>
              <a:rPr lang="fr-FR" b="1" dirty="0"/>
              <a:t>MAINTIEN ET ACTUALISATION DES COMPETENCES DES AGENTS PRIVES DE SECURITE - SPECIALITE SURVEILLANCE HUMAINE / GARDIENNAGE -</a:t>
            </a:r>
            <a:endParaRPr lang="fr-FR" sz="1600" b="1"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370997" y="3234856"/>
            <a:ext cx="6346608" cy="1077218"/>
          </a:xfrm>
          <a:prstGeom prst="rect">
            <a:avLst/>
          </a:prstGeom>
        </p:spPr>
        <p:txBody>
          <a:bodyPr wrap="square">
            <a:spAutoFit/>
          </a:bodyPr>
          <a:lstStyle/>
          <a:p>
            <a:pPr lvl="0" fontAlgn="base"/>
            <a:r>
              <a:rPr lang="fr-FR" sz="1600" b="1" dirty="0"/>
              <a:t>Durée :</a:t>
            </a:r>
          </a:p>
          <a:p>
            <a:pPr lvl="0" fontAlgn="base"/>
            <a:r>
              <a:rPr lang="fr-FR" sz="1600" dirty="0"/>
              <a:t>- 24 heures de face-à-face pédagogique (3 jours)</a:t>
            </a:r>
          </a:p>
          <a:p>
            <a:pPr lvl="0" fontAlgn="base"/>
            <a:r>
              <a:rPr lang="fr-FR" sz="1600" dirty="0"/>
              <a:t>- Les enseignements pratiques et les mises en situations d’évaluation des stagiaires représentent 40 à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486092" y="4819952"/>
            <a:ext cx="5854702" cy="584775"/>
          </a:xfrm>
          <a:prstGeom prst="rect">
            <a:avLst/>
          </a:prstGeom>
        </p:spPr>
        <p:txBody>
          <a:bodyPr wrap="square">
            <a:spAutoFit/>
          </a:bodyPr>
          <a:lstStyle/>
          <a:p>
            <a:r>
              <a:rPr lang="fr-FR" sz="1600" b="1" dirty="0"/>
              <a:t>Périodicité : </a:t>
            </a:r>
            <a:r>
              <a:rPr lang="fr-FR" sz="1600" dirty="0"/>
              <a:t>Formation de maintien et actualisation des compétences tous les 5 ans.</a:t>
            </a:r>
          </a:p>
        </p:txBody>
      </p:sp>
      <p:sp>
        <p:nvSpPr>
          <p:cNvPr id="5" name="Rectangle 4">
            <a:extLst>
              <a:ext uri="{FF2B5EF4-FFF2-40B4-BE49-F238E27FC236}">
                <a16:creationId xmlns:a16="http://schemas.microsoft.com/office/drawing/2014/main" id="{5C4B74DD-A229-498E-AD21-F4EFB752D243}"/>
              </a:ext>
            </a:extLst>
          </p:cNvPr>
          <p:cNvSpPr/>
          <p:nvPr/>
        </p:nvSpPr>
        <p:spPr>
          <a:xfrm>
            <a:off x="3286506" y="1482390"/>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370997" y="2356032"/>
            <a:ext cx="6982803" cy="584775"/>
          </a:xfrm>
          <a:prstGeom prst="rect">
            <a:avLst/>
          </a:prstGeom>
          <a:noFill/>
        </p:spPr>
        <p:txBody>
          <a:bodyPr wrap="square" rtlCol="0">
            <a:spAutoFit/>
          </a:bodyPr>
          <a:lstStyle/>
          <a:p>
            <a:r>
              <a:rPr lang="fr-FR" sz="1600" dirty="0"/>
              <a:t>Agents privés de sécurité devant renouveler leur carte professionnelle obligatoire pour l’exercice de leur activité.</a:t>
            </a:r>
          </a:p>
        </p:txBody>
      </p:sp>
      <p:sp>
        <p:nvSpPr>
          <p:cNvPr id="8" name="Rectangle 7">
            <a:extLst>
              <a:ext uri="{FF2B5EF4-FFF2-40B4-BE49-F238E27FC236}">
                <a16:creationId xmlns:a16="http://schemas.microsoft.com/office/drawing/2014/main" id="{60804D32-C8D1-4BEC-9806-C169F0EFB9DA}"/>
              </a:ext>
            </a:extLst>
          </p:cNvPr>
          <p:cNvSpPr/>
          <p:nvPr/>
        </p:nvSpPr>
        <p:spPr>
          <a:xfrm>
            <a:off x="4370997" y="2017357"/>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pic>
        <p:nvPicPr>
          <p:cNvPr id="3" name="Image 2">
            <a:extLst>
              <a:ext uri="{FF2B5EF4-FFF2-40B4-BE49-F238E27FC236}">
                <a16:creationId xmlns:a16="http://schemas.microsoft.com/office/drawing/2014/main" id="{2470F263-5085-40F6-88E5-4BD56F4F1227}"/>
              </a:ext>
            </a:extLst>
          </p:cNvPr>
          <p:cNvPicPr>
            <a:picLocks noChangeAspect="1"/>
          </p:cNvPicPr>
          <p:nvPr/>
        </p:nvPicPr>
        <p:blipFill>
          <a:blip r:embed="rId3"/>
          <a:stretch>
            <a:fillRect/>
          </a:stretch>
        </p:blipFill>
        <p:spPr>
          <a:xfrm>
            <a:off x="4486092" y="2343839"/>
            <a:ext cx="3639627" cy="24386"/>
          </a:xfrm>
          <a:prstGeom prst="rect">
            <a:avLst/>
          </a:prstGeom>
        </p:spPr>
      </p:pic>
      <p:sp>
        <p:nvSpPr>
          <p:cNvPr id="4" name="Espace réservé du numéro de diapositive 3">
            <a:extLst>
              <a:ext uri="{FF2B5EF4-FFF2-40B4-BE49-F238E27FC236}">
                <a16:creationId xmlns:a16="http://schemas.microsoft.com/office/drawing/2014/main" id="{224F7BBE-2C76-43C9-B775-480787AB65DF}"/>
              </a:ext>
            </a:extLst>
          </p:cNvPr>
          <p:cNvSpPr>
            <a:spLocks noGrp="1"/>
          </p:cNvSpPr>
          <p:nvPr>
            <p:ph type="sldNum" sz="quarter" idx="12"/>
          </p:nvPr>
        </p:nvSpPr>
        <p:spPr/>
        <p:txBody>
          <a:bodyPr/>
          <a:lstStyle/>
          <a:p>
            <a:fld id="{4CDC8259-B612-42BB-9B71-A80A96815A04}" type="slidenum">
              <a:rPr lang="fr-FR" smtClean="0"/>
              <a:t>78</a:t>
            </a:fld>
            <a:endParaRPr lang="fr-FR"/>
          </a:p>
        </p:txBody>
      </p:sp>
      <p:pic>
        <p:nvPicPr>
          <p:cNvPr id="2" name="Image 1">
            <a:extLst>
              <a:ext uri="{FF2B5EF4-FFF2-40B4-BE49-F238E27FC236}">
                <a16:creationId xmlns:a16="http://schemas.microsoft.com/office/drawing/2014/main" id="{758D0881-9F9A-4073-A93C-EF91A07A1447}"/>
              </a:ext>
            </a:extLst>
          </p:cNvPr>
          <p:cNvPicPr>
            <a:picLocks noChangeAspect="1"/>
          </p:cNvPicPr>
          <p:nvPr/>
        </p:nvPicPr>
        <p:blipFill>
          <a:blip r:embed="rId4"/>
          <a:stretch>
            <a:fillRect/>
          </a:stretch>
        </p:blipFill>
        <p:spPr>
          <a:xfrm>
            <a:off x="963435" y="2102666"/>
            <a:ext cx="2910600" cy="2652667"/>
          </a:xfrm>
          <a:prstGeom prst="rect">
            <a:avLst/>
          </a:prstGeom>
        </p:spPr>
      </p:pic>
    </p:spTree>
    <p:extLst>
      <p:ext uri="{BB962C8B-B14F-4D97-AF65-F5344CB8AC3E}">
        <p14:creationId xmlns:p14="http://schemas.microsoft.com/office/powerpoint/2010/main" val="304920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584775"/>
          </a:xfrm>
          <a:prstGeom prst="rect">
            <a:avLst/>
          </a:prstGeom>
        </p:spPr>
        <p:txBody>
          <a:bodyPr wrap="square">
            <a:spAutoFit/>
          </a:bodyPr>
          <a:lstStyle/>
          <a:p>
            <a:pPr algn="ctr"/>
            <a:r>
              <a:rPr lang="fr-FR" sz="1600" b="1" dirty="0"/>
              <a:t>MONTAGE, VERIFICATION ET UTILISATION DES ECHAFAUDAGES ROULANTS  FORMATION BASEE SUR LA RECOMMANDATION R457 </a:t>
            </a:r>
            <a:endParaRPr lang="fr-FR" sz="1600"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787243" y="3681392"/>
            <a:ext cx="6096000" cy="1077218"/>
          </a:xfrm>
          <a:prstGeom prst="rect">
            <a:avLst/>
          </a:prstGeom>
        </p:spPr>
        <p:txBody>
          <a:bodyPr>
            <a:spAutoFit/>
          </a:bodyPr>
          <a:lstStyle/>
          <a:p>
            <a:r>
              <a:rPr lang="fr-FR" sz="1600" b="1" dirty="0"/>
              <a:t>Durée :</a:t>
            </a:r>
          </a:p>
          <a:p>
            <a:r>
              <a:rPr lang="fr-FR" sz="1600" dirty="0"/>
              <a:t>- 7 heures (1 jour)</a:t>
            </a:r>
          </a:p>
          <a:p>
            <a:r>
              <a:rPr lang="fr-FR" sz="1600"/>
              <a:t>- Les </a:t>
            </a:r>
            <a:r>
              <a:rPr lang="fr-FR" sz="1600" dirty="0"/>
              <a:t>enseignements pratiques et les mises en situations d’évaluation des stagiaires représentent 40 à 50% du temps de formation</a:t>
            </a:r>
          </a:p>
        </p:txBody>
      </p:sp>
      <p:sp>
        <p:nvSpPr>
          <p:cNvPr id="12" name="Rectangle 11">
            <a:extLst>
              <a:ext uri="{FF2B5EF4-FFF2-40B4-BE49-F238E27FC236}">
                <a16:creationId xmlns:a16="http://schemas.microsoft.com/office/drawing/2014/main" id="{70B90B8B-746C-40B9-98BD-CB977ED96F0C}"/>
              </a:ext>
            </a:extLst>
          </p:cNvPr>
          <p:cNvSpPr/>
          <p:nvPr/>
        </p:nvSpPr>
        <p:spPr>
          <a:xfrm>
            <a:off x="4787243" y="5068145"/>
            <a:ext cx="5783154"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787243" y="2578282"/>
            <a:ext cx="5488186" cy="830997"/>
          </a:xfrm>
          <a:prstGeom prst="rect">
            <a:avLst/>
          </a:prstGeom>
          <a:noFill/>
        </p:spPr>
        <p:txBody>
          <a:bodyPr wrap="square" rtlCol="0">
            <a:spAutoFit/>
          </a:bodyPr>
          <a:lstStyle/>
          <a:p>
            <a:r>
              <a:rPr lang="fr-FR" sz="1600" dirty="0"/>
              <a:t>Travailleurs utilisant, montant et démontant des échafaudages de pied, et, en conséquence devant être instruits des mesures de prévention des accidents et des règles techniques.</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06188" y="2564389"/>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787243" y="224566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sp>
        <p:nvSpPr>
          <p:cNvPr id="2" name="Espace réservé du numéro de diapositive 1">
            <a:extLst>
              <a:ext uri="{FF2B5EF4-FFF2-40B4-BE49-F238E27FC236}">
                <a16:creationId xmlns:a16="http://schemas.microsoft.com/office/drawing/2014/main" id="{9B25F64B-DE17-4DEE-AA37-E29756779767}"/>
              </a:ext>
            </a:extLst>
          </p:cNvPr>
          <p:cNvSpPr>
            <a:spLocks noGrp="1"/>
          </p:cNvSpPr>
          <p:nvPr>
            <p:ph type="sldNum" sz="quarter" idx="12"/>
          </p:nvPr>
        </p:nvSpPr>
        <p:spPr/>
        <p:txBody>
          <a:bodyPr/>
          <a:lstStyle/>
          <a:p>
            <a:fld id="{4CDC8259-B612-42BB-9B71-A80A96815A04}" type="slidenum">
              <a:rPr lang="fr-FR" smtClean="0"/>
              <a:t>8</a:t>
            </a:fld>
            <a:endParaRPr lang="fr-FR"/>
          </a:p>
        </p:txBody>
      </p:sp>
      <p:pic>
        <p:nvPicPr>
          <p:cNvPr id="4" name="Image 3">
            <a:extLst>
              <a:ext uri="{FF2B5EF4-FFF2-40B4-BE49-F238E27FC236}">
                <a16:creationId xmlns:a16="http://schemas.microsoft.com/office/drawing/2014/main" id="{EDDE4D6F-8744-41C8-9CF2-F2F075605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17" y="757656"/>
            <a:ext cx="1245546" cy="834516"/>
          </a:xfrm>
          <a:prstGeom prst="rect">
            <a:avLst/>
          </a:prstGeom>
        </p:spPr>
      </p:pic>
      <p:pic>
        <p:nvPicPr>
          <p:cNvPr id="9" name="Image 8">
            <a:extLst>
              <a:ext uri="{FF2B5EF4-FFF2-40B4-BE49-F238E27FC236}">
                <a16:creationId xmlns:a16="http://schemas.microsoft.com/office/drawing/2014/main" id="{C7E0A72F-2648-4C92-9771-5689C5736898}"/>
              </a:ext>
            </a:extLst>
          </p:cNvPr>
          <p:cNvPicPr>
            <a:picLocks noChangeAspect="1"/>
          </p:cNvPicPr>
          <p:nvPr/>
        </p:nvPicPr>
        <p:blipFill>
          <a:blip r:embed="rId5"/>
          <a:stretch>
            <a:fillRect/>
          </a:stretch>
        </p:blipFill>
        <p:spPr>
          <a:xfrm>
            <a:off x="1541240" y="2464569"/>
            <a:ext cx="1848000" cy="2877567"/>
          </a:xfrm>
          <a:prstGeom prst="rect">
            <a:avLst/>
          </a:prstGeom>
        </p:spPr>
      </p:pic>
    </p:spTree>
    <p:extLst>
      <p:ext uri="{BB962C8B-B14F-4D97-AF65-F5344CB8AC3E}">
        <p14:creationId xmlns:p14="http://schemas.microsoft.com/office/powerpoint/2010/main" val="785307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AF5C304-A429-461D-93A0-03A60E5A5A72}"/>
              </a:ext>
            </a:extLst>
          </p:cNvPr>
          <p:cNvSpPr/>
          <p:nvPr/>
        </p:nvSpPr>
        <p:spPr>
          <a:xfrm>
            <a:off x="2226255" y="927111"/>
            <a:ext cx="7309613" cy="338554"/>
          </a:xfrm>
          <a:prstGeom prst="rect">
            <a:avLst/>
          </a:prstGeom>
        </p:spPr>
        <p:txBody>
          <a:bodyPr wrap="square">
            <a:spAutoFit/>
          </a:bodyPr>
          <a:lstStyle/>
          <a:p>
            <a:pPr algn="ctr"/>
            <a:r>
              <a:rPr lang="fr-FR" sz="1600" b="1" dirty="0"/>
              <a:t>PORT ET UTILISATION DU HARNAIS</a:t>
            </a:r>
            <a:endParaRPr lang="fr-FR" sz="1600" dirty="0"/>
          </a:p>
        </p:txBody>
      </p:sp>
      <p:pic>
        <p:nvPicPr>
          <p:cNvPr id="24" name="Image 23">
            <a:extLst>
              <a:ext uri="{FF2B5EF4-FFF2-40B4-BE49-F238E27FC236}">
                <a16:creationId xmlns:a16="http://schemas.microsoft.com/office/drawing/2014/main" id="{1092E385-7FC1-4105-90CB-A10341A0DF68}"/>
              </a:ext>
            </a:extLst>
          </p:cNvPr>
          <p:cNvPicPr>
            <a:picLocks noChangeAspect="1"/>
          </p:cNvPicPr>
          <p:nvPr/>
        </p:nvPicPr>
        <p:blipFill>
          <a:blip r:embed="rId2"/>
          <a:stretch>
            <a:fillRect/>
          </a:stretch>
        </p:blipFill>
        <p:spPr>
          <a:xfrm>
            <a:off x="10680702" y="811334"/>
            <a:ext cx="634039" cy="499915"/>
          </a:xfrm>
          <a:prstGeom prst="rect">
            <a:avLst/>
          </a:prstGeom>
        </p:spPr>
      </p:pic>
      <p:sp>
        <p:nvSpPr>
          <p:cNvPr id="26" name="Rectangle 25">
            <a:extLst>
              <a:ext uri="{FF2B5EF4-FFF2-40B4-BE49-F238E27FC236}">
                <a16:creationId xmlns:a16="http://schemas.microsoft.com/office/drawing/2014/main" id="{32FC9CB9-21DB-4A85-81CB-611FFF051AF1}"/>
              </a:ext>
            </a:extLst>
          </p:cNvPr>
          <p:cNvSpPr/>
          <p:nvPr/>
        </p:nvSpPr>
        <p:spPr>
          <a:xfrm>
            <a:off x="4787243" y="3559915"/>
            <a:ext cx="6096000" cy="584775"/>
          </a:xfrm>
          <a:prstGeom prst="rect">
            <a:avLst/>
          </a:prstGeom>
        </p:spPr>
        <p:txBody>
          <a:bodyPr>
            <a:spAutoFit/>
          </a:bodyPr>
          <a:lstStyle/>
          <a:p>
            <a:r>
              <a:rPr lang="fr-FR" sz="1600" b="1" dirty="0"/>
              <a:t>Durée :</a:t>
            </a:r>
          </a:p>
          <a:p>
            <a:r>
              <a:rPr lang="fr-FR" sz="1600" dirty="0"/>
              <a:t>- 7 heures (1 jour)</a:t>
            </a:r>
          </a:p>
        </p:txBody>
      </p:sp>
      <p:sp>
        <p:nvSpPr>
          <p:cNvPr id="12" name="Rectangle 11">
            <a:extLst>
              <a:ext uri="{FF2B5EF4-FFF2-40B4-BE49-F238E27FC236}">
                <a16:creationId xmlns:a16="http://schemas.microsoft.com/office/drawing/2014/main" id="{70B90B8B-746C-40B9-98BD-CB977ED96F0C}"/>
              </a:ext>
            </a:extLst>
          </p:cNvPr>
          <p:cNvSpPr/>
          <p:nvPr/>
        </p:nvSpPr>
        <p:spPr>
          <a:xfrm>
            <a:off x="4787243" y="4541548"/>
            <a:ext cx="5783154" cy="584775"/>
          </a:xfrm>
          <a:prstGeom prst="rect">
            <a:avLst/>
          </a:prstGeom>
        </p:spPr>
        <p:txBody>
          <a:bodyPr wrap="square">
            <a:spAutoFit/>
          </a:bodyPr>
          <a:lstStyle/>
          <a:p>
            <a:r>
              <a:rPr lang="fr-FR" sz="1600" b="1" dirty="0"/>
              <a:t>Périodicité : </a:t>
            </a:r>
            <a:r>
              <a:rPr lang="fr-FR" sz="1600" dirty="0"/>
              <a:t>A définir par l’employeur au moyen de contrôles périodiques des capacités des travailleurs</a:t>
            </a:r>
          </a:p>
        </p:txBody>
      </p:sp>
      <p:sp>
        <p:nvSpPr>
          <p:cNvPr id="5" name="Rectangle 4">
            <a:extLst>
              <a:ext uri="{FF2B5EF4-FFF2-40B4-BE49-F238E27FC236}">
                <a16:creationId xmlns:a16="http://schemas.microsoft.com/office/drawing/2014/main" id="{5C4B74DD-A229-498E-AD21-F4EFB752D243}"/>
              </a:ext>
            </a:extLst>
          </p:cNvPr>
          <p:cNvSpPr/>
          <p:nvPr/>
        </p:nvSpPr>
        <p:spPr>
          <a:xfrm>
            <a:off x="3112120" y="1571746"/>
            <a:ext cx="6096000" cy="276999"/>
          </a:xfrm>
          <a:prstGeom prst="rect">
            <a:avLst/>
          </a:prstGeom>
        </p:spPr>
        <p:txBody>
          <a:bodyPr>
            <a:spAutoFit/>
          </a:bodyPr>
          <a:lstStyle/>
          <a:p>
            <a:pPr algn="ctr"/>
            <a:r>
              <a:rPr lang="fr-FR" sz="1200" dirty="0">
                <a:solidFill>
                  <a:srgbClr val="0070C0"/>
                </a:solidFill>
              </a:rPr>
              <a:t>Fiche-programme conforme à l’article L6353-1 du Code du Travail </a:t>
            </a:r>
          </a:p>
        </p:txBody>
      </p:sp>
      <p:sp>
        <p:nvSpPr>
          <p:cNvPr id="6" name="ZoneTexte 5">
            <a:extLst>
              <a:ext uri="{FF2B5EF4-FFF2-40B4-BE49-F238E27FC236}">
                <a16:creationId xmlns:a16="http://schemas.microsoft.com/office/drawing/2014/main" id="{E9D86C7E-F796-47F3-AB64-2CF30DDB20FD}"/>
              </a:ext>
            </a:extLst>
          </p:cNvPr>
          <p:cNvSpPr txBox="1"/>
          <p:nvPr/>
        </p:nvSpPr>
        <p:spPr>
          <a:xfrm>
            <a:off x="4787243" y="2578282"/>
            <a:ext cx="5488186" cy="584775"/>
          </a:xfrm>
          <a:prstGeom prst="rect">
            <a:avLst/>
          </a:prstGeom>
          <a:noFill/>
        </p:spPr>
        <p:txBody>
          <a:bodyPr wrap="square" rtlCol="0">
            <a:spAutoFit/>
          </a:bodyPr>
          <a:lstStyle/>
          <a:p>
            <a:r>
              <a:rPr lang="fr-FR" sz="1600" dirty="0"/>
              <a:t>Personnes devant utiliser un harnais avec dispositif de retenue pour travailler ou se déplacer en hauteur.</a:t>
            </a:r>
          </a:p>
        </p:txBody>
      </p:sp>
      <p:pic>
        <p:nvPicPr>
          <p:cNvPr id="7" name="Image 6">
            <a:extLst>
              <a:ext uri="{FF2B5EF4-FFF2-40B4-BE49-F238E27FC236}">
                <a16:creationId xmlns:a16="http://schemas.microsoft.com/office/drawing/2014/main" id="{9CF6EB3E-7162-4D1E-A90F-8F73C79788CB}"/>
              </a:ext>
            </a:extLst>
          </p:cNvPr>
          <p:cNvPicPr>
            <a:picLocks noChangeAspect="1"/>
          </p:cNvPicPr>
          <p:nvPr/>
        </p:nvPicPr>
        <p:blipFill>
          <a:blip r:embed="rId3"/>
          <a:stretch>
            <a:fillRect/>
          </a:stretch>
        </p:blipFill>
        <p:spPr>
          <a:xfrm>
            <a:off x="4806188" y="2564389"/>
            <a:ext cx="3639627" cy="24386"/>
          </a:xfrm>
          <a:prstGeom prst="rect">
            <a:avLst/>
          </a:prstGeom>
        </p:spPr>
      </p:pic>
      <p:sp>
        <p:nvSpPr>
          <p:cNvPr id="8" name="Rectangle 7">
            <a:extLst>
              <a:ext uri="{FF2B5EF4-FFF2-40B4-BE49-F238E27FC236}">
                <a16:creationId xmlns:a16="http://schemas.microsoft.com/office/drawing/2014/main" id="{60804D32-C8D1-4BEC-9806-C169F0EFB9DA}"/>
              </a:ext>
            </a:extLst>
          </p:cNvPr>
          <p:cNvSpPr/>
          <p:nvPr/>
        </p:nvSpPr>
        <p:spPr>
          <a:xfrm>
            <a:off x="4787243" y="2245664"/>
            <a:ext cx="1152880" cy="369332"/>
          </a:xfrm>
          <a:prstGeom prst="rect">
            <a:avLst/>
          </a:prstGeom>
        </p:spPr>
        <p:txBody>
          <a:bodyPr wrap="none">
            <a:spAutoFit/>
          </a:bodyPr>
          <a:lstStyle/>
          <a:p>
            <a:r>
              <a:rPr lang="fr-FR" sz="1600" b="1" dirty="0"/>
              <a:t>Public</a:t>
            </a:r>
            <a:r>
              <a:rPr lang="fr-FR" b="1" dirty="0"/>
              <a:t> </a:t>
            </a:r>
            <a:r>
              <a:rPr lang="fr-FR" sz="1600" b="1" dirty="0"/>
              <a:t>visé</a:t>
            </a:r>
            <a:r>
              <a:rPr lang="fr-FR" b="1" dirty="0"/>
              <a:t> </a:t>
            </a:r>
          </a:p>
        </p:txBody>
      </p:sp>
      <p:sp>
        <p:nvSpPr>
          <p:cNvPr id="2" name="Espace réservé du numéro de diapositive 1">
            <a:extLst>
              <a:ext uri="{FF2B5EF4-FFF2-40B4-BE49-F238E27FC236}">
                <a16:creationId xmlns:a16="http://schemas.microsoft.com/office/drawing/2014/main" id="{9B25F64B-DE17-4DEE-AA37-E29756779767}"/>
              </a:ext>
            </a:extLst>
          </p:cNvPr>
          <p:cNvSpPr>
            <a:spLocks noGrp="1"/>
          </p:cNvSpPr>
          <p:nvPr>
            <p:ph type="sldNum" sz="quarter" idx="12"/>
          </p:nvPr>
        </p:nvSpPr>
        <p:spPr/>
        <p:txBody>
          <a:bodyPr/>
          <a:lstStyle/>
          <a:p>
            <a:fld id="{4CDC8259-B612-42BB-9B71-A80A96815A04}" type="slidenum">
              <a:rPr lang="fr-FR" smtClean="0"/>
              <a:t>9</a:t>
            </a:fld>
            <a:endParaRPr lang="fr-FR"/>
          </a:p>
        </p:txBody>
      </p:sp>
      <p:pic>
        <p:nvPicPr>
          <p:cNvPr id="3" name="Image 2">
            <a:extLst>
              <a:ext uri="{FF2B5EF4-FFF2-40B4-BE49-F238E27FC236}">
                <a16:creationId xmlns:a16="http://schemas.microsoft.com/office/drawing/2014/main" id="{58694307-E651-4FA2-A519-DE8BCE9A0D28}"/>
              </a:ext>
            </a:extLst>
          </p:cNvPr>
          <p:cNvPicPr>
            <a:picLocks noChangeAspect="1"/>
          </p:cNvPicPr>
          <p:nvPr/>
        </p:nvPicPr>
        <p:blipFill>
          <a:blip r:embed="rId4"/>
          <a:stretch>
            <a:fillRect/>
          </a:stretch>
        </p:blipFill>
        <p:spPr>
          <a:xfrm>
            <a:off x="1369690" y="2238087"/>
            <a:ext cx="2310000" cy="2894144"/>
          </a:xfrm>
          <a:prstGeom prst="rect">
            <a:avLst/>
          </a:prstGeom>
        </p:spPr>
      </p:pic>
    </p:spTree>
    <p:extLst>
      <p:ext uri="{BB962C8B-B14F-4D97-AF65-F5344CB8AC3E}">
        <p14:creationId xmlns:p14="http://schemas.microsoft.com/office/powerpoint/2010/main" val="27693149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803</TotalTime>
  <Words>9145</Words>
  <Application>Microsoft Office PowerPoint</Application>
  <PresentationFormat>Grand écran</PresentationFormat>
  <Paragraphs>937</Paragraphs>
  <Slides>78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78</vt:i4>
      </vt:variant>
    </vt:vector>
  </HeadingPairs>
  <TitlesOfParts>
    <vt:vector size="83"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Betty GONCALVES COSTA</dc:creator>
  <cp:lastModifiedBy>Betty GONCALVES COSTA</cp:lastModifiedBy>
  <cp:revision>145</cp:revision>
  <dcterms:created xsi:type="dcterms:W3CDTF">2018-06-18T12:30:08Z</dcterms:created>
  <dcterms:modified xsi:type="dcterms:W3CDTF">2018-07-03T16:30:52Z</dcterms:modified>
</cp:coreProperties>
</file>