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85754F-0B52-4ADD-90E4-917C8048E84E}" type="datetimeFigureOut">
              <a:rPr lang="en-US" smtClean="0"/>
              <a:t>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475C10-659E-417B-ACCE-AE0550FEF60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chemeClr val="bg2">
                    <a:lumMod val="50000"/>
                  </a:schemeClr>
                </a:solidFill>
              </a:rPr>
              <a:t>Making</a:t>
            </a:r>
            <a:br>
              <a:rPr lang="en-US" sz="49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900" dirty="0" smtClean="0">
                <a:solidFill>
                  <a:schemeClr val="bg2">
                    <a:lumMod val="50000"/>
                  </a:schemeClr>
                </a:solidFill>
              </a:rPr>
              <a:t>Pollinator </a:t>
            </a:r>
            <a:br>
              <a:rPr lang="en-US" sz="49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900" dirty="0" smtClean="0">
                <a:solidFill>
                  <a:schemeClr val="bg2">
                    <a:lumMod val="50000"/>
                  </a:schemeClr>
                </a:solidFill>
              </a:rPr>
              <a:t>Habitat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</a:t>
            </a:r>
          </a:p>
          <a:p>
            <a:r>
              <a:rPr lang="en-US" dirty="0" smtClean="0"/>
              <a:t>Personal</a:t>
            </a:r>
          </a:p>
          <a:p>
            <a:r>
              <a:rPr lang="en-US" dirty="0" smtClean="0"/>
              <a:t>Pollinator</a:t>
            </a:r>
          </a:p>
          <a:p>
            <a:r>
              <a:rPr lang="en-US" dirty="0" smtClean="0"/>
              <a:t>Paradise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810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</a:t>
            </a:r>
            <a:r>
              <a:rPr lang="en-US" dirty="0" smtClean="0"/>
              <a:t>for Honeybees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21945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46" y="1676400"/>
            <a:ext cx="3782054" cy="1900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42042"/>
            <a:ext cx="2181824" cy="2912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0" y="3576740"/>
            <a:ext cx="3514126" cy="2025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63049"/>
            <a:ext cx="3048000" cy="2264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48" y="5137928"/>
            <a:ext cx="4675128" cy="17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Selecting Plants to Thrive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 smtClean="0"/>
              <a:t>Stressed out plants tend to be sick plants</a:t>
            </a:r>
          </a:p>
          <a:p>
            <a:pPr lvl="1"/>
            <a:r>
              <a:rPr lang="en-US" dirty="0" smtClean="0"/>
              <a:t>They will have more pests</a:t>
            </a:r>
          </a:p>
          <a:p>
            <a:pPr lvl="1"/>
            <a:r>
              <a:rPr lang="en-US" dirty="0" smtClean="0"/>
              <a:t>They require treatments to keep them going</a:t>
            </a:r>
          </a:p>
          <a:p>
            <a:pPr lvl="1"/>
            <a:r>
              <a:rPr lang="en-US" dirty="0" smtClean="0"/>
              <a:t>They will not produce the same quantity or quality of food for the pollinators</a:t>
            </a:r>
          </a:p>
          <a:p>
            <a:pPr lvl="1"/>
            <a:r>
              <a:rPr lang="en-US" dirty="0" smtClean="0"/>
              <a:t>They will need to be replaced which means they will rarely reach their full potential and cost you more money</a:t>
            </a:r>
          </a:p>
          <a:p>
            <a:pPr lvl="1"/>
            <a:r>
              <a:rPr lang="en-US" dirty="0" smtClean="0"/>
              <a:t>Happy plants just look better and everyone wants to look </a:t>
            </a:r>
            <a:r>
              <a:rPr lang="en-US" dirty="0" smtClean="0"/>
              <a:t>better, right?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r="62676"/>
          <a:stretch/>
        </p:blipFill>
        <p:spPr>
          <a:xfrm>
            <a:off x="7086600" y="838200"/>
            <a:ext cx="1888901" cy="185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5400"/>
            <a:ext cx="2683098" cy="14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 the conditions of your garden spaces (they are not all the same)</a:t>
            </a:r>
          </a:p>
          <a:p>
            <a:r>
              <a:rPr lang="en-US" dirty="0" smtClean="0"/>
              <a:t>When selecting plants be sure to match the sun and moisture exposure of the space to the plant</a:t>
            </a:r>
          </a:p>
          <a:p>
            <a:r>
              <a:rPr lang="en-US" dirty="0" smtClean="0"/>
              <a:t>Pay attention to how large the plant will be</a:t>
            </a:r>
          </a:p>
          <a:p>
            <a:pPr lvl="1"/>
            <a:r>
              <a:rPr lang="en-US" dirty="0" smtClean="0"/>
              <a:t>There’s no use in planting a shrub or tree that you will have to prune to make it fit a space</a:t>
            </a:r>
          </a:p>
          <a:p>
            <a:r>
              <a:rPr lang="en-US" dirty="0" smtClean="0"/>
              <a:t>Keep an eye on your plants</a:t>
            </a:r>
          </a:p>
          <a:p>
            <a:pPr lvl="1"/>
            <a:r>
              <a:rPr lang="en-US" dirty="0" smtClean="0"/>
              <a:t>Often small </a:t>
            </a:r>
            <a:r>
              <a:rPr lang="en-US" dirty="0" smtClean="0"/>
              <a:t>changes </a:t>
            </a:r>
            <a:r>
              <a:rPr lang="en-US" dirty="0" smtClean="0"/>
              <a:t>in how they are cared for can make all the difference</a:t>
            </a:r>
          </a:p>
          <a:p>
            <a:pPr lvl="1"/>
            <a:r>
              <a:rPr lang="en-US" dirty="0" smtClean="0"/>
              <a:t>Young plants that are not happy can usually be moved to a better spot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Selecting Plants to Thrive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"/>
            <a:ext cx="1558326" cy="1366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62600"/>
            <a:ext cx="11049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26" y="510540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Support for Pollinators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Give them the home they want</a:t>
            </a:r>
          </a:p>
          <a:p>
            <a:pPr lvl="1"/>
            <a:r>
              <a:rPr lang="en-US" dirty="0" smtClean="0"/>
              <a:t>Hive boxes, empty tubes, bare ground, correct host plants and plenty of food can all help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" y="3658319"/>
            <a:ext cx="2559706" cy="2229077"/>
          </a:xfrm>
          <a:prstGeom prst="rect">
            <a:avLst/>
          </a:prstGeom>
        </p:spPr>
      </p:pic>
      <p:pic>
        <p:nvPicPr>
          <p:cNvPr id="7" name="Picture 2" descr="C:\Users\jswayze\Desktop\Pollinator presentation\leafcu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7701"/>
            <a:ext cx="2654154" cy="17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" b="29577"/>
          <a:stretch/>
        </p:blipFill>
        <p:spPr>
          <a:xfrm>
            <a:off x="2819400" y="2985497"/>
            <a:ext cx="3276600" cy="31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Support for Pollinators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Give them water</a:t>
            </a:r>
          </a:p>
          <a:p>
            <a:pPr lvl="1"/>
            <a:r>
              <a:rPr lang="en-US" dirty="0" smtClean="0"/>
              <a:t>Many pollinators need a source of clean water and if you don’t have it they will leave to find it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799"/>
            <a:ext cx="4267200" cy="2838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55950"/>
            <a:ext cx="4114800" cy="32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Support for Pollinators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Give them security</a:t>
            </a:r>
          </a:p>
          <a:p>
            <a:pPr lvl="1"/>
            <a:r>
              <a:rPr lang="en-US" dirty="0" smtClean="0"/>
              <a:t>Reduce the number of predators they have to contend with, but remember some are good</a:t>
            </a:r>
          </a:p>
          <a:p>
            <a:pPr lvl="1"/>
            <a:r>
              <a:rPr lang="en-US" dirty="0" smtClean="0"/>
              <a:t>Reduce competition by providing multiple food sources and keeping the plants healthy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 descr="C:\Users\jswayze\Desktop\Pollinator presentation\6 Adams Co_, OH August 13, 2011 (4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5456"/>
            <a:ext cx="2687638" cy="22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7098"/>
            <a:ext cx="3252066" cy="2167458"/>
          </a:xfrm>
          <a:prstGeom prst="rect">
            <a:avLst/>
          </a:prstGeom>
        </p:spPr>
      </p:pic>
      <p:pic>
        <p:nvPicPr>
          <p:cNvPr id="1030" name="Picture 6" descr="C:\Users\jswayze\Desktop\Pollinator presentation\Bumbleb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44" y="3733800"/>
            <a:ext cx="3081570" cy="23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Pollinator Plants-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Spring flowering trees </a:t>
            </a:r>
            <a:r>
              <a:rPr lang="en-US" dirty="0" smtClean="0"/>
              <a:t>are some of the very first flowers to appear and usually in large numbers</a:t>
            </a:r>
          </a:p>
          <a:p>
            <a:pPr lvl="2"/>
            <a:r>
              <a:rPr lang="en-US" dirty="0" smtClean="0"/>
              <a:t>Maple, Apple, Plum, Pear, Cherry, Redbud, Hawthorn, Honey Locust </a:t>
            </a:r>
            <a:endParaRPr lang="en-US" dirty="0"/>
          </a:p>
          <a:p>
            <a:pPr lvl="1"/>
            <a:r>
              <a:rPr lang="en-US" dirty="0" smtClean="0"/>
              <a:t>Spring bulbs are the next flowers you can provide for pollinators, they are cheap and eas</a:t>
            </a:r>
            <a:r>
              <a:rPr lang="en-US" dirty="0" smtClean="0"/>
              <a:t>y to care for</a:t>
            </a:r>
            <a:endParaRPr lang="en-US" dirty="0" smtClean="0"/>
          </a:p>
          <a:p>
            <a:pPr lvl="2"/>
            <a:r>
              <a:rPr lang="en-US" dirty="0" smtClean="0"/>
              <a:t>Crocus, Hyacinth, Tulip, Daffodil, Allium, lily of the Valley, </a:t>
            </a:r>
            <a:r>
              <a:rPr lang="en-US" dirty="0" smtClean="0"/>
              <a:t>Squilia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836017"/>
            <a:ext cx="2233659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31124"/>
            <a:ext cx="1714500" cy="106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14930"/>
            <a:ext cx="2837901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" y="4572000"/>
            <a:ext cx="3124200" cy="2102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190500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Pollinator Plants-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Spring perennials offer a great source of forage</a:t>
            </a:r>
          </a:p>
          <a:p>
            <a:pPr lvl="2"/>
            <a:r>
              <a:rPr lang="en-US" dirty="0" smtClean="0"/>
              <a:t>Broom, </a:t>
            </a:r>
            <a:r>
              <a:rPr lang="en-US" dirty="0" smtClean="0"/>
              <a:t>Penstemon</a:t>
            </a:r>
            <a:r>
              <a:rPr lang="en-US" dirty="0" smtClean="0"/>
              <a:t>, Salvia, Foxglove, Primrose, Peony, </a:t>
            </a:r>
            <a:r>
              <a:rPr lang="en-US" dirty="0" smtClean="0"/>
              <a:t>Scabiosa</a:t>
            </a:r>
            <a:r>
              <a:rPr lang="en-US" dirty="0" smtClean="0"/>
              <a:t>, Iris, Dianthus</a:t>
            </a:r>
            <a:endParaRPr lang="en-US" dirty="0" smtClean="0"/>
          </a:p>
          <a:p>
            <a:pPr lvl="1"/>
            <a:r>
              <a:rPr lang="en-US" dirty="0" smtClean="0"/>
              <a:t>Spring flowering shrubs carry the bloom along</a:t>
            </a:r>
          </a:p>
          <a:p>
            <a:pPr lvl="2"/>
            <a:r>
              <a:rPr lang="en-US" dirty="0" smtClean="0"/>
              <a:t>Nine bark, Forsythia, Lilac, Daphne, Viburnum, Pussy Willow, </a:t>
            </a:r>
            <a:r>
              <a:rPr lang="en-US" dirty="0" smtClean="0"/>
              <a:t>Cistene</a:t>
            </a:r>
            <a:r>
              <a:rPr lang="en-US" dirty="0" smtClean="0"/>
              <a:t> Plum, Nanking Cherry, Blueberry, Cotoneaster, </a:t>
            </a:r>
            <a:r>
              <a:rPr lang="en-US" dirty="0" smtClean="0"/>
              <a:t>Pyracantha</a:t>
            </a:r>
            <a:r>
              <a:rPr lang="en-US" dirty="0" smtClean="0"/>
              <a:t>, Magnolia, Privet, Barberry, Flowering Quince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8600"/>
            <a:ext cx="20574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2362200" cy="2190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53792" y="2306391"/>
            <a:ext cx="2743200" cy="1330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533650" cy="19914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18" y="4572000"/>
            <a:ext cx="3303699" cy="22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Pollinator Plants-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Summer perennials offer a wide variety	</a:t>
            </a:r>
          </a:p>
          <a:p>
            <a:pPr lvl="2"/>
            <a:r>
              <a:rPr lang="en-US" dirty="0" smtClean="0"/>
              <a:t>Thyme, Sedum, Ice Plant, Butterfly Weed, Dahlia, Blanket Flower, Daylily, Delphinium, Clematis, Wisteria, Mint, Coneflower, Bee Balm, Hyssop, Lavender, Coreopsis, Russian Sage, </a:t>
            </a:r>
            <a:r>
              <a:rPr lang="en-US" dirty="0" smtClean="0"/>
              <a:t>Astilbe</a:t>
            </a:r>
            <a:r>
              <a:rPr lang="en-US" dirty="0" smtClean="0"/>
              <a:t>, Yarrow, Water lily  </a:t>
            </a:r>
            <a:endParaRPr lang="en-US" dirty="0" smtClean="0"/>
          </a:p>
          <a:p>
            <a:pPr lvl="1"/>
            <a:r>
              <a:rPr lang="en-US" dirty="0" smtClean="0"/>
              <a:t>Summer flowering shrubs </a:t>
            </a:r>
          </a:p>
          <a:p>
            <a:pPr lvl="2"/>
            <a:r>
              <a:rPr lang="en-US" dirty="0" smtClean="0"/>
              <a:t>Rose, Butterfly Bush, Mock Orange, </a:t>
            </a:r>
            <a:r>
              <a:rPr lang="en-US" dirty="0" smtClean="0"/>
              <a:t>Spirea</a:t>
            </a:r>
            <a:r>
              <a:rPr lang="en-US" dirty="0" smtClean="0"/>
              <a:t>, </a:t>
            </a:r>
            <a:r>
              <a:rPr lang="en-US" dirty="0" smtClean="0"/>
              <a:t>Potentilla</a:t>
            </a:r>
            <a:r>
              <a:rPr lang="en-US" dirty="0" smtClean="0"/>
              <a:t>, Rose of Sharon, Hydrangea, Honeysuckle</a:t>
            </a:r>
          </a:p>
          <a:p>
            <a:pPr lvl="1"/>
            <a:r>
              <a:rPr lang="en-US" dirty="0" smtClean="0"/>
              <a:t>Summer trees</a:t>
            </a:r>
          </a:p>
          <a:p>
            <a:pPr lvl="2"/>
            <a:r>
              <a:rPr lang="en-US" dirty="0" smtClean="0"/>
              <a:t>Linden, Golden </a:t>
            </a:r>
            <a:r>
              <a:rPr lang="en-US" dirty="0" smtClean="0"/>
              <a:t>Raintree</a:t>
            </a:r>
            <a:r>
              <a:rPr lang="en-US" dirty="0" smtClean="0"/>
              <a:t>, Pagoda Tree, Buckeye, Catalpa, Horse Chestnut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00600"/>
            <a:ext cx="1828800" cy="1576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31" y="6096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Pollinator Plants-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Summer annuals	</a:t>
            </a:r>
          </a:p>
          <a:p>
            <a:pPr lvl="2"/>
            <a:r>
              <a:rPr lang="en-US" dirty="0" smtClean="0"/>
              <a:t>Squash, Tomato, Pepper, Basil, Borage, Sunflower, Zinnia, Eggplant, Melons, Bean, Cucumber, Dill, Tomatillo, Cosmos, Coleus, Salvia, </a:t>
            </a:r>
            <a:r>
              <a:rPr lang="en-US" dirty="0" err="1" smtClean="0"/>
              <a:t>Rudbeckia</a:t>
            </a:r>
            <a:r>
              <a:rPr lang="en-US" dirty="0" smtClean="0"/>
              <a:t>, Moss Rose, Poppies,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0900"/>
            <a:ext cx="24384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7383"/>
            <a:ext cx="24765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6235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Defining your goal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pollinators are you trying to create habitat for?</a:t>
            </a:r>
          </a:p>
          <a:p>
            <a:r>
              <a:rPr lang="en-US" dirty="0" smtClean="0"/>
              <a:t>What are the needs of each pollinator?</a:t>
            </a:r>
          </a:p>
          <a:p>
            <a:r>
              <a:rPr lang="en-US" dirty="0" smtClean="0"/>
              <a:t>Which plants </a:t>
            </a:r>
            <a:r>
              <a:rPr lang="en-US" dirty="0" smtClean="0"/>
              <a:t>will provide food &amp; habitat?</a:t>
            </a:r>
            <a:endParaRPr lang="en-US" dirty="0" smtClean="0"/>
          </a:p>
          <a:p>
            <a:r>
              <a:rPr lang="en-US" dirty="0" smtClean="0"/>
              <a:t>Will the plants thrive in your yard?</a:t>
            </a:r>
          </a:p>
          <a:p>
            <a:r>
              <a:rPr lang="en-US" dirty="0" smtClean="0"/>
              <a:t>What else can you do to support pollinators in your yard?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2402703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419582" cy="2019043"/>
          </a:xfrm>
          <a:prstGeom prst="rect">
            <a:avLst/>
          </a:prstGeom>
        </p:spPr>
      </p:pic>
      <p:pic>
        <p:nvPicPr>
          <p:cNvPr id="3074" name="Picture 2" descr="C:\Users\jswayze\Desktop\Pollinator presentation\pollinato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59" y="5029200"/>
            <a:ext cx="2193841" cy="1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Pollinator Plants-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648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Fall Blooming Perennials	</a:t>
            </a:r>
          </a:p>
          <a:p>
            <a:pPr lvl="2"/>
            <a:r>
              <a:rPr lang="en-US" dirty="0" smtClean="0"/>
              <a:t>Aster, Goldenrod, Mums, Crocus, Toad Lily, Anemone</a:t>
            </a:r>
          </a:p>
          <a:p>
            <a:pPr lvl="1"/>
            <a:r>
              <a:rPr lang="en-US" dirty="0" smtClean="0"/>
              <a:t>Many of the Spring and Summer blooming plants will bloom again, or still be blooming, in the Fall</a:t>
            </a:r>
          </a:p>
          <a:p>
            <a:pPr lvl="2"/>
            <a:r>
              <a:rPr lang="en-US" dirty="0" smtClean="0"/>
              <a:t>Be sure to remove spent flowers from your perennials and annuals, this will encourage them to bloom continuously throughout the year</a:t>
            </a:r>
          </a:p>
          <a:p>
            <a:pPr marL="685800" lvl="2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269882"/>
            <a:ext cx="3044423" cy="2283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79541"/>
            <a:ext cx="238125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26214"/>
            <a:ext cx="2370652" cy="2370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37" y="55808"/>
            <a:ext cx="2014177" cy="19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Pollinator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Pollinators can be found in nearly every class of animal from birds and insects to mammals and amphibians, all with different nutrition and habitat needs</a:t>
            </a:r>
          </a:p>
          <a:p>
            <a:r>
              <a:rPr lang="en-US" dirty="0" smtClean="0"/>
              <a:t>946 documented native bee species in Colorado</a:t>
            </a:r>
          </a:p>
          <a:p>
            <a:r>
              <a:rPr lang="en-US" dirty="0" smtClean="0"/>
              <a:t>More than 250 species of native butterflies</a:t>
            </a:r>
          </a:p>
          <a:p>
            <a:r>
              <a:rPr lang="en-US" dirty="0" smtClean="0"/>
              <a:t>Many moths, flies, beetles and birds are all native pollinators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1658112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81000"/>
            <a:ext cx="2677297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99" y="5181600"/>
            <a:ext cx="2168301" cy="162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5181600"/>
            <a:ext cx="1990725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wayze\Desktop\Pollinator presentation\Bee-flower-250x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26480"/>
            <a:ext cx="3144351" cy="23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swayze\Desktop\Pollinator presentation\Honeyb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88" y="2394462"/>
            <a:ext cx="2895600" cy="23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swayze\Desktop\Pollinator presentation\Halictidae2-500x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124200" cy="22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swayze\Desktop\Pollinator presentation\5797014372_5e370c923c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3" y="1600200"/>
            <a:ext cx="3506869" cy="23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swayze\Desktop\Pollinator presentation\1238_100514hm-pollen1_5101942_ver1_0_640_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037"/>
            <a:ext cx="3119907" cy="215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swayze\Desktop\Pollinator presentation\image_3477-Non-Bee-Insec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5"/>
          <a:stretch/>
        </p:blipFill>
        <p:spPr bwMode="auto">
          <a:xfrm>
            <a:off x="152400" y="4114800"/>
            <a:ext cx="4309611" cy="22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swayze\Desktop\Pollinator presentation\ldclimm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34" y="4481573"/>
            <a:ext cx="3165476" cy="23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Pollinator needs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/>
              <a:t>do </a:t>
            </a:r>
            <a:r>
              <a:rPr lang="en-US" dirty="0" smtClean="0"/>
              <a:t>they </a:t>
            </a:r>
            <a:r>
              <a:rPr lang="en-US" dirty="0" smtClean="0"/>
              <a:t>live/nest?</a:t>
            </a:r>
            <a:endParaRPr lang="en-US" dirty="0" smtClean="0"/>
          </a:p>
          <a:p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What do the adults and their young </a:t>
            </a:r>
            <a:r>
              <a:rPr lang="en-US" dirty="0" smtClean="0"/>
              <a:t>eat?</a:t>
            </a:r>
            <a:endParaRPr lang="en-US" dirty="0" smtClean="0"/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Too much or too little, think Goldie Locks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Is your yard harboring something that will eat them or compete for resources?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24" y="685800"/>
            <a:ext cx="275950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Which Plants to Plant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 when the pollinators need food and which kind</a:t>
            </a:r>
          </a:p>
          <a:p>
            <a:r>
              <a:rPr lang="en-US" dirty="0" smtClean="0"/>
              <a:t>Some will only collect food during a very brief window during the year</a:t>
            </a:r>
          </a:p>
          <a:p>
            <a:r>
              <a:rPr lang="en-US" dirty="0" smtClean="0"/>
              <a:t>Some need a food source for their young and will only pollinate once they are adults</a:t>
            </a:r>
          </a:p>
          <a:p>
            <a:r>
              <a:rPr lang="en-US" dirty="0" smtClean="0"/>
              <a:t>Some are great natural predators of pests during one phase of life and pollinators during another</a:t>
            </a:r>
          </a:p>
          <a:p>
            <a:r>
              <a:rPr lang="en-US" dirty="0" smtClean="0"/>
              <a:t>Some are actually pests when young and pollinate later  </a:t>
            </a:r>
          </a:p>
        </p:txBody>
      </p:sp>
    </p:spTree>
    <p:extLst>
      <p:ext uri="{BB962C8B-B14F-4D97-AF65-F5344CB8AC3E}">
        <p14:creationId xmlns:p14="http://schemas.microsoft.com/office/powerpoint/2010/main" val="26146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Which Plants to Plant	</a:t>
            </a:r>
            <a:endParaRPr lang="en-US" dirty="0"/>
          </a:p>
        </p:txBody>
      </p:sp>
      <p:pic>
        <p:nvPicPr>
          <p:cNvPr id="4098" name="Picture 2" descr="C:\Users\jswayze\Desktop\Pollinator presentation\lbbeetlewewb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070225" cy="23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swayze\Desktop\Pollinator presentation\Ladyb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62" y="4350018"/>
            <a:ext cx="3553496" cy="23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swayze\Desktop\Pollinator presentation\mg_0008e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8292"/>
            <a:ext cx="2927659" cy="19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swayze\Desktop\Pollinator presentation\lacewing_larva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2" y="2209800"/>
            <a:ext cx="4067711" cy="25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swayze\Desktop\Pollinator presentation\EarthTalkMonarch_Butterfl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80" y="4847571"/>
            <a:ext cx="2692400" cy="17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swayze\Desktop\Pollinator presentation\907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7"/>
          <a:stretch/>
        </p:blipFill>
        <p:spPr bwMode="auto">
          <a:xfrm>
            <a:off x="2971800" y="1556256"/>
            <a:ext cx="3147219" cy="18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</a:t>
            </a:r>
            <a:r>
              <a:rPr lang="en-US" dirty="0" smtClean="0"/>
              <a:t>for </a:t>
            </a:r>
            <a:r>
              <a:rPr lang="en-US" dirty="0" smtClean="0"/>
              <a:t>Honeybees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/>
              <a:t>Honeybees forage for nectar and pollen from early Spring to Fall</a:t>
            </a:r>
          </a:p>
          <a:p>
            <a:pPr lvl="1"/>
            <a:r>
              <a:rPr lang="en-US" dirty="0"/>
              <a:t>Plant a variety of plants that bloom </a:t>
            </a:r>
            <a:r>
              <a:rPr lang="en-US" dirty="0" smtClean="0"/>
              <a:t>during different seasons</a:t>
            </a:r>
          </a:p>
          <a:p>
            <a:pPr lvl="1"/>
            <a:r>
              <a:rPr lang="en-US" dirty="0" smtClean="0"/>
              <a:t>Plants with open flowers give a landing space for bees and easy access to the nectar and pollen</a:t>
            </a:r>
          </a:p>
          <a:p>
            <a:pPr lvl="1"/>
            <a:r>
              <a:rPr lang="en-US" dirty="0" smtClean="0"/>
              <a:t>Planting “drifts” of the same plant will encourage bees to forage in them</a:t>
            </a:r>
          </a:p>
          <a:p>
            <a:pPr lvl="1"/>
            <a:r>
              <a:rPr lang="en-US" dirty="0" smtClean="0"/>
              <a:t>Plants with high pollen levels but low nectar are not optimal forage for bees but better than none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1885962" cy="125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27493"/>
            <a:ext cx="1846613" cy="14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pPr marL="342900" lvl="1"/>
            <a:r>
              <a:rPr lang="en-US" dirty="0" smtClean="0"/>
              <a:t>Bees do not see the same spectrum of light that we do, they see toward the ultra violet spectrum</a:t>
            </a:r>
          </a:p>
          <a:p>
            <a:pPr marL="342900" lvl="1"/>
            <a:r>
              <a:rPr lang="en-US" dirty="0" smtClean="0"/>
              <a:t>Plants </a:t>
            </a:r>
            <a:r>
              <a:rPr lang="en-US" dirty="0"/>
              <a:t>with white, blue and yellow </a:t>
            </a:r>
            <a:r>
              <a:rPr lang="en-US" dirty="0" smtClean="0"/>
              <a:t>flowers catch their attention because of the way they </a:t>
            </a:r>
            <a:r>
              <a:rPr lang="en-US" dirty="0" smtClean="0"/>
              <a:t>reflect UV </a:t>
            </a:r>
            <a:r>
              <a:rPr lang="en-US" dirty="0" smtClean="0"/>
              <a:t>light</a:t>
            </a:r>
          </a:p>
          <a:p>
            <a:pPr marL="342900" lvl="1"/>
            <a:r>
              <a:rPr lang="en-US" dirty="0" smtClean="0"/>
              <a:t>Many flowers that appear to be one color to us are quite different to a bee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Plants </a:t>
            </a:r>
            <a:r>
              <a:rPr lang="en-US" dirty="0" smtClean="0"/>
              <a:t>for </a:t>
            </a:r>
            <a:r>
              <a:rPr lang="en-US" dirty="0" smtClean="0"/>
              <a:t>Honeybees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4434648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3505200" cy="27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572</TotalTime>
  <Words>784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 Making Pollinator  Habitat </vt:lpstr>
      <vt:lpstr>Defining your goal </vt:lpstr>
      <vt:lpstr>Which Pollinator  </vt:lpstr>
      <vt:lpstr>PowerPoint Presentation</vt:lpstr>
      <vt:lpstr>Pollinator needs </vt:lpstr>
      <vt:lpstr>Which Plants to Plant </vt:lpstr>
      <vt:lpstr>Which Plants to Plant </vt:lpstr>
      <vt:lpstr>Plants for Honeybees</vt:lpstr>
      <vt:lpstr>Plants for Honeybees</vt:lpstr>
      <vt:lpstr>Plants for Honeybees</vt:lpstr>
      <vt:lpstr>Selecting Plants to Thrive </vt:lpstr>
      <vt:lpstr>Selecting Plants to Thrive </vt:lpstr>
      <vt:lpstr>Other Support for Pollinators</vt:lpstr>
      <vt:lpstr>Other Support for Pollinators</vt:lpstr>
      <vt:lpstr>Other Support for Pollinators</vt:lpstr>
      <vt:lpstr>Pollinator Plants- Spring</vt:lpstr>
      <vt:lpstr>Pollinator Plants- Spring</vt:lpstr>
      <vt:lpstr>Pollinator Plants- Summer</vt:lpstr>
      <vt:lpstr>Pollinator Plants- Summer</vt:lpstr>
      <vt:lpstr>Pollinator Plants- Fall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Swayze</dc:creator>
  <cp:lastModifiedBy>John Swayze</cp:lastModifiedBy>
  <cp:revision>28</cp:revision>
  <dcterms:created xsi:type="dcterms:W3CDTF">2016-02-03T18:36:23Z</dcterms:created>
  <dcterms:modified xsi:type="dcterms:W3CDTF">2016-02-06T17:00:54Z</dcterms:modified>
</cp:coreProperties>
</file>