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56" r:id="rId2"/>
    <p:sldId id="326" r:id="rId3"/>
    <p:sldId id="327" r:id="rId4"/>
    <p:sldId id="269" r:id="rId5"/>
    <p:sldId id="257" r:id="rId6"/>
    <p:sldId id="264" r:id="rId7"/>
    <p:sldId id="259" r:id="rId8"/>
    <p:sldId id="260" r:id="rId9"/>
    <p:sldId id="261" r:id="rId10"/>
    <p:sldId id="267" r:id="rId11"/>
    <p:sldId id="262" r:id="rId12"/>
    <p:sldId id="263" r:id="rId13"/>
    <p:sldId id="320" r:id="rId14"/>
    <p:sldId id="321" r:id="rId15"/>
    <p:sldId id="322" r:id="rId16"/>
    <p:sldId id="323" r:id="rId17"/>
    <p:sldId id="324" r:id="rId18"/>
    <p:sldId id="325" r:id="rId19"/>
    <p:sldId id="265" r:id="rId20"/>
    <p:sldId id="290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91" r:id="rId29"/>
    <p:sldId id="278" r:id="rId30"/>
    <p:sldId id="279" r:id="rId31"/>
    <p:sldId id="280" r:id="rId32"/>
    <p:sldId id="281" r:id="rId33"/>
    <p:sldId id="282" r:id="rId34"/>
    <p:sldId id="283" r:id="rId35"/>
    <p:sldId id="285" r:id="rId36"/>
    <p:sldId id="287" r:id="rId37"/>
    <p:sldId id="293" r:id="rId38"/>
    <p:sldId id="292" r:id="rId39"/>
    <p:sldId id="308" r:id="rId40"/>
    <p:sldId id="309" r:id="rId41"/>
    <p:sldId id="295" r:id="rId42"/>
    <p:sldId id="296" r:id="rId43"/>
    <p:sldId id="306" r:id="rId44"/>
    <p:sldId id="297" r:id="rId45"/>
    <p:sldId id="307" r:id="rId46"/>
    <p:sldId id="328" r:id="rId47"/>
    <p:sldId id="299" r:id="rId48"/>
    <p:sldId id="300" r:id="rId49"/>
    <p:sldId id="303" r:id="rId50"/>
    <p:sldId id="304" r:id="rId51"/>
    <p:sldId id="305" r:id="rId52"/>
    <p:sldId id="301" r:id="rId53"/>
    <p:sldId id="330" r:id="rId54"/>
    <p:sldId id="331" r:id="rId55"/>
    <p:sldId id="302" r:id="rId56"/>
    <p:sldId id="319" r:id="rId57"/>
    <p:sldId id="298" r:id="rId58"/>
    <p:sldId id="329" r:id="rId59"/>
    <p:sldId id="314" r:id="rId60"/>
    <p:sldId id="311" r:id="rId61"/>
    <p:sldId id="312" r:id="rId62"/>
    <p:sldId id="315" r:id="rId63"/>
    <p:sldId id="316" r:id="rId64"/>
    <p:sldId id="317" r:id="rId65"/>
    <p:sldId id="318" r:id="rId6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>
    <p:restoredLeft sz="15620"/>
    <p:restoredTop sz="89776" autoAdjust="0"/>
  </p:normalViewPr>
  <p:slideViewPr>
    <p:cSldViewPr>
      <p:cViewPr varScale="1">
        <p:scale>
          <a:sx n="43" d="100"/>
          <a:sy n="43" d="100"/>
        </p:scale>
        <p:origin x="-11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99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880C8-CD74-4414-9577-2AE507A1E175}" type="datetimeFigureOut">
              <a:rPr lang="fr-FR" smtClean="0"/>
              <a:pPr/>
              <a:t>22/01/2016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B17E9D-5A78-49D4-B8BB-F1E385445E9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06681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17E9D-5A78-49D4-B8BB-F1E385445E9E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34223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17E9D-5A78-49D4-B8BB-F1E385445E9E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38711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22/01/2016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22/01/2016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22/01/2016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22/01/2016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22/01/2016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22/01/2016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22/01/2016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22/01/2016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22/01/2016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22/01/2016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22/01/2016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22/01/2016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video" Target="file:///D:\TRAVAIL\SEQ1TF\Pr&#233;sentation%20puissance\vse.AVI" TargetMode="External"/><Relationship Id="rId7" Type="http://schemas.openxmlformats.org/officeDocument/2006/relationships/image" Target="../media/image22.png"/><Relationship Id="rId2" Type="http://schemas.openxmlformats.org/officeDocument/2006/relationships/video" Target="file:///D:\TRAVAIL\SEQ1TF\Pr&#233;sentation%20puissance\vse2.AVI" TargetMode="External"/><Relationship Id="rId1" Type="http://schemas.openxmlformats.org/officeDocument/2006/relationships/video" Target="file:///D:\TRAVAIL\SEQ1TF\Pr&#233;sentation%20puissance\vse1.AVI" TargetMode="Externa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file:///D:\TRAVAIL\SEQ1TF\Pr&#233;sentation%20puissance\Vdeamortregl.AVI" TargetMode="External"/><Relationship Id="rId1" Type="http://schemas.openxmlformats.org/officeDocument/2006/relationships/video" Target="file:///D:\TRAVAIL\SEQ1TF\Pr&#233;sentation%20puissance\vdeamort.AVI" TargetMode="Externa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vde42mo.swf" TargetMode="External"/><Relationship Id="rId2" Type="http://schemas.openxmlformats.org/officeDocument/2006/relationships/hyperlink" Target="vde42bi.swf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vse32mo.swf" TargetMode="External"/><Relationship Id="rId4" Type="http://schemas.openxmlformats.org/officeDocument/2006/relationships/hyperlink" Target="vse32bi.swf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Analyse de circuits pneumatiques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hangingPunct="0">
              <a:buNone/>
            </a:pPr>
            <a:r>
              <a:rPr lang="fr-FR" b="1" dirty="0" smtClean="0">
                <a:solidFill>
                  <a:srgbClr val="FF0000"/>
                </a:solidFill>
              </a:rPr>
              <a:t>Introduction</a:t>
            </a:r>
          </a:p>
          <a:p>
            <a:pPr marL="0" indent="0" hangingPunct="0">
              <a:buNone/>
            </a:pPr>
            <a:r>
              <a:rPr lang="fr-FR" b="1" dirty="0" smtClean="0"/>
              <a:t>L'énergie </a:t>
            </a:r>
            <a:r>
              <a:rPr lang="fr-FR" b="1" dirty="0"/>
              <a:t>pneumatique utilise l'air comprimé comme fluide pour le transport de l'énergie et sa transformation en énergie mécanique. </a:t>
            </a:r>
            <a:endParaRPr lang="fr-FR" dirty="0"/>
          </a:p>
          <a:p>
            <a:pPr marL="0" indent="0" hangingPunct="0">
              <a:buNone/>
            </a:pPr>
            <a:endParaRPr lang="fr-FR" dirty="0"/>
          </a:p>
          <a:p>
            <a:pPr hangingPunct="0"/>
            <a:r>
              <a:rPr lang="fr-FR" b="1" dirty="0"/>
              <a:t>L'air comprimé est obtenu par un compresseur d'air entraîné par un moteur électrique. L'air aspiré dans l'atmosphère est comprimé dans un réservoir sous pression </a:t>
            </a:r>
            <a:r>
              <a:rPr lang="fr-FR" b="1" dirty="0" smtClean="0"/>
              <a:t>. </a:t>
            </a:r>
          </a:p>
          <a:p>
            <a:r>
              <a:rPr lang="fr-FR" sz="3100" b="1" dirty="0"/>
              <a:t>L’air est un </a:t>
            </a:r>
            <a:r>
              <a:rPr lang="fr-FR" sz="3100" b="1" dirty="0" smtClean="0"/>
              <a:t>mélange </a:t>
            </a:r>
            <a:r>
              <a:rPr lang="fr-FR" sz="3100" b="1" dirty="0"/>
              <a:t>gazeux compose des </a:t>
            </a:r>
            <a:r>
              <a:rPr lang="fr-FR" sz="3100" b="1" dirty="0" smtClean="0"/>
              <a:t>éléments </a:t>
            </a:r>
            <a:r>
              <a:rPr lang="fr-FR" sz="3100" b="1" dirty="0"/>
              <a:t>suivants :</a:t>
            </a:r>
          </a:p>
          <a:p>
            <a:endParaRPr lang="fr-FR" sz="3100" b="1" dirty="0" smtClean="0"/>
          </a:p>
          <a:p>
            <a:pPr marL="0" indent="0">
              <a:buNone/>
            </a:pPr>
            <a:r>
              <a:rPr lang="fr-FR" sz="3100" b="1" dirty="0" smtClean="0"/>
              <a:t>            ● </a:t>
            </a:r>
            <a:r>
              <a:rPr lang="fr-FR" sz="3100" b="1" dirty="0"/>
              <a:t>Azote env.78%</a:t>
            </a:r>
          </a:p>
          <a:p>
            <a:pPr marL="0" indent="0">
              <a:buNone/>
            </a:pPr>
            <a:r>
              <a:rPr lang="fr-FR" sz="3100" b="1" dirty="0" smtClean="0"/>
              <a:t>            ● oxygène </a:t>
            </a:r>
            <a:r>
              <a:rPr lang="fr-FR" sz="3100" b="1" dirty="0"/>
              <a:t>env. 21%</a:t>
            </a:r>
          </a:p>
          <a:p>
            <a:endParaRPr lang="fr-FR" dirty="0"/>
          </a:p>
          <a:p>
            <a:pPr marL="0" indent="0" hangingPunct="0">
              <a:buNone/>
            </a:pPr>
            <a:endParaRPr lang="fr-FR" dirty="0"/>
          </a:p>
          <a:p>
            <a:pPr hangingPunct="0"/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25937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fr-FR" b="1" i="1" dirty="0" smtClean="0"/>
              <a:t>I-3 Loi </a:t>
            </a:r>
            <a:r>
              <a:rPr lang="fr-FR" b="1" i="1" dirty="0"/>
              <a:t>de Charles – Gay-Lussac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rmAutofit/>
          </a:bodyPr>
          <a:lstStyle/>
          <a:p>
            <a:r>
              <a:rPr lang="fr-FR" sz="2000" b="1" dirty="0" smtClean="0"/>
              <a:t>À Volume constant: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sz="1600" b="1" dirty="0">
                <a:latin typeface="TimesNewRoman,Bold"/>
              </a:rPr>
              <a:t> </a:t>
            </a:r>
            <a:r>
              <a:rPr lang="fr-FR" sz="1800" b="1" dirty="0">
                <a:latin typeface="TimesNewRoman,Bold"/>
              </a:rPr>
              <a:t>T2  et T1        </a:t>
            </a:r>
            <a:r>
              <a:rPr lang="fr-FR" sz="1600" b="1" dirty="0">
                <a:latin typeface="TimesNewRoman,Bold"/>
              </a:rPr>
              <a:t>sont  en </a:t>
            </a:r>
            <a:r>
              <a:rPr lang="fr-FR" sz="2000" b="1" dirty="0">
                <a:latin typeface="TimesNewRoman,Bold"/>
              </a:rPr>
              <a:t>Kelvin </a:t>
            </a:r>
            <a:r>
              <a:rPr lang="fr-FR" dirty="0"/>
              <a:t>(</a:t>
            </a:r>
            <a:r>
              <a:rPr lang="fr-FR" dirty="0" err="1"/>
              <a:t>TKelvin</a:t>
            </a:r>
            <a:r>
              <a:rPr lang="fr-FR" dirty="0"/>
              <a:t> = </a:t>
            </a:r>
            <a:r>
              <a:rPr lang="fr-FR" dirty="0" err="1"/>
              <a:t>Tcelsius</a:t>
            </a:r>
            <a:r>
              <a:rPr lang="fr-FR" dirty="0"/>
              <a:t> +273</a:t>
            </a:r>
            <a:r>
              <a:rPr lang="fr-FR" dirty="0" smtClean="0"/>
              <a:t>)</a:t>
            </a:r>
          </a:p>
          <a:p>
            <a:pPr marL="0" indent="0">
              <a:buNone/>
            </a:pPr>
            <a:r>
              <a:rPr lang="fr-FR" dirty="0" smtClean="0"/>
              <a:t>P1 et P2  des pressions absolues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sz="2000" b="1" dirty="0" smtClean="0"/>
              <a:t> </a:t>
            </a:r>
            <a:r>
              <a:rPr lang="fr-FR" sz="2000" b="1" dirty="0"/>
              <a:t>À</a:t>
            </a:r>
            <a:r>
              <a:rPr lang="fr-FR" sz="2000" b="1" dirty="0" smtClean="0"/>
              <a:t> </a:t>
            </a:r>
            <a:r>
              <a:rPr lang="fr-FR" sz="2000" b="1" dirty="0"/>
              <a:t>pression constante</a:t>
            </a:r>
          </a:p>
          <a:p>
            <a:pPr marL="0" indent="0">
              <a:buNone/>
            </a:pPr>
            <a:r>
              <a:rPr lang="fr-FR" b="1" dirty="0">
                <a:latin typeface="TimesNewRoman,Bold"/>
              </a:rPr>
              <a:t>             </a:t>
            </a:r>
          </a:p>
          <a:p>
            <a:pPr marL="0" indent="0">
              <a:buNone/>
            </a:pPr>
            <a:r>
              <a:rPr lang="fr-FR" b="1" dirty="0">
                <a:latin typeface="TimesNewRoman,Bold"/>
              </a:rPr>
              <a:t>       </a:t>
            </a:r>
            <a:r>
              <a:rPr lang="fr-FR" b="1" dirty="0" smtClean="0">
                <a:latin typeface="TimesNewRoman,Bold"/>
              </a:rPr>
              <a:t>                  V</a:t>
            </a:r>
            <a:r>
              <a:rPr lang="fr-FR" sz="1600" b="1" dirty="0" smtClean="0">
                <a:latin typeface="TimesNewRoman,Bold"/>
              </a:rPr>
              <a:t>1 </a:t>
            </a:r>
            <a:r>
              <a:rPr lang="fr-FR" b="1" dirty="0">
                <a:latin typeface="TimesNewRoman,Bold"/>
              </a:rPr>
              <a:t>/ T</a:t>
            </a:r>
            <a:r>
              <a:rPr lang="fr-FR" sz="1600" b="1" dirty="0">
                <a:latin typeface="TimesNewRoman,Bold"/>
              </a:rPr>
              <a:t>1 </a:t>
            </a:r>
            <a:r>
              <a:rPr lang="fr-FR" b="1" dirty="0">
                <a:latin typeface="TimesNewRoman,Bold"/>
              </a:rPr>
              <a:t>= V</a:t>
            </a:r>
            <a:r>
              <a:rPr lang="fr-FR" sz="1600" b="1" dirty="0">
                <a:latin typeface="TimesNewRoman,Bold"/>
              </a:rPr>
              <a:t>2 </a:t>
            </a:r>
            <a:r>
              <a:rPr lang="fr-FR" b="1" dirty="0">
                <a:latin typeface="TimesNewRoman,Bold"/>
              </a:rPr>
              <a:t>/ T</a:t>
            </a:r>
            <a:r>
              <a:rPr lang="fr-FR" sz="1600" b="1" dirty="0">
                <a:latin typeface="TimesNewRoman,Bold"/>
              </a:rPr>
              <a:t>2</a:t>
            </a:r>
          </a:p>
          <a:p>
            <a:pPr marL="0" indent="0">
              <a:buNone/>
            </a:pPr>
            <a:endParaRPr lang="fr-FR" sz="2000" dirty="0">
              <a:latin typeface="TimesNewRoman,Bold"/>
            </a:endParaRPr>
          </a:p>
          <a:p>
            <a:r>
              <a:rPr lang="fr-FR" sz="2000" b="1" dirty="0" smtClean="0"/>
              <a:t>En général</a:t>
            </a:r>
            <a:endParaRPr lang="fr-FR" sz="20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052736"/>
            <a:ext cx="3024336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2564" y="5589240"/>
            <a:ext cx="2664297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3599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 smtClean="0"/>
              <a:t> </a:t>
            </a:r>
            <a:r>
              <a:rPr lang="fr-FR" dirty="0">
                <a:solidFill>
                  <a:srgbClr val="FF0000"/>
                </a:solidFill>
              </a:rPr>
              <a:t>A</a:t>
            </a:r>
            <a:r>
              <a:rPr lang="fr-FR" dirty="0" smtClean="0">
                <a:solidFill>
                  <a:srgbClr val="FF0000"/>
                </a:solidFill>
              </a:rPr>
              <a:t>pplication 2</a:t>
            </a:r>
          </a:p>
          <a:p>
            <a:r>
              <a:rPr lang="fr-FR" dirty="0"/>
              <a:t>Un ballon de football est gonflé d’air à 193 kPa et la température est de 21°C. Quelle sera la pression effective de l’air dans le ballon à 5°C ?</a:t>
            </a:r>
          </a:p>
          <a:p>
            <a:pPr marL="0" indent="0">
              <a:buNone/>
            </a:pPr>
            <a:r>
              <a:rPr lang="fr-FR" dirty="0">
                <a:solidFill>
                  <a:srgbClr val="FF0000"/>
                </a:solidFill>
              </a:rPr>
              <a:t>Application </a:t>
            </a:r>
            <a:r>
              <a:rPr lang="fr-FR" dirty="0" smtClean="0">
                <a:solidFill>
                  <a:srgbClr val="FF0000"/>
                </a:solidFill>
              </a:rPr>
              <a:t>3</a:t>
            </a:r>
          </a:p>
          <a:p>
            <a:pPr marL="0" indent="0">
              <a:buNone/>
            </a:pPr>
            <a:r>
              <a:rPr lang="fr-FR" dirty="0"/>
              <a:t>Un compresseur aspire l’air à la pression atmosphérique et le comprime dans un réservoir d’une capacité de 1,5 m3. A partir du réservoir plein, quel volume d’air faut-il extraire pour que la pression atteigne 550 kPa, sachant que la température est passée de 22°C à 38°C ?</a:t>
            </a:r>
            <a:endParaRPr lang="fr-FR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xmlns="" val="93779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latin typeface="TimesNewRoman,Bold"/>
              </a:rPr>
              <a:t>I-4 La </a:t>
            </a:r>
            <a:r>
              <a:rPr lang="fr-FR" b="1" dirty="0">
                <a:latin typeface="TimesNewRoman,Bold"/>
              </a:rPr>
              <a:t>loi de Pascal </a:t>
            </a:r>
            <a:br>
              <a:rPr lang="fr-FR" b="1" dirty="0">
                <a:latin typeface="TimesNewRoman,Bold"/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>
                <a:latin typeface="TimesNewRoman"/>
              </a:rPr>
              <a:t>Lorsqu’une </a:t>
            </a:r>
            <a:r>
              <a:rPr lang="fr-FR" dirty="0">
                <a:latin typeface="TimesNewRoman"/>
              </a:rPr>
              <a:t>pression est exercée en </a:t>
            </a:r>
            <a:r>
              <a:rPr lang="fr-FR" dirty="0" smtClean="0">
                <a:latin typeface="TimesNewRoman"/>
              </a:rPr>
              <a:t>un point </a:t>
            </a:r>
            <a:r>
              <a:rPr lang="fr-FR" dirty="0">
                <a:latin typeface="TimesNewRoman"/>
              </a:rPr>
              <a:t>quelconque d’un fluide au repos, cette pression se transmet intégralement dans toutes </a:t>
            </a:r>
            <a:r>
              <a:rPr lang="fr-FR" dirty="0" smtClean="0">
                <a:latin typeface="TimesNewRoman"/>
              </a:rPr>
              <a:t>les directions </a:t>
            </a:r>
            <a:r>
              <a:rPr lang="fr-FR" dirty="0">
                <a:latin typeface="TimesNewRoman"/>
              </a:rPr>
              <a:t>et avec la même intensité.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645024"/>
            <a:ext cx="4608512" cy="2579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8050" y="4595571"/>
            <a:ext cx="39079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Pression = Force / Surface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8050" y="530105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i="1" dirty="0">
                <a:solidFill>
                  <a:srgbClr val="FF0000"/>
                </a:solidFill>
              </a:rPr>
              <a:t>F en Newton</a:t>
            </a:r>
          </a:p>
          <a:p>
            <a:r>
              <a:rPr lang="fr-FR" b="1" i="1" dirty="0">
                <a:solidFill>
                  <a:srgbClr val="FF0000"/>
                </a:solidFill>
              </a:rPr>
              <a:t>S en m2</a:t>
            </a:r>
          </a:p>
          <a:p>
            <a:r>
              <a:rPr lang="fr-FR" b="1" i="1" dirty="0">
                <a:solidFill>
                  <a:srgbClr val="FF0000"/>
                </a:solidFill>
              </a:rPr>
              <a:t>P en Pascal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064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latin typeface="TimesNewRoman,Bold"/>
              </a:rPr>
              <a:t>I-4 La </a:t>
            </a:r>
            <a:r>
              <a:rPr lang="fr-FR" b="1" dirty="0">
                <a:latin typeface="TimesNewRoman,Bold"/>
              </a:rPr>
              <a:t>loi de Pascal </a:t>
            </a:r>
            <a:br>
              <a:rPr lang="fr-FR" b="1" dirty="0">
                <a:latin typeface="TimesNewRoman,Bold"/>
              </a:rPr>
            </a:b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144000" cy="4143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70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5214950"/>
            <a:ext cx="7929618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72064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pic>
        <p:nvPicPr>
          <p:cNvPr id="737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85828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86124"/>
            <a:ext cx="9144000" cy="3571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12768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44000" cy="5010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286388"/>
            <a:ext cx="8358246" cy="1052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12768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3"/>
            <a:ext cx="8429684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000636"/>
            <a:ext cx="8001056" cy="1214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12768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43999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12768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2768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Application 4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fr-FR" i="1" dirty="0"/>
              <a:t>Soit la </a:t>
            </a:r>
            <a:r>
              <a:rPr lang="fr-FR" i="1" dirty="0" smtClean="0"/>
              <a:t>réserve </a:t>
            </a:r>
            <a:r>
              <a:rPr lang="fr-FR" i="1" dirty="0"/>
              <a:t>d’air d’un </a:t>
            </a:r>
            <a:r>
              <a:rPr lang="fr-FR" i="1" dirty="0" smtClean="0"/>
              <a:t>réservoir </a:t>
            </a:r>
            <a:r>
              <a:rPr lang="fr-FR" i="1" dirty="0"/>
              <a:t>a 825 KPa qui fait partie d’un </a:t>
            </a:r>
            <a:r>
              <a:rPr lang="fr-FR" i="1" dirty="0" smtClean="0"/>
              <a:t>circuit pneumatique </a:t>
            </a:r>
            <a:r>
              <a:rPr lang="fr-FR" i="1" dirty="0"/>
              <a:t>commandant un </a:t>
            </a:r>
            <a:r>
              <a:rPr lang="fr-FR" i="1" dirty="0" smtClean="0"/>
              <a:t>vérin. </a:t>
            </a:r>
            <a:r>
              <a:rPr lang="fr-FR" i="1" dirty="0"/>
              <a:t>ce </a:t>
            </a:r>
            <a:r>
              <a:rPr lang="fr-FR" i="1" dirty="0" smtClean="0"/>
              <a:t>vérin </a:t>
            </a:r>
            <a:r>
              <a:rPr lang="fr-FR" i="1" dirty="0"/>
              <a:t>doit pousser une charge de </a:t>
            </a:r>
            <a:r>
              <a:rPr lang="fr-FR" i="1" dirty="0" smtClean="0"/>
              <a:t>827 Kg</a:t>
            </a:r>
            <a:r>
              <a:rPr lang="fr-FR" i="1" dirty="0"/>
              <a:t>. quel sera le </a:t>
            </a:r>
            <a:r>
              <a:rPr lang="fr-FR" i="1" dirty="0" smtClean="0"/>
              <a:t>diamètre </a:t>
            </a:r>
            <a:r>
              <a:rPr lang="fr-FR" i="1" dirty="0"/>
              <a:t>du </a:t>
            </a:r>
            <a:r>
              <a:rPr lang="fr-FR" i="1" dirty="0" smtClean="0"/>
              <a:t>vérin nécessaire </a:t>
            </a:r>
            <a:r>
              <a:rPr lang="fr-FR" i="1" dirty="0"/>
              <a:t>pour </a:t>
            </a:r>
            <a:r>
              <a:rPr lang="fr-FR" i="1" dirty="0" smtClean="0"/>
              <a:t>déplacer </a:t>
            </a:r>
            <a:r>
              <a:rPr lang="fr-FR" i="1" dirty="0"/>
              <a:t>cette charge </a:t>
            </a:r>
            <a:r>
              <a:rPr lang="fr-FR" i="1" dirty="0" smtClean="0"/>
              <a:t>? </a:t>
            </a:r>
          </a:p>
          <a:p>
            <a:pPr marL="0" indent="0">
              <a:buNone/>
            </a:pPr>
            <a:r>
              <a:rPr lang="fr-FR" dirty="0" smtClean="0"/>
              <a:t>la </a:t>
            </a:r>
            <a:r>
              <a:rPr lang="fr-FR" dirty="0"/>
              <a:t>pesanteur </a:t>
            </a:r>
            <a:r>
              <a:rPr lang="fr-FR" b="1" i="1" dirty="0"/>
              <a:t>g = </a:t>
            </a:r>
            <a:r>
              <a:rPr lang="fr-FR" b="1" i="1" dirty="0" smtClean="0"/>
              <a:t>10 </a:t>
            </a:r>
            <a:r>
              <a:rPr lang="fr-FR" b="1" i="1" dirty="0"/>
              <a:t>m/s²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12768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Analyse de circuits pneumatiques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fr-FR" b="1" dirty="0" smtClean="0">
                <a:solidFill>
                  <a:schemeClr val="tx2"/>
                </a:solidFill>
              </a:rPr>
              <a:t>Les  caractéristiques et les avantages de la pneumatique</a:t>
            </a:r>
          </a:p>
          <a:p>
            <a:pPr>
              <a:buBlip>
                <a:blip r:embed="rId2"/>
              </a:buBlip>
            </a:pPr>
            <a:r>
              <a:rPr lang="fr-FR" sz="2400" b="1" dirty="0" smtClean="0"/>
              <a:t>Quantité:</a:t>
            </a:r>
            <a:r>
              <a:rPr lang="fr-FR" sz="2400" dirty="0" smtClean="0"/>
              <a:t> Disponibilité en quantité illimitée.</a:t>
            </a:r>
          </a:p>
          <a:p>
            <a:pPr>
              <a:buBlip>
                <a:blip r:embed="rId2"/>
              </a:buBlip>
            </a:pPr>
            <a:r>
              <a:rPr lang="fr-FR" sz="2400" b="1" dirty="0" smtClean="0"/>
              <a:t>Transport: </a:t>
            </a:r>
            <a:r>
              <a:rPr lang="fr-FR" sz="2400" dirty="0" smtClean="0"/>
              <a:t>Facilité de transport sur de grandes distances.</a:t>
            </a:r>
          </a:p>
          <a:p>
            <a:pPr>
              <a:buBlip>
                <a:blip r:embed="rId2"/>
              </a:buBlip>
            </a:pPr>
            <a:r>
              <a:rPr lang="fr-FR" sz="2400" b="1" dirty="0" smtClean="0"/>
              <a:t>Stockage: </a:t>
            </a:r>
            <a:r>
              <a:rPr lang="fr-FR" sz="2400" dirty="0" smtClean="0"/>
              <a:t>Possibilité de stockage dans des réservoirs.</a:t>
            </a:r>
          </a:p>
          <a:p>
            <a:pPr>
              <a:buBlip>
                <a:blip r:embed="rId2"/>
              </a:buBlip>
            </a:pPr>
            <a:r>
              <a:rPr lang="fr-FR" sz="2400" b="1" dirty="0" smtClean="0"/>
              <a:t>Température: </a:t>
            </a:r>
            <a:r>
              <a:rPr lang="fr-FR" sz="2400" dirty="0" smtClean="0"/>
              <a:t>Insensible  aux variations de la température.</a:t>
            </a:r>
          </a:p>
          <a:p>
            <a:pPr>
              <a:buBlip>
                <a:blip r:embed="rId2"/>
              </a:buBlip>
            </a:pPr>
            <a:r>
              <a:rPr lang="fr-FR" sz="2400" b="1" dirty="0" smtClean="0"/>
              <a:t>Sécurité:  </a:t>
            </a:r>
            <a:r>
              <a:rPr lang="fr-FR" sz="2400" dirty="0" smtClean="0"/>
              <a:t>Aucun risque d’incendie , ni explosion avec l’air comprimé.</a:t>
            </a:r>
          </a:p>
          <a:p>
            <a:pPr>
              <a:buBlip>
                <a:blip r:embed="rId2"/>
              </a:buBlip>
            </a:pPr>
            <a:r>
              <a:rPr lang="fr-FR" sz="2400" b="1" dirty="0" smtClean="0"/>
              <a:t>Propreté:  </a:t>
            </a:r>
            <a:r>
              <a:rPr lang="fr-FR" sz="2400" dirty="0" smtClean="0"/>
              <a:t>Des fuites d’air  comprimé non lubrifié n’ont aucune conséquence sur l’environnement.</a:t>
            </a:r>
          </a:p>
          <a:p>
            <a:pPr>
              <a:buBlip>
                <a:blip r:embed="rId2"/>
              </a:buBlip>
            </a:pPr>
            <a:r>
              <a:rPr lang="fr-FR" sz="2400" b="1" dirty="0" smtClean="0"/>
              <a:t>Surcharge: </a:t>
            </a:r>
            <a:r>
              <a:rPr lang="fr-FR" sz="2400" dirty="0" smtClean="0"/>
              <a:t>les outils et les équipements pneumatiques admettent la charge jusqu’à leur arrêt complet  donc aucun risque de surcharge.</a:t>
            </a:r>
          </a:p>
          <a:p>
            <a:pPr>
              <a:buNone/>
            </a:pPr>
            <a:endParaRPr lang="fr-FR" sz="2400" dirty="0" smtClean="0"/>
          </a:p>
          <a:p>
            <a:pPr>
              <a:buBlip>
                <a:blip r:embed="rId2"/>
              </a:buBlip>
            </a:pPr>
            <a:endParaRPr lang="fr-FR" dirty="0"/>
          </a:p>
          <a:p>
            <a:pPr marL="0" indent="0" hangingPunct="0">
              <a:buNone/>
            </a:pPr>
            <a:endParaRPr lang="fr-FR" dirty="0"/>
          </a:p>
          <a:p>
            <a:pPr hangingPunct="0"/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25937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6530" y="1700808"/>
            <a:ext cx="5361894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9782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451" name="Rectangle 83"/>
          <p:cNvSpPr>
            <a:spLocks noChangeArrowheads="1"/>
          </p:cNvSpPr>
          <p:nvPr/>
        </p:nvSpPr>
        <p:spPr bwMode="auto">
          <a:xfrm>
            <a:off x="3227388" y="5329238"/>
            <a:ext cx="4800600" cy="13700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l"/>
            <a:r>
              <a:rPr lang="en-GB">
                <a:solidFill>
                  <a:schemeClr val="tx1"/>
                </a:solidFill>
              </a:rPr>
              <a:t>Symbole</a:t>
            </a:r>
          </a:p>
        </p:txBody>
      </p:sp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II-</a:t>
            </a:r>
            <a:r>
              <a:rPr lang="fr-FR" b="1" i="1" dirty="0"/>
              <a:t>CONDITIONNEMENT D’AIR COMPRIME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Unités </a:t>
            </a:r>
            <a:r>
              <a:rPr lang="fr-FR" dirty="0"/>
              <a:t>de conditionnement FRL</a:t>
            </a:r>
          </a:p>
        </p:txBody>
      </p:sp>
      <p:grpSp>
        <p:nvGrpSpPr>
          <p:cNvPr id="314371" name="Group 3"/>
          <p:cNvGrpSpPr>
            <a:grpSpLocks/>
          </p:cNvGrpSpPr>
          <p:nvPr/>
        </p:nvGrpSpPr>
        <p:grpSpPr bwMode="auto">
          <a:xfrm>
            <a:off x="739775" y="2646363"/>
            <a:ext cx="2373313" cy="3290887"/>
            <a:chOff x="3454" y="1049"/>
            <a:chExt cx="1495" cy="2073"/>
          </a:xfrm>
        </p:grpSpPr>
        <p:sp>
          <p:nvSpPr>
            <p:cNvPr id="314372" name="Rectangle 4"/>
            <p:cNvSpPr>
              <a:spLocks noChangeArrowheads="1"/>
            </p:cNvSpPr>
            <p:nvPr/>
          </p:nvSpPr>
          <p:spPr bwMode="auto">
            <a:xfrm>
              <a:off x="4004" y="1575"/>
              <a:ext cx="391" cy="466"/>
            </a:xfrm>
            <a:prstGeom prst="rect">
              <a:avLst/>
            </a:prstGeom>
            <a:solidFill>
              <a:srgbClr val="B2B2B2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4373" name="Rectangle 5"/>
            <p:cNvSpPr>
              <a:spLocks noChangeArrowheads="1"/>
            </p:cNvSpPr>
            <p:nvPr/>
          </p:nvSpPr>
          <p:spPr bwMode="auto">
            <a:xfrm>
              <a:off x="3668" y="1453"/>
              <a:ext cx="34" cy="639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4374" name="Rectangle 6"/>
            <p:cNvSpPr>
              <a:spLocks noChangeArrowheads="1"/>
            </p:cNvSpPr>
            <p:nvPr/>
          </p:nvSpPr>
          <p:spPr bwMode="auto">
            <a:xfrm>
              <a:off x="4403" y="1443"/>
              <a:ext cx="115" cy="550"/>
            </a:xfrm>
            <a:prstGeom prst="rect">
              <a:avLst/>
            </a:prstGeom>
            <a:solidFill>
              <a:srgbClr val="B2B2B2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4375" name="Rectangle 7"/>
            <p:cNvSpPr>
              <a:spLocks noChangeArrowheads="1"/>
            </p:cNvSpPr>
            <p:nvPr/>
          </p:nvSpPr>
          <p:spPr bwMode="auto">
            <a:xfrm>
              <a:off x="4155" y="2848"/>
              <a:ext cx="82" cy="274"/>
            </a:xfrm>
            <a:prstGeom prst="rect">
              <a:avLst/>
            </a:prstGeom>
            <a:gradFill rotWithShape="0">
              <a:gsLst>
                <a:gs pos="0">
                  <a:srgbClr val="EAEAEA"/>
                </a:gs>
                <a:gs pos="50000">
                  <a:srgbClr val="EAEAEA">
                    <a:gamma/>
                    <a:tint val="60000"/>
                    <a:invGamma/>
                  </a:srgbClr>
                </a:gs>
                <a:gs pos="100000">
                  <a:srgbClr val="EAEAEA"/>
                </a:gs>
              </a:gsLst>
              <a:lin ang="0" scaled="1"/>
            </a:gra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4376" name="Rectangle 8"/>
            <p:cNvSpPr>
              <a:spLocks noChangeArrowheads="1"/>
            </p:cNvSpPr>
            <p:nvPr/>
          </p:nvSpPr>
          <p:spPr bwMode="auto">
            <a:xfrm>
              <a:off x="4136" y="2740"/>
              <a:ext cx="121" cy="88"/>
            </a:xfrm>
            <a:prstGeom prst="rect">
              <a:avLst/>
            </a:prstGeom>
            <a:gradFill rotWithShape="0">
              <a:gsLst>
                <a:gs pos="0">
                  <a:srgbClr val="868686">
                    <a:gamma/>
                    <a:shade val="69804"/>
                    <a:invGamma/>
                  </a:srgbClr>
                </a:gs>
                <a:gs pos="50000">
                  <a:srgbClr val="868686"/>
                </a:gs>
                <a:gs pos="100000">
                  <a:srgbClr val="868686">
                    <a:gamma/>
                    <a:shade val="69804"/>
                    <a:invGamma/>
                  </a:srgbClr>
                </a:gs>
              </a:gsLst>
              <a:lin ang="0" scaled="1"/>
            </a:gra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4377" name="Rectangle 9"/>
            <p:cNvSpPr>
              <a:spLocks noChangeArrowheads="1"/>
            </p:cNvSpPr>
            <p:nvPr/>
          </p:nvSpPr>
          <p:spPr bwMode="auto">
            <a:xfrm>
              <a:off x="4119" y="2709"/>
              <a:ext cx="154" cy="28"/>
            </a:xfrm>
            <a:prstGeom prst="rect">
              <a:avLst/>
            </a:prstGeom>
            <a:gradFill rotWithShape="0">
              <a:gsLst>
                <a:gs pos="0">
                  <a:srgbClr val="868686">
                    <a:gamma/>
                    <a:shade val="69804"/>
                    <a:invGamma/>
                  </a:srgbClr>
                </a:gs>
                <a:gs pos="50000">
                  <a:srgbClr val="868686"/>
                </a:gs>
                <a:gs pos="100000">
                  <a:srgbClr val="868686">
                    <a:gamma/>
                    <a:shade val="69804"/>
                    <a:invGamma/>
                  </a:srgbClr>
                </a:gs>
              </a:gsLst>
              <a:lin ang="0" scaled="1"/>
            </a:gra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4378" name="Rectangle 10"/>
            <p:cNvSpPr>
              <a:spLocks noChangeArrowheads="1"/>
            </p:cNvSpPr>
            <p:nvPr/>
          </p:nvSpPr>
          <p:spPr bwMode="auto">
            <a:xfrm>
              <a:off x="4106" y="2694"/>
              <a:ext cx="181" cy="13"/>
            </a:xfrm>
            <a:prstGeom prst="rect">
              <a:avLst/>
            </a:prstGeom>
            <a:gradFill rotWithShape="0">
              <a:gsLst>
                <a:gs pos="0">
                  <a:srgbClr val="868686">
                    <a:gamma/>
                    <a:shade val="69804"/>
                    <a:invGamma/>
                  </a:srgbClr>
                </a:gs>
                <a:gs pos="50000">
                  <a:srgbClr val="868686"/>
                </a:gs>
                <a:gs pos="100000">
                  <a:srgbClr val="868686">
                    <a:gamma/>
                    <a:shade val="69804"/>
                    <a:invGamma/>
                  </a:srgbClr>
                </a:gs>
              </a:gsLst>
              <a:lin ang="0" scaled="1"/>
            </a:gra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4379" name="Freeform 11"/>
            <p:cNvSpPr>
              <a:spLocks/>
            </p:cNvSpPr>
            <p:nvPr/>
          </p:nvSpPr>
          <p:spPr bwMode="auto">
            <a:xfrm>
              <a:off x="4051" y="2042"/>
              <a:ext cx="304" cy="652"/>
            </a:xfrm>
            <a:custGeom>
              <a:avLst/>
              <a:gdLst>
                <a:gd name="T0" fmla="*/ 0 w 304"/>
                <a:gd name="T1" fmla="*/ 0 h 652"/>
                <a:gd name="T2" fmla="*/ 0 w 304"/>
                <a:gd name="T3" fmla="*/ 603 h 652"/>
                <a:gd name="T4" fmla="*/ 51 w 304"/>
                <a:gd name="T5" fmla="*/ 651 h 652"/>
                <a:gd name="T6" fmla="*/ 243 w 304"/>
                <a:gd name="T7" fmla="*/ 651 h 652"/>
                <a:gd name="T8" fmla="*/ 303 w 304"/>
                <a:gd name="T9" fmla="*/ 591 h 652"/>
                <a:gd name="T10" fmla="*/ 303 w 304"/>
                <a:gd name="T11" fmla="*/ 0 h 652"/>
                <a:gd name="T12" fmla="*/ 0 w 304"/>
                <a:gd name="T13" fmla="*/ 0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4" h="652">
                  <a:moveTo>
                    <a:pt x="0" y="0"/>
                  </a:moveTo>
                  <a:lnTo>
                    <a:pt x="0" y="603"/>
                  </a:lnTo>
                  <a:lnTo>
                    <a:pt x="51" y="651"/>
                  </a:lnTo>
                  <a:lnTo>
                    <a:pt x="243" y="651"/>
                  </a:lnTo>
                  <a:lnTo>
                    <a:pt x="303" y="591"/>
                  </a:lnTo>
                  <a:lnTo>
                    <a:pt x="303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B2B2B2">
                    <a:gamma/>
                    <a:shade val="69804"/>
                    <a:invGamma/>
                  </a:srgbClr>
                </a:gs>
                <a:gs pos="50000">
                  <a:srgbClr val="B2B2B2"/>
                </a:gs>
                <a:gs pos="100000">
                  <a:srgbClr val="B2B2B2">
                    <a:gamma/>
                    <a:shade val="69804"/>
                    <a:invGamma/>
                  </a:srgbClr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4380" name="Freeform 12"/>
            <p:cNvSpPr>
              <a:spLocks/>
            </p:cNvSpPr>
            <p:nvPr/>
          </p:nvSpPr>
          <p:spPr bwMode="auto">
            <a:xfrm>
              <a:off x="4137" y="2827"/>
              <a:ext cx="119" cy="25"/>
            </a:xfrm>
            <a:custGeom>
              <a:avLst/>
              <a:gdLst>
                <a:gd name="T0" fmla="*/ 0 w 119"/>
                <a:gd name="T1" fmla="*/ 0 h 25"/>
                <a:gd name="T2" fmla="*/ 118 w 119"/>
                <a:gd name="T3" fmla="*/ 0 h 25"/>
                <a:gd name="T4" fmla="*/ 107 w 119"/>
                <a:gd name="T5" fmla="*/ 24 h 25"/>
                <a:gd name="T6" fmla="*/ 13 w 119"/>
                <a:gd name="T7" fmla="*/ 24 h 25"/>
                <a:gd name="T8" fmla="*/ 0 w 119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25">
                  <a:moveTo>
                    <a:pt x="0" y="0"/>
                  </a:moveTo>
                  <a:lnTo>
                    <a:pt x="118" y="0"/>
                  </a:lnTo>
                  <a:lnTo>
                    <a:pt x="107" y="24"/>
                  </a:lnTo>
                  <a:lnTo>
                    <a:pt x="13" y="24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868686">
                    <a:gamma/>
                    <a:shade val="69804"/>
                    <a:invGamma/>
                  </a:srgbClr>
                </a:gs>
                <a:gs pos="50000">
                  <a:srgbClr val="868686"/>
                </a:gs>
                <a:gs pos="100000">
                  <a:srgbClr val="868686">
                    <a:gamma/>
                    <a:shade val="69804"/>
                    <a:invGamma/>
                  </a:srgbClr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4381" name="Freeform 13"/>
            <p:cNvSpPr>
              <a:spLocks/>
            </p:cNvSpPr>
            <p:nvPr/>
          </p:nvSpPr>
          <p:spPr bwMode="auto">
            <a:xfrm>
              <a:off x="4566" y="2042"/>
              <a:ext cx="299" cy="673"/>
            </a:xfrm>
            <a:custGeom>
              <a:avLst/>
              <a:gdLst>
                <a:gd name="T0" fmla="*/ 1 w 299"/>
                <a:gd name="T1" fmla="*/ 0 h 673"/>
                <a:gd name="T2" fmla="*/ 298 w 299"/>
                <a:gd name="T3" fmla="*/ 0 h 673"/>
                <a:gd name="T4" fmla="*/ 298 w 299"/>
                <a:gd name="T5" fmla="*/ 600 h 673"/>
                <a:gd name="T6" fmla="*/ 247 w 299"/>
                <a:gd name="T7" fmla="*/ 651 h 673"/>
                <a:gd name="T8" fmla="*/ 247 w 299"/>
                <a:gd name="T9" fmla="*/ 672 h 673"/>
                <a:gd name="T10" fmla="*/ 55 w 299"/>
                <a:gd name="T11" fmla="*/ 672 h 673"/>
                <a:gd name="T12" fmla="*/ 52 w 299"/>
                <a:gd name="T13" fmla="*/ 645 h 673"/>
                <a:gd name="T14" fmla="*/ 0 w 299"/>
                <a:gd name="T15" fmla="*/ 605 h 673"/>
                <a:gd name="T16" fmla="*/ 1 w 299"/>
                <a:gd name="T17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9" h="673">
                  <a:moveTo>
                    <a:pt x="1" y="0"/>
                  </a:moveTo>
                  <a:lnTo>
                    <a:pt x="298" y="0"/>
                  </a:lnTo>
                  <a:lnTo>
                    <a:pt x="298" y="600"/>
                  </a:lnTo>
                  <a:lnTo>
                    <a:pt x="247" y="651"/>
                  </a:lnTo>
                  <a:lnTo>
                    <a:pt x="247" y="672"/>
                  </a:lnTo>
                  <a:lnTo>
                    <a:pt x="55" y="672"/>
                  </a:lnTo>
                  <a:lnTo>
                    <a:pt x="52" y="645"/>
                  </a:lnTo>
                  <a:lnTo>
                    <a:pt x="0" y="605"/>
                  </a:lnTo>
                  <a:lnTo>
                    <a:pt x="1" y="0"/>
                  </a:lnTo>
                </a:path>
              </a:pathLst>
            </a:custGeom>
            <a:gradFill rotWithShape="0">
              <a:gsLst>
                <a:gs pos="0">
                  <a:srgbClr val="B2B2B2">
                    <a:gamma/>
                    <a:shade val="69804"/>
                    <a:invGamma/>
                  </a:srgbClr>
                </a:gs>
                <a:gs pos="50000">
                  <a:srgbClr val="B2B2B2"/>
                </a:gs>
                <a:gs pos="100000">
                  <a:srgbClr val="B2B2B2">
                    <a:gamma/>
                    <a:shade val="69804"/>
                    <a:invGamma/>
                  </a:srgbClr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4382" name="Freeform 14"/>
            <p:cNvSpPr>
              <a:spLocks/>
            </p:cNvSpPr>
            <p:nvPr/>
          </p:nvSpPr>
          <p:spPr bwMode="auto">
            <a:xfrm>
              <a:off x="3454" y="1535"/>
              <a:ext cx="424" cy="364"/>
            </a:xfrm>
            <a:custGeom>
              <a:avLst/>
              <a:gdLst>
                <a:gd name="T0" fmla="*/ 33 w 424"/>
                <a:gd name="T1" fmla="*/ 363 h 364"/>
                <a:gd name="T2" fmla="*/ 33 w 424"/>
                <a:gd name="T3" fmla="*/ 292 h 364"/>
                <a:gd name="T4" fmla="*/ 15 w 424"/>
                <a:gd name="T5" fmla="*/ 318 h 364"/>
                <a:gd name="T6" fmla="*/ 0 w 424"/>
                <a:gd name="T7" fmla="*/ 318 h 364"/>
                <a:gd name="T8" fmla="*/ 0 w 424"/>
                <a:gd name="T9" fmla="*/ 42 h 364"/>
                <a:gd name="T10" fmla="*/ 12 w 424"/>
                <a:gd name="T11" fmla="*/ 42 h 364"/>
                <a:gd name="T12" fmla="*/ 33 w 424"/>
                <a:gd name="T13" fmla="*/ 72 h 364"/>
                <a:gd name="T14" fmla="*/ 33 w 424"/>
                <a:gd name="T15" fmla="*/ 0 h 364"/>
                <a:gd name="T16" fmla="*/ 423 w 424"/>
                <a:gd name="T17" fmla="*/ 0 h 364"/>
                <a:gd name="T18" fmla="*/ 423 w 424"/>
                <a:gd name="T19" fmla="*/ 363 h 364"/>
                <a:gd name="T20" fmla="*/ 33 w 424"/>
                <a:gd name="T21" fmla="*/ 363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4" h="364">
                  <a:moveTo>
                    <a:pt x="33" y="363"/>
                  </a:moveTo>
                  <a:lnTo>
                    <a:pt x="33" y="292"/>
                  </a:lnTo>
                  <a:lnTo>
                    <a:pt x="15" y="318"/>
                  </a:lnTo>
                  <a:lnTo>
                    <a:pt x="0" y="318"/>
                  </a:lnTo>
                  <a:lnTo>
                    <a:pt x="0" y="42"/>
                  </a:lnTo>
                  <a:lnTo>
                    <a:pt x="12" y="42"/>
                  </a:lnTo>
                  <a:lnTo>
                    <a:pt x="33" y="72"/>
                  </a:lnTo>
                  <a:lnTo>
                    <a:pt x="33" y="0"/>
                  </a:lnTo>
                  <a:lnTo>
                    <a:pt x="423" y="0"/>
                  </a:lnTo>
                  <a:lnTo>
                    <a:pt x="423" y="363"/>
                  </a:lnTo>
                  <a:lnTo>
                    <a:pt x="33" y="363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4383" name="Line 15"/>
            <p:cNvSpPr>
              <a:spLocks noChangeShapeType="1"/>
            </p:cNvSpPr>
            <p:nvPr/>
          </p:nvSpPr>
          <p:spPr bwMode="auto">
            <a:xfrm>
              <a:off x="3487" y="1535"/>
              <a:ext cx="0" cy="36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4384" name="Rectangle 16"/>
            <p:cNvSpPr>
              <a:spLocks noChangeArrowheads="1"/>
            </p:cNvSpPr>
            <p:nvPr/>
          </p:nvSpPr>
          <p:spPr bwMode="auto">
            <a:xfrm>
              <a:off x="3655" y="1420"/>
              <a:ext cx="61" cy="31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4385" name="Rectangle 17"/>
            <p:cNvSpPr>
              <a:spLocks noChangeArrowheads="1"/>
            </p:cNvSpPr>
            <p:nvPr/>
          </p:nvSpPr>
          <p:spPr bwMode="auto">
            <a:xfrm>
              <a:off x="3652" y="2096"/>
              <a:ext cx="64" cy="31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4386" name="Rectangle 18"/>
            <p:cNvSpPr>
              <a:spLocks noChangeArrowheads="1"/>
            </p:cNvSpPr>
            <p:nvPr/>
          </p:nvSpPr>
          <p:spPr bwMode="auto">
            <a:xfrm>
              <a:off x="3887" y="1449"/>
              <a:ext cx="106" cy="541"/>
            </a:xfrm>
            <a:prstGeom prst="rect">
              <a:avLst/>
            </a:prstGeom>
            <a:solidFill>
              <a:srgbClr val="B2B2B2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4387" name="Line 19"/>
            <p:cNvSpPr>
              <a:spLocks noChangeShapeType="1"/>
            </p:cNvSpPr>
            <p:nvPr/>
          </p:nvSpPr>
          <p:spPr bwMode="auto">
            <a:xfrm>
              <a:off x="3886" y="1562"/>
              <a:ext cx="11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4388" name="Line 20"/>
            <p:cNvSpPr>
              <a:spLocks noChangeShapeType="1"/>
            </p:cNvSpPr>
            <p:nvPr/>
          </p:nvSpPr>
          <p:spPr bwMode="auto">
            <a:xfrm>
              <a:off x="3886" y="1877"/>
              <a:ext cx="11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4389" name="Oval 21"/>
            <p:cNvSpPr>
              <a:spLocks noChangeArrowheads="1"/>
            </p:cNvSpPr>
            <p:nvPr/>
          </p:nvSpPr>
          <p:spPr bwMode="auto">
            <a:xfrm>
              <a:off x="3923" y="1482"/>
              <a:ext cx="37" cy="3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4390" name="Oval 22"/>
            <p:cNvSpPr>
              <a:spLocks noChangeArrowheads="1"/>
            </p:cNvSpPr>
            <p:nvPr/>
          </p:nvSpPr>
          <p:spPr bwMode="auto">
            <a:xfrm>
              <a:off x="3920" y="1911"/>
              <a:ext cx="37" cy="3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4391" name="Oval 23"/>
            <p:cNvSpPr>
              <a:spLocks noChangeArrowheads="1"/>
            </p:cNvSpPr>
            <p:nvPr/>
          </p:nvSpPr>
          <p:spPr bwMode="auto">
            <a:xfrm>
              <a:off x="4442" y="1476"/>
              <a:ext cx="37" cy="3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4392" name="Oval 24"/>
            <p:cNvSpPr>
              <a:spLocks noChangeArrowheads="1"/>
            </p:cNvSpPr>
            <p:nvPr/>
          </p:nvSpPr>
          <p:spPr bwMode="auto">
            <a:xfrm>
              <a:off x="4439" y="1926"/>
              <a:ext cx="37" cy="3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4393" name="Line 25"/>
            <p:cNvSpPr>
              <a:spLocks noChangeShapeType="1"/>
            </p:cNvSpPr>
            <p:nvPr/>
          </p:nvSpPr>
          <p:spPr bwMode="auto">
            <a:xfrm>
              <a:off x="4402" y="1562"/>
              <a:ext cx="12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4394" name="Line 26"/>
            <p:cNvSpPr>
              <a:spLocks noChangeShapeType="1"/>
            </p:cNvSpPr>
            <p:nvPr/>
          </p:nvSpPr>
          <p:spPr bwMode="auto">
            <a:xfrm>
              <a:off x="4402" y="1871"/>
              <a:ext cx="11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4395" name="Rectangle 27"/>
            <p:cNvSpPr>
              <a:spLocks noChangeArrowheads="1"/>
            </p:cNvSpPr>
            <p:nvPr/>
          </p:nvSpPr>
          <p:spPr bwMode="auto">
            <a:xfrm>
              <a:off x="3917" y="1840"/>
              <a:ext cx="46" cy="49"/>
            </a:xfrm>
            <a:prstGeom prst="rect">
              <a:avLst/>
            </a:prstGeom>
            <a:solidFill>
              <a:srgbClr val="B2B2B2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4396" name="Rectangle 28"/>
            <p:cNvSpPr>
              <a:spLocks noChangeArrowheads="1"/>
            </p:cNvSpPr>
            <p:nvPr/>
          </p:nvSpPr>
          <p:spPr bwMode="auto">
            <a:xfrm>
              <a:off x="4436" y="1833"/>
              <a:ext cx="46" cy="49"/>
            </a:xfrm>
            <a:prstGeom prst="rect">
              <a:avLst/>
            </a:prstGeom>
            <a:solidFill>
              <a:srgbClr val="B2B2B2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4397" name="Oval 29"/>
            <p:cNvSpPr>
              <a:spLocks noChangeArrowheads="1"/>
            </p:cNvSpPr>
            <p:nvPr/>
          </p:nvSpPr>
          <p:spPr bwMode="auto">
            <a:xfrm>
              <a:off x="3899" y="1674"/>
              <a:ext cx="88" cy="88"/>
            </a:xfrm>
            <a:prstGeom prst="ellipse">
              <a:avLst/>
            </a:prstGeom>
            <a:solidFill>
              <a:srgbClr val="777777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4398" name="AutoShape 30"/>
            <p:cNvSpPr>
              <a:spLocks noChangeArrowheads="1"/>
            </p:cNvSpPr>
            <p:nvPr/>
          </p:nvSpPr>
          <p:spPr bwMode="auto">
            <a:xfrm>
              <a:off x="3922" y="1700"/>
              <a:ext cx="37" cy="37"/>
            </a:xfrm>
            <a:prstGeom prst="hexagon">
              <a:avLst>
                <a:gd name="adj" fmla="val 24995"/>
                <a:gd name="vf" fmla="val 115470"/>
              </a:avLst>
            </a:prstGeom>
            <a:solidFill>
              <a:srgbClr val="4D4D4D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4399" name="Oval 31"/>
            <p:cNvSpPr>
              <a:spLocks noChangeArrowheads="1"/>
            </p:cNvSpPr>
            <p:nvPr/>
          </p:nvSpPr>
          <p:spPr bwMode="auto">
            <a:xfrm>
              <a:off x="4415" y="1674"/>
              <a:ext cx="88" cy="88"/>
            </a:xfrm>
            <a:prstGeom prst="ellipse">
              <a:avLst/>
            </a:prstGeom>
            <a:solidFill>
              <a:srgbClr val="777777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4400" name="AutoShape 32"/>
            <p:cNvSpPr>
              <a:spLocks noChangeArrowheads="1"/>
            </p:cNvSpPr>
            <p:nvPr/>
          </p:nvSpPr>
          <p:spPr bwMode="auto">
            <a:xfrm>
              <a:off x="4440" y="1700"/>
              <a:ext cx="37" cy="37"/>
            </a:xfrm>
            <a:prstGeom prst="hexagon">
              <a:avLst>
                <a:gd name="adj" fmla="val 24995"/>
                <a:gd name="vf" fmla="val 115470"/>
              </a:avLst>
            </a:prstGeom>
            <a:solidFill>
              <a:srgbClr val="4D4D4D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4401" name="Line 33"/>
            <p:cNvSpPr>
              <a:spLocks noChangeShapeType="1"/>
            </p:cNvSpPr>
            <p:nvPr/>
          </p:nvSpPr>
          <p:spPr bwMode="auto">
            <a:xfrm flipV="1">
              <a:off x="4069" y="1853"/>
              <a:ext cx="0" cy="18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4402" name="Line 34"/>
            <p:cNvSpPr>
              <a:spLocks noChangeShapeType="1"/>
            </p:cNvSpPr>
            <p:nvPr/>
          </p:nvSpPr>
          <p:spPr bwMode="auto">
            <a:xfrm flipV="1">
              <a:off x="4210" y="1901"/>
              <a:ext cx="0" cy="1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4403" name="Line 35"/>
            <p:cNvSpPr>
              <a:spLocks noChangeShapeType="1"/>
            </p:cNvSpPr>
            <p:nvPr/>
          </p:nvSpPr>
          <p:spPr bwMode="auto">
            <a:xfrm flipV="1">
              <a:off x="4315" y="1856"/>
              <a:ext cx="0" cy="18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4404" name="Line 36"/>
            <p:cNvSpPr>
              <a:spLocks noChangeShapeType="1"/>
            </p:cNvSpPr>
            <p:nvPr/>
          </p:nvSpPr>
          <p:spPr bwMode="auto">
            <a:xfrm flipV="1">
              <a:off x="4351" y="1820"/>
              <a:ext cx="0" cy="2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4405" name="Line 37"/>
            <p:cNvSpPr>
              <a:spLocks noChangeShapeType="1"/>
            </p:cNvSpPr>
            <p:nvPr/>
          </p:nvSpPr>
          <p:spPr bwMode="auto">
            <a:xfrm flipV="1">
              <a:off x="4825" y="1550"/>
              <a:ext cx="0" cy="4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4406" name="Line 38"/>
            <p:cNvSpPr>
              <a:spLocks noChangeShapeType="1"/>
            </p:cNvSpPr>
            <p:nvPr/>
          </p:nvSpPr>
          <p:spPr bwMode="auto">
            <a:xfrm>
              <a:off x="4006" y="1571"/>
              <a:ext cx="38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4407" name="Rectangle 39"/>
            <p:cNvSpPr>
              <a:spLocks noChangeArrowheads="1"/>
            </p:cNvSpPr>
            <p:nvPr/>
          </p:nvSpPr>
          <p:spPr bwMode="auto">
            <a:xfrm>
              <a:off x="4019" y="1371"/>
              <a:ext cx="361" cy="196"/>
            </a:xfrm>
            <a:prstGeom prst="rect">
              <a:avLst/>
            </a:prstGeom>
            <a:solidFill>
              <a:srgbClr val="B2B2B2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4408" name="Rectangle 40"/>
            <p:cNvSpPr>
              <a:spLocks noChangeArrowheads="1"/>
            </p:cNvSpPr>
            <p:nvPr/>
          </p:nvSpPr>
          <p:spPr bwMode="auto">
            <a:xfrm>
              <a:off x="4061" y="1317"/>
              <a:ext cx="277" cy="46"/>
            </a:xfrm>
            <a:prstGeom prst="rect">
              <a:avLst/>
            </a:prstGeom>
            <a:gradFill rotWithShape="0">
              <a:gsLst>
                <a:gs pos="0">
                  <a:srgbClr val="B2B2B2">
                    <a:gamma/>
                    <a:shade val="69804"/>
                    <a:invGamma/>
                  </a:srgbClr>
                </a:gs>
                <a:gs pos="50000">
                  <a:srgbClr val="B2B2B2"/>
                </a:gs>
                <a:gs pos="100000">
                  <a:srgbClr val="B2B2B2">
                    <a:gamma/>
                    <a:shade val="69804"/>
                    <a:invGamma/>
                  </a:srgbClr>
                </a:gs>
              </a:gsLst>
              <a:lin ang="0" scaled="1"/>
            </a:gra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4409" name="Freeform 41"/>
            <p:cNvSpPr>
              <a:spLocks/>
            </p:cNvSpPr>
            <p:nvPr/>
          </p:nvSpPr>
          <p:spPr bwMode="auto">
            <a:xfrm>
              <a:off x="4036" y="1049"/>
              <a:ext cx="331" cy="268"/>
            </a:xfrm>
            <a:custGeom>
              <a:avLst/>
              <a:gdLst>
                <a:gd name="T0" fmla="*/ 9 w 331"/>
                <a:gd name="T1" fmla="*/ 267 h 268"/>
                <a:gd name="T2" fmla="*/ 321 w 331"/>
                <a:gd name="T3" fmla="*/ 264 h 268"/>
                <a:gd name="T4" fmla="*/ 321 w 331"/>
                <a:gd name="T5" fmla="*/ 240 h 268"/>
                <a:gd name="T6" fmla="*/ 330 w 331"/>
                <a:gd name="T7" fmla="*/ 240 h 268"/>
                <a:gd name="T8" fmla="*/ 330 w 331"/>
                <a:gd name="T9" fmla="*/ 33 h 268"/>
                <a:gd name="T10" fmla="*/ 321 w 331"/>
                <a:gd name="T11" fmla="*/ 21 h 268"/>
                <a:gd name="T12" fmla="*/ 312 w 331"/>
                <a:gd name="T13" fmla="*/ 12 h 268"/>
                <a:gd name="T14" fmla="*/ 294 w 331"/>
                <a:gd name="T15" fmla="*/ 0 h 268"/>
                <a:gd name="T16" fmla="*/ 42 w 331"/>
                <a:gd name="T17" fmla="*/ 0 h 268"/>
                <a:gd name="T18" fmla="*/ 21 w 331"/>
                <a:gd name="T19" fmla="*/ 6 h 268"/>
                <a:gd name="T20" fmla="*/ 3 w 331"/>
                <a:gd name="T21" fmla="*/ 24 h 268"/>
                <a:gd name="T22" fmla="*/ 0 w 331"/>
                <a:gd name="T23" fmla="*/ 33 h 268"/>
                <a:gd name="T24" fmla="*/ 0 w 331"/>
                <a:gd name="T25" fmla="*/ 237 h 268"/>
                <a:gd name="T26" fmla="*/ 9 w 331"/>
                <a:gd name="T27" fmla="*/ 237 h 268"/>
                <a:gd name="T28" fmla="*/ 9 w 331"/>
                <a:gd name="T29" fmla="*/ 267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1" h="268">
                  <a:moveTo>
                    <a:pt x="9" y="267"/>
                  </a:moveTo>
                  <a:lnTo>
                    <a:pt x="321" y="264"/>
                  </a:lnTo>
                  <a:lnTo>
                    <a:pt x="321" y="240"/>
                  </a:lnTo>
                  <a:lnTo>
                    <a:pt x="330" y="240"/>
                  </a:lnTo>
                  <a:lnTo>
                    <a:pt x="330" y="33"/>
                  </a:lnTo>
                  <a:lnTo>
                    <a:pt x="321" y="21"/>
                  </a:lnTo>
                  <a:lnTo>
                    <a:pt x="312" y="12"/>
                  </a:lnTo>
                  <a:lnTo>
                    <a:pt x="294" y="0"/>
                  </a:lnTo>
                  <a:lnTo>
                    <a:pt x="42" y="0"/>
                  </a:lnTo>
                  <a:lnTo>
                    <a:pt x="21" y="6"/>
                  </a:lnTo>
                  <a:lnTo>
                    <a:pt x="3" y="24"/>
                  </a:lnTo>
                  <a:lnTo>
                    <a:pt x="0" y="33"/>
                  </a:lnTo>
                  <a:lnTo>
                    <a:pt x="0" y="237"/>
                  </a:lnTo>
                  <a:lnTo>
                    <a:pt x="9" y="237"/>
                  </a:lnTo>
                  <a:lnTo>
                    <a:pt x="9" y="267"/>
                  </a:lnTo>
                </a:path>
              </a:pathLst>
            </a:custGeom>
            <a:gradFill rotWithShape="0">
              <a:gsLst>
                <a:gs pos="0">
                  <a:srgbClr val="B2B2B2">
                    <a:gamma/>
                    <a:shade val="69804"/>
                    <a:invGamma/>
                  </a:srgbClr>
                </a:gs>
                <a:gs pos="50000">
                  <a:srgbClr val="B2B2B2"/>
                </a:gs>
                <a:gs pos="100000">
                  <a:srgbClr val="B2B2B2">
                    <a:gamma/>
                    <a:shade val="69804"/>
                    <a:invGamma/>
                  </a:srgbClr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4410" name="Freeform 42"/>
            <p:cNvSpPr>
              <a:spLocks/>
            </p:cNvSpPr>
            <p:nvPr/>
          </p:nvSpPr>
          <p:spPr bwMode="auto">
            <a:xfrm>
              <a:off x="4057" y="1115"/>
              <a:ext cx="289" cy="172"/>
            </a:xfrm>
            <a:custGeom>
              <a:avLst/>
              <a:gdLst>
                <a:gd name="T0" fmla="*/ 0 w 289"/>
                <a:gd name="T1" fmla="*/ 0 h 172"/>
                <a:gd name="T2" fmla="*/ 0 w 289"/>
                <a:gd name="T3" fmla="*/ 171 h 172"/>
                <a:gd name="T4" fmla="*/ 15 w 289"/>
                <a:gd name="T5" fmla="*/ 171 h 172"/>
                <a:gd name="T6" fmla="*/ 15 w 289"/>
                <a:gd name="T7" fmla="*/ 0 h 172"/>
                <a:gd name="T8" fmla="*/ 48 w 289"/>
                <a:gd name="T9" fmla="*/ 0 h 172"/>
                <a:gd name="T10" fmla="*/ 48 w 289"/>
                <a:gd name="T11" fmla="*/ 171 h 172"/>
                <a:gd name="T12" fmla="*/ 72 w 289"/>
                <a:gd name="T13" fmla="*/ 171 h 172"/>
                <a:gd name="T14" fmla="*/ 72 w 289"/>
                <a:gd name="T15" fmla="*/ 0 h 172"/>
                <a:gd name="T16" fmla="*/ 126 w 289"/>
                <a:gd name="T17" fmla="*/ 0 h 172"/>
                <a:gd name="T18" fmla="*/ 126 w 289"/>
                <a:gd name="T19" fmla="*/ 171 h 172"/>
                <a:gd name="T20" fmla="*/ 159 w 289"/>
                <a:gd name="T21" fmla="*/ 171 h 172"/>
                <a:gd name="T22" fmla="*/ 159 w 289"/>
                <a:gd name="T23" fmla="*/ 3 h 172"/>
                <a:gd name="T24" fmla="*/ 216 w 289"/>
                <a:gd name="T25" fmla="*/ 3 h 172"/>
                <a:gd name="T26" fmla="*/ 216 w 289"/>
                <a:gd name="T27" fmla="*/ 171 h 172"/>
                <a:gd name="T28" fmla="*/ 240 w 289"/>
                <a:gd name="T29" fmla="*/ 171 h 172"/>
                <a:gd name="T30" fmla="*/ 240 w 289"/>
                <a:gd name="T31" fmla="*/ 0 h 172"/>
                <a:gd name="T32" fmla="*/ 276 w 289"/>
                <a:gd name="T33" fmla="*/ 0 h 172"/>
                <a:gd name="T34" fmla="*/ 276 w 289"/>
                <a:gd name="T35" fmla="*/ 168 h 172"/>
                <a:gd name="T36" fmla="*/ 288 w 289"/>
                <a:gd name="T37" fmla="*/ 168 h 172"/>
                <a:gd name="T38" fmla="*/ 288 w 289"/>
                <a:gd name="T39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9" h="172">
                  <a:moveTo>
                    <a:pt x="0" y="0"/>
                  </a:moveTo>
                  <a:lnTo>
                    <a:pt x="0" y="171"/>
                  </a:lnTo>
                  <a:lnTo>
                    <a:pt x="15" y="171"/>
                  </a:lnTo>
                  <a:lnTo>
                    <a:pt x="15" y="0"/>
                  </a:lnTo>
                  <a:lnTo>
                    <a:pt x="48" y="0"/>
                  </a:lnTo>
                  <a:lnTo>
                    <a:pt x="48" y="171"/>
                  </a:lnTo>
                  <a:lnTo>
                    <a:pt x="72" y="171"/>
                  </a:lnTo>
                  <a:lnTo>
                    <a:pt x="72" y="0"/>
                  </a:lnTo>
                  <a:lnTo>
                    <a:pt x="126" y="0"/>
                  </a:lnTo>
                  <a:lnTo>
                    <a:pt x="126" y="171"/>
                  </a:lnTo>
                  <a:lnTo>
                    <a:pt x="159" y="171"/>
                  </a:lnTo>
                  <a:lnTo>
                    <a:pt x="159" y="3"/>
                  </a:lnTo>
                  <a:lnTo>
                    <a:pt x="216" y="3"/>
                  </a:lnTo>
                  <a:lnTo>
                    <a:pt x="216" y="171"/>
                  </a:lnTo>
                  <a:lnTo>
                    <a:pt x="240" y="171"/>
                  </a:lnTo>
                  <a:lnTo>
                    <a:pt x="240" y="0"/>
                  </a:lnTo>
                  <a:lnTo>
                    <a:pt x="276" y="0"/>
                  </a:lnTo>
                  <a:lnTo>
                    <a:pt x="276" y="168"/>
                  </a:lnTo>
                  <a:lnTo>
                    <a:pt x="288" y="168"/>
                  </a:lnTo>
                  <a:lnTo>
                    <a:pt x="288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4411" name="Freeform 43"/>
            <p:cNvSpPr>
              <a:spLocks/>
            </p:cNvSpPr>
            <p:nvPr/>
          </p:nvSpPr>
          <p:spPr bwMode="auto">
            <a:xfrm>
              <a:off x="4018" y="1373"/>
              <a:ext cx="85" cy="139"/>
            </a:xfrm>
            <a:custGeom>
              <a:avLst/>
              <a:gdLst>
                <a:gd name="T0" fmla="*/ 84 w 85"/>
                <a:gd name="T1" fmla="*/ 0 h 139"/>
                <a:gd name="T2" fmla="*/ 84 w 85"/>
                <a:gd name="T3" fmla="*/ 138 h 139"/>
                <a:gd name="T4" fmla="*/ 0 w 85"/>
                <a:gd name="T5" fmla="*/ 13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139">
                  <a:moveTo>
                    <a:pt x="84" y="0"/>
                  </a:moveTo>
                  <a:lnTo>
                    <a:pt x="84" y="138"/>
                  </a:lnTo>
                  <a:lnTo>
                    <a:pt x="0" y="13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4412" name="Freeform 44"/>
            <p:cNvSpPr>
              <a:spLocks/>
            </p:cNvSpPr>
            <p:nvPr/>
          </p:nvSpPr>
          <p:spPr bwMode="auto">
            <a:xfrm>
              <a:off x="4298" y="1367"/>
              <a:ext cx="85" cy="142"/>
            </a:xfrm>
            <a:custGeom>
              <a:avLst/>
              <a:gdLst>
                <a:gd name="T0" fmla="*/ 0 w 85"/>
                <a:gd name="T1" fmla="*/ 0 h 142"/>
                <a:gd name="T2" fmla="*/ 0 w 85"/>
                <a:gd name="T3" fmla="*/ 141 h 142"/>
                <a:gd name="T4" fmla="*/ 84 w 85"/>
                <a:gd name="T5" fmla="*/ 14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142">
                  <a:moveTo>
                    <a:pt x="0" y="0"/>
                  </a:moveTo>
                  <a:lnTo>
                    <a:pt x="0" y="141"/>
                  </a:lnTo>
                  <a:lnTo>
                    <a:pt x="84" y="14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4413" name="Rectangle 45"/>
            <p:cNvSpPr>
              <a:spLocks noChangeArrowheads="1"/>
            </p:cNvSpPr>
            <p:nvPr/>
          </p:nvSpPr>
          <p:spPr bwMode="auto">
            <a:xfrm>
              <a:off x="4024" y="1488"/>
              <a:ext cx="67" cy="19"/>
            </a:xfrm>
            <a:prstGeom prst="rect">
              <a:avLst/>
            </a:prstGeom>
            <a:gradFill rotWithShape="0">
              <a:gsLst>
                <a:gs pos="0">
                  <a:srgbClr val="FFFFFF">
                    <a:gamma/>
                    <a:shade val="69804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9804"/>
                    <a:invGamma/>
                  </a:srgbClr>
                </a:gs>
              </a:gsLst>
              <a:lin ang="0" scaled="1"/>
            </a:gra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4414" name="Rectangle 46"/>
            <p:cNvSpPr>
              <a:spLocks noChangeArrowheads="1"/>
            </p:cNvSpPr>
            <p:nvPr/>
          </p:nvSpPr>
          <p:spPr bwMode="auto">
            <a:xfrm>
              <a:off x="4310" y="1484"/>
              <a:ext cx="67" cy="19"/>
            </a:xfrm>
            <a:prstGeom prst="rect">
              <a:avLst/>
            </a:prstGeom>
            <a:gradFill rotWithShape="0">
              <a:gsLst>
                <a:gs pos="0">
                  <a:srgbClr val="FFFFFF">
                    <a:gamma/>
                    <a:shade val="69804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9804"/>
                    <a:invGamma/>
                  </a:srgbClr>
                </a:gs>
              </a:gsLst>
              <a:lin ang="0" scaled="1"/>
            </a:gra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4415" name="Freeform 47"/>
            <p:cNvSpPr>
              <a:spLocks/>
            </p:cNvSpPr>
            <p:nvPr/>
          </p:nvSpPr>
          <p:spPr bwMode="auto">
            <a:xfrm>
              <a:off x="4522" y="1541"/>
              <a:ext cx="427" cy="505"/>
            </a:xfrm>
            <a:custGeom>
              <a:avLst/>
              <a:gdLst>
                <a:gd name="T0" fmla="*/ 0 w 427"/>
                <a:gd name="T1" fmla="*/ 0 h 505"/>
                <a:gd name="T2" fmla="*/ 0 w 427"/>
                <a:gd name="T3" fmla="*/ 504 h 505"/>
                <a:gd name="T4" fmla="*/ 387 w 427"/>
                <a:gd name="T5" fmla="*/ 504 h 505"/>
                <a:gd name="T6" fmla="*/ 387 w 427"/>
                <a:gd name="T7" fmla="*/ 492 h 505"/>
                <a:gd name="T8" fmla="*/ 387 w 427"/>
                <a:gd name="T9" fmla="*/ 288 h 505"/>
                <a:gd name="T10" fmla="*/ 396 w 427"/>
                <a:gd name="T11" fmla="*/ 288 h 505"/>
                <a:gd name="T12" fmla="*/ 411 w 427"/>
                <a:gd name="T13" fmla="*/ 319 h 505"/>
                <a:gd name="T14" fmla="*/ 426 w 427"/>
                <a:gd name="T15" fmla="*/ 318 h 505"/>
                <a:gd name="T16" fmla="*/ 426 w 427"/>
                <a:gd name="T17" fmla="*/ 36 h 505"/>
                <a:gd name="T18" fmla="*/ 411 w 427"/>
                <a:gd name="T19" fmla="*/ 36 h 505"/>
                <a:gd name="T20" fmla="*/ 396 w 427"/>
                <a:gd name="T21" fmla="*/ 72 h 505"/>
                <a:gd name="T22" fmla="*/ 390 w 427"/>
                <a:gd name="T23" fmla="*/ 72 h 505"/>
                <a:gd name="T24" fmla="*/ 390 w 427"/>
                <a:gd name="T25" fmla="*/ 0 h 505"/>
                <a:gd name="T26" fmla="*/ 0 w 427"/>
                <a:gd name="T27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7" h="505">
                  <a:moveTo>
                    <a:pt x="0" y="0"/>
                  </a:moveTo>
                  <a:lnTo>
                    <a:pt x="0" y="504"/>
                  </a:lnTo>
                  <a:lnTo>
                    <a:pt x="387" y="504"/>
                  </a:lnTo>
                  <a:lnTo>
                    <a:pt x="387" y="492"/>
                  </a:lnTo>
                  <a:lnTo>
                    <a:pt x="387" y="288"/>
                  </a:lnTo>
                  <a:lnTo>
                    <a:pt x="396" y="288"/>
                  </a:lnTo>
                  <a:lnTo>
                    <a:pt x="411" y="319"/>
                  </a:lnTo>
                  <a:lnTo>
                    <a:pt x="426" y="318"/>
                  </a:lnTo>
                  <a:lnTo>
                    <a:pt x="426" y="36"/>
                  </a:lnTo>
                  <a:lnTo>
                    <a:pt x="411" y="36"/>
                  </a:lnTo>
                  <a:lnTo>
                    <a:pt x="396" y="72"/>
                  </a:lnTo>
                  <a:lnTo>
                    <a:pt x="390" y="72"/>
                  </a:lnTo>
                  <a:lnTo>
                    <a:pt x="390" y="0"/>
                  </a:ln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4416" name="Rectangle 48"/>
            <p:cNvSpPr>
              <a:spLocks noChangeArrowheads="1"/>
            </p:cNvSpPr>
            <p:nvPr/>
          </p:nvSpPr>
          <p:spPr bwMode="auto">
            <a:xfrm>
              <a:off x="4627" y="1506"/>
              <a:ext cx="277" cy="31"/>
            </a:xfrm>
            <a:prstGeom prst="rect">
              <a:avLst/>
            </a:prstGeom>
            <a:gradFill rotWithShape="0">
              <a:gsLst>
                <a:gs pos="0">
                  <a:srgbClr val="EAEAEA"/>
                </a:gs>
                <a:gs pos="50000">
                  <a:srgbClr val="EAEAEA">
                    <a:gamma/>
                    <a:tint val="0"/>
                    <a:invGamma/>
                  </a:srgbClr>
                </a:gs>
                <a:gs pos="100000">
                  <a:srgbClr val="EAEAEA"/>
                </a:gs>
              </a:gsLst>
              <a:lin ang="0" scaled="1"/>
            </a:gra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4417" name="Freeform 49"/>
            <p:cNvSpPr>
              <a:spLocks/>
            </p:cNvSpPr>
            <p:nvPr/>
          </p:nvSpPr>
          <p:spPr bwMode="auto">
            <a:xfrm>
              <a:off x="4675" y="1343"/>
              <a:ext cx="187" cy="163"/>
            </a:xfrm>
            <a:custGeom>
              <a:avLst/>
              <a:gdLst>
                <a:gd name="T0" fmla="*/ 0 w 187"/>
                <a:gd name="T1" fmla="*/ 162 h 163"/>
                <a:gd name="T2" fmla="*/ 0 w 187"/>
                <a:gd name="T3" fmla="*/ 45 h 163"/>
                <a:gd name="T4" fmla="*/ 30 w 187"/>
                <a:gd name="T5" fmla="*/ 15 h 163"/>
                <a:gd name="T6" fmla="*/ 30 w 187"/>
                <a:gd name="T7" fmla="*/ 0 h 163"/>
                <a:gd name="T8" fmla="*/ 153 w 187"/>
                <a:gd name="T9" fmla="*/ 0 h 163"/>
                <a:gd name="T10" fmla="*/ 153 w 187"/>
                <a:gd name="T11" fmla="*/ 15 h 163"/>
                <a:gd name="T12" fmla="*/ 186 w 187"/>
                <a:gd name="T13" fmla="*/ 45 h 163"/>
                <a:gd name="T14" fmla="*/ 186 w 187"/>
                <a:gd name="T15" fmla="*/ 159 h 163"/>
                <a:gd name="T16" fmla="*/ 0 w 187"/>
                <a:gd name="T17" fmla="*/ 16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7" h="163">
                  <a:moveTo>
                    <a:pt x="0" y="162"/>
                  </a:moveTo>
                  <a:lnTo>
                    <a:pt x="0" y="45"/>
                  </a:lnTo>
                  <a:lnTo>
                    <a:pt x="30" y="15"/>
                  </a:lnTo>
                  <a:lnTo>
                    <a:pt x="30" y="0"/>
                  </a:lnTo>
                  <a:lnTo>
                    <a:pt x="153" y="0"/>
                  </a:lnTo>
                  <a:lnTo>
                    <a:pt x="153" y="15"/>
                  </a:lnTo>
                  <a:lnTo>
                    <a:pt x="186" y="45"/>
                  </a:lnTo>
                  <a:lnTo>
                    <a:pt x="186" y="159"/>
                  </a:lnTo>
                  <a:lnTo>
                    <a:pt x="0" y="162"/>
                  </a:lnTo>
                </a:path>
              </a:pathLst>
            </a:custGeom>
            <a:gradFill rotWithShape="0">
              <a:gsLst>
                <a:gs pos="0">
                  <a:srgbClr val="EAEAEA"/>
                </a:gs>
                <a:gs pos="50000">
                  <a:srgbClr val="EAEAEA">
                    <a:gamma/>
                    <a:tint val="0"/>
                    <a:invGamma/>
                  </a:srgbClr>
                </a:gs>
                <a:gs pos="100000">
                  <a:srgbClr val="EAEAEA"/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4418" name="Oval 50"/>
            <p:cNvSpPr>
              <a:spLocks noChangeArrowheads="1"/>
            </p:cNvSpPr>
            <p:nvPr/>
          </p:nvSpPr>
          <p:spPr bwMode="auto">
            <a:xfrm>
              <a:off x="4019" y="1533"/>
              <a:ext cx="364" cy="364"/>
            </a:xfrm>
            <a:prstGeom prst="ellipse">
              <a:avLst/>
            </a:prstGeom>
            <a:solidFill>
              <a:srgbClr val="B2B2B2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4419" name="Oval 51"/>
            <p:cNvSpPr>
              <a:spLocks noChangeArrowheads="1"/>
            </p:cNvSpPr>
            <p:nvPr/>
          </p:nvSpPr>
          <p:spPr bwMode="auto">
            <a:xfrm>
              <a:off x="4034" y="1548"/>
              <a:ext cx="334" cy="334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4420" name="Oval 52"/>
            <p:cNvSpPr>
              <a:spLocks noChangeArrowheads="1"/>
            </p:cNvSpPr>
            <p:nvPr/>
          </p:nvSpPr>
          <p:spPr bwMode="auto">
            <a:xfrm>
              <a:off x="4109" y="1623"/>
              <a:ext cx="184" cy="18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4421" name="Freeform 53"/>
            <p:cNvSpPr>
              <a:spLocks/>
            </p:cNvSpPr>
            <p:nvPr/>
          </p:nvSpPr>
          <p:spPr bwMode="auto">
            <a:xfrm>
              <a:off x="4099" y="1661"/>
              <a:ext cx="160" cy="157"/>
            </a:xfrm>
            <a:custGeom>
              <a:avLst/>
              <a:gdLst>
                <a:gd name="T0" fmla="*/ 159 w 160"/>
                <a:gd name="T1" fmla="*/ 12 h 157"/>
                <a:gd name="T2" fmla="*/ 144 w 160"/>
                <a:gd name="T3" fmla="*/ 0 h 157"/>
                <a:gd name="T4" fmla="*/ 114 w 160"/>
                <a:gd name="T5" fmla="*/ 33 h 157"/>
                <a:gd name="T6" fmla="*/ 98 w 160"/>
                <a:gd name="T7" fmla="*/ 31 h 157"/>
                <a:gd name="T8" fmla="*/ 86 w 160"/>
                <a:gd name="T9" fmla="*/ 36 h 157"/>
                <a:gd name="T10" fmla="*/ 78 w 160"/>
                <a:gd name="T11" fmla="*/ 51 h 157"/>
                <a:gd name="T12" fmla="*/ 81 w 160"/>
                <a:gd name="T13" fmla="*/ 66 h 157"/>
                <a:gd name="T14" fmla="*/ 0 w 160"/>
                <a:gd name="T15" fmla="*/ 156 h 157"/>
                <a:gd name="T16" fmla="*/ 95 w 160"/>
                <a:gd name="T17" fmla="*/ 76 h 157"/>
                <a:gd name="T18" fmla="*/ 108 w 160"/>
                <a:gd name="T19" fmla="*/ 78 h 157"/>
                <a:gd name="T20" fmla="*/ 123 w 160"/>
                <a:gd name="T21" fmla="*/ 69 h 157"/>
                <a:gd name="T22" fmla="*/ 126 w 160"/>
                <a:gd name="T23" fmla="*/ 57 h 157"/>
                <a:gd name="T24" fmla="*/ 126 w 160"/>
                <a:gd name="T25" fmla="*/ 45 h 157"/>
                <a:gd name="T26" fmla="*/ 159 w 160"/>
                <a:gd name="T27" fmla="*/ 12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0" h="157">
                  <a:moveTo>
                    <a:pt x="159" y="12"/>
                  </a:moveTo>
                  <a:lnTo>
                    <a:pt x="144" y="0"/>
                  </a:lnTo>
                  <a:lnTo>
                    <a:pt x="114" y="33"/>
                  </a:lnTo>
                  <a:lnTo>
                    <a:pt x="98" y="31"/>
                  </a:lnTo>
                  <a:lnTo>
                    <a:pt x="86" y="36"/>
                  </a:lnTo>
                  <a:lnTo>
                    <a:pt x="78" y="51"/>
                  </a:lnTo>
                  <a:lnTo>
                    <a:pt x="81" y="66"/>
                  </a:lnTo>
                  <a:lnTo>
                    <a:pt x="0" y="156"/>
                  </a:lnTo>
                  <a:lnTo>
                    <a:pt x="95" y="76"/>
                  </a:lnTo>
                  <a:lnTo>
                    <a:pt x="108" y="78"/>
                  </a:lnTo>
                  <a:lnTo>
                    <a:pt x="123" y="69"/>
                  </a:lnTo>
                  <a:lnTo>
                    <a:pt x="126" y="57"/>
                  </a:lnTo>
                  <a:lnTo>
                    <a:pt x="126" y="45"/>
                  </a:lnTo>
                  <a:lnTo>
                    <a:pt x="159" y="12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4422" name="Line 54"/>
            <p:cNvSpPr>
              <a:spLocks noChangeShapeType="1"/>
            </p:cNvSpPr>
            <p:nvPr/>
          </p:nvSpPr>
          <p:spPr bwMode="auto">
            <a:xfrm>
              <a:off x="4910" y="1544"/>
              <a:ext cx="0" cy="4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4423" name="Rectangle 55"/>
            <p:cNvSpPr>
              <a:spLocks noChangeArrowheads="1"/>
            </p:cNvSpPr>
            <p:nvPr/>
          </p:nvSpPr>
          <p:spPr bwMode="auto">
            <a:xfrm>
              <a:off x="4583" y="1545"/>
              <a:ext cx="133" cy="495"/>
            </a:xfrm>
            <a:prstGeom prst="rect">
              <a:avLst/>
            </a:prstGeom>
            <a:gradFill rotWithShape="0">
              <a:gsLst>
                <a:gs pos="0">
                  <a:srgbClr val="B2B2B2">
                    <a:gamma/>
                    <a:shade val="80000"/>
                    <a:invGamma/>
                  </a:srgbClr>
                </a:gs>
                <a:gs pos="100000">
                  <a:srgbClr val="B2B2B2"/>
                </a:gs>
              </a:gsLst>
              <a:lin ang="0" scaled="1"/>
            </a:gra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4424" name="Line 56"/>
            <p:cNvSpPr>
              <a:spLocks noChangeShapeType="1"/>
            </p:cNvSpPr>
            <p:nvPr/>
          </p:nvSpPr>
          <p:spPr bwMode="auto">
            <a:xfrm>
              <a:off x="3916" y="1866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4425" name="Line 57"/>
            <p:cNvSpPr>
              <a:spLocks noChangeShapeType="1"/>
            </p:cNvSpPr>
            <p:nvPr/>
          </p:nvSpPr>
          <p:spPr bwMode="auto">
            <a:xfrm>
              <a:off x="4435" y="1860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4426" name="Rectangle 58"/>
            <p:cNvSpPr>
              <a:spLocks noChangeArrowheads="1"/>
            </p:cNvSpPr>
            <p:nvPr/>
          </p:nvSpPr>
          <p:spPr bwMode="auto">
            <a:xfrm>
              <a:off x="3551" y="1539"/>
              <a:ext cx="128" cy="355"/>
            </a:xfrm>
            <a:prstGeom prst="rect">
              <a:avLst/>
            </a:prstGeom>
            <a:gradFill rotWithShape="0">
              <a:gsLst>
                <a:gs pos="0">
                  <a:srgbClr val="B2B2B2">
                    <a:gamma/>
                    <a:shade val="80000"/>
                    <a:invGamma/>
                  </a:srgbClr>
                </a:gs>
                <a:gs pos="100000">
                  <a:srgbClr val="B2B2B2"/>
                </a:gs>
              </a:gsLst>
              <a:lin ang="0" scaled="1"/>
            </a:gra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4427" name="Line 59"/>
            <p:cNvSpPr>
              <a:spLocks noChangeShapeType="1"/>
            </p:cNvSpPr>
            <p:nvPr/>
          </p:nvSpPr>
          <p:spPr bwMode="auto">
            <a:xfrm>
              <a:off x="4710" y="1362"/>
              <a:ext cx="114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4428" name="Line 60"/>
            <p:cNvSpPr>
              <a:spLocks noChangeShapeType="1"/>
            </p:cNvSpPr>
            <p:nvPr/>
          </p:nvSpPr>
          <p:spPr bwMode="auto">
            <a:xfrm>
              <a:off x="4680" y="1389"/>
              <a:ext cx="174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4429" name="Rectangle 61"/>
            <p:cNvSpPr>
              <a:spLocks noChangeArrowheads="1"/>
            </p:cNvSpPr>
            <p:nvPr/>
          </p:nvSpPr>
          <p:spPr bwMode="auto">
            <a:xfrm>
              <a:off x="4237" y="2074"/>
              <a:ext cx="67" cy="553"/>
            </a:xfrm>
            <a:prstGeom prst="rect">
              <a:avLst/>
            </a:prstGeom>
            <a:solidFill>
              <a:srgbClr val="5F5F5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4430" name="AutoShape 62"/>
            <p:cNvSpPr>
              <a:spLocks noChangeArrowheads="1"/>
            </p:cNvSpPr>
            <p:nvPr/>
          </p:nvSpPr>
          <p:spPr bwMode="auto">
            <a:xfrm>
              <a:off x="4255" y="2134"/>
              <a:ext cx="31" cy="430"/>
            </a:xfrm>
            <a:prstGeom prst="roundRect">
              <a:avLst>
                <a:gd name="adj" fmla="val 12495"/>
              </a:avLst>
            </a:prstGeom>
            <a:solidFill>
              <a:srgbClr val="EAEAEA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4431" name="Rectangle 63"/>
            <p:cNvSpPr>
              <a:spLocks noChangeArrowheads="1"/>
            </p:cNvSpPr>
            <p:nvPr/>
          </p:nvSpPr>
          <p:spPr bwMode="auto">
            <a:xfrm>
              <a:off x="4759" y="2080"/>
              <a:ext cx="67" cy="553"/>
            </a:xfrm>
            <a:prstGeom prst="rect">
              <a:avLst/>
            </a:prstGeom>
            <a:solidFill>
              <a:srgbClr val="5F5F5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4432" name="AutoShape 64"/>
            <p:cNvSpPr>
              <a:spLocks noChangeArrowheads="1"/>
            </p:cNvSpPr>
            <p:nvPr/>
          </p:nvSpPr>
          <p:spPr bwMode="auto">
            <a:xfrm>
              <a:off x="4777" y="2140"/>
              <a:ext cx="31" cy="430"/>
            </a:xfrm>
            <a:prstGeom prst="roundRect">
              <a:avLst>
                <a:gd name="adj" fmla="val 12495"/>
              </a:avLst>
            </a:prstGeom>
            <a:solidFill>
              <a:srgbClr val="EAEAEA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14433" name="Rectangle 65"/>
          <p:cNvSpPr>
            <a:spLocks noChangeArrowheads="1"/>
          </p:cNvSpPr>
          <p:nvPr/>
        </p:nvSpPr>
        <p:spPr bwMode="auto">
          <a:xfrm>
            <a:off x="4357688" y="3446463"/>
            <a:ext cx="336867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>
              <a:buFont typeface="Wingdings" pitchFamily="2" charset="2"/>
              <a:buChar char="l"/>
            </a:pPr>
            <a:r>
              <a:rPr lang="en-GB" sz="2000" dirty="0" err="1">
                <a:solidFill>
                  <a:schemeClr val="tx1"/>
                </a:solidFill>
              </a:rPr>
              <a:t>Filtre</a:t>
            </a:r>
            <a:endParaRPr lang="en-GB" sz="2000" dirty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l"/>
            </a:pPr>
            <a:r>
              <a:rPr lang="en-GB" sz="2000" dirty="0">
                <a:solidFill>
                  <a:schemeClr val="tx1"/>
                </a:solidFill>
              </a:rPr>
              <a:t>Mano-</a:t>
            </a:r>
            <a:r>
              <a:rPr lang="en-GB" sz="2000" dirty="0" err="1">
                <a:solidFill>
                  <a:schemeClr val="tx1"/>
                </a:solidFill>
              </a:rPr>
              <a:t>régulateur</a:t>
            </a:r>
            <a:endParaRPr lang="en-GB" sz="2000" dirty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l"/>
            </a:pPr>
            <a:r>
              <a:rPr lang="en-GB" sz="2000" dirty="0" err="1">
                <a:solidFill>
                  <a:schemeClr val="tx1"/>
                </a:solidFill>
              </a:rPr>
              <a:t>Lubricateur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14434" name="Rectangle 66"/>
          <p:cNvSpPr>
            <a:spLocks noChangeArrowheads="1"/>
          </p:cNvSpPr>
          <p:nvPr/>
        </p:nvSpPr>
        <p:spPr bwMode="auto">
          <a:xfrm>
            <a:off x="3443288" y="1846263"/>
            <a:ext cx="4983162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GB" sz="2000" dirty="0" err="1" smtClean="0">
                <a:solidFill>
                  <a:schemeClr val="tx1"/>
                </a:solidFill>
              </a:rPr>
              <a:t>Elles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adaptent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l’énergie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pneumatique</a:t>
            </a:r>
            <a:r>
              <a:rPr lang="en-GB" sz="2000" dirty="0">
                <a:solidFill>
                  <a:schemeClr val="tx1"/>
                </a:solidFill>
              </a:rPr>
              <a:t> au </a:t>
            </a:r>
            <a:r>
              <a:rPr lang="en-GB" sz="2000" dirty="0" err="1">
                <a:solidFill>
                  <a:schemeClr val="tx1"/>
                </a:solidFill>
              </a:rPr>
              <a:t>système</a:t>
            </a:r>
            <a:endParaRPr lang="fr-FR" sz="2000" dirty="0">
              <a:solidFill>
                <a:schemeClr val="tx1"/>
              </a:solidFill>
            </a:endParaRPr>
          </a:p>
        </p:txBody>
      </p:sp>
      <p:grpSp>
        <p:nvGrpSpPr>
          <p:cNvPr id="314437" name="Group 69"/>
          <p:cNvGrpSpPr>
            <a:grpSpLocks/>
          </p:cNvGrpSpPr>
          <p:nvPr/>
        </p:nvGrpSpPr>
        <p:grpSpPr bwMode="auto">
          <a:xfrm>
            <a:off x="3524250" y="5824538"/>
            <a:ext cx="1211263" cy="536575"/>
            <a:chOff x="3132" y="3010"/>
            <a:chExt cx="763" cy="338"/>
          </a:xfrm>
        </p:grpSpPr>
        <p:sp>
          <p:nvSpPr>
            <p:cNvPr id="314438" name="Rectangle 70"/>
            <p:cNvSpPr>
              <a:spLocks noChangeArrowheads="1"/>
            </p:cNvSpPr>
            <p:nvPr/>
          </p:nvSpPr>
          <p:spPr bwMode="auto">
            <a:xfrm>
              <a:off x="3274" y="3014"/>
              <a:ext cx="481" cy="243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4439" name="Oval 71"/>
            <p:cNvSpPr>
              <a:spLocks noChangeArrowheads="1"/>
            </p:cNvSpPr>
            <p:nvPr/>
          </p:nvSpPr>
          <p:spPr bwMode="auto">
            <a:xfrm>
              <a:off x="3421" y="3036"/>
              <a:ext cx="196" cy="195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314440" name="Group 72"/>
            <p:cNvGrpSpPr>
              <a:grpSpLocks/>
            </p:cNvGrpSpPr>
            <p:nvPr/>
          </p:nvGrpSpPr>
          <p:grpSpPr bwMode="auto">
            <a:xfrm>
              <a:off x="3460" y="3076"/>
              <a:ext cx="118" cy="115"/>
              <a:chOff x="3460" y="3076"/>
              <a:chExt cx="118" cy="115"/>
            </a:xfrm>
          </p:grpSpPr>
          <p:sp>
            <p:nvSpPr>
              <p:cNvPr id="314441" name="Line 73"/>
              <p:cNvSpPr>
                <a:spLocks noChangeShapeType="1"/>
              </p:cNvSpPr>
              <p:nvPr/>
            </p:nvSpPr>
            <p:spPr bwMode="auto">
              <a:xfrm flipH="1" flipV="1">
                <a:off x="3460" y="3076"/>
                <a:ext cx="118" cy="11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14442" name="Freeform 74"/>
              <p:cNvSpPr>
                <a:spLocks/>
              </p:cNvSpPr>
              <p:nvPr/>
            </p:nvSpPr>
            <p:spPr bwMode="auto">
              <a:xfrm>
                <a:off x="3460" y="3077"/>
                <a:ext cx="60" cy="60"/>
              </a:xfrm>
              <a:custGeom>
                <a:avLst/>
                <a:gdLst>
                  <a:gd name="T0" fmla="*/ 0 w 60"/>
                  <a:gd name="T1" fmla="*/ 0 h 60"/>
                  <a:gd name="T2" fmla="*/ 29 w 60"/>
                  <a:gd name="T3" fmla="*/ 59 h 60"/>
                  <a:gd name="T4" fmla="*/ 59 w 60"/>
                  <a:gd name="T5" fmla="*/ 26 h 60"/>
                  <a:gd name="T6" fmla="*/ 0 w 60"/>
                  <a:gd name="T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" h="60">
                    <a:moveTo>
                      <a:pt x="0" y="0"/>
                    </a:moveTo>
                    <a:lnTo>
                      <a:pt x="29" y="59"/>
                    </a:lnTo>
                    <a:lnTo>
                      <a:pt x="59" y="2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14443" name="Line 75"/>
            <p:cNvSpPr>
              <a:spLocks noChangeShapeType="1"/>
            </p:cNvSpPr>
            <p:nvPr/>
          </p:nvSpPr>
          <p:spPr bwMode="auto">
            <a:xfrm>
              <a:off x="3338" y="3010"/>
              <a:ext cx="0" cy="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4444" name="Line 76"/>
            <p:cNvSpPr>
              <a:spLocks noChangeShapeType="1"/>
            </p:cNvSpPr>
            <p:nvPr/>
          </p:nvSpPr>
          <p:spPr bwMode="auto">
            <a:xfrm>
              <a:off x="3338" y="3078"/>
              <a:ext cx="0" cy="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4445" name="Line 77"/>
            <p:cNvSpPr>
              <a:spLocks noChangeShapeType="1"/>
            </p:cNvSpPr>
            <p:nvPr/>
          </p:nvSpPr>
          <p:spPr bwMode="auto">
            <a:xfrm>
              <a:off x="3338" y="3214"/>
              <a:ext cx="0" cy="8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4446" name="Line 78"/>
            <p:cNvSpPr>
              <a:spLocks noChangeShapeType="1"/>
            </p:cNvSpPr>
            <p:nvPr/>
          </p:nvSpPr>
          <p:spPr bwMode="auto">
            <a:xfrm>
              <a:off x="3338" y="3143"/>
              <a:ext cx="0" cy="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4447" name="Line 79"/>
            <p:cNvSpPr>
              <a:spLocks noChangeShapeType="1"/>
            </p:cNvSpPr>
            <p:nvPr/>
          </p:nvSpPr>
          <p:spPr bwMode="auto">
            <a:xfrm>
              <a:off x="3684" y="3010"/>
              <a:ext cx="0" cy="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4448" name="Freeform 80"/>
            <p:cNvSpPr>
              <a:spLocks/>
            </p:cNvSpPr>
            <p:nvPr/>
          </p:nvSpPr>
          <p:spPr bwMode="auto">
            <a:xfrm>
              <a:off x="3330" y="3299"/>
              <a:ext cx="20" cy="49"/>
            </a:xfrm>
            <a:custGeom>
              <a:avLst/>
              <a:gdLst>
                <a:gd name="T0" fmla="*/ 10 w 20"/>
                <a:gd name="T1" fmla="*/ 48 h 49"/>
                <a:gd name="T2" fmla="*/ 10 w 20"/>
                <a:gd name="T3" fmla="*/ 47 h 49"/>
                <a:gd name="T4" fmla="*/ 0 w 20"/>
                <a:gd name="T5" fmla="*/ 0 h 49"/>
                <a:gd name="T6" fmla="*/ 19 w 20"/>
                <a:gd name="T7" fmla="*/ 0 h 49"/>
                <a:gd name="T8" fmla="*/ 10 w 20"/>
                <a:gd name="T9" fmla="*/ 4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9">
                  <a:moveTo>
                    <a:pt x="10" y="48"/>
                  </a:moveTo>
                  <a:lnTo>
                    <a:pt x="10" y="47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0" y="48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4449" name="Line 81"/>
            <p:cNvSpPr>
              <a:spLocks noChangeShapeType="1"/>
            </p:cNvSpPr>
            <p:nvPr/>
          </p:nvSpPr>
          <p:spPr bwMode="auto">
            <a:xfrm>
              <a:off x="3132" y="3132"/>
              <a:ext cx="13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4450" name="Line 82"/>
            <p:cNvSpPr>
              <a:spLocks noChangeShapeType="1"/>
            </p:cNvSpPr>
            <p:nvPr/>
          </p:nvSpPr>
          <p:spPr bwMode="auto">
            <a:xfrm>
              <a:off x="3758" y="3132"/>
              <a:ext cx="13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14452" name="Group 84"/>
          <p:cNvGrpSpPr>
            <a:grpSpLocks/>
          </p:cNvGrpSpPr>
          <p:nvPr/>
        </p:nvGrpSpPr>
        <p:grpSpPr bwMode="auto">
          <a:xfrm>
            <a:off x="5156200" y="5435600"/>
            <a:ext cx="2435225" cy="1225550"/>
            <a:chOff x="3689" y="1164"/>
            <a:chExt cx="1534" cy="772"/>
          </a:xfrm>
        </p:grpSpPr>
        <p:sp>
          <p:nvSpPr>
            <p:cNvPr id="314453" name="Freeform 85"/>
            <p:cNvSpPr>
              <a:spLocks/>
            </p:cNvSpPr>
            <p:nvPr/>
          </p:nvSpPr>
          <p:spPr bwMode="auto">
            <a:xfrm>
              <a:off x="3790" y="1438"/>
              <a:ext cx="341" cy="341"/>
            </a:xfrm>
            <a:custGeom>
              <a:avLst/>
              <a:gdLst>
                <a:gd name="T0" fmla="*/ 170 w 341"/>
                <a:gd name="T1" fmla="*/ 340 h 341"/>
                <a:gd name="T2" fmla="*/ 340 w 341"/>
                <a:gd name="T3" fmla="*/ 170 h 341"/>
                <a:gd name="T4" fmla="*/ 170 w 341"/>
                <a:gd name="T5" fmla="*/ 0 h 341"/>
                <a:gd name="T6" fmla="*/ 0 w 341"/>
                <a:gd name="T7" fmla="*/ 170 h 341"/>
                <a:gd name="T8" fmla="*/ 170 w 341"/>
                <a:gd name="T9" fmla="*/ 34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341">
                  <a:moveTo>
                    <a:pt x="170" y="340"/>
                  </a:moveTo>
                  <a:lnTo>
                    <a:pt x="340" y="170"/>
                  </a:lnTo>
                  <a:lnTo>
                    <a:pt x="170" y="0"/>
                  </a:lnTo>
                  <a:lnTo>
                    <a:pt x="0" y="170"/>
                  </a:lnTo>
                  <a:lnTo>
                    <a:pt x="170" y="34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4454" name="Line 86"/>
            <p:cNvSpPr>
              <a:spLocks noChangeShapeType="1"/>
            </p:cNvSpPr>
            <p:nvPr/>
          </p:nvSpPr>
          <p:spPr bwMode="auto">
            <a:xfrm>
              <a:off x="3960" y="1770"/>
              <a:ext cx="0" cy="16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4455" name="Line 87"/>
            <p:cNvSpPr>
              <a:spLocks noChangeShapeType="1"/>
            </p:cNvSpPr>
            <p:nvPr/>
          </p:nvSpPr>
          <p:spPr bwMode="auto">
            <a:xfrm>
              <a:off x="3689" y="1605"/>
              <a:ext cx="11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4456" name="Line 88"/>
            <p:cNvSpPr>
              <a:spLocks noChangeShapeType="1"/>
            </p:cNvSpPr>
            <p:nvPr/>
          </p:nvSpPr>
          <p:spPr bwMode="auto">
            <a:xfrm>
              <a:off x="4126" y="1605"/>
              <a:ext cx="11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4457" name="Freeform 89"/>
            <p:cNvSpPr>
              <a:spLocks/>
            </p:cNvSpPr>
            <p:nvPr/>
          </p:nvSpPr>
          <p:spPr bwMode="auto">
            <a:xfrm>
              <a:off x="3894" y="1671"/>
              <a:ext cx="134" cy="68"/>
            </a:xfrm>
            <a:custGeom>
              <a:avLst/>
              <a:gdLst>
                <a:gd name="T0" fmla="*/ 133 w 134"/>
                <a:gd name="T1" fmla="*/ 0 h 68"/>
                <a:gd name="T2" fmla="*/ 65 w 134"/>
                <a:gd name="T3" fmla="*/ 67 h 68"/>
                <a:gd name="T4" fmla="*/ 0 w 134"/>
                <a:gd name="T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68">
                  <a:moveTo>
                    <a:pt x="133" y="0"/>
                  </a:moveTo>
                  <a:lnTo>
                    <a:pt x="65" y="67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4458" name="Line 90"/>
            <p:cNvSpPr>
              <a:spLocks noChangeShapeType="1"/>
            </p:cNvSpPr>
            <p:nvPr/>
          </p:nvSpPr>
          <p:spPr bwMode="auto">
            <a:xfrm>
              <a:off x="3855" y="1671"/>
              <a:ext cx="2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4459" name="Line 91"/>
            <p:cNvSpPr>
              <a:spLocks noChangeShapeType="1"/>
            </p:cNvSpPr>
            <p:nvPr/>
          </p:nvSpPr>
          <p:spPr bwMode="auto">
            <a:xfrm>
              <a:off x="4643" y="1603"/>
              <a:ext cx="12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4460" name="Oval 92"/>
            <p:cNvSpPr>
              <a:spLocks noChangeArrowheads="1"/>
            </p:cNvSpPr>
            <p:nvPr/>
          </p:nvSpPr>
          <p:spPr bwMode="auto">
            <a:xfrm>
              <a:off x="4545" y="1245"/>
              <a:ext cx="211" cy="21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4461" name="Line 93"/>
            <p:cNvSpPr>
              <a:spLocks noChangeShapeType="1"/>
            </p:cNvSpPr>
            <p:nvPr/>
          </p:nvSpPr>
          <p:spPr bwMode="auto">
            <a:xfrm flipV="1">
              <a:off x="4652" y="1459"/>
              <a:ext cx="0" cy="13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4462" name="Freeform 94"/>
            <p:cNvSpPr>
              <a:spLocks/>
            </p:cNvSpPr>
            <p:nvPr/>
          </p:nvSpPr>
          <p:spPr bwMode="auto">
            <a:xfrm>
              <a:off x="4265" y="1421"/>
              <a:ext cx="251" cy="252"/>
            </a:xfrm>
            <a:custGeom>
              <a:avLst/>
              <a:gdLst>
                <a:gd name="T0" fmla="*/ 0 w 251"/>
                <a:gd name="T1" fmla="*/ 0 h 252"/>
                <a:gd name="T2" fmla="*/ 0 w 251"/>
                <a:gd name="T3" fmla="*/ 251 h 252"/>
                <a:gd name="T4" fmla="*/ 250 w 251"/>
                <a:gd name="T5" fmla="*/ 251 h 252"/>
                <a:gd name="T6" fmla="*/ 250 w 251"/>
                <a:gd name="T7" fmla="*/ 0 h 252"/>
                <a:gd name="T8" fmla="*/ 0 w 251"/>
                <a:gd name="T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252">
                  <a:moveTo>
                    <a:pt x="0" y="0"/>
                  </a:moveTo>
                  <a:lnTo>
                    <a:pt x="0" y="251"/>
                  </a:lnTo>
                  <a:lnTo>
                    <a:pt x="250" y="251"/>
                  </a:lnTo>
                  <a:lnTo>
                    <a:pt x="250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4463" name="Line 95"/>
            <p:cNvSpPr>
              <a:spLocks noChangeShapeType="1"/>
            </p:cNvSpPr>
            <p:nvPr/>
          </p:nvSpPr>
          <p:spPr bwMode="auto">
            <a:xfrm flipH="1">
              <a:off x="4515" y="1603"/>
              <a:ext cx="12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4464" name="Line 96"/>
            <p:cNvSpPr>
              <a:spLocks noChangeShapeType="1"/>
            </p:cNvSpPr>
            <p:nvPr/>
          </p:nvSpPr>
          <p:spPr bwMode="auto">
            <a:xfrm>
              <a:off x="4265" y="1605"/>
              <a:ext cx="25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4465" name="Freeform 97"/>
            <p:cNvSpPr>
              <a:spLocks/>
            </p:cNvSpPr>
            <p:nvPr/>
          </p:nvSpPr>
          <p:spPr bwMode="auto">
            <a:xfrm>
              <a:off x="4273" y="1232"/>
              <a:ext cx="114" cy="188"/>
            </a:xfrm>
            <a:custGeom>
              <a:avLst/>
              <a:gdLst>
                <a:gd name="T0" fmla="*/ 113 w 114"/>
                <a:gd name="T1" fmla="*/ 187 h 188"/>
                <a:gd name="T2" fmla="*/ 0 w 114"/>
                <a:gd name="T3" fmla="*/ 149 h 188"/>
                <a:gd name="T4" fmla="*/ 113 w 114"/>
                <a:gd name="T5" fmla="*/ 111 h 188"/>
                <a:gd name="T6" fmla="*/ 0 w 114"/>
                <a:gd name="T7" fmla="*/ 73 h 188"/>
                <a:gd name="T8" fmla="*/ 113 w 114"/>
                <a:gd name="T9" fmla="*/ 37 h 188"/>
                <a:gd name="T10" fmla="*/ 0 w 114"/>
                <a:gd name="T11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188">
                  <a:moveTo>
                    <a:pt x="113" y="187"/>
                  </a:moveTo>
                  <a:lnTo>
                    <a:pt x="0" y="149"/>
                  </a:lnTo>
                  <a:lnTo>
                    <a:pt x="113" y="111"/>
                  </a:lnTo>
                  <a:lnTo>
                    <a:pt x="0" y="73"/>
                  </a:lnTo>
                  <a:lnTo>
                    <a:pt x="113" y="37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4466" name="Line 98"/>
            <p:cNvSpPr>
              <a:spLocks noChangeShapeType="1"/>
            </p:cNvSpPr>
            <p:nvPr/>
          </p:nvSpPr>
          <p:spPr bwMode="auto">
            <a:xfrm flipH="1">
              <a:off x="4132" y="1605"/>
              <a:ext cx="12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4467" name="Freeform 99"/>
            <p:cNvSpPr>
              <a:spLocks/>
            </p:cNvSpPr>
            <p:nvPr/>
          </p:nvSpPr>
          <p:spPr bwMode="auto">
            <a:xfrm>
              <a:off x="4380" y="1600"/>
              <a:ext cx="221" cy="147"/>
            </a:xfrm>
            <a:custGeom>
              <a:avLst/>
              <a:gdLst>
                <a:gd name="T0" fmla="*/ 128 w 221"/>
                <a:gd name="T1" fmla="*/ 0 h 147"/>
                <a:gd name="T2" fmla="*/ 220 w 221"/>
                <a:gd name="T3" fmla="*/ 93 h 147"/>
                <a:gd name="T4" fmla="*/ 220 w 221"/>
                <a:gd name="T5" fmla="*/ 146 h 147"/>
                <a:gd name="T6" fmla="*/ 1 w 221"/>
                <a:gd name="T7" fmla="*/ 146 h 147"/>
                <a:gd name="T8" fmla="*/ 0 w 221"/>
                <a:gd name="T9" fmla="*/ 7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147">
                  <a:moveTo>
                    <a:pt x="128" y="0"/>
                  </a:moveTo>
                  <a:lnTo>
                    <a:pt x="220" y="93"/>
                  </a:lnTo>
                  <a:lnTo>
                    <a:pt x="220" y="146"/>
                  </a:lnTo>
                  <a:lnTo>
                    <a:pt x="1" y="146"/>
                  </a:lnTo>
                  <a:lnTo>
                    <a:pt x="0" y="7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4468" name="Freeform 100"/>
            <p:cNvSpPr>
              <a:spLocks/>
            </p:cNvSpPr>
            <p:nvPr/>
          </p:nvSpPr>
          <p:spPr bwMode="auto">
            <a:xfrm>
              <a:off x="4447" y="1579"/>
              <a:ext cx="72" cy="49"/>
            </a:xfrm>
            <a:custGeom>
              <a:avLst/>
              <a:gdLst>
                <a:gd name="T0" fmla="*/ 71 w 72"/>
                <a:gd name="T1" fmla="*/ 26 h 49"/>
                <a:gd name="T2" fmla="*/ 0 w 72"/>
                <a:gd name="T3" fmla="*/ 0 h 49"/>
                <a:gd name="T4" fmla="*/ 0 w 72"/>
                <a:gd name="T5" fmla="*/ 48 h 49"/>
                <a:gd name="T6" fmla="*/ 71 w 72"/>
                <a:gd name="T7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49">
                  <a:moveTo>
                    <a:pt x="71" y="26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71" y="2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4469" name="Freeform 101"/>
            <p:cNvSpPr>
              <a:spLocks/>
            </p:cNvSpPr>
            <p:nvPr/>
          </p:nvSpPr>
          <p:spPr bwMode="auto">
            <a:xfrm>
              <a:off x="4265" y="1577"/>
              <a:ext cx="72" cy="51"/>
            </a:xfrm>
            <a:custGeom>
              <a:avLst/>
              <a:gdLst>
                <a:gd name="T0" fmla="*/ 0 w 72"/>
                <a:gd name="T1" fmla="*/ 26 h 51"/>
                <a:gd name="T2" fmla="*/ 71 w 72"/>
                <a:gd name="T3" fmla="*/ 0 h 51"/>
                <a:gd name="T4" fmla="*/ 71 w 72"/>
                <a:gd name="T5" fmla="*/ 50 h 51"/>
                <a:gd name="T6" fmla="*/ 0 w 72"/>
                <a:gd name="T7" fmla="*/ 2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51">
                  <a:moveTo>
                    <a:pt x="0" y="26"/>
                  </a:moveTo>
                  <a:lnTo>
                    <a:pt x="71" y="0"/>
                  </a:lnTo>
                  <a:lnTo>
                    <a:pt x="71" y="50"/>
                  </a:lnTo>
                  <a:lnTo>
                    <a:pt x="0" y="2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4470" name="Line 102"/>
            <p:cNvSpPr>
              <a:spLocks noChangeShapeType="1"/>
            </p:cNvSpPr>
            <p:nvPr/>
          </p:nvSpPr>
          <p:spPr bwMode="auto">
            <a:xfrm flipV="1">
              <a:off x="4259" y="1292"/>
              <a:ext cx="173" cy="7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4471" name="Freeform 103"/>
            <p:cNvSpPr>
              <a:spLocks/>
            </p:cNvSpPr>
            <p:nvPr/>
          </p:nvSpPr>
          <p:spPr bwMode="auto">
            <a:xfrm>
              <a:off x="4415" y="1268"/>
              <a:ext cx="75" cy="48"/>
            </a:xfrm>
            <a:custGeom>
              <a:avLst/>
              <a:gdLst>
                <a:gd name="T0" fmla="*/ 74 w 75"/>
                <a:gd name="T1" fmla="*/ 0 h 48"/>
                <a:gd name="T2" fmla="*/ 0 w 75"/>
                <a:gd name="T3" fmla="*/ 7 h 48"/>
                <a:gd name="T4" fmla="*/ 19 w 75"/>
                <a:gd name="T5" fmla="*/ 47 h 48"/>
                <a:gd name="T6" fmla="*/ 74 w 75"/>
                <a:gd name="T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48">
                  <a:moveTo>
                    <a:pt x="74" y="0"/>
                  </a:moveTo>
                  <a:lnTo>
                    <a:pt x="0" y="7"/>
                  </a:lnTo>
                  <a:lnTo>
                    <a:pt x="19" y="47"/>
                  </a:lnTo>
                  <a:lnTo>
                    <a:pt x="7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4472" name="Oval 104"/>
            <p:cNvSpPr>
              <a:spLocks noChangeArrowheads="1"/>
            </p:cNvSpPr>
            <p:nvPr/>
          </p:nvSpPr>
          <p:spPr bwMode="auto">
            <a:xfrm>
              <a:off x="4638" y="1586"/>
              <a:ext cx="29" cy="30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4473" name="Line 105"/>
            <p:cNvSpPr>
              <a:spLocks noChangeShapeType="1"/>
            </p:cNvSpPr>
            <p:nvPr/>
          </p:nvSpPr>
          <p:spPr bwMode="auto">
            <a:xfrm>
              <a:off x="4944" y="1441"/>
              <a:ext cx="0" cy="7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4474" name="Line 106"/>
            <p:cNvSpPr>
              <a:spLocks noChangeShapeType="1"/>
            </p:cNvSpPr>
            <p:nvPr/>
          </p:nvSpPr>
          <p:spPr bwMode="auto">
            <a:xfrm>
              <a:off x="4670" y="1601"/>
              <a:ext cx="11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4475" name="Line 107"/>
            <p:cNvSpPr>
              <a:spLocks noChangeShapeType="1"/>
            </p:cNvSpPr>
            <p:nvPr/>
          </p:nvSpPr>
          <p:spPr bwMode="auto">
            <a:xfrm>
              <a:off x="5109" y="1601"/>
              <a:ext cx="11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314476" name="Group 108"/>
            <p:cNvGrpSpPr>
              <a:grpSpLocks/>
            </p:cNvGrpSpPr>
            <p:nvPr/>
          </p:nvGrpSpPr>
          <p:grpSpPr bwMode="auto">
            <a:xfrm>
              <a:off x="4586" y="1289"/>
              <a:ext cx="124" cy="123"/>
              <a:chOff x="4586" y="1289"/>
              <a:chExt cx="124" cy="123"/>
            </a:xfrm>
          </p:grpSpPr>
          <p:sp>
            <p:nvSpPr>
              <p:cNvPr id="314477" name="Line 109"/>
              <p:cNvSpPr>
                <a:spLocks noChangeShapeType="1"/>
              </p:cNvSpPr>
              <p:nvPr/>
            </p:nvSpPr>
            <p:spPr bwMode="auto">
              <a:xfrm flipH="1" flipV="1">
                <a:off x="4614" y="1316"/>
                <a:ext cx="96" cy="9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14478" name="Freeform 110"/>
              <p:cNvSpPr>
                <a:spLocks/>
              </p:cNvSpPr>
              <p:nvPr/>
            </p:nvSpPr>
            <p:spPr bwMode="auto">
              <a:xfrm>
                <a:off x="4586" y="1289"/>
                <a:ext cx="63" cy="63"/>
              </a:xfrm>
              <a:custGeom>
                <a:avLst/>
                <a:gdLst>
                  <a:gd name="T0" fmla="*/ 0 w 63"/>
                  <a:gd name="T1" fmla="*/ 0 h 63"/>
                  <a:gd name="T2" fmla="*/ 31 w 63"/>
                  <a:gd name="T3" fmla="*/ 62 h 63"/>
                  <a:gd name="T4" fmla="*/ 62 w 63"/>
                  <a:gd name="T5" fmla="*/ 28 h 63"/>
                  <a:gd name="T6" fmla="*/ 0 w 63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63">
                    <a:moveTo>
                      <a:pt x="0" y="0"/>
                    </a:moveTo>
                    <a:lnTo>
                      <a:pt x="31" y="62"/>
                    </a:lnTo>
                    <a:lnTo>
                      <a:pt x="62" y="2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14479" name="Line 111"/>
            <p:cNvSpPr>
              <a:spLocks noChangeShapeType="1"/>
            </p:cNvSpPr>
            <p:nvPr/>
          </p:nvSpPr>
          <p:spPr bwMode="auto">
            <a:xfrm>
              <a:off x="3960" y="1449"/>
              <a:ext cx="0" cy="21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4480" name="Freeform 112"/>
            <p:cNvSpPr>
              <a:spLocks/>
            </p:cNvSpPr>
            <p:nvPr/>
          </p:nvSpPr>
          <p:spPr bwMode="auto">
            <a:xfrm>
              <a:off x="4774" y="1432"/>
              <a:ext cx="341" cy="341"/>
            </a:xfrm>
            <a:custGeom>
              <a:avLst/>
              <a:gdLst>
                <a:gd name="T0" fmla="*/ 170 w 341"/>
                <a:gd name="T1" fmla="*/ 340 h 341"/>
                <a:gd name="T2" fmla="*/ 340 w 341"/>
                <a:gd name="T3" fmla="*/ 170 h 341"/>
                <a:gd name="T4" fmla="*/ 170 w 341"/>
                <a:gd name="T5" fmla="*/ 0 h 341"/>
                <a:gd name="T6" fmla="*/ 0 w 341"/>
                <a:gd name="T7" fmla="*/ 170 h 341"/>
                <a:gd name="T8" fmla="*/ 170 w 341"/>
                <a:gd name="T9" fmla="*/ 34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341">
                  <a:moveTo>
                    <a:pt x="170" y="340"/>
                  </a:moveTo>
                  <a:lnTo>
                    <a:pt x="340" y="170"/>
                  </a:lnTo>
                  <a:lnTo>
                    <a:pt x="170" y="0"/>
                  </a:lnTo>
                  <a:lnTo>
                    <a:pt x="0" y="170"/>
                  </a:lnTo>
                  <a:lnTo>
                    <a:pt x="170" y="34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4481" name="AutoShape 113"/>
            <p:cNvSpPr>
              <a:spLocks noChangeArrowheads="1"/>
            </p:cNvSpPr>
            <p:nvPr/>
          </p:nvSpPr>
          <p:spPr bwMode="auto">
            <a:xfrm rot="16200000">
              <a:off x="4205" y="1435"/>
              <a:ext cx="52" cy="52"/>
            </a:xfrm>
            <a:prstGeom prst="triangle">
              <a:avLst>
                <a:gd name="adj" fmla="val 49995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4482" name="Rectangle 114"/>
            <p:cNvSpPr>
              <a:spLocks noChangeArrowheads="1"/>
            </p:cNvSpPr>
            <p:nvPr/>
          </p:nvSpPr>
          <p:spPr bwMode="auto">
            <a:xfrm>
              <a:off x="3780" y="1164"/>
              <a:ext cx="1392" cy="7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xmlns="" val="2228982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570" name="Rectangle 178"/>
          <p:cNvSpPr>
            <a:spLocks noChangeArrowheads="1"/>
          </p:cNvSpPr>
          <p:nvPr/>
        </p:nvSpPr>
        <p:spPr bwMode="auto">
          <a:xfrm>
            <a:off x="1370013" y="4235450"/>
            <a:ext cx="1706562" cy="960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en-GB">
                <a:solidFill>
                  <a:schemeClr val="tx1"/>
                </a:solidFill>
              </a:rPr>
              <a:t>Symbole</a:t>
            </a:r>
          </a:p>
        </p:txBody>
      </p:sp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II-1 Filtre</a:t>
            </a:r>
            <a:endParaRPr lang="fr-FR" dirty="0"/>
          </a:p>
        </p:txBody>
      </p:sp>
      <p:grpSp>
        <p:nvGrpSpPr>
          <p:cNvPr id="315395" name="Group 3"/>
          <p:cNvGrpSpPr>
            <a:grpSpLocks/>
          </p:cNvGrpSpPr>
          <p:nvPr/>
        </p:nvGrpSpPr>
        <p:grpSpPr bwMode="auto">
          <a:xfrm>
            <a:off x="4287838" y="2154238"/>
            <a:ext cx="1654175" cy="3881437"/>
            <a:chOff x="1042" y="1366"/>
            <a:chExt cx="1042" cy="2445"/>
          </a:xfrm>
        </p:grpSpPr>
        <p:sp>
          <p:nvSpPr>
            <p:cNvPr id="315396" name="Freeform 4"/>
            <p:cNvSpPr>
              <a:spLocks/>
            </p:cNvSpPr>
            <p:nvPr/>
          </p:nvSpPr>
          <p:spPr bwMode="auto">
            <a:xfrm>
              <a:off x="1118" y="1373"/>
              <a:ext cx="815" cy="1538"/>
            </a:xfrm>
            <a:custGeom>
              <a:avLst/>
              <a:gdLst>
                <a:gd name="T0" fmla="*/ 0 w 815"/>
                <a:gd name="T1" fmla="*/ 134 h 1538"/>
                <a:gd name="T2" fmla="*/ 129 w 815"/>
                <a:gd name="T3" fmla="*/ 139 h 1538"/>
                <a:gd name="T4" fmla="*/ 134 w 815"/>
                <a:gd name="T5" fmla="*/ 5 h 1538"/>
                <a:gd name="T6" fmla="*/ 396 w 815"/>
                <a:gd name="T7" fmla="*/ 0 h 1538"/>
                <a:gd name="T8" fmla="*/ 295 w 815"/>
                <a:gd name="T9" fmla="*/ 1211 h 1538"/>
                <a:gd name="T10" fmla="*/ 632 w 815"/>
                <a:gd name="T11" fmla="*/ 1211 h 1538"/>
                <a:gd name="T12" fmla="*/ 648 w 815"/>
                <a:gd name="T13" fmla="*/ 428 h 1538"/>
                <a:gd name="T14" fmla="*/ 809 w 815"/>
                <a:gd name="T15" fmla="*/ 428 h 1538"/>
                <a:gd name="T16" fmla="*/ 814 w 815"/>
                <a:gd name="T17" fmla="*/ 611 h 1538"/>
                <a:gd name="T18" fmla="*/ 745 w 815"/>
                <a:gd name="T19" fmla="*/ 616 h 1538"/>
                <a:gd name="T20" fmla="*/ 750 w 815"/>
                <a:gd name="T21" fmla="*/ 948 h 1538"/>
                <a:gd name="T22" fmla="*/ 739 w 815"/>
                <a:gd name="T23" fmla="*/ 1532 h 1538"/>
                <a:gd name="T24" fmla="*/ 182 w 815"/>
                <a:gd name="T25" fmla="*/ 1537 h 1538"/>
                <a:gd name="T26" fmla="*/ 182 w 815"/>
                <a:gd name="T27" fmla="*/ 568 h 1538"/>
                <a:gd name="T28" fmla="*/ 123 w 815"/>
                <a:gd name="T29" fmla="*/ 573 h 1538"/>
                <a:gd name="T30" fmla="*/ 118 w 815"/>
                <a:gd name="T31" fmla="*/ 444 h 1538"/>
                <a:gd name="T32" fmla="*/ 0 w 815"/>
                <a:gd name="T33" fmla="*/ 444 h 1538"/>
                <a:gd name="T34" fmla="*/ 0 w 815"/>
                <a:gd name="T35" fmla="*/ 134 h 1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15" h="1538">
                  <a:moveTo>
                    <a:pt x="0" y="134"/>
                  </a:moveTo>
                  <a:lnTo>
                    <a:pt x="129" y="139"/>
                  </a:lnTo>
                  <a:lnTo>
                    <a:pt x="134" y="5"/>
                  </a:lnTo>
                  <a:lnTo>
                    <a:pt x="396" y="0"/>
                  </a:lnTo>
                  <a:lnTo>
                    <a:pt x="295" y="1211"/>
                  </a:lnTo>
                  <a:lnTo>
                    <a:pt x="632" y="1211"/>
                  </a:lnTo>
                  <a:lnTo>
                    <a:pt x="648" y="428"/>
                  </a:lnTo>
                  <a:lnTo>
                    <a:pt x="809" y="428"/>
                  </a:lnTo>
                  <a:lnTo>
                    <a:pt x="814" y="611"/>
                  </a:lnTo>
                  <a:lnTo>
                    <a:pt x="745" y="616"/>
                  </a:lnTo>
                  <a:lnTo>
                    <a:pt x="750" y="948"/>
                  </a:lnTo>
                  <a:lnTo>
                    <a:pt x="739" y="1532"/>
                  </a:lnTo>
                  <a:lnTo>
                    <a:pt x="182" y="1537"/>
                  </a:lnTo>
                  <a:lnTo>
                    <a:pt x="182" y="568"/>
                  </a:lnTo>
                  <a:lnTo>
                    <a:pt x="123" y="573"/>
                  </a:lnTo>
                  <a:lnTo>
                    <a:pt x="118" y="444"/>
                  </a:lnTo>
                  <a:lnTo>
                    <a:pt x="0" y="444"/>
                  </a:lnTo>
                  <a:lnTo>
                    <a:pt x="0" y="134"/>
                  </a:lnTo>
                </a:path>
              </a:pathLst>
            </a:custGeom>
            <a:solidFill>
              <a:srgbClr val="99CCFF"/>
            </a:solidFill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5397" name="Freeform 5"/>
            <p:cNvSpPr>
              <a:spLocks/>
            </p:cNvSpPr>
            <p:nvPr/>
          </p:nvSpPr>
          <p:spPr bwMode="auto">
            <a:xfrm>
              <a:off x="1390" y="1394"/>
              <a:ext cx="654" cy="1196"/>
            </a:xfrm>
            <a:custGeom>
              <a:avLst/>
              <a:gdLst>
                <a:gd name="T0" fmla="*/ 653 w 654"/>
                <a:gd name="T1" fmla="*/ 118 h 1196"/>
                <a:gd name="T2" fmla="*/ 503 w 654"/>
                <a:gd name="T3" fmla="*/ 112 h 1196"/>
                <a:gd name="T4" fmla="*/ 509 w 654"/>
                <a:gd name="T5" fmla="*/ 0 h 1196"/>
                <a:gd name="T6" fmla="*/ 0 w 654"/>
                <a:gd name="T7" fmla="*/ 16 h 1196"/>
                <a:gd name="T8" fmla="*/ 5 w 654"/>
                <a:gd name="T9" fmla="*/ 498 h 1196"/>
                <a:gd name="T10" fmla="*/ 27 w 654"/>
                <a:gd name="T11" fmla="*/ 637 h 1196"/>
                <a:gd name="T12" fmla="*/ 37 w 654"/>
                <a:gd name="T13" fmla="*/ 1195 h 1196"/>
                <a:gd name="T14" fmla="*/ 359 w 654"/>
                <a:gd name="T15" fmla="*/ 1195 h 1196"/>
                <a:gd name="T16" fmla="*/ 359 w 654"/>
                <a:gd name="T17" fmla="*/ 573 h 1196"/>
                <a:gd name="T18" fmla="*/ 391 w 654"/>
                <a:gd name="T19" fmla="*/ 402 h 1196"/>
                <a:gd name="T20" fmla="*/ 546 w 654"/>
                <a:gd name="T21" fmla="*/ 428 h 1196"/>
                <a:gd name="T22" fmla="*/ 653 w 654"/>
                <a:gd name="T23" fmla="*/ 428 h 1196"/>
                <a:gd name="T24" fmla="*/ 653 w 654"/>
                <a:gd name="T25" fmla="*/ 118 h 1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4" h="1196">
                  <a:moveTo>
                    <a:pt x="653" y="118"/>
                  </a:moveTo>
                  <a:lnTo>
                    <a:pt x="503" y="112"/>
                  </a:lnTo>
                  <a:lnTo>
                    <a:pt x="509" y="0"/>
                  </a:lnTo>
                  <a:lnTo>
                    <a:pt x="0" y="16"/>
                  </a:lnTo>
                  <a:lnTo>
                    <a:pt x="5" y="498"/>
                  </a:lnTo>
                  <a:lnTo>
                    <a:pt x="27" y="637"/>
                  </a:lnTo>
                  <a:lnTo>
                    <a:pt x="37" y="1195"/>
                  </a:lnTo>
                  <a:lnTo>
                    <a:pt x="359" y="1195"/>
                  </a:lnTo>
                  <a:lnTo>
                    <a:pt x="359" y="573"/>
                  </a:lnTo>
                  <a:lnTo>
                    <a:pt x="391" y="402"/>
                  </a:lnTo>
                  <a:lnTo>
                    <a:pt x="546" y="428"/>
                  </a:lnTo>
                  <a:lnTo>
                    <a:pt x="653" y="428"/>
                  </a:lnTo>
                  <a:lnTo>
                    <a:pt x="653" y="118"/>
                  </a:lnTo>
                </a:path>
              </a:pathLst>
            </a:custGeom>
            <a:solidFill>
              <a:srgbClr val="CCECFF"/>
            </a:solidFill>
            <a:ln w="12700" cap="rnd" cmpd="sng">
              <a:solidFill>
                <a:srgbClr val="CCEC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5398" name="Freeform 6"/>
            <p:cNvSpPr>
              <a:spLocks/>
            </p:cNvSpPr>
            <p:nvPr/>
          </p:nvSpPr>
          <p:spPr bwMode="auto">
            <a:xfrm>
              <a:off x="1460" y="1787"/>
              <a:ext cx="70" cy="200"/>
            </a:xfrm>
            <a:custGeom>
              <a:avLst/>
              <a:gdLst>
                <a:gd name="T0" fmla="*/ 25 w 70"/>
                <a:gd name="T1" fmla="*/ 196 h 200"/>
                <a:gd name="T2" fmla="*/ 6 w 70"/>
                <a:gd name="T3" fmla="*/ 199 h 200"/>
                <a:gd name="T4" fmla="*/ 3 w 70"/>
                <a:gd name="T5" fmla="*/ 185 h 200"/>
                <a:gd name="T6" fmla="*/ 1 w 70"/>
                <a:gd name="T7" fmla="*/ 171 h 200"/>
                <a:gd name="T8" fmla="*/ 0 w 70"/>
                <a:gd name="T9" fmla="*/ 157 h 200"/>
                <a:gd name="T10" fmla="*/ 0 w 70"/>
                <a:gd name="T11" fmla="*/ 142 h 200"/>
                <a:gd name="T12" fmla="*/ 2 w 70"/>
                <a:gd name="T13" fmla="*/ 126 h 200"/>
                <a:gd name="T14" fmla="*/ 5 w 70"/>
                <a:gd name="T15" fmla="*/ 111 h 200"/>
                <a:gd name="T16" fmla="*/ 8 w 70"/>
                <a:gd name="T17" fmla="*/ 94 h 200"/>
                <a:gd name="T18" fmla="*/ 14 w 70"/>
                <a:gd name="T19" fmla="*/ 77 h 200"/>
                <a:gd name="T20" fmla="*/ 20 w 70"/>
                <a:gd name="T21" fmla="*/ 61 h 200"/>
                <a:gd name="T22" fmla="*/ 28 w 70"/>
                <a:gd name="T23" fmla="*/ 44 h 200"/>
                <a:gd name="T24" fmla="*/ 19 w 70"/>
                <a:gd name="T25" fmla="*/ 42 h 200"/>
                <a:gd name="T26" fmla="*/ 69 w 70"/>
                <a:gd name="T27" fmla="*/ 0 h 200"/>
                <a:gd name="T28" fmla="*/ 57 w 70"/>
                <a:gd name="T29" fmla="*/ 62 h 200"/>
                <a:gd name="T30" fmla="*/ 56 w 70"/>
                <a:gd name="T31" fmla="*/ 63 h 200"/>
                <a:gd name="T32" fmla="*/ 56 w 70"/>
                <a:gd name="T33" fmla="*/ 62 h 200"/>
                <a:gd name="T34" fmla="*/ 55 w 70"/>
                <a:gd name="T35" fmla="*/ 61 h 200"/>
                <a:gd name="T36" fmla="*/ 55 w 70"/>
                <a:gd name="T37" fmla="*/ 60 h 200"/>
                <a:gd name="T38" fmla="*/ 53 w 70"/>
                <a:gd name="T39" fmla="*/ 60 h 200"/>
                <a:gd name="T40" fmla="*/ 52 w 70"/>
                <a:gd name="T41" fmla="*/ 57 h 200"/>
                <a:gd name="T42" fmla="*/ 50 w 70"/>
                <a:gd name="T43" fmla="*/ 55 h 200"/>
                <a:gd name="T44" fmla="*/ 41 w 70"/>
                <a:gd name="T45" fmla="*/ 71 h 200"/>
                <a:gd name="T46" fmla="*/ 36 w 70"/>
                <a:gd name="T47" fmla="*/ 88 h 200"/>
                <a:gd name="T48" fmla="*/ 30 w 70"/>
                <a:gd name="T49" fmla="*/ 105 h 200"/>
                <a:gd name="T50" fmla="*/ 26 w 70"/>
                <a:gd name="T51" fmla="*/ 120 h 200"/>
                <a:gd name="T52" fmla="*/ 24 w 70"/>
                <a:gd name="T53" fmla="*/ 137 h 200"/>
                <a:gd name="T54" fmla="*/ 22 w 70"/>
                <a:gd name="T55" fmla="*/ 152 h 200"/>
                <a:gd name="T56" fmla="*/ 22 w 70"/>
                <a:gd name="T57" fmla="*/ 168 h 200"/>
                <a:gd name="T58" fmla="*/ 23 w 70"/>
                <a:gd name="T59" fmla="*/ 182 h 200"/>
                <a:gd name="T60" fmla="*/ 25 w 70"/>
                <a:gd name="T61" fmla="*/ 19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0" h="200">
                  <a:moveTo>
                    <a:pt x="25" y="196"/>
                  </a:moveTo>
                  <a:lnTo>
                    <a:pt x="6" y="199"/>
                  </a:lnTo>
                  <a:lnTo>
                    <a:pt x="3" y="185"/>
                  </a:lnTo>
                  <a:lnTo>
                    <a:pt x="1" y="171"/>
                  </a:lnTo>
                  <a:lnTo>
                    <a:pt x="0" y="157"/>
                  </a:lnTo>
                  <a:lnTo>
                    <a:pt x="0" y="142"/>
                  </a:lnTo>
                  <a:lnTo>
                    <a:pt x="2" y="126"/>
                  </a:lnTo>
                  <a:lnTo>
                    <a:pt x="5" y="111"/>
                  </a:lnTo>
                  <a:lnTo>
                    <a:pt x="8" y="94"/>
                  </a:lnTo>
                  <a:lnTo>
                    <a:pt x="14" y="77"/>
                  </a:lnTo>
                  <a:lnTo>
                    <a:pt x="20" y="61"/>
                  </a:lnTo>
                  <a:lnTo>
                    <a:pt x="28" y="44"/>
                  </a:lnTo>
                  <a:lnTo>
                    <a:pt x="19" y="42"/>
                  </a:lnTo>
                  <a:lnTo>
                    <a:pt x="69" y="0"/>
                  </a:lnTo>
                  <a:lnTo>
                    <a:pt x="57" y="62"/>
                  </a:lnTo>
                  <a:lnTo>
                    <a:pt x="56" y="63"/>
                  </a:lnTo>
                  <a:lnTo>
                    <a:pt x="56" y="62"/>
                  </a:lnTo>
                  <a:lnTo>
                    <a:pt x="55" y="61"/>
                  </a:lnTo>
                  <a:lnTo>
                    <a:pt x="55" y="60"/>
                  </a:lnTo>
                  <a:lnTo>
                    <a:pt x="53" y="60"/>
                  </a:lnTo>
                  <a:lnTo>
                    <a:pt x="52" y="57"/>
                  </a:lnTo>
                  <a:lnTo>
                    <a:pt x="50" y="55"/>
                  </a:lnTo>
                  <a:lnTo>
                    <a:pt x="41" y="71"/>
                  </a:lnTo>
                  <a:lnTo>
                    <a:pt x="36" y="88"/>
                  </a:lnTo>
                  <a:lnTo>
                    <a:pt x="30" y="105"/>
                  </a:lnTo>
                  <a:lnTo>
                    <a:pt x="26" y="120"/>
                  </a:lnTo>
                  <a:lnTo>
                    <a:pt x="24" y="137"/>
                  </a:lnTo>
                  <a:lnTo>
                    <a:pt x="22" y="152"/>
                  </a:lnTo>
                  <a:lnTo>
                    <a:pt x="22" y="168"/>
                  </a:lnTo>
                  <a:lnTo>
                    <a:pt x="23" y="182"/>
                  </a:lnTo>
                  <a:lnTo>
                    <a:pt x="25" y="196"/>
                  </a:lnTo>
                </a:path>
              </a:pathLst>
            </a:cu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5399" name="Freeform 7"/>
            <p:cNvSpPr>
              <a:spLocks/>
            </p:cNvSpPr>
            <p:nvPr/>
          </p:nvSpPr>
          <p:spPr bwMode="auto">
            <a:xfrm>
              <a:off x="1625" y="1802"/>
              <a:ext cx="70" cy="200"/>
            </a:xfrm>
            <a:custGeom>
              <a:avLst/>
              <a:gdLst>
                <a:gd name="T0" fmla="*/ 25 w 70"/>
                <a:gd name="T1" fmla="*/ 196 h 200"/>
                <a:gd name="T2" fmla="*/ 6 w 70"/>
                <a:gd name="T3" fmla="*/ 199 h 200"/>
                <a:gd name="T4" fmla="*/ 3 w 70"/>
                <a:gd name="T5" fmla="*/ 185 h 200"/>
                <a:gd name="T6" fmla="*/ 1 w 70"/>
                <a:gd name="T7" fmla="*/ 171 h 200"/>
                <a:gd name="T8" fmla="*/ 0 w 70"/>
                <a:gd name="T9" fmla="*/ 157 h 200"/>
                <a:gd name="T10" fmla="*/ 0 w 70"/>
                <a:gd name="T11" fmla="*/ 142 h 200"/>
                <a:gd name="T12" fmla="*/ 2 w 70"/>
                <a:gd name="T13" fmla="*/ 126 h 200"/>
                <a:gd name="T14" fmla="*/ 5 w 70"/>
                <a:gd name="T15" fmla="*/ 111 h 200"/>
                <a:gd name="T16" fmla="*/ 8 w 70"/>
                <a:gd name="T17" fmla="*/ 94 h 200"/>
                <a:gd name="T18" fmla="*/ 14 w 70"/>
                <a:gd name="T19" fmla="*/ 77 h 200"/>
                <a:gd name="T20" fmla="*/ 20 w 70"/>
                <a:gd name="T21" fmla="*/ 61 h 200"/>
                <a:gd name="T22" fmla="*/ 28 w 70"/>
                <a:gd name="T23" fmla="*/ 44 h 200"/>
                <a:gd name="T24" fmla="*/ 19 w 70"/>
                <a:gd name="T25" fmla="*/ 42 h 200"/>
                <a:gd name="T26" fmla="*/ 69 w 70"/>
                <a:gd name="T27" fmla="*/ 0 h 200"/>
                <a:gd name="T28" fmla="*/ 57 w 70"/>
                <a:gd name="T29" fmla="*/ 62 h 200"/>
                <a:gd name="T30" fmla="*/ 56 w 70"/>
                <a:gd name="T31" fmla="*/ 63 h 200"/>
                <a:gd name="T32" fmla="*/ 56 w 70"/>
                <a:gd name="T33" fmla="*/ 62 h 200"/>
                <a:gd name="T34" fmla="*/ 55 w 70"/>
                <a:gd name="T35" fmla="*/ 61 h 200"/>
                <a:gd name="T36" fmla="*/ 55 w 70"/>
                <a:gd name="T37" fmla="*/ 60 h 200"/>
                <a:gd name="T38" fmla="*/ 53 w 70"/>
                <a:gd name="T39" fmla="*/ 60 h 200"/>
                <a:gd name="T40" fmla="*/ 52 w 70"/>
                <a:gd name="T41" fmla="*/ 57 h 200"/>
                <a:gd name="T42" fmla="*/ 50 w 70"/>
                <a:gd name="T43" fmla="*/ 55 h 200"/>
                <a:gd name="T44" fmla="*/ 41 w 70"/>
                <a:gd name="T45" fmla="*/ 71 h 200"/>
                <a:gd name="T46" fmla="*/ 36 w 70"/>
                <a:gd name="T47" fmla="*/ 88 h 200"/>
                <a:gd name="T48" fmla="*/ 30 w 70"/>
                <a:gd name="T49" fmla="*/ 105 h 200"/>
                <a:gd name="T50" fmla="*/ 26 w 70"/>
                <a:gd name="T51" fmla="*/ 120 h 200"/>
                <a:gd name="T52" fmla="*/ 24 w 70"/>
                <a:gd name="T53" fmla="*/ 137 h 200"/>
                <a:gd name="T54" fmla="*/ 22 w 70"/>
                <a:gd name="T55" fmla="*/ 152 h 200"/>
                <a:gd name="T56" fmla="*/ 22 w 70"/>
                <a:gd name="T57" fmla="*/ 168 h 200"/>
                <a:gd name="T58" fmla="*/ 23 w 70"/>
                <a:gd name="T59" fmla="*/ 182 h 200"/>
                <a:gd name="T60" fmla="*/ 25 w 70"/>
                <a:gd name="T61" fmla="*/ 19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0" h="200">
                  <a:moveTo>
                    <a:pt x="25" y="196"/>
                  </a:moveTo>
                  <a:lnTo>
                    <a:pt x="6" y="199"/>
                  </a:lnTo>
                  <a:lnTo>
                    <a:pt x="3" y="185"/>
                  </a:lnTo>
                  <a:lnTo>
                    <a:pt x="1" y="171"/>
                  </a:lnTo>
                  <a:lnTo>
                    <a:pt x="0" y="157"/>
                  </a:lnTo>
                  <a:lnTo>
                    <a:pt x="0" y="142"/>
                  </a:lnTo>
                  <a:lnTo>
                    <a:pt x="2" y="126"/>
                  </a:lnTo>
                  <a:lnTo>
                    <a:pt x="5" y="111"/>
                  </a:lnTo>
                  <a:lnTo>
                    <a:pt x="8" y="94"/>
                  </a:lnTo>
                  <a:lnTo>
                    <a:pt x="14" y="77"/>
                  </a:lnTo>
                  <a:lnTo>
                    <a:pt x="20" y="61"/>
                  </a:lnTo>
                  <a:lnTo>
                    <a:pt x="28" y="44"/>
                  </a:lnTo>
                  <a:lnTo>
                    <a:pt x="19" y="42"/>
                  </a:lnTo>
                  <a:lnTo>
                    <a:pt x="69" y="0"/>
                  </a:lnTo>
                  <a:lnTo>
                    <a:pt x="57" y="62"/>
                  </a:lnTo>
                  <a:lnTo>
                    <a:pt x="56" y="63"/>
                  </a:lnTo>
                  <a:lnTo>
                    <a:pt x="56" y="62"/>
                  </a:lnTo>
                  <a:lnTo>
                    <a:pt x="55" y="61"/>
                  </a:lnTo>
                  <a:lnTo>
                    <a:pt x="55" y="60"/>
                  </a:lnTo>
                  <a:lnTo>
                    <a:pt x="53" y="60"/>
                  </a:lnTo>
                  <a:lnTo>
                    <a:pt x="52" y="57"/>
                  </a:lnTo>
                  <a:lnTo>
                    <a:pt x="50" y="55"/>
                  </a:lnTo>
                  <a:lnTo>
                    <a:pt x="41" y="71"/>
                  </a:lnTo>
                  <a:lnTo>
                    <a:pt x="36" y="88"/>
                  </a:lnTo>
                  <a:lnTo>
                    <a:pt x="30" y="105"/>
                  </a:lnTo>
                  <a:lnTo>
                    <a:pt x="26" y="120"/>
                  </a:lnTo>
                  <a:lnTo>
                    <a:pt x="24" y="137"/>
                  </a:lnTo>
                  <a:lnTo>
                    <a:pt x="22" y="152"/>
                  </a:lnTo>
                  <a:lnTo>
                    <a:pt x="22" y="168"/>
                  </a:lnTo>
                  <a:lnTo>
                    <a:pt x="23" y="182"/>
                  </a:lnTo>
                  <a:lnTo>
                    <a:pt x="25" y="196"/>
                  </a:lnTo>
                </a:path>
              </a:pathLst>
            </a:cu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5400" name="Freeform 8"/>
            <p:cNvSpPr>
              <a:spLocks/>
            </p:cNvSpPr>
            <p:nvPr/>
          </p:nvSpPr>
          <p:spPr bwMode="auto">
            <a:xfrm>
              <a:off x="1321" y="1721"/>
              <a:ext cx="97" cy="140"/>
            </a:xfrm>
            <a:custGeom>
              <a:avLst/>
              <a:gdLst>
                <a:gd name="T0" fmla="*/ 96 w 97"/>
                <a:gd name="T1" fmla="*/ 139 h 140"/>
                <a:gd name="T2" fmla="*/ 96 w 97"/>
                <a:gd name="T3" fmla="*/ 87 h 140"/>
                <a:gd name="T4" fmla="*/ 96 w 97"/>
                <a:gd name="T5" fmla="*/ 81 h 140"/>
                <a:gd name="T6" fmla="*/ 95 w 97"/>
                <a:gd name="T7" fmla="*/ 76 h 140"/>
                <a:gd name="T8" fmla="*/ 94 w 97"/>
                <a:gd name="T9" fmla="*/ 71 h 140"/>
                <a:gd name="T10" fmla="*/ 93 w 97"/>
                <a:gd name="T11" fmla="*/ 67 h 140"/>
                <a:gd name="T12" fmla="*/ 91 w 97"/>
                <a:gd name="T13" fmla="*/ 63 h 140"/>
                <a:gd name="T14" fmla="*/ 89 w 97"/>
                <a:gd name="T15" fmla="*/ 58 h 140"/>
                <a:gd name="T16" fmla="*/ 87 w 97"/>
                <a:gd name="T17" fmla="*/ 54 h 140"/>
                <a:gd name="T18" fmla="*/ 84 w 97"/>
                <a:gd name="T19" fmla="*/ 50 h 140"/>
                <a:gd name="T20" fmla="*/ 83 w 97"/>
                <a:gd name="T21" fmla="*/ 47 h 140"/>
                <a:gd name="T22" fmla="*/ 78 w 97"/>
                <a:gd name="T23" fmla="*/ 41 h 140"/>
                <a:gd name="T24" fmla="*/ 72 w 97"/>
                <a:gd name="T25" fmla="*/ 35 h 140"/>
                <a:gd name="T26" fmla="*/ 65 w 97"/>
                <a:gd name="T27" fmla="*/ 28 h 140"/>
                <a:gd name="T28" fmla="*/ 58 w 97"/>
                <a:gd name="T29" fmla="*/ 22 h 140"/>
                <a:gd name="T30" fmla="*/ 51 w 97"/>
                <a:gd name="T31" fmla="*/ 18 h 140"/>
                <a:gd name="T32" fmla="*/ 45 w 97"/>
                <a:gd name="T33" fmla="*/ 14 h 140"/>
                <a:gd name="T34" fmla="*/ 38 w 97"/>
                <a:gd name="T35" fmla="*/ 11 h 140"/>
                <a:gd name="T36" fmla="*/ 30 w 97"/>
                <a:gd name="T37" fmla="*/ 8 h 140"/>
                <a:gd name="T38" fmla="*/ 23 w 97"/>
                <a:gd name="T39" fmla="*/ 5 h 140"/>
                <a:gd name="T40" fmla="*/ 16 w 97"/>
                <a:gd name="T41" fmla="*/ 2 h 140"/>
                <a:gd name="T42" fmla="*/ 10 w 97"/>
                <a:gd name="T43" fmla="*/ 1 h 140"/>
                <a:gd name="T44" fmla="*/ 3 w 97"/>
                <a:gd name="T45" fmla="*/ 0 h 140"/>
                <a:gd name="T46" fmla="*/ 21 w 97"/>
                <a:gd name="T47" fmla="*/ 28 h 140"/>
                <a:gd name="T48" fmla="*/ 0 w 97"/>
                <a:gd name="T49" fmla="*/ 50 h 140"/>
                <a:gd name="T50" fmla="*/ 8 w 97"/>
                <a:gd name="T51" fmla="*/ 52 h 140"/>
                <a:gd name="T52" fmla="*/ 14 w 97"/>
                <a:gd name="T53" fmla="*/ 53 h 140"/>
                <a:gd name="T54" fmla="*/ 19 w 97"/>
                <a:gd name="T55" fmla="*/ 55 h 140"/>
                <a:gd name="T56" fmla="*/ 23 w 97"/>
                <a:gd name="T57" fmla="*/ 56 h 140"/>
                <a:gd name="T58" fmla="*/ 30 w 97"/>
                <a:gd name="T59" fmla="*/ 59 h 140"/>
                <a:gd name="T60" fmla="*/ 36 w 97"/>
                <a:gd name="T61" fmla="*/ 61 h 140"/>
                <a:gd name="T62" fmla="*/ 40 w 97"/>
                <a:gd name="T63" fmla="*/ 63 h 140"/>
                <a:gd name="T64" fmla="*/ 45 w 97"/>
                <a:gd name="T65" fmla="*/ 66 h 140"/>
                <a:gd name="T66" fmla="*/ 50 w 97"/>
                <a:gd name="T67" fmla="*/ 69 h 140"/>
                <a:gd name="T68" fmla="*/ 54 w 97"/>
                <a:gd name="T69" fmla="*/ 71 h 140"/>
                <a:gd name="T70" fmla="*/ 58 w 97"/>
                <a:gd name="T71" fmla="*/ 74 h 140"/>
                <a:gd name="T72" fmla="*/ 61 w 97"/>
                <a:gd name="T73" fmla="*/ 76 h 140"/>
                <a:gd name="T74" fmla="*/ 66 w 97"/>
                <a:gd name="T75" fmla="*/ 80 h 140"/>
                <a:gd name="T76" fmla="*/ 70 w 97"/>
                <a:gd name="T77" fmla="*/ 84 h 140"/>
                <a:gd name="T78" fmla="*/ 73 w 97"/>
                <a:gd name="T79" fmla="*/ 87 h 140"/>
                <a:gd name="T80" fmla="*/ 76 w 97"/>
                <a:gd name="T81" fmla="*/ 90 h 140"/>
                <a:gd name="T82" fmla="*/ 78 w 97"/>
                <a:gd name="T83" fmla="*/ 92 h 140"/>
                <a:gd name="T84" fmla="*/ 81 w 97"/>
                <a:gd name="T85" fmla="*/ 96 h 140"/>
                <a:gd name="T86" fmla="*/ 84 w 97"/>
                <a:gd name="T87" fmla="*/ 100 h 140"/>
                <a:gd name="T88" fmla="*/ 85 w 97"/>
                <a:gd name="T89" fmla="*/ 103 h 140"/>
                <a:gd name="T90" fmla="*/ 87 w 97"/>
                <a:gd name="T91" fmla="*/ 106 h 140"/>
                <a:gd name="T92" fmla="*/ 89 w 97"/>
                <a:gd name="T93" fmla="*/ 110 h 140"/>
                <a:gd name="T94" fmla="*/ 91 w 97"/>
                <a:gd name="T95" fmla="*/ 115 h 140"/>
                <a:gd name="T96" fmla="*/ 96 w 97"/>
                <a:gd name="T97" fmla="*/ 13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7" h="140">
                  <a:moveTo>
                    <a:pt x="96" y="139"/>
                  </a:moveTo>
                  <a:lnTo>
                    <a:pt x="96" y="87"/>
                  </a:lnTo>
                  <a:lnTo>
                    <a:pt x="96" y="81"/>
                  </a:lnTo>
                  <a:lnTo>
                    <a:pt x="95" y="76"/>
                  </a:lnTo>
                  <a:lnTo>
                    <a:pt x="94" y="71"/>
                  </a:lnTo>
                  <a:lnTo>
                    <a:pt x="93" y="67"/>
                  </a:lnTo>
                  <a:lnTo>
                    <a:pt x="91" y="63"/>
                  </a:lnTo>
                  <a:lnTo>
                    <a:pt x="89" y="58"/>
                  </a:lnTo>
                  <a:lnTo>
                    <a:pt x="87" y="54"/>
                  </a:lnTo>
                  <a:lnTo>
                    <a:pt x="84" y="50"/>
                  </a:lnTo>
                  <a:lnTo>
                    <a:pt x="83" y="47"/>
                  </a:lnTo>
                  <a:lnTo>
                    <a:pt x="78" y="41"/>
                  </a:lnTo>
                  <a:lnTo>
                    <a:pt x="72" y="35"/>
                  </a:lnTo>
                  <a:lnTo>
                    <a:pt x="65" y="28"/>
                  </a:lnTo>
                  <a:lnTo>
                    <a:pt x="58" y="22"/>
                  </a:lnTo>
                  <a:lnTo>
                    <a:pt x="51" y="18"/>
                  </a:lnTo>
                  <a:lnTo>
                    <a:pt x="45" y="14"/>
                  </a:lnTo>
                  <a:lnTo>
                    <a:pt x="38" y="11"/>
                  </a:lnTo>
                  <a:lnTo>
                    <a:pt x="30" y="8"/>
                  </a:lnTo>
                  <a:lnTo>
                    <a:pt x="23" y="5"/>
                  </a:lnTo>
                  <a:lnTo>
                    <a:pt x="16" y="2"/>
                  </a:lnTo>
                  <a:lnTo>
                    <a:pt x="10" y="1"/>
                  </a:lnTo>
                  <a:lnTo>
                    <a:pt x="3" y="0"/>
                  </a:lnTo>
                  <a:lnTo>
                    <a:pt x="21" y="28"/>
                  </a:lnTo>
                  <a:lnTo>
                    <a:pt x="0" y="50"/>
                  </a:lnTo>
                  <a:lnTo>
                    <a:pt x="8" y="52"/>
                  </a:lnTo>
                  <a:lnTo>
                    <a:pt x="14" y="53"/>
                  </a:lnTo>
                  <a:lnTo>
                    <a:pt x="19" y="55"/>
                  </a:lnTo>
                  <a:lnTo>
                    <a:pt x="23" y="56"/>
                  </a:lnTo>
                  <a:lnTo>
                    <a:pt x="30" y="59"/>
                  </a:lnTo>
                  <a:lnTo>
                    <a:pt x="36" y="61"/>
                  </a:lnTo>
                  <a:lnTo>
                    <a:pt x="40" y="63"/>
                  </a:lnTo>
                  <a:lnTo>
                    <a:pt x="45" y="66"/>
                  </a:lnTo>
                  <a:lnTo>
                    <a:pt x="50" y="69"/>
                  </a:lnTo>
                  <a:lnTo>
                    <a:pt x="54" y="71"/>
                  </a:lnTo>
                  <a:lnTo>
                    <a:pt x="58" y="74"/>
                  </a:lnTo>
                  <a:lnTo>
                    <a:pt x="61" y="76"/>
                  </a:lnTo>
                  <a:lnTo>
                    <a:pt x="66" y="80"/>
                  </a:lnTo>
                  <a:lnTo>
                    <a:pt x="70" y="84"/>
                  </a:lnTo>
                  <a:lnTo>
                    <a:pt x="73" y="87"/>
                  </a:lnTo>
                  <a:lnTo>
                    <a:pt x="76" y="90"/>
                  </a:lnTo>
                  <a:lnTo>
                    <a:pt x="78" y="92"/>
                  </a:lnTo>
                  <a:lnTo>
                    <a:pt x="81" y="96"/>
                  </a:lnTo>
                  <a:lnTo>
                    <a:pt x="84" y="100"/>
                  </a:lnTo>
                  <a:lnTo>
                    <a:pt x="85" y="103"/>
                  </a:lnTo>
                  <a:lnTo>
                    <a:pt x="87" y="106"/>
                  </a:lnTo>
                  <a:lnTo>
                    <a:pt x="89" y="110"/>
                  </a:lnTo>
                  <a:lnTo>
                    <a:pt x="91" y="115"/>
                  </a:lnTo>
                  <a:lnTo>
                    <a:pt x="96" y="139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5401" name="Freeform 9"/>
            <p:cNvSpPr>
              <a:spLocks/>
            </p:cNvSpPr>
            <p:nvPr/>
          </p:nvSpPr>
          <p:spPr bwMode="auto">
            <a:xfrm>
              <a:off x="1648" y="2086"/>
              <a:ext cx="160" cy="112"/>
            </a:xfrm>
            <a:custGeom>
              <a:avLst/>
              <a:gdLst>
                <a:gd name="T0" fmla="*/ 159 w 160"/>
                <a:gd name="T1" fmla="*/ 111 h 112"/>
                <a:gd name="T2" fmla="*/ 159 w 160"/>
                <a:gd name="T3" fmla="*/ 71 h 112"/>
                <a:gd name="T4" fmla="*/ 158 w 160"/>
                <a:gd name="T5" fmla="*/ 65 h 112"/>
                <a:gd name="T6" fmla="*/ 157 w 160"/>
                <a:gd name="T7" fmla="*/ 61 h 112"/>
                <a:gd name="T8" fmla="*/ 155 w 160"/>
                <a:gd name="T9" fmla="*/ 57 h 112"/>
                <a:gd name="T10" fmla="*/ 153 w 160"/>
                <a:gd name="T11" fmla="*/ 53 h 112"/>
                <a:gd name="T12" fmla="*/ 151 w 160"/>
                <a:gd name="T13" fmla="*/ 51 h 112"/>
                <a:gd name="T14" fmla="*/ 147 w 160"/>
                <a:gd name="T15" fmla="*/ 46 h 112"/>
                <a:gd name="T16" fmla="*/ 144 w 160"/>
                <a:gd name="T17" fmla="*/ 44 h 112"/>
                <a:gd name="T18" fmla="*/ 140 w 160"/>
                <a:gd name="T19" fmla="*/ 41 h 112"/>
                <a:gd name="T20" fmla="*/ 137 w 160"/>
                <a:gd name="T21" fmla="*/ 37 h 112"/>
                <a:gd name="T22" fmla="*/ 130 w 160"/>
                <a:gd name="T23" fmla="*/ 34 h 112"/>
                <a:gd name="T24" fmla="*/ 119 w 160"/>
                <a:gd name="T25" fmla="*/ 28 h 112"/>
                <a:gd name="T26" fmla="*/ 108 w 160"/>
                <a:gd name="T27" fmla="*/ 23 h 112"/>
                <a:gd name="T28" fmla="*/ 96 w 160"/>
                <a:gd name="T29" fmla="*/ 18 h 112"/>
                <a:gd name="T30" fmla="*/ 85 w 160"/>
                <a:gd name="T31" fmla="*/ 15 h 112"/>
                <a:gd name="T32" fmla="*/ 74 w 160"/>
                <a:gd name="T33" fmla="*/ 13 h 112"/>
                <a:gd name="T34" fmla="*/ 64 w 160"/>
                <a:gd name="T35" fmla="*/ 8 h 112"/>
                <a:gd name="T36" fmla="*/ 51 w 160"/>
                <a:gd name="T37" fmla="*/ 6 h 112"/>
                <a:gd name="T38" fmla="*/ 39 w 160"/>
                <a:gd name="T39" fmla="*/ 5 h 112"/>
                <a:gd name="T40" fmla="*/ 26 w 160"/>
                <a:gd name="T41" fmla="*/ 2 h 112"/>
                <a:gd name="T42" fmla="*/ 17 w 160"/>
                <a:gd name="T43" fmla="*/ 1 h 112"/>
                <a:gd name="T44" fmla="*/ 6 w 160"/>
                <a:gd name="T45" fmla="*/ 0 h 112"/>
                <a:gd name="T46" fmla="*/ 36 w 160"/>
                <a:gd name="T47" fmla="*/ 23 h 112"/>
                <a:gd name="T48" fmla="*/ 0 w 160"/>
                <a:gd name="T49" fmla="*/ 41 h 112"/>
                <a:gd name="T50" fmla="*/ 15 w 160"/>
                <a:gd name="T51" fmla="*/ 42 h 112"/>
                <a:gd name="T52" fmla="*/ 23 w 160"/>
                <a:gd name="T53" fmla="*/ 43 h 112"/>
                <a:gd name="T54" fmla="*/ 33 w 160"/>
                <a:gd name="T55" fmla="*/ 44 h 112"/>
                <a:gd name="T56" fmla="*/ 40 w 160"/>
                <a:gd name="T57" fmla="*/ 45 h 112"/>
                <a:gd name="T58" fmla="*/ 51 w 160"/>
                <a:gd name="T59" fmla="*/ 48 h 112"/>
                <a:gd name="T60" fmla="*/ 59 w 160"/>
                <a:gd name="T61" fmla="*/ 49 h 112"/>
                <a:gd name="T62" fmla="*/ 66 w 160"/>
                <a:gd name="T63" fmla="*/ 51 h 112"/>
                <a:gd name="T64" fmla="*/ 74 w 160"/>
                <a:gd name="T65" fmla="*/ 53 h 112"/>
                <a:gd name="T66" fmla="*/ 83 w 160"/>
                <a:gd name="T67" fmla="*/ 54 h 112"/>
                <a:gd name="T68" fmla="*/ 90 w 160"/>
                <a:gd name="T69" fmla="*/ 57 h 112"/>
                <a:gd name="T70" fmla="*/ 96 w 160"/>
                <a:gd name="T71" fmla="*/ 59 h 112"/>
                <a:gd name="T72" fmla="*/ 101 w 160"/>
                <a:gd name="T73" fmla="*/ 61 h 112"/>
                <a:gd name="T74" fmla="*/ 110 w 160"/>
                <a:gd name="T75" fmla="*/ 65 h 112"/>
                <a:gd name="T76" fmla="*/ 117 w 160"/>
                <a:gd name="T77" fmla="*/ 67 h 112"/>
                <a:gd name="T78" fmla="*/ 121 w 160"/>
                <a:gd name="T79" fmla="*/ 71 h 112"/>
                <a:gd name="T80" fmla="*/ 125 w 160"/>
                <a:gd name="T81" fmla="*/ 72 h 112"/>
                <a:gd name="T82" fmla="*/ 131 w 160"/>
                <a:gd name="T83" fmla="*/ 74 h 112"/>
                <a:gd name="T84" fmla="*/ 134 w 160"/>
                <a:gd name="T85" fmla="*/ 76 h 112"/>
                <a:gd name="T86" fmla="*/ 139 w 160"/>
                <a:gd name="T87" fmla="*/ 81 h 112"/>
                <a:gd name="T88" fmla="*/ 141 w 160"/>
                <a:gd name="T89" fmla="*/ 83 h 112"/>
                <a:gd name="T90" fmla="*/ 145 w 160"/>
                <a:gd name="T91" fmla="*/ 84 h 112"/>
                <a:gd name="T92" fmla="*/ 147 w 160"/>
                <a:gd name="T93" fmla="*/ 88 h 112"/>
                <a:gd name="T94" fmla="*/ 151 w 160"/>
                <a:gd name="T95" fmla="*/ 93 h 112"/>
                <a:gd name="T96" fmla="*/ 159 w 160"/>
                <a:gd name="T97" fmla="*/ 11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0" h="112">
                  <a:moveTo>
                    <a:pt x="159" y="111"/>
                  </a:moveTo>
                  <a:lnTo>
                    <a:pt x="159" y="71"/>
                  </a:lnTo>
                  <a:lnTo>
                    <a:pt x="158" y="65"/>
                  </a:lnTo>
                  <a:lnTo>
                    <a:pt x="157" y="61"/>
                  </a:lnTo>
                  <a:lnTo>
                    <a:pt x="155" y="57"/>
                  </a:lnTo>
                  <a:lnTo>
                    <a:pt x="153" y="53"/>
                  </a:lnTo>
                  <a:lnTo>
                    <a:pt x="151" y="51"/>
                  </a:lnTo>
                  <a:lnTo>
                    <a:pt x="147" y="46"/>
                  </a:lnTo>
                  <a:lnTo>
                    <a:pt x="144" y="44"/>
                  </a:lnTo>
                  <a:lnTo>
                    <a:pt x="140" y="41"/>
                  </a:lnTo>
                  <a:lnTo>
                    <a:pt x="137" y="37"/>
                  </a:lnTo>
                  <a:lnTo>
                    <a:pt x="130" y="34"/>
                  </a:lnTo>
                  <a:lnTo>
                    <a:pt x="119" y="28"/>
                  </a:lnTo>
                  <a:lnTo>
                    <a:pt x="108" y="23"/>
                  </a:lnTo>
                  <a:lnTo>
                    <a:pt x="96" y="18"/>
                  </a:lnTo>
                  <a:lnTo>
                    <a:pt x="85" y="15"/>
                  </a:lnTo>
                  <a:lnTo>
                    <a:pt x="74" y="13"/>
                  </a:lnTo>
                  <a:lnTo>
                    <a:pt x="64" y="8"/>
                  </a:lnTo>
                  <a:lnTo>
                    <a:pt x="51" y="6"/>
                  </a:lnTo>
                  <a:lnTo>
                    <a:pt x="39" y="5"/>
                  </a:lnTo>
                  <a:lnTo>
                    <a:pt x="26" y="2"/>
                  </a:lnTo>
                  <a:lnTo>
                    <a:pt x="17" y="1"/>
                  </a:lnTo>
                  <a:lnTo>
                    <a:pt x="6" y="0"/>
                  </a:lnTo>
                  <a:lnTo>
                    <a:pt x="36" y="23"/>
                  </a:lnTo>
                  <a:lnTo>
                    <a:pt x="0" y="41"/>
                  </a:lnTo>
                  <a:lnTo>
                    <a:pt x="15" y="42"/>
                  </a:lnTo>
                  <a:lnTo>
                    <a:pt x="23" y="43"/>
                  </a:lnTo>
                  <a:lnTo>
                    <a:pt x="33" y="44"/>
                  </a:lnTo>
                  <a:lnTo>
                    <a:pt x="40" y="45"/>
                  </a:lnTo>
                  <a:lnTo>
                    <a:pt x="51" y="48"/>
                  </a:lnTo>
                  <a:lnTo>
                    <a:pt x="59" y="49"/>
                  </a:lnTo>
                  <a:lnTo>
                    <a:pt x="66" y="51"/>
                  </a:lnTo>
                  <a:lnTo>
                    <a:pt x="74" y="53"/>
                  </a:lnTo>
                  <a:lnTo>
                    <a:pt x="83" y="54"/>
                  </a:lnTo>
                  <a:lnTo>
                    <a:pt x="90" y="57"/>
                  </a:lnTo>
                  <a:lnTo>
                    <a:pt x="96" y="59"/>
                  </a:lnTo>
                  <a:lnTo>
                    <a:pt x="101" y="61"/>
                  </a:lnTo>
                  <a:lnTo>
                    <a:pt x="110" y="65"/>
                  </a:lnTo>
                  <a:lnTo>
                    <a:pt x="117" y="67"/>
                  </a:lnTo>
                  <a:lnTo>
                    <a:pt x="121" y="71"/>
                  </a:lnTo>
                  <a:lnTo>
                    <a:pt x="125" y="72"/>
                  </a:lnTo>
                  <a:lnTo>
                    <a:pt x="131" y="74"/>
                  </a:lnTo>
                  <a:lnTo>
                    <a:pt x="134" y="76"/>
                  </a:lnTo>
                  <a:lnTo>
                    <a:pt x="139" y="81"/>
                  </a:lnTo>
                  <a:lnTo>
                    <a:pt x="141" y="83"/>
                  </a:lnTo>
                  <a:lnTo>
                    <a:pt x="145" y="84"/>
                  </a:lnTo>
                  <a:lnTo>
                    <a:pt x="147" y="88"/>
                  </a:lnTo>
                  <a:lnTo>
                    <a:pt x="151" y="93"/>
                  </a:lnTo>
                  <a:lnTo>
                    <a:pt x="159" y="111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5402" name="Freeform 10"/>
            <p:cNvSpPr>
              <a:spLocks/>
            </p:cNvSpPr>
            <p:nvPr/>
          </p:nvSpPr>
          <p:spPr bwMode="auto">
            <a:xfrm>
              <a:off x="1362" y="2297"/>
              <a:ext cx="244" cy="122"/>
            </a:xfrm>
            <a:custGeom>
              <a:avLst/>
              <a:gdLst>
                <a:gd name="T0" fmla="*/ 0 w 244"/>
                <a:gd name="T1" fmla="*/ 0 h 122"/>
                <a:gd name="T2" fmla="*/ 0 w 244"/>
                <a:gd name="T3" fmla="*/ 41 h 122"/>
                <a:gd name="T4" fmla="*/ 1 w 244"/>
                <a:gd name="T5" fmla="*/ 47 h 122"/>
                <a:gd name="T6" fmla="*/ 4 w 244"/>
                <a:gd name="T7" fmla="*/ 51 h 122"/>
                <a:gd name="T8" fmla="*/ 6 w 244"/>
                <a:gd name="T9" fmla="*/ 56 h 122"/>
                <a:gd name="T10" fmla="*/ 8 w 244"/>
                <a:gd name="T11" fmla="*/ 58 h 122"/>
                <a:gd name="T12" fmla="*/ 12 w 244"/>
                <a:gd name="T13" fmla="*/ 63 h 122"/>
                <a:gd name="T14" fmla="*/ 16 w 244"/>
                <a:gd name="T15" fmla="*/ 68 h 122"/>
                <a:gd name="T16" fmla="*/ 20 w 244"/>
                <a:gd name="T17" fmla="*/ 70 h 122"/>
                <a:gd name="T18" fmla="*/ 25 w 244"/>
                <a:gd name="T19" fmla="*/ 73 h 122"/>
                <a:gd name="T20" fmla="*/ 33 w 244"/>
                <a:gd name="T21" fmla="*/ 78 h 122"/>
                <a:gd name="T22" fmla="*/ 41 w 244"/>
                <a:gd name="T23" fmla="*/ 83 h 122"/>
                <a:gd name="T24" fmla="*/ 48 w 244"/>
                <a:gd name="T25" fmla="*/ 85 h 122"/>
                <a:gd name="T26" fmla="*/ 58 w 244"/>
                <a:gd name="T27" fmla="*/ 90 h 122"/>
                <a:gd name="T28" fmla="*/ 67 w 244"/>
                <a:gd name="T29" fmla="*/ 93 h 122"/>
                <a:gd name="T30" fmla="*/ 76 w 244"/>
                <a:gd name="T31" fmla="*/ 95 h 122"/>
                <a:gd name="T32" fmla="*/ 86 w 244"/>
                <a:gd name="T33" fmla="*/ 99 h 122"/>
                <a:gd name="T34" fmla="*/ 97 w 244"/>
                <a:gd name="T35" fmla="*/ 101 h 122"/>
                <a:gd name="T36" fmla="*/ 109 w 244"/>
                <a:gd name="T37" fmla="*/ 103 h 122"/>
                <a:gd name="T38" fmla="*/ 121 w 244"/>
                <a:gd name="T39" fmla="*/ 105 h 122"/>
                <a:gd name="T40" fmla="*/ 130 w 244"/>
                <a:gd name="T41" fmla="*/ 106 h 122"/>
                <a:gd name="T42" fmla="*/ 140 w 244"/>
                <a:gd name="T43" fmla="*/ 107 h 122"/>
                <a:gd name="T44" fmla="*/ 148 w 244"/>
                <a:gd name="T45" fmla="*/ 108 h 122"/>
                <a:gd name="T46" fmla="*/ 160 w 244"/>
                <a:gd name="T47" fmla="*/ 110 h 122"/>
                <a:gd name="T48" fmla="*/ 171 w 244"/>
                <a:gd name="T49" fmla="*/ 112 h 122"/>
                <a:gd name="T50" fmla="*/ 188 w 244"/>
                <a:gd name="T51" fmla="*/ 112 h 122"/>
                <a:gd name="T52" fmla="*/ 188 w 244"/>
                <a:gd name="T53" fmla="*/ 121 h 122"/>
                <a:gd name="T54" fmla="*/ 243 w 244"/>
                <a:gd name="T55" fmla="*/ 92 h 122"/>
                <a:gd name="T56" fmla="*/ 187 w 244"/>
                <a:gd name="T57" fmla="*/ 62 h 122"/>
                <a:gd name="T58" fmla="*/ 187 w 244"/>
                <a:gd name="T59" fmla="*/ 71 h 122"/>
                <a:gd name="T60" fmla="*/ 174 w 244"/>
                <a:gd name="T61" fmla="*/ 70 h 122"/>
                <a:gd name="T62" fmla="*/ 162 w 244"/>
                <a:gd name="T63" fmla="*/ 70 h 122"/>
                <a:gd name="T64" fmla="*/ 155 w 244"/>
                <a:gd name="T65" fmla="*/ 69 h 122"/>
                <a:gd name="T66" fmla="*/ 148 w 244"/>
                <a:gd name="T67" fmla="*/ 69 h 122"/>
                <a:gd name="T68" fmla="*/ 140 w 244"/>
                <a:gd name="T69" fmla="*/ 68 h 122"/>
                <a:gd name="T70" fmla="*/ 132 w 244"/>
                <a:gd name="T71" fmla="*/ 66 h 122"/>
                <a:gd name="T72" fmla="*/ 121 w 244"/>
                <a:gd name="T73" fmla="*/ 64 h 122"/>
                <a:gd name="T74" fmla="*/ 113 w 244"/>
                <a:gd name="T75" fmla="*/ 63 h 122"/>
                <a:gd name="T76" fmla="*/ 105 w 244"/>
                <a:gd name="T77" fmla="*/ 62 h 122"/>
                <a:gd name="T78" fmla="*/ 93 w 244"/>
                <a:gd name="T79" fmla="*/ 59 h 122"/>
                <a:gd name="T80" fmla="*/ 85 w 244"/>
                <a:gd name="T81" fmla="*/ 57 h 122"/>
                <a:gd name="T82" fmla="*/ 76 w 244"/>
                <a:gd name="T83" fmla="*/ 55 h 122"/>
                <a:gd name="T84" fmla="*/ 67 w 244"/>
                <a:gd name="T85" fmla="*/ 51 h 122"/>
                <a:gd name="T86" fmla="*/ 56 w 244"/>
                <a:gd name="T87" fmla="*/ 48 h 122"/>
                <a:gd name="T88" fmla="*/ 49 w 244"/>
                <a:gd name="T89" fmla="*/ 46 h 122"/>
                <a:gd name="T90" fmla="*/ 41 w 244"/>
                <a:gd name="T91" fmla="*/ 41 h 122"/>
                <a:gd name="T92" fmla="*/ 33 w 244"/>
                <a:gd name="T93" fmla="*/ 37 h 122"/>
                <a:gd name="T94" fmla="*/ 24 w 244"/>
                <a:gd name="T95" fmla="*/ 33 h 122"/>
                <a:gd name="T96" fmla="*/ 18 w 244"/>
                <a:gd name="T97" fmla="*/ 27 h 122"/>
                <a:gd name="T98" fmla="*/ 12 w 244"/>
                <a:gd name="T99" fmla="*/ 22 h 122"/>
                <a:gd name="T100" fmla="*/ 6 w 244"/>
                <a:gd name="T101" fmla="*/ 17 h 122"/>
                <a:gd name="T102" fmla="*/ 0 w 244"/>
                <a:gd name="T103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4" h="122">
                  <a:moveTo>
                    <a:pt x="0" y="0"/>
                  </a:moveTo>
                  <a:lnTo>
                    <a:pt x="0" y="41"/>
                  </a:lnTo>
                  <a:lnTo>
                    <a:pt x="1" y="47"/>
                  </a:lnTo>
                  <a:lnTo>
                    <a:pt x="4" y="51"/>
                  </a:lnTo>
                  <a:lnTo>
                    <a:pt x="6" y="56"/>
                  </a:lnTo>
                  <a:lnTo>
                    <a:pt x="8" y="58"/>
                  </a:lnTo>
                  <a:lnTo>
                    <a:pt x="12" y="63"/>
                  </a:lnTo>
                  <a:lnTo>
                    <a:pt x="16" y="68"/>
                  </a:lnTo>
                  <a:lnTo>
                    <a:pt x="20" y="70"/>
                  </a:lnTo>
                  <a:lnTo>
                    <a:pt x="25" y="73"/>
                  </a:lnTo>
                  <a:lnTo>
                    <a:pt x="33" y="78"/>
                  </a:lnTo>
                  <a:lnTo>
                    <a:pt x="41" y="83"/>
                  </a:lnTo>
                  <a:lnTo>
                    <a:pt x="48" y="85"/>
                  </a:lnTo>
                  <a:lnTo>
                    <a:pt x="58" y="90"/>
                  </a:lnTo>
                  <a:lnTo>
                    <a:pt x="67" y="93"/>
                  </a:lnTo>
                  <a:lnTo>
                    <a:pt x="76" y="95"/>
                  </a:lnTo>
                  <a:lnTo>
                    <a:pt x="86" y="99"/>
                  </a:lnTo>
                  <a:lnTo>
                    <a:pt x="97" y="101"/>
                  </a:lnTo>
                  <a:lnTo>
                    <a:pt x="109" y="103"/>
                  </a:lnTo>
                  <a:lnTo>
                    <a:pt x="121" y="105"/>
                  </a:lnTo>
                  <a:lnTo>
                    <a:pt x="130" y="106"/>
                  </a:lnTo>
                  <a:lnTo>
                    <a:pt x="140" y="107"/>
                  </a:lnTo>
                  <a:lnTo>
                    <a:pt x="148" y="108"/>
                  </a:lnTo>
                  <a:lnTo>
                    <a:pt x="160" y="110"/>
                  </a:lnTo>
                  <a:lnTo>
                    <a:pt x="171" y="112"/>
                  </a:lnTo>
                  <a:lnTo>
                    <a:pt x="188" y="112"/>
                  </a:lnTo>
                  <a:lnTo>
                    <a:pt x="188" y="121"/>
                  </a:lnTo>
                  <a:lnTo>
                    <a:pt x="243" y="92"/>
                  </a:lnTo>
                  <a:lnTo>
                    <a:pt x="187" y="62"/>
                  </a:lnTo>
                  <a:lnTo>
                    <a:pt x="187" y="71"/>
                  </a:lnTo>
                  <a:lnTo>
                    <a:pt x="174" y="70"/>
                  </a:lnTo>
                  <a:lnTo>
                    <a:pt x="162" y="70"/>
                  </a:lnTo>
                  <a:lnTo>
                    <a:pt x="155" y="69"/>
                  </a:lnTo>
                  <a:lnTo>
                    <a:pt x="148" y="69"/>
                  </a:lnTo>
                  <a:lnTo>
                    <a:pt x="140" y="68"/>
                  </a:lnTo>
                  <a:lnTo>
                    <a:pt x="132" y="66"/>
                  </a:lnTo>
                  <a:lnTo>
                    <a:pt x="121" y="64"/>
                  </a:lnTo>
                  <a:lnTo>
                    <a:pt x="113" y="63"/>
                  </a:lnTo>
                  <a:lnTo>
                    <a:pt x="105" y="62"/>
                  </a:lnTo>
                  <a:lnTo>
                    <a:pt x="93" y="59"/>
                  </a:lnTo>
                  <a:lnTo>
                    <a:pt x="85" y="57"/>
                  </a:lnTo>
                  <a:lnTo>
                    <a:pt x="76" y="55"/>
                  </a:lnTo>
                  <a:lnTo>
                    <a:pt x="67" y="51"/>
                  </a:lnTo>
                  <a:lnTo>
                    <a:pt x="56" y="48"/>
                  </a:lnTo>
                  <a:lnTo>
                    <a:pt x="49" y="46"/>
                  </a:lnTo>
                  <a:lnTo>
                    <a:pt x="41" y="41"/>
                  </a:lnTo>
                  <a:lnTo>
                    <a:pt x="33" y="37"/>
                  </a:lnTo>
                  <a:lnTo>
                    <a:pt x="24" y="33"/>
                  </a:lnTo>
                  <a:lnTo>
                    <a:pt x="18" y="27"/>
                  </a:lnTo>
                  <a:lnTo>
                    <a:pt x="12" y="22"/>
                  </a:lnTo>
                  <a:lnTo>
                    <a:pt x="6" y="17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5403" name="Freeform 11"/>
            <p:cNvSpPr>
              <a:spLocks/>
            </p:cNvSpPr>
            <p:nvPr/>
          </p:nvSpPr>
          <p:spPr bwMode="auto">
            <a:xfrm>
              <a:off x="1648" y="2376"/>
              <a:ext cx="160" cy="111"/>
            </a:xfrm>
            <a:custGeom>
              <a:avLst/>
              <a:gdLst>
                <a:gd name="T0" fmla="*/ 159 w 160"/>
                <a:gd name="T1" fmla="*/ 110 h 111"/>
                <a:gd name="T2" fmla="*/ 159 w 160"/>
                <a:gd name="T3" fmla="*/ 70 h 111"/>
                <a:gd name="T4" fmla="*/ 158 w 160"/>
                <a:gd name="T5" fmla="*/ 64 h 111"/>
                <a:gd name="T6" fmla="*/ 157 w 160"/>
                <a:gd name="T7" fmla="*/ 60 h 111"/>
                <a:gd name="T8" fmla="*/ 155 w 160"/>
                <a:gd name="T9" fmla="*/ 57 h 111"/>
                <a:gd name="T10" fmla="*/ 153 w 160"/>
                <a:gd name="T11" fmla="*/ 52 h 111"/>
                <a:gd name="T12" fmla="*/ 151 w 160"/>
                <a:gd name="T13" fmla="*/ 49 h 111"/>
                <a:gd name="T14" fmla="*/ 147 w 160"/>
                <a:gd name="T15" fmla="*/ 46 h 111"/>
                <a:gd name="T16" fmla="*/ 144 w 160"/>
                <a:gd name="T17" fmla="*/ 42 h 111"/>
                <a:gd name="T18" fmla="*/ 140 w 160"/>
                <a:gd name="T19" fmla="*/ 40 h 111"/>
                <a:gd name="T20" fmla="*/ 137 w 160"/>
                <a:gd name="T21" fmla="*/ 37 h 111"/>
                <a:gd name="T22" fmla="*/ 130 w 160"/>
                <a:gd name="T23" fmla="*/ 33 h 111"/>
                <a:gd name="T24" fmla="*/ 119 w 160"/>
                <a:gd name="T25" fmla="*/ 27 h 111"/>
                <a:gd name="T26" fmla="*/ 108 w 160"/>
                <a:gd name="T27" fmla="*/ 22 h 111"/>
                <a:gd name="T28" fmla="*/ 96 w 160"/>
                <a:gd name="T29" fmla="*/ 18 h 111"/>
                <a:gd name="T30" fmla="*/ 85 w 160"/>
                <a:gd name="T31" fmla="*/ 14 h 111"/>
                <a:gd name="T32" fmla="*/ 74 w 160"/>
                <a:gd name="T33" fmla="*/ 12 h 111"/>
                <a:gd name="T34" fmla="*/ 64 w 160"/>
                <a:gd name="T35" fmla="*/ 8 h 111"/>
                <a:gd name="T36" fmla="*/ 51 w 160"/>
                <a:gd name="T37" fmla="*/ 6 h 111"/>
                <a:gd name="T38" fmla="*/ 39 w 160"/>
                <a:gd name="T39" fmla="*/ 4 h 111"/>
                <a:gd name="T40" fmla="*/ 26 w 160"/>
                <a:gd name="T41" fmla="*/ 2 h 111"/>
                <a:gd name="T42" fmla="*/ 17 w 160"/>
                <a:gd name="T43" fmla="*/ 1 h 111"/>
                <a:gd name="T44" fmla="*/ 6 w 160"/>
                <a:gd name="T45" fmla="*/ 0 h 111"/>
                <a:gd name="T46" fmla="*/ 36 w 160"/>
                <a:gd name="T47" fmla="*/ 22 h 111"/>
                <a:gd name="T48" fmla="*/ 0 w 160"/>
                <a:gd name="T49" fmla="*/ 40 h 111"/>
                <a:gd name="T50" fmla="*/ 15 w 160"/>
                <a:gd name="T51" fmla="*/ 41 h 111"/>
                <a:gd name="T52" fmla="*/ 23 w 160"/>
                <a:gd name="T53" fmla="*/ 42 h 111"/>
                <a:gd name="T54" fmla="*/ 33 w 160"/>
                <a:gd name="T55" fmla="*/ 44 h 111"/>
                <a:gd name="T56" fmla="*/ 40 w 160"/>
                <a:gd name="T57" fmla="*/ 45 h 111"/>
                <a:gd name="T58" fmla="*/ 51 w 160"/>
                <a:gd name="T59" fmla="*/ 46 h 111"/>
                <a:gd name="T60" fmla="*/ 59 w 160"/>
                <a:gd name="T61" fmla="*/ 48 h 111"/>
                <a:gd name="T62" fmla="*/ 66 w 160"/>
                <a:gd name="T63" fmla="*/ 50 h 111"/>
                <a:gd name="T64" fmla="*/ 74 w 160"/>
                <a:gd name="T65" fmla="*/ 51 h 111"/>
                <a:gd name="T66" fmla="*/ 83 w 160"/>
                <a:gd name="T67" fmla="*/ 53 h 111"/>
                <a:gd name="T68" fmla="*/ 90 w 160"/>
                <a:gd name="T69" fmla="*/ 57 h 111"/>
                <a:gd name="T70" fmla="*/ 96 w 160"/>
                <a:gd name="T71" fmla="*/ 58 h 111"/>
                <a:gd name="T72" fmla="*/ 101 w 160"/>
                <a:gd name="T73" fmla="*/ 60 h 111"/>
                <a:gd name="T74" fmla="*/ 110 w 160"/>
                <a:gd name="T75" fmla="*/ 63 h 111"/>
                <a:gd name="T76" fmla="*/ 117 w 160"/>
                <a:gd name="T77" fmla="*/ 66 h 111"/>
                <a:gd name="T78" fmla="*/ 121 w 160"/>
                <a:gd name="T79" fmla="*/ 68 h 111"/>
                <a:gd name="T80" fmla="*/ 125 w 160"/>
                <a:gd name="T81" fmla="*/ 71 h 111"/>
                <a:gd name="T82" fmla="*/ 131 w 160"/>
                <a:gd name="T83" fmla="*/ 73 h 111"/>
                <a:gd name="T84" fmla="*/ 134 w 160"/>
                <a:gd name="T85" fmla="*/ 75 h 111"/>
                <a:gd name="T86" fmla="*/ 139 w 160"/>
                <a:gd name="T87" fmla="*/ 79 h 111"/>
                <a:gd name="T88" fmla="*/ 141 w 160"/>
                <a:gd name="T89" fmla="*/ 81 h 111"/>
                <a:gd name="T90" fmla="*/ 145 w 160"/>
                <a:gd name="T91" fmla="*/ 84 h 111"/>
                <a:gd name="T92" fmla="*/ 147 w 160"/>
                <a:gd name="T93" fmla="*/ 86 h 111"/>
                <a:gd name="T94" fmla="*/ 151 w 160"/>
                <a:gd name="T95" fmla="*/ 90 h 111"/>
                <a:gd name="T96" fmla="*/ 159 w 160"/>
                <a:gd name="T97" fmla="*/ 11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0" h="111">
                  <a:moveTo>
                    <a:pt x="159" y="110"/>
                  </a:moveTo>
                  <a:lnTo>
                    <a:pt x="159" y="70"/>
                  </a:lnTo>
                  <a:lnTo>
                    <a:pt x="158" y="64"/>
                  </a:lnTo>
                  <a:lnTo>
                    <a:pt x="157" y="60"/>
                  </a:lnTo>
                  <a:lnTo>
                    <a:pt x="155" y="57"/>
                  </a:lnTo>
                  <a:lnTo>
                    <a:pt x="153" y="52"/>
                  </a:lnTo>
                  <a:lnTo>
                    <a:pt x="151" y="49"/>
                  </a:lnTo>
                  <a:lnTo>
                    <a:pt x="147" y="46"/>
                  </a:lnTo>
                  <a:lnTo>
                    <a:pt x="144" y="42"/>
                  </a:lnTo>
                  <a:lnTo>
                    <a:pt x="140" y="40"/>
                  </a:lnTo>
                  <a:lnTo>
                    <a:pt x="137" y="37"/>
                  </a:lnTo>
                  <a:lnTo>
                    <a:pt x="130" y="33"/>
                  </a:lnTo>
                  <a:lnTo>
                    <a:pt x="119" y="27"/>
                  </a:lnTo>
                  <a:lnTo>
                    <a:pt x="108" y="22"/>
                  </a:lnTo>
                  <a:lnTo>
                    <a:pt x="96" y="18"/>
                  </a:lnTo>
                  <a:lnTo>
                    <a:pt x="85" y="14"/>
                  </a:lnTo>
                  <a:lnTo>
                    <a:pt x="74" y="12"/>
                  </a:lnTo>
                  <a:lnTo>
                    <a:pt x="64" y="8"/>
                  </a:lnTo>
                  <a:lnTo>
                    <a:pt x="51" y="6"/>
                  </a:lnTo>
                  <a:lnTo>
                    <a:pt x="39" y="4"/>
                  </a:lnTo>
                  <a:lnTo>
                    <a:pt x="26" y="2"/>
                  </a:lnTo>
                  <a:lnTo>
                    <a:pt x="17" y="1"/>
                  </a:lnTo>
                  <a:lnTo>
                    <a:pt x="6" y="0"/>
                  </a:lnTo>
                  <a:lnTo>
                    <a:pt x="36" y="22"/>
                  </a:lnTo>
                  <a:lnTo>
                    <a:pt x="0" y="40"/>
                  </a:lnTo>
                  <a:lnTo>
                    <a:pt x="15" y="41"/>
                  </a:lnTo>
                  <a:lnTo>
                    <a:pt x="23" y="42"/>
                  </a:lnTo>
                  <a:lnTo>
                    <a:pt x="33" y="44"/>
                  </a:lnTo>
                  <a:lnTo>
                    <a:pt x="40" y="45"/>
                  </a:lnTo>
                  <a:lnTo>
                    <a:pt x="51" y="46"/>
                  </a:lnTo>
                  <a:lnTo>
                    <a:pt x="59" y="48"/>
                  </a:lnTo>
                  <a:lnTo>
                    <a:pt x="66" y="50"/>
                  </a:lnTo>
                  <a:lnTo>
                    <a:pt x="74" y="51"/>
                  </a:lnTo>
                  <a:lnTo>
                    <a:pt x="83" y="53"/>
                  </a:lnTo>
                  <a:lnTo>
                    <a:pt x="90" y="57"/>
                  </a:lnTo>
                  <a:lnTo>
                    <a:pt x="96" y="58"/>
                  </a:lnTo>
                  <a:lnTo>
                    <a:pt x="101" y="60"/>
                  </a:lnTo>
                  <a:lnTo>
                    <a:pt x="110" y="63"/>
                  </a:lnTo>
                  <a:lnTo>
                    <a:pt x="117" y="66"/>
                  </a:lnTo>
                  <a:lnTo>
                    <a:pt x="121" y="68"/>
                  </a:lnTo>
                  <a:lnTo>
                    <a:pt x="125" y="71"/>
                  </a:lnTo>
                  <a:lnTo>
                    <a:pt x="131" y="73"/>
                  </a:lnTo>
                  <a:lnTo>
                    <a:pt x="134" y="75"/>
                  </a:lnTo>
                  <a:lnTo>
                    <a:pt x="139" y="79"/>
                  </a:lnTo>
                  <a:lnTo>
                    <a:pt x="141" y="81"/>
                  </a:lnTo>
                  <a:lnTo>
                    <a:pt x="145" y="84"/>
                  </a:lnTo>
                  <a:lnTo>
                    <a:pt x="147" y="86"/>
                  </a:lnTo>
                  <a:lnTo>
                    <a:pt x="151" y="90"/>
                  </a:lnTo>
                  <a:lnTo>
                    <a:pt x="159" y="11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5404" name="Freeform 12" descr="Zig zag"/>
            <p:cNvSpPr>
              <a:spLocks/>
            </p:cNvSpPr>
            <p:nvPr/>
          </p:nvSpPr>
          <p:spPr bwMode="auto">
            <a:xfrm>
              <a:off x="1305" y="2905"/>
              <a:ext cx="564" cy="633"/>
            </a:xfrm>
            <a:custGeom>
              <a:avLst/>
              <a:gdLst>
                <a:gd name="T0" fmla="*/ 204 w 564"/>
                <a:gd name="T1" fmla="*/ 632 h 633"/>
                <a:gd name="T2" fmla="*/ 327 w 564"/>
                <a:gd name="T3" fmla="*/ 632 h 633"/>
                <a:gd name="T4" fmla="*/ 327 w 564"/>
                <a:gd name="T5" fmla="*/ 552 h 633"/>
                <a:gd name="T6" fmla="*/ 402 w 564"/>
                <a:gd name="T7" fmla="*/ 428 h 633"/>
                <a:gd name="T8" fmla="*/ 493 w 564"/>
                <a:gd name="T9" fmla="*/ 428 h 633"/>
                <a:gd name="T10" fmla="*/ 541 w 564"/>
                <a:gd name="T11" fmla="*/ 396 h 633"/>
                <a:gd name="T12" fmla="*/ 563 w 564"/>
                <a:gd name="T13" fmla="*/ 332 h 633"/>
                <a:gd name="T14" fmla="*/ 557 w 564"/>
                <a:gd name="T15" fmla="*/ 235 h 633"/>
                <a:gd name="T16" fmla="*/ 563 w 564"/>
                <a:gd name="T17" fmla="*/ 0 h 633"/>
                <a:gd name="T18" fmla="*/ 0 w 564"/>
                <a:gd name="T19" fmla="*/ 0 h 633"/>
                <a:gd name="T20" fmla="*/ 6 w 564"/>
                <a:gd name="T21" fmla="*/ 396 h 633"/>
                <a:gd name="T22" fmla="*/ 177 w 564"/>
                <a:gd name="T23" fmla="*/ 482 h 633"/>
                <a:gd name="T24" fmla="*/ 204 w 564"/>
                <a:gd name="T25" fmla="*/ 514 h 633"/>
                <a:gd name="T26" fmla="*/ 204 w 564"/>
                <a:gd name="T27" fmla="*/ 632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4" h="633">
                  <a:moveTo>
                    <a:pt x="204" y="632"/>
                  </a:moveTo>
                  <a:lnTo>
                    <a:pt x="327" y="632"/>
                  </a:lnTo>
                  <a:lnTo>
                    <a:pt x="327" y="552"/>
                  </a:lnTo>
                  <a:lnTo>
                    <a:pt x="402" y="428"/>
                  </a:lnTo>
                  <a:lnTo>
                    <a:pt x="493" y="428"/>
                  </a:lnTo>
                  <a:lnTo>
                    <a:pt x="541" y="396"/>
                  </a:lnTo>
                  <a:lnTo>
                    <a:pt x="563" y="332"/>
                  </a:lnTo>
                  <a:lnTo>
                    <a:pt x="557" y="235"/>
                  </a:lnTo>
                  <a:lnTo>
                    <a:pt x="563" y="0"/>
                  </a:lnTo>
                  <a:lnTo>
                    <a:pt x="0" y="0"/>
                  </a:lnTo>
                  <a:lnTo>
                    <a:pt x="6" y="396"/>
                  </a:lnTo>
                  <a:lnTo>
                    <a:pt x="177" y="482"/>
                  </a:lnTo>
                  <a:lnTo>
                    <a:pt x="204" y="514"/>
                  </a:lnTo>
                  <a:lnTo>
                    <a:pt x="204" y="632"/>
                  </a:lnTo>
                </a:path>
              </a:pathLst>
            </a:custGeom>
            <a:pattFill prst="zigZag">
              <a:fgClr>
                <a:schemeClr val="hlink"/>
              </a:fgClr>
              <a:bgClr>
                <a:srgbClr val="CCECFF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5405" name="Freeform 13"/>
            <p:cNvSpPr>
              <a:spLocks/>
            </p:cNvSpPr>
            <p:nvPr/>
          </p:nvSpPr>
          <p:spPr bwMode="auto">
            <a:xfrm>
              <a:off x="1604" y="3523"/>
              <a:ext cx="106" cy="112"/>
            </a:xfrm>
            <a:custGeom>
              <a:avLst/>
              <a:gdLst>
                <a:gd name="T0" fmla="*/ 105 w 106"/>
                <a:gd name="T1" fmla="*/ 111 h 112"/>
                <a:gd name="T2" fmla="*/ 105 w 106"/>
                <a:gd name="T3" fmla="*/ 0 h 112"/>
                <a:gd name="T4" fmla="*/ 0 w 106"/>
                <a:gd name="T5" fmla="*/ 0 h 112"/>
                <a:gd name="T6" fmla="*/ 0 w 106"/>
                <a:gd name="T7" fmla="*/ 111 h 112"/>
                <a:gd name="T8" fmla="*/ 105 w 106"/>
                <a:gd name="T9" fmla="*/ 11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2">
                  <a:moveTo>
                    <a:pt x="105" y="111"/>
                  </a:moveTo>
                  <a:lnTo>
                    <a:pt x="105" y="0"/>
                  </a:lnTo>
                  <a:lnTo>
                    <a:pt x="0" y="0"/>
                  </a:lnTo>
                  <a:lnTo>
                    <a:pt x="0" y="111"/>
                  </a:lnTo>
                  <a:lnTo>
                    <a:pt x="105" y="111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5406" name="Freeform 14"/>
            <p:cNvSpPr>
              <a:spLocks/>
            </p:cNvSpPr>
            <p:nvPr/>
          </p:nvSpPr>
          <p:spPr bwMode="auto">
            <a:xfrm>
              <a:off x="1441" y="3523"/>
              <a:ext cx="107" cy="111"/>
            </a:xfrm>
            <a:custGeom>
              <a:avLst/>
              <a:gdLst>
                <a:gd name="T0" fmla="*/ 106 w 107"/>
                <a:gd name="T1" fmla="*/ 110 h 111"/>
                <a:gd name="T2" fmla="*/ 106 w 107"/>
                <a:gd name="T3" fmla="*/ 0 h 111"/>
                <a:gd name="T4" fmla="*/ 0 w 107"/>
                <a:gd name="T5" fmla="*/ 0 h 111"/>
                <a:gd name="T6" fmla="*/ 0 w 107"/>
                <a:gd name="T7" fmla="*/ 110 h 111"/>
                <a:gd name="T8" fmla="*/ 106 w 107"/>
                <a:gd name="T9" fmla="*/ 11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11">
                  <a:moveTo>
                    <a:pt x="106" y="110"/>
                  </a:moveTo>
                  <a:lnTo>
                    <a:pt x="106" y="0"/>
                  </a:lnTo>
                  <a:lnTo>
                    <a:pt x="0" y="0"/>
                  </a:lnTo>
                  <a:lnTo>
                    <a:pt x="0" y="110"/>
                  </a:lnTo>
                  <a:lnTo>
                    <a:pt x="106" y="11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5407" name="Line 15"/>
            <p:cNvSpPr>
              <a:spLocks noChangeShapeType="1"/>
            </p:cNvSpPr>
            <p:nvPr/>
          </p:nvSpPr>
          <p:spPr bwMode="auto">
            <a:xfrm flipH="1">
              <a:off x="1789" y="1917"/>
              <a:ext cx="9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5408" name="Freeform 16"/>
            <p:cNvSpPr>
              <a:spLocks/>
            </p:cNvSpPr>
            <p:nvPr/>
          </p:nvSpPr>
          <p:spPr bwMode="auto">
            <a:xfrm>
              <a:off x="1125" y="1366"/>
              <a:ext cx="920" cy="609"/>
            </a:xfrm>
            <a:custGeom>
              <a:avLst/>
              <a:gdLst>
                <a:gd name="T0" fmla="*/ 290 w 920"/>
                <a:gd name="T1" fmla="*/ 498 h 609"/>
                <a:gd name="T2" fmla="*/ 290 w 920"/>
                <a:gd name="T3" fmla="*/ 572 h 609"/>
                <a:gd name="T4" fmla="*/ 260 w 920"/>
                <a:gd name="T5" fmla="*/ 572 h 609"/>
                <a:gd name="T6" fmla="*/ 260 w 920"/>
                <a:gd name="T7" fmla="*/ 598 h 609"/>
                <a:gd name="T8" fmla="*/ 257 w 920"/>
                <a:gd name="T9" fmla="*/ 608 h 609"/>
                <a:gd name="T10" fmla="*/ 243 w 920"/>
                <a:gd name="T11" fmla="*/ 608 h 609"/>
                <a:gd name="T12" fmla="*/ 236 w 920"/>
                <a:gd name="T13" fmla="*/ 52 h 609"/>
                <a:gd name="T14" fmla="*/ 234 w 920"/>
                <a:gd name="T15" fmla="*/ 43 h 609"/>
                <a:gd name="T16" fmla="*/ 219 w 920"/>
                <a:gd name="T17" fmla="*/ 34 h 609"/>
                <a:gd name="T18" fmla="*/ 206 w 920"/>
                <a:gd name="T19" fmla="*/ 34 h 609"/>
                <a:gd name="T20" fmla="*/ 199 w 920"/>
                <a:gd name="T21" fmla="*/ 37 h 609"/>
                <a:gd name="T22" fmla="*/ 190 w 920"/>
                <a:gd name="T23" fmla="*/ 52 h 609"/>
                <a:gd name="T24" fmla="*/ 190 w 920"/>
                <a:gd name="T25" fmla="*/ 186 h 609"/>
                <a:gd name="T26" fmla="*/ 29 w 920"/>
                <a:gd name="T27" fmla="*/ 184 h 609"/>
                <a:gd name="T28" fmla="*/ 0 w 920"/>
                <a:gd name="T29" fmla="*/ 161 h 609"/>
                <a:gd name="T30" fmla="*/ 0 w 920"/>
                <a:gd name="T31" fmla="*/ 71 h 609"/>
                <a:gd name="T32" fmla="*/ 32 w 920"/>
                <a:gd name="T33" fmla="*/ 71 h 609"/>
                <a:gd name="T34" fmla="*/ 49 w 920"/>
                <a:gd name="T35" fmla="*/ 97 h 609"/>
                <a:gd name="T36" fmla="*/ 76 w 920"/>
                <a:gd name="T37" fmla="*/ 97 h 609"/>
                <a:gd name="T38" fmla="*/ 76 w 920"/>
                <a:gd name="T39" fmla="*/ 15 h 609"/>
                <a:gd name="T40" fmla="*/ 78 w 920"/>
                <a:gd name="T41" fmla="*/ 8 h 609"/>
                <a:gd name="T42" fmla="*/ 94 w 920"/>
                <a:gd name="T43" fmla="*/ 0 h 609"/>
                <a:gd name="T44" fmla="*/ 824 w 920"/>
                <a:gd name="T45" fmla="*/ 0 h 609"/>
                <a:gd name="T46" fmla="*/ 833 w 920"/>
                <a:gd name="T47" fmla="*/ 2 h 609"/>
                <a:gd name="T48" fmla="*/ 843 w 920"/>
                <a:gd name="T49" fmla="*/ 18 h 609"/>
                <a:gd name="T50" fmla="*/ 843 w 920"/>
                <a:gd name="T51" fmla="*/ 100 h 609"/>
                <a:gd name="T52" fmla="*/ 871 w 920"/>
                <a:gd name="T53" fmla="*/ 100 h 609"/>
                <a:gd name="T54" fmla="*/ 886 w 920"/>
                <a:gd name="T55" fmla="*/ 72 h 609"/>
                <a:gd name="T56" fmla="*/ 919 w 920"/>
                <a:gd name="T57" fmla="*/ 72 h 609"/>
                <a:gd name="T58" fmla="*/ 919 w 920"/>
                <a:gd name="T59" fmla="*/ 160 h 609"/>
                <a:gd name="T60" fmla="*/ 890 w 920"/>
                <a:gd name="T61" fmla="*/ 182 h 609"/>
                <a:gd name="T62" fmla="*/ 627 w 920"/>
                <a:gd name="T63" fmla="*/ 187 h 609"/>
                <a:gd name="T64" fmla="*/ 627 w 920"/>
                <a:gd name="T65" fmla="*/ 50 h 609"/>
                <a:gd name="T66" fmla="*/ 625 w 920"/>
                <a:gd name="T67" fmla="*/ 42 h 609"/>
                <a:gd name="T68" fmla="*/ 609 w 920"/>
                <a:gd name="T69" fmla="*/ 33 h 609"/>
                <a:gd name="T70" fmla="*/ 553 w 920"/>
                <a:gd name="T71" fmla="*/ 33 h 609"/>
                <a:gd name="T72" fmla="*/ 544 w 920"/>
                <a:gd name="T73" fmla="*/ 35 h 609"/>
                <a:gd name="T74" fmla="*/ 533 w 920"/>
                <a:gd name="T75" fmla="*/ 51 h 609"/>
                <a:gd name="T76" fmla="*/ 526 w 920"/>
                <a:gd name="T77" fmla="*/ 58 h 609"/>
                <a:gd name="T78" fmla="*/ 392 w 920"/>
                <a:gd name="T79" fmla="*/ 58 h 609"/>
                <a:gd name="T80" fmla="*/ 385 w 920"/>
                <a:gd name="T81" fmla="*/ 52 h 609"/>
                <a:gd name="T82" fmla="*/ 383 w 920"/>
                <a:gd name="T83" fmla="*/ 41 h 609"/>
                <a:gd name="T84" fmla="*/ 366 w 920"/>
                <a:gd name="T85" fmla="*/ 34 h 609"/>
                <a:gd name="T86" fmla="*/ 308 w 920"/>
                <a:gd name="T87" fmla="*/ 34 h 609"/>
                <a:gd name="T88" fmla="*/ 300 w 920"/>
                <a:gd name="T89" fmla="*/ 36 h 609"/>
                <a:gd name="T90" fmla="*/ 290 w 920"/>
                <a:gd name="T91" fmla="*/ 51 h 609"/>
                <a:gd name="T92" fmla="*/ 290 w 920"/>
                <a:gd name="T93" fmla="*/ 498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20" h="609">
                  <a:moveTo>
                    <a:pt x="290" y="498"/>
                  </a:moveTo>
                  <a:lnTo>
                    <a:pt x="290" y="572"/>
                  </a:lnTo>
                  <a:lnTo>
                    <a:pt x="260" y="572"/>
                  </a:lnTo>
                  <a:lnTo>
                    <a:pt x="260" y="598"/>
                  </a:lnTo>
                  <a:lnTo>
                    <a:pt x="257" y="608"/>
                  </a:lnTo>
                  <a:lnTo>
                    <a:pt x="243" y="608"/>
                  </a:lnTo>
                  <a:lnTo>
                    <a:pt x="236" y="52"/>
                  </a:lnTo>
                  <a:lnTo>
                    <a:pt x="234" y="43"/>
                  </a:lnTo>
                  <a:lnTo>
                    <a:pt x="219" y="34"/>
                  </a:lnTo>
                  <a:lnTo>
                    <a:pt x="206" y="34"/>
                  </a:lnTo>
                  <a:lnTo>
                    <a:pt x="199" y="37"/>
                  </a:lnTo>
                  <a:lnTo>
                    <a:pt x="190" y="52"/>
                  </a:lnTo>
                  <a:lnTo>
                    <a:pt x="190" y="186"/>
                  </a:lnTo>
                  <a:lnTo>
                    <a:pt x="29" y="184"/>
                  </a:lnTo>
                  <a:lnTo>
                    <a:pt x="0" y="161"/>
                  </a:lnTo>
                  <a:lnTo>
                    <a:pt x="0" y="71"/>
                  </a:lnTo>
                  <a:lnTo>
                    <a:pt x="32" y="71"/>
                  </a:lnTo>
                  <a:lnTo>
                    <a:pt x="49" y="97"/>
                  </a:lnTo>
                  <a:lnTo>
                    <a:pt x="76" y="97"/>
                  </a:lnTo>
                  <a:lnTo>
                    <a:pt x="76" y="15"/>
                  </a:lnTo>
                  <a:lnTo>
                    <a:pt x="78" y="8"/>
                  </a:lnTo>
                  <a:lnTo>
                    <a:pt x="94" y="0"/>
                  </a:lnTo>
                  <a:lnTo>
                    <a:pt x="824" y="0"/>
                  </a:lnTo>
                  <a:lnTo>
                    <a:pt x="833" y="2"/>
                  </a:lnTo>
                  <a:lnTo>
                    <a:pt x="843" y="18"/>
                  </a:lnTo>
                  <a:lnTo>
                    <a:pt x="843" y="100"/>
                  </a:lnTo>
                  <a:lnTo>
                    <a:pt x="871" y="100"/>
                  </a:lnTo>
                  <a:lnTo>
                    <a:pt x="886" y="72"/>
                  </a:lnTo>
                  <a:lnTo>
                    <a:pt x="919" y="72"/>
                  </a:lnTo>
                  <a:lnTo>
                    <a:pt x="919" y="160"/>
                  </a:lnTo>
                  <a:lnTo>
                    <a:pt x="890" y="182"/>
                  </a:lnTo>
                  <a:lnTo>
                    <a:pt x="627" y="187"/>
                  </a:lnTo>
                  <a:lnTo>
                    <a:pt x="627" y="50"/>
                  </a:lnTo>
                  <a:lnTo>
                    <a:pt x="625" y="42"/>
                  </a:lnTo>
                  <a:lnTo>
                    <a:pt x="609" y="33"/>
                  </a:lnTo>
                  <a:lnTo>
                    <a:pt x="553" y="33"/>
                  </a:lnTo>
                  <a:lnTo>
                    <a:pt x="544" y="35"/>
                  </a:lnTo>
                  <a:lnTo>
                    <a:pt x="533" y="51"/>
                  </a:lnTo>
                  <a:lnTo>
                    <a:pt x="526" y="58"/>
                  </a:lnTo>
                  <a:lnTo>
                    <a:pt x="392" y="58"/>
                  </a:lnTo>
                  <a:lnTo>
                    <a:pt x="385" y="52"/>
                  </a:lnTo>
                  <a:lnTo>
                    <a:pt x="383" y="41"/>
                  </a:lnTo>
                  <a:lnTo>
                    <a:pt x="366" y="34"/>
                  </a:lnTo>
                  <a:lnTo>
                    <a:pt x="308" y="34"/>
                  </a:lnTo>
                  <a:lnTo>
                    <a:pt x="300" y="36"/>
                  </a:lnTo>
                  <a:lnTo>
                    <a:pt x="290" y="51"/>
                  </a:lnTo>
                  <a:lnTo>
                    <a:pt x="290" y="498"/>
                  </a:lnTo>
                </a:path>
              </a:pathLst>
            </a:custGeom>
            <a:solidFill>
              <a:srgbClr val="777777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5409" name="Freeform 17"/>
            <p:cNvSpPr>
              <a:spLocks/>
            </p:cNvSpPr>
            <p:nvPr/>
          </p:nvSpPr>
          <p:spPr bwMode="auto">
            <a:xfrm>
              <a:off x="1125" y="1786"/>
              <a:ext cx="188" cy="450"/>
            </a:xfrm>
            <a:custGeom>
              <a:avLst/>
              <a:gdLst>
                <a:gd name="T0" fmla="*/ 138 w 188"/>
                <a:gd name="T1" fmla="*/ 211 h 450"/>
                <a:gd name="T2" fmla="*/ 138 w 188"/>
                <a:gd name="T3" fmla="*/ 72 h 450"/>
                <a:gd name="T4" fmla="*/ 152 w 188"/>
                <a:gd name="T5" fmla="*/ 51 h 450"/>
                <a:gd name="T6" fmla="*/ 166 w 188"/>
                <a:gd name="T7" fmla="*/ 46 h 450"/>
                <a:gd name="T8" fmla="*/ 176 w 188"/>
                <a:gd name="T9" fmla="*/ 45 h 450"/>
                <a:gd name="T10" fmla="*/ 186 w 188"/>
                <a:gd name="T11" fmla="*/ 32 h 450"/>
                <a:gd name="T12" fmla="*/ 187 w 188"/>
                <a:gd name="T13" fmla="*/ 0 h 450"/>
                <a:gd name="T14" fmla="*/ 28 w 188"/>
                <a:gd name="T15" fmla="*/ 1 h 450"/>
                <a:gd name="T16" fmla="*/ 0 w 188"/>
                <a:gd name="T17" fmla="*/ 23 h 450"/>
                <a:gd name="T18" fmla="*/ 0 w 188"/>
                <a:gd name="T19" fmla="*/ 116 h 450"/>
                <a:gd name="T20" fmla="*/ 31 w 188"/>
                <a:gd name="T21" fmla="*/ 116 h 450"/>
                <a:gd name="T22" fmla="*/ 45 w 188"/>
                <a:gd name="T23" fmla="*/ 93 h 450"/>
                <a:gd name="T24" fmla="*/ 76 w 188"/>
                <a:gd name="T25" fmla="*/ 93 h 450"/>
                <a:gd name="T26" fmla="*/ 76 w 188"/>
                <a:gd name="T27" fmla="*/ 430 h 450"/>
                <a:gd name="T28" fmla="*/ 84 w 188"/>
                <a:gd name="T29" fmla="*/ 447 h 450"/>
                <a:gd name="T30" fmla="*/ 93 w 188"/>
                <a:gd name="T31" fmla="*/ 449 h 450"/>
                <a:gd name="T32" fmla="*/ 129 w 188"/>
                <a:gd name="T33" fmla="*/ 449 h 450"/>
                <a:gd name="T34" fmla="*/ 129 w 188"/>
                <a:gd name="T35" fmla="*/ 367 h 450"/>
                <a:gd name="T36" fmla="*/ 94 w 188"/>
                <a:gd name="T37" fmla="*/ 367 h 450"/>
                <a:gd name="T38" fmla="*/ 94 w 188"/>
                <a:gd name="T39" fmla="*/ 228 h 450"/>
                <a:gd name="T40" fmla="*/ 126 w 188"/>
                <a:gd name="T41" fmla="*/ 228 h 450"/>
                <a:gd name="T42" fmla="*/ 138 w 188"/>
                <a:gd name="T43" fmla="*/ 211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8" h="450">
                  <a:moveTo>
                    <a:pt x="138" y="211"/>
                  </a:moveTo>
                  <a:lnTo>
                    <a:pt x="138" y="72"/>
                  </a:lnTo>
                  <a:lnTo>
                    <a:pt x="152" y="51"/>
                  </a:lnTo>
                  <a:lnTo>
                    <a:pt x="166" y="46"/>
                  </a:lnTo>
                  <a:lnTo>
                    <a:pt x="176" y="45"/>
                  </a:lnTo>
                  <a:lnTo>
                    <a:pt x="186" y="32"/>
                  </a:lnTo>
                  <a:lnTo>
                    <a:pt x="187" y="0"/>
                  </a:lnTo>
                  <a:lnTo>
                    <a:pt x="28" y="1"/>
                  </a:lnTo>
                  <a:lnTo>
                    <a:pt x="0" y="23"/>
                  </a:lnTo>
                  <a:lnTo>
                    <a:pt x="0" y="116"/>
                  </a:lnTo>
                  <a:lnTo>
                    <a:pt x="31" y="116"/>
                  </a:lnTo>
                  <a:lnTo>
                    <a:pt x="45" y="93"/>
                  </a:lnTo>
                  <a:lnTo>
                    <a:pt x="76" y="93"/>
                  </a:lnTo>
                  <a:lnTo>
                    <a:pt x="76" y="430"/>
                  </a:lnTo>
                  <a:lnTo>
                    <a:pt x="84" y="447"/>
                  </a:lnTo>
                  <a:lnTo>
                    <a:pt x="93" y="449"/>
                  </a:lnTo>
                  <a:lnTo>
                    <a:pt x="129" y="449"/>
                  </a:lnTo>
                  <a:lnTo>
                    <a:pt x="129" y="367"/>
                  </a:lnTo>
                  <a:lnTo>
                    <a:pt x="94" y="367"/>
                  </a:lnTo>
                  <a:lnTo>
                    <a:pt x="94" y="228"/>
                  </a:lnTo>
                  <a:lnTo>
                    <a:pt x="126" y="228"/>
                  </a:lnTo>
                  <a:lnTo>
                    <a:pt x="138" y="211"/>
                  </a:lnTo>
                </a:path>
              </a:pathLst>
            </a:custGeom>
            <a:solidFill>
              <a:srgbClr val="777777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5410" name="Line 18"/>
            <p:cNvSpPr>
              <a:spLocks noChangeShapeType="1"/>
            </p:cNvSpPr>
            <p:nvPr/>
          </p:nvSpPr>
          <p:spPr bwMode="auto">
            <a:xfrm flipV="1">
              <a:off x="1263" y="1858"/>
              <a:ext cx="0" cy="13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5411" name="Freeform 19"/>
            <p:cNvSpPr>
              <a:spLocks/>
            </p:cNvSpPr>
            <p:nvPr/>
          </p:nvSpPr>
          <p:spPr bwMode="auto">
            <a:xfrm>
              <a:off x="1263" y="1832"/>
              <a:ext cx="29" cy="27"/>
            </a:xfrm>
            <a:custGeom>
              <a:avLst/>
              <a:gdLst>
                <a:gd name="T0" fmla="*/ 0 w 29"/>
                <a:gd name="T1" fmla="*/ 26 h 27"/>
                <a:gd name="T2" fmla="*/ 14 w 29"/>
                <a:gd name="T3" fmla="*/ 5 h 27"/>
                <a:gd name="T4" fmla="*/ 28 w 2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7">
                  <a:moveTo>
                    <a:pt x="0" y="26"/>
                  </a:moveTo>
                  <a:lnTo>
                    <a:pt x="14" y="5"/>
                  </a:lnTo>
                  <a:lnTo>
                    <a:pt x="28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5412" name="Freeform 20"/>
            <p:cNvSpPr>
              <a:spLocks/>
            </p:cNvSpPr>
            <p:nvPr/>
          </p:nvSpPr>
          <p:spPr bwMode="auto">
            <a:xfrm>
              <a:off x="1291" y="1818"/>
              <a:ext cx="21" cy="17"/>
            </a:xfrm>
            <a:custGeom>
              <a:avLst/>
              <a:gdLst>
                <a:gd name="T0" fmla="*/ 0 w 21"/>
                <a:gd name="T1" fmla="*/ 16 h 17"/>
                <a:gd name="T2" fmla="*/ 10 w 21"/>
                <a:gd name="T3" fmla="*/ 14 h 17"/>
                <a:gd name="T4" fmla="*/ 20 w 21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7">
                  <a:moveTo>
                    <a:pt x="0" y="16"/>
                  </a:moveTo>
                  <a:lnTo>
                    <a:pt x="10" y="14"/>
                  </a:lnTo>
                  <a:lnTo>
                    <a:pt x="2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5413" name="Line 21"/>
            <p:cNvSpPr>
              <a:spLocks noChangeShapeType="1"/>
            </p:cNvSpPr>
            <p:nvPr/>
          </p:nvSpPr>
          <p:spPr bwMode="auto">
            <a:xfrm flipV="1">
              <a:off x="1311" y="1786"/>
              <a:ext cx="1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5414" name="Freeform 22"/>
            <p:cNvSpPr>
              <a:spLocks/>
            </p:cNvSpPr>
            <p:nvPr/>
          </p:nvSpPr>
          <p:spPr bwMode="auto">
            <a:xfrm>
              <a:off x="1125" y="1786"/>
              <a:ext cx="188" cy="117"/>
            </a:xfrm>
            <a:custGeom>
              <a:avLst/>
              <a:gdLst>
                <a:gd name="T0" fmla="*/ 187 w 188"/>
                <a:gd name="T1" fmla="*/ 0 h 117"/>
                <a:gd name="T2" fmla="*/ 28 w 188"/>
                <a:gd name="T3" fmla="*/ 1 h 117"/>
                <a:gd name="T4" fmla="*/ 0 w 188"/>
                <a:gd name="T5" fmla="*/ 23 h 117"/>
                <a:gd name="T6" fmla="*/ 0 w 188"/>
                <a:gd name="T7" fmla="*/ 116 h 117"/>
                <a:gd name="T8" fmla="*/ 31 w 188"/>
                <a:gd name="T9" fmla="*/ 116 h 117"/>
                <a:gd name="T10" fmla="*/ 45 w 188"/>
                <a:gd name="T11" fmla="*/ 93 h 117"/>
                <a:gd name="T12" fmla="*/ 76 w 188"/>
                <a:gd name="T13" fmla="*/ 9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117">
                  <a:moveTo>
                    <a:pt x="187" y="0"/>
                  </a:moveTo>
                  <a:lnTo>
                    <a:pt x="28" y="1"/>
                  </a:lnTo>
                  <a:lnTo>
                    <a:pt x="0" y="23"/>
                  </a:lnTo>
                  <a:lnTo>
                    <a:pt x="0" y="116"/>
                  </a:lnTo>
                  <a:lnTo>
                    <a:pt x="31" y="116"/>
                  </a:lnTo>
                  <a:lnTo>
                    <a:pt x="45" y="93"/>
                  </a:lnTo>
                  <a:lnTo>
                    <a:pt x="76" y="9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5415" name="Line 23"/>
            <p:cNvSpPr>
              <a:spLocks noChangeShapeType="1"/>
            </p:cNvSpPr>
            <p:nvPr/>
          </p:nvSpPr>
          <p:spPr bwMode="auto">
            <a:xfrm>
              <a:off x="1201" y="1879"/>
              <a:ext cx="0" cy="3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5416" name="Freeform 24"/>
            <p:cNvSpPr>
              <a:spLocks/>
            </p:cNvSpPr>
            <p:nvPr/>
          </p:nvSpPr>
          <p:spPr bwMode="auto">
            <a:xfrm>
              <a:off x="1201" y="2216"/>
              <a:ext cx="18" cy="20"/>
            </a:xfrm>
            <a:custGeom>
              <a:avLst/>
              <a:gdLst>
                <a:gd name="T0" fmla="*/ 0 w 18"/>
                <a:gd name="T1" fmla="*/ 0 h 20"/>
                <a:gd name="T2" fmla="*/ 8 w 18"/>
                <a:gd name="T3" fmla="*/ 17 h 20"/>
                <a:gd name="T4" fmla="*/ 17 w 18"/>
                <a:gd name="T5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20">
                  <a:moveTo>
                    <a:pt x="0" y="0"/>
                  </a:moveTo>
                  <a:lnTo>
                    <a:pt x="8" y="17"/>
                  </a:lnTo>
                  <a:lnTo>
                    <a:pt x="17" y="1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5417" name="Freeform 25"/>
            <p:cNvSpPr>
              <a:spLocks/>
            </p:cNvSpPr>
            <p:nvPr/>
          </p:nvSpPr>
          <p:spPr bwMode="auto">
            <a:xfrm>
              <a:off x="1218" y="1997"/>
              <a:ext cx="46" cy="239"/>
            </a:xfrm>
            <a:custGeom>
              <a:avLst/>
              <a:gdLst>
                <a:gd name="T0" fmla="*/ 0 w 46"/>
                <a:gd name="T1" fmla="*/ 238 h 239"/>
                <a:gd name="T2" fmla="*/ 36 w 46"/>
                <a:gd name="T3" fmla="*/ 238 h 239"/>
                <a:gd name="T4" fmla="*/ 36 w 46"/>
                <a:gd name="T5" fmla="*/ 156 h 239"/>
                <a:gd name="T6" fmla="*/ 1 w 46"/>
                <a:gd name="T7" fmla="*/ 156 h 239"/>
                <a:gd name="T8" fmla="*/ 1 w 46"/>
                <a:gd name="T9" fmla="*/ 17 h 239"/>
                <a:gd name="T10" fmla="*/ 33 w 46"/>
                <a:gd name="T11" fmla="*/ 17 h 239"/>
                <a:gd name="T12" fmla="*/ 45 w 46"/>
                <a:gd name="T13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239">
                  <a:moveTo>
                    <a:pt x="0" y="238"/>
                  </a:moveTo>
                  <a:lnTo>
                    <a:pt x="36" y="238"/>
                  </a:lnTo>
                  <a:lnTo>
                    <a:pt x="36" y="156"/>
                  </a:lnTo>
                  <a:lnTo>
                    <a:pt x="1" y="156"/>
                  </a:lnTo>
                  <a:lnTo>
                    <a:pt x="1" y="17"/>
                  </a:lnTo>
                  <a:lnTo>
                    <a:pt x="33" y="17"/>
                  </a:lnTo>
                  <a:lnTo>
                    <a:pt x="45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5418" name="Freeform 26"/>
            <p:cNvSpPr>
              <a:spLocks/>
            </p:cNvSpPr>
            <p:nvPr/>
          </p:nvSpPr>
          <p:spPr bwMode="auto">
            <a:xfrm>
              <a:off x="1755" y="1783"/>
              <a:ext cx="290" cy="453"/>
            </a:xfrm>
            <a:custGeom>
              <a:avLst/>
              <a:gdLst>
                <a:gd name="T0" fmla="*/ 0 w 290"/>
                <a:gd name="T1" fmla="*/ 0 h 453"/>
                <a:gd name="T2" fmla="*/ 260 w 290"/>
                <a:gd name="T3" fmla="*/ 4 h 453"/>
                <a:gd name="T4" fmla="*/ 289 w 290"/>
                <a:gd name="T5" fmla="*/ 26 h 453"/>
                <a:gd name="T6" fmla="*/ 289 w 290"/>
                <a:gd name="T7" fmla="*/ 119 h 453"/>
                <a:gd name="T8" fmla="*/ 258 w 290"/>
                <a:gd name="T9" fmla="*/ 119 h 453"/>
                <a:gd name="T10" fmla="*/ 244 w 290"/>
                <a:gd name="T11" fmla="*/ 96 h 453"/>
                <a:gd name="T12" fmla="*/ 210 w 290"/>
                <a:gd name="T13" fmla="*/ 96 h 453"/>
                <a:gd name="T14" fmla="*/ 210 w 290"/>
                <a:gd name="T15" fmla="*/ 433 h 453"/>
                <a:gd name="T16" fmla="*/ 202 w 290"/>
                <a:gd name="T17" fmla="*/ 450 h 453"/>
                <a:gd name="T18" fmla="*/ 193 w 290"/>
                <a:gd name="T19" fmla="*/ 452 h 453"/>
                <a:gd name="T20" fmla="*/ 156 w 290"/>
                <a:gd name="T21" fmla="*/ 452 h 453"/>
                <a:gd name="T22" fmla="*/ 156 w 290"/>
                <a:gd name="T23" fmla="*/ 370 h 453"/>
                <a:gd name="T24" fmla="*/ 193 w 290"/>
                <a:gd name="T25" fmla="*/ 370 h 453"/>
                <a:gd name="T26" fmla="*/ 193 w 290"/>
                <a:gd name="T27" fmla="*/ 231 h 453"/>
                <a:gd name="T28" fmla="*/ 160 w 290"/>
                <a:gd name="T29" fmla="*/ 231 h 453"/>
                <a:gd name="T30" fmla="*/ 147 w 290"/>
                <a:gd name="T31" fmla="*/ 214 h 453"/>
                <a:gd name="T32" fmla="*/ 147 w 290"/>
                <a:gd name="T33" fmla="*/ 67 h 453"/>
                <a:gd name="T34" fmla="*/ 139 w 290"/>
                <a:gd name="T35" fmla="*/ 52 h 453"/>
                <a:gd name="T36" fmla="*/ 130 w 290"/>
                <a:gd name="T37" fmla="*/ 50 h 453"/>
                <a:gd name="T38" fmla="*/ 61 w 290"/>
                <a:gd name="T39" fmla="*/ 50 h 453"/>
                <a:gd name="T40" fmla="*/ 52 w 290"/>
                <a:gd name="T41" fmla="*/ 52 h 453"/>
                <a:gd name="T42" fmla="*/ 44 w 290"/>
                <a:gd name="T43" fmla="*/ 65 h 453"/>
                <a:gd name="T44" fmla="*/ 44 w 290"/>
                <a:gd name="T45" fmla="*/ 191 h 453"/>
                <a:gd name="T46" fmla="*/ 36 w 290"/>
                <a:gd name="T47" fmla="*/ 191 h 453"/>
                <a:gd name="T48" fmla="*/ 33 w 290"/>
                <a:gd name="T49" fmla="*/ 184 h 453"/>
                <a:gd name="T50" fmla="*/ 33 w 290"/>
                <a:gd name="T51" fmla="*/ 153 h 453"/>
                <a:gd name="T52" fmla="*/ 0 w 290"/>
                <a:gd name="T53" fmla="*/ 153 h 453"/>
                <a:gd name="T54" fmla="*/ 0 w 290"/>
                <a:gd name="T55" fmla="*/ 1 h 453"/>
                <a:gd name="T56" fmla="*/ 0 w 290"/>
                <a:gd name="T57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0" h="453">
                  <a:moveTo>
                    <a:pt x="0" y="0"/>
                  </a:moveTo>
                  <a:lnTo>
                    <a:pt x="260" y="4"/>
                  </a:lnTo>
                  <a:lnTo>
                    <a:pt x="289" y="26"/>
                  </a:lnTo>
                  <a:lnTo>
                    <a:pt x="289" y="119"/>
                  </a:lnTo>
                  <a:lnTo>
                    <a:pt x="258" y="119"/>
                  </a:lnTo>
                  <a:lnTo>
                    <a:pt x="244" y="96"/>
                  </a:lnTo>
                  <a:lnTo>
                    <a:pt x="210" y="96"/>
                  </a:lnTo>
                  <a:lnTo>
                    <a:pt x="210" y="433"/>
                  </a:lnTo>
                  <a:lnTo>
                    <a:pt x="202" y="450"/>
                  </a:lnTo>
                  <a:lnTo>
                    <a:pt x="193" y="452"/>
                  </a:lnTo>
                  <a:lnTo>
                    <a:pt x="156" y="452"/>
                  </a:lnTo>
                  <a:lnTo>
                    <a:pt x="156" y="370"/>
                  </a:lnTo>
                  <a:lnTo>
                    <a:pt x="193" y="370"/>
                  </a:lnTo>
                  <a:lnTo>
                    <a:pt x="193" y="231"/>
                  </a:lnTo>
                  <a:lnTo>
                    <a:pt x="160" y="231"/>
                  </a:lnTo>
                  <a:lnTo>
                    <a:pt x="147" y="214"/>
                  </a:lnTo>
                  <a:lnTo>
                    <a:pt x="147" y="67"/>
                  </a:lnTo>
                  <a:lnTo>
                    <a:pt x="139" y="52"/>
                  </a:lnTo>
                  <a:lnTo>
                    <a:pt x="130" y="50"/>
                  </a:lnTo>
                  <a:lnTo>
                    <a:pt x="61" y="50"/>
                  </a:lnTo>
                  <a:lnTo>
                    <a:pt x="52" y="52"/>
                  </a:lnTo>
                  <a:lnTo>
                    <a:pt x="44" y="65"/>
                  </a:lnTo>
                  <a:lnTo>
                    <a:pt x="44" y="191"/>
                  </a:lnTo>
                  <a:lnTo>
                    <a:pt x="36" y="191"/>
                  </a:lnTo>
                  <a:lnTo>
                    <a:pt x="33" y="184"/>
                  </a:lnTo>
                  <a:lnTo>
                    <a:pt x="33" y="153"/>
                  </a:lnTo>
                  <a:lnTo>
                    <a:pt x="0" y="153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777777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5419" name="Freeform 27"/>
            <p:cNvSpPr>
              <a:spLocks/>
            </p:cNvSpPr>
            <p:nvPr/>
          </p:nvSpPr>
          <p:spPr bwMode="auto">
            <a:xfrm>
              <a:off x="1875" y="1931"/>
              <a:ext cx="28" cy="22"/>
            </a:xfrm>
            <a:custGeom>
              <a:avLst/>
              <a:gdLst>
                <a:gd name="T0" fmla="*/ 27 w 28"/>
                <a:gd name="T1" fmla="*/ 0 h 22"/>
                <a:gd name="T2" fmla="*/ 11 w 28"/>
                <a:gd name="T3" fmla="*/ 3 h 22"/>
                <a:gd name="T4" fmla="*/ 2 w 28"/>
                <a:gd name="T5" fmla="*/ 10 h 22"/>
                <a:gd name="T6" fmla="*/ 0 w 28"/>
                <a:gd name="T7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22">
                  <a:moveTo>
                    <a:pt x="27" y="0"/>
                  </a:moveTo>
                  <a:lnTo>
                    <a:pt x="11" y="3"/>
                  </a:lnTo>
                  <a:lnTo>
                    <a:pt x="2" y="10"/>
                  </a:lnTo>
                  <a:lnTo>
                    <a:pt x="0" y="2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5420" name="Freeform 28"/>
            <p:cNvSpPr>
              <a:spLocks/>
            </p:cNvSpPr>
            <p:nvPr/>
          </p:nvSpPr>
          <p:spPr bwMode="auto">
            <a:xfrm>
              <a:off x="1235" y="1917"/>
              <a:ext cx="202" cy="1495"/>
            </a:xfrm>
            <a:custGeom>
              <a:avLst/>
              <a:gdLst>
                <a:gd name="T0" fmla="*/ 79 w 202"/>
                <a:gd name="T1" fmla="*/ 36 h 1495"/>
                <a:gd name="T2" fmla="*/ 91 w 202"/>
                <a:gd name="T3" fmla="*/ 1340 h 1495"/>
                <a:gd name="T4" fmla="*/ 97 w 202"/>
                <a:gd name="T5" fmla="*/ 1361 h 1495"/>
                <a:gd name="T6" fmla="*/ 112 w 202"/>
                <a:gd name="T7" fmla="*/ 1374 h 1495"/>
                <a:gd name="T8" fmla="*/ 132 w 202"/>
                <a:gd name="T9" fmla="*/ 1380 h 1495"/>
                <a:gd name="T10" fmla="*/ 193 w 202"/>
                <a:gd name="T11" fmla="*/ 1380 h 1495"/>
                <a:gd name="T12" fmla="*/ 201 w 202"/>
                <a:gd name="T13" fmla="*/ 1388 h 1495"/>
                <a:gd name="T14" fmla="*/ 201 w 202"/>
                <a:gd name="T15" fmla="*/ 1494 h 1495"/>
                <a:gd name="T16" fmla="*/ 158 w 202"/>
                <a:gd name="T17" fmla="*/ 1494 h 1495"/>
                <a:gd name="T18" fmla="*/ 158 w 202"/>
                <a:gd name="T19" fmla="*/ 1465 h 1495"/>
                <a:gd name="T20" fmla="*/ 84 w 202"/>
                <a:gd name="T21" fmla="*/ 1427 h 1495"/>
                <a:gd name="T22" fmla="*/ 57 w 202"/>
                <a:gd name="T23" fmla="*/ 1399 h 1495"/>
                <a:gd name="T24" fmla="*/ 55 w 202"/>
                <a:gd name="T25" fmla="*/ 1385 h 1495"/>
                <a:gd name="T26" fmla="*/ 41 w 202"/>
                <a:gd name="T27" fmla="*/ 328 h 1495"/>
                <a:gd name="T28" fmla="*/ 28 w 202"/>
                <a:gd name="T29" fmla="*/ 320 h 1495"/>
                <a:gd name="T30" fmla="*/ 28 w 202"/>
                <a:gd name="T31" fmla="*/ 276 h 1495"/>
                <a:gd name="T32" fmla="*/ 38 w 202"/>
                <a:gd name="T33" fmla="*/ 276 h 1495"/>
                <a:gd name="T34" fmla="*/ 38 w 202"/>
                <a:gd name="T35" fmla="*/ 236 h 1495"/>
                <a:gd name="T36" fmla="*/ 0 w 202"/>
                <a:gd name="T37" fmla="*/ 236 h 1495"/>
                <a:gd name="T38" fmla="*/ 0 w 202"/>
                <a:gd name="T39" fmla="*/ 122 h 1495"/>
                <a:gd name="T40" fmla="*/ 49 w 202"/>
                <a:gd name="T41" fmla="*/ 122 h 1495"/>
                <a:gd name="T42" fmla="*/ 49 w 202"/>
                <a:gd name="T43" fmla="*/ 88 h 1495"/>
                <a:gd name="T44" fmla="*/ 32 w 202"/>
                <a:gd name="T45" fmla="*/ 88 h 1495"/>
                <a:gd name="T46" fmla="*/ 32 w 202"/>
                <a:gd name="T47" fmla="*/ 61 h 1495"/>
                <a:gd name="T48" fmla="*/ 56 w 202"/>
                <a:gd name="T49" fmla="*/ 61 h 1495"/>
                <a:gd name="T50" fmla="*/ 56 w 202"/>
                <a:gd name="T51" fmla="*/ 35 h 1495"/>
                <a:gd name="T52" fmla="*/ 54 w 202"/>
                <a:gd name="T53" fmla="*/ 25 h 1495"/>
                <a:gd name="T54" fmla="*/ 28 w 202"/>
                <a:gd name="T55" fmla="*/ 14 h 1495"/>
                <a:gd name="T56" fmla="*/ 28 w 202"/>
                <a:gd name="T57" fmla="*/ 0 h 1495"/>
                <a:gd name="T58" fmla="*/ 63 w 202"/>
                <a:gd name="T59" fmla="*/ 0 h 1495"/>
                <a:gd name="T60" fmla="*/ 71 w 202"/>
                <a:gd name="T61" fmla="*/ 7 h 1495"/>
                <a:gd name="T62" fmla="*/ 79 w 202"/>
                <a:gd name="T63" fmla="*/ 36 h 1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2" h="1495">
                  <a:moveTo>
                    <a:pt x="79" y="36"/>
                  </a:moveTo>
                  <a:lnTo>
                    <a:pt x="91" y="1340"/>
                  </a:lnTo>
                  <a:lnTo>
                    <a:pt x="97" y="1361"/>
                  </a:lnTo>
                  <a:lnTo>
                    <a:pt x="112" y="1374"/>
                  </a:lnTo>
                  <a:lnTo>
                    <a:pt x="132" y="1380"/>
                  </a:lnTo>
                  <a:lnTo>
                    <a:pt x="193" y="1380"/>
                  </a:lnTo>
                  <a:lnTo>
                    <a:pt x="201" y="1388"/>
                  </a:lnTo>
                  <a:lnTo>
                    <a:pt x="201" y="1494"/>
                  </a:lnTo>
                  <a:lnTo>
                    <a:pt x="158" y="1494"/>
                  </a:lnTo>
                  <a:lnTo>
                    <a:pt x="158" y="1465"/>
                  </a:lnTo>
                  <a:lnTo>
                    <a:pt x="84" y="1427"/>
                  </a:lnTo>
                  <a:lnTo>
                    <a:pt x="57" y="1399"/>
                  </a:lnTo>
                  <a:lnTo>
                    <a:pt x="55" y="1385"/>
                  </a:lnTo>
                  <a:lnTo>
                    <a:pt x="41" y="328"/>
                  </a:lnTo>
                  <a:lnTo>
                    <a:pt x="28" y="320"/>
                  </a:lnTo>
                  <a:lnTo>
                    <a:pt x="28" y="276"/>
                  </a:lnTo>
                  <a:lnTo>
                    <a:pt x="38" y="276"/>
                  </a:lnTo>
                  <a:lnTo>
                    <a:pt x="38" y="236"/>
                  </a:lnTo>
                  <a:lnTo>
                    <a:pt x="0" y="236"/>
                  </a:lnTo>
                  <a:lnTo>
                    <a:pt x="0" y="122"/>
                  </a:lnTo>
                  <a:lnTo>
                    <a:pt x="49" y="122"/>
                  </a:lnTo>
                  <a:lnTo>
                    <a:pt x="49" y="88"/>
                  </a:lnTo>
                  <a:lnTo>
                    <a:pt x="32" y="88"/>
                  </a:lnTo>
                  <a:lnTo>
                    <a:pt x="32" y="61"/>
                  </a:lnTo>
                  <a:lnTo>
                    <a:pt x="56" y="61"/>
                  </a:lnTo>
                  <a:lnTo>
                    <a:pt x="56" y="35"/>
                  </a:lnTo>
                  <a:lnTo>
                    <a:pt x="54" y="25"/>
                  </a:lnTo>
                  <a:lnTo>
                    <a:pt x="28" y="14"/>
                  </a:lnTo>
                  <a:lnTo>
                    <a:pt x="28" y="0"/>
                  </a:lnTo>
                  <a:lnTo>
                    <a:pt x="63" y="0"/>
                  </a:lnTo>
                  <a:lnTo>
                    <a:pt x="71" y="7"/>
                  </a:lnTo>
                  <a:lnTo>
                    <a:pt x="79" y="36"/>
                  </a:lnTo>
                </a:path>
              </a:pathLst>
            </a:custGeom>
            <a:gradFill rotWithShape="0">
              <a:gsLst>
                <a:gs pos="0">
                  <a:srgbClr val="CCFFCC"/>
                </a:gs>
                <a:gs pos="100000">
                  <a:srgbClr val="CCECFF"/>
                </a:gs>
              </a:gsLst>
              <a:lin ang="1890000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5421" name="Freeform 29"/>
            <p:cNvSpPr>
              <a:spLocks/>
            </p:cNvSpPr>
            <p:nvPr/>
          </p:nvSpPr>
          <p:spPr bwMode="auto">
            <a:xfrm>
              <a:off x="1125" y="1854"/>
              <a:ext cx="37" cy="30"/>
            </a:xfrm>
            <a:custGeom>
              <a:avLst/>
              <a:gdLst>
                <a:gd name="T0" fmla="*/ 0 w 37"/>
                <a:gd name="T1" fmla="*/ 0 h 30"/>
                <a:gd name="T2" fmla="*/ 31 w 37"/>
                <a:gd name="T3" fmla="*/ 0 h 30"/>
                <a:gd name="T4" fmla="*/ 36 w 37"/>
                <a:gd name="T5" fmla="*/ 1 h 30"/>
                <a:gd name="T6" fmla="*/ 35 w 37"/>
                <a:gd name="T7" fmla="*/ 12 h 30"/>
                <a:gd name="T8" fmla="*/ 23 w 37"/>
                <a:gd name="T9" fmla="*/ 29 h 30"/>
                <a:gd name="T10" fmla="*/ 0 w 37"/>
                <a:gd name="T11" fmla="*/ 29 h 30"/>
                <a:gd name="T12" fmla="*/ 0 w 37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0">
                  <a:moveTo>
                    <a:pt x="0" y="0"/>
                  </a:moveTo>
                  <a:lnTo>
                    <a:pt x="31" y="0"/>
                  </a:lnTo>
                  <a:lnTo>
                    <a:pt x="36" y="1"/>
                  </a:lnTo>
                  <a:lnTo>
                    <a:pt x="35" y="12"/>
                  </a:lnTo>
                  <a:lnTo>
                    <a:pt x="23" y="29"/>
                  </a:lnTo>
                  <a:lnTo>
                    <a:pt x="0" y="29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5422" name="Line 30"/>
            <p:cNvSpPr>
              <a:spLocks noChangeShapeType="1"/>
            </p:cNvSpPr>
            <p:nvPr/>
          </p:nvSpPr>
          <p:spPr bwMode="auto">
            <a:xfrm>
              <a:off x="1125" y="1854"/>
              <a:ext cx="3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5423" name="Freeform 31"/>
            <p:cNvSpPr>
              <a:spLocks/>
            </p:cNvSpPr>
            <p:nvPr/>
          </p:nvSpPr>
          <p:spPr bwMode="auto">
            <a:xfrm>
              <a:off x="1156" y="1854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1 h 17"/>
                <a:gd name="T4" fmla="*/ 12 w 17"/>
                <a:gd name="T5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16" y="1"/>
                  </a:lnTo>
                  <a:lnTo>
                    <a:pt x="12" y="1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5424" name="Line 32"/>
            <p:cNvSpPr>
              <a:spLocks noChangeShapeType="1"/>
            </p:cNvSpPr>
            <p:nvPr/>
          </p:nvSpPr>
          <p:spPr bwMode="auto">
            <a:xfrm flipH="1">
              <a:off x="1148" y="1866"/>
              <a:ext cx="12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5425" name="Line 33"/>
            <p:cNvSpPr>
              <a:spLocks noChangeShapeType="1"/>
            </p:cNvSpPr>
            <p:nvPr/>
          </p:nvSpPr>
          <p:spPr bwMode="auto">
            <a:xfrm flipH="1">
              <a:off x="1125" y="1883"/>
              <a:ext cx="2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5426" name="Freeform 34"/>
            <p:cNvSpPr>
              <a:spLocks/>
            </p:cNvSpPr>
            <p:nvPr/>
          </p:nvSpPr>
          <p:spPr bwMode="auto">
            <a:xfrm>
              <a:off x="2008" y="1460"/>
              <a:ext cx="35" cy="31"/>
            </a:xfrm>
            <a:custGeom>
              <a:avLst/>
              <a:gdLst>
                <a:gd name="T0" fmla="*/ 34 w 35"/>
                <a:gd name="T1" fmla="*/ 30 h 31"/>
                <a:gd name="T2" fmla="*/ 5 w 35"/>
                <a:gd name="T3" fmla="*/ 30 h 31"/>
                <a:gd name="T4" fmla="*/ 0 w 35"/>
                <a:gd name="T5" fmla="*/ 29 h 31"/>
                <a:gd name="T6" fmla="*/ 1 w 35"/>
                <a:gd name="T7" fmla="*/ 18 h 31"/>
                <a:gd name="T8" fmla="*/ 13 w 35"/>
                <a:gd name="T9" fmla="*/ 0 h 31"/>
                <a:gd name="T10" fmla="*/ 34 w 35"/>
                <a:gd name="T11" fmla="*/ 0 h 31"/>
                <a:gd name="T12" fmla="*/ 34 w 35"/>
                <a:gd name="T13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1">
                  <a:moveTo>
                    <a:pt x="34" y="30"/>
                  </a:moveTo>
                  <a:lnTo>
                    <a:pt x="5" y="30"/>
                  </a:lnTo>
                  <a:lnTo>
                    <a:pt x="0" y="29"/>
                  </a:lnTo>
                  <a:lnTo>
                    <a:pt x="1" y="18"/>
                  </a:lnTo>
                  <a:lnTo>
                    <a:pt x="13" y="0"/>
                  </a:lnTo>
                  <a:lnTo>
                    <a:pt x="34" y="0"/>
                  </a:lnTo>
                  <a:lnTo>
                    <a:pt x="34" y="3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5427" name="Line 35"/>
            <p:cNvSpPr>
              <a:spLocks noChangeShapeType="1"/>
            </p:cNvSpPr>
            <p:nvPr/>
          </p:nvSpPr>
          <p:spPr bwMode="auto">
            <a:xfrm flipH="1">
              <a:off x="2013" y="1490"/>
              <a:ext cx="2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5428" name="Line 36"/>
            <p:cNvSpPr>
              <a:spLocks noChangeShapeType="1"/>
            </p:cNvSpPr>
            <p:nvPr/>
          </p:nvSpPr>
          <p:spPr bwMode="auto">
            <a:xfrm flipV="1">
              <a:off x="2009" y="1460"/>
              <a:ext cx="12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5429" name="Line 37"/>
            <p:cNvSpPr>
              <a:spLocks noChangeShapeType="1"/>
            </p:cNvSpPr>
            <p:nvPr/>
          </p:nvSpPr>
          <p:spPr bwMode="auto">
            <a:xfrm>
              <a:off x="2021" y="1460"/>
              <a:ext cx="2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5430" name="Freeform 38"/>
            <p:cNvSpPr>
              <a:spLocks/>
            </p:cNvSpPr>
            <p:nvPr/>
          </p:nvSpPr>
          <p:spPr bwMode="auto">
            <a:xfrm>
              <a:off x="1125" y="1460"/>
              <a:ext cx="37" cy="31"/>
            </a:xfrm>
            <a:custGeom>
              <a:avLst/>
              <a:gdLst>
                <a:gd name="T0" fmla="*/ 0 w 37"/>
                <a:gd name="T1" fmla="*/ 30 h 31"/>
                <a:gd name="T2" fmla="*/ 31 w 37"/>
                <a:gd name="T3" fmla="*/ 30 h 31"/>
                <a:gd name="T4" fmla="*/ 36 w 37"/>
                <a:gd name="T5" fmla="*/ 29 h 31"/>
                <a:gd name="T6" fmla="*/ 36 w 37"/>
                <a:gd name="T7" fmla="*/ 18 h 31"/>
                <a:gd name="T8" fmla="*/ 23 w 37"/>
                <a:gd name="T9" fmla="*/ 0 h 31"/>
                <a:gd name="T10" fmla="*/ 0 w 37"/>
                <a:gd name="T11" fmla="*/ 0 h 31"/>
                <a:gd name="T12" fmla="*/ 0 w 37"/>
                <a:gd name="T13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1">
                  <a:moveTo>
                    <a:pt x="0" y="30"/>
                  </a:moveTo>
                  <a:lnTo>
                    <a:pt x="31" y="30"/>
                  </a:lnTo>
                  <a:lnTo>
                    <a:pt x="36" y="29"/>
                  </a:lnTo>
                  <a:lnTo>
                    <a:pt x="36" y="18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3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5431" name="Line 39"/>
            <p:cNvSpPr>
              <a:spLocks noChangeShapeType="1"/>
            </p:cNvSpPr>
            <p:nvPr/>
          </p:nvSpPr>
          <p:spPr bwMode="auto">
            <a:xfrm>
              <a:off x="1125" y="1490"/>
              <a:ext cx="3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5432" name="Line 40"/>
            <p:cNvSpPr>
              <a:spLocks noChangeShapeType="1"/>
            </p:cNvSpPr>
            <p:nvPr/>
          </p:nvSpPr>
          <p:spPr bwMode="auto">
            <a:xfrm flipH="1" flipV="1">
              <a:off x="1148" y="1460"/>
              <a:ext cx="13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5433" name="Line 41"/>
            <p:cNvSpPr>
              <a:spLocks noChangeShapeType="1"/>
            </p:cNvSpPr>
            <p:nvPr/>
          </p:nvSpPr>
          <p:spPr bwMode="auto">
            <a:xfrm flipH="1">
              <a:off x="1125" y="1460"/>
              <a:ext cx="2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5434" name="Freeform 42"/>
            <p:cNvSpPr>
              <a:spLocks/>
            </p:cNvSpPr>
            <p:nvPr/>
          </p:nvSpPr>
          <p:spPr bwMode="auto">
            <a:xfrm>
              <a:off x="2009" y="1854"/>
              <a:ext cx="34" cy="30"/>
            </a:xfrm>
            <a:custGeom>
              <a:avLst/>
              <a:gdLst>
                <a:gd name="T0" fmla="*/ 33 w 34"/>
                <a:gd name="T1" fmla="*/ 0 h 30"/>
                <a:gd name="T2" fmla="*/ 5 w 34"/>
                <a:gd name="T3" fmla="*/ 0 h 30"/>
                <a:gd name="T4" fmla="*/ 0 w 34"/>
                <a:gd name="T5" fmla="*/ 1 h 30"/>
                <a:gd name="T6" fmla="*/ 0 w 34"/>
                <a:gd name="T7" fmla="*/ 12 h 30"/>
                <a:gd name="T8" fmla="*/ 12 w 34"/>
                <a:gd name="T9" fmla="*/ 29 h 30"/>
                <a:gd name="T10" fmla="*/ 33 w 34"/>
                <a:gd name="T11" fmla="*/ 29 h 30"/>
                <a:gd name="T12" fmla="*/ 33 w 34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0">
                  <a:moveTo>
                    <a:pt x="33" y="0"/>
                  </a:moveTo>
                  <a:lnTo>
                    <a:pt x="5" y="0"/>
                  </a:lnTo>
                  <a:lnTo>
                    <a:pt x="0" y="1"/>
                  </a:lnTo>
                  <a:lnTo>
                    <a:pt x="0" y="12"/>
                  </a:lnTo>
                  <a:lnTo>
                    <a:pt x="12" y="29"/>
                  </a:lnTo>
                  <a:lnTo>
                    <a:pt x="33" y="29"/>
                  </a:lnTo>
                  <a:lnTo>
                    <a:pt x="33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5435" name="Line 43"/>
            <p:cNvSpPr>
              <a:spLocks noChangeShapeType="1"/>
            </p:cNvSpPr>
            <p:nvPr/>
          </p:nvSpPr>
          <p:spPr bwMode="auto">
            <a:xfrm flipH="1">
              <a:off x="2014" y="1854"/>
              <a:ext cx="2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5436" name="Freeform 44"/>
            <p:cNvSpPr>
              <a:spLocks/>
            </p:cNvSpPr>
            <p:nvPr/>
          </p:nvSpPr>
          <p:spPr bwMode="auto">
            <a:xfrm>
              <a:off x="2009" y="1854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0 w 17"/>
                <a:gd name="T3" fmla="*/ 1 h 17"/>
                <a:gd name="T4" fmla="*/ 0 w 17"/>
                <a:gd name="T5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7">
                  <a:moveTo>
                    <a:pt x="16" y="0"/>
                  </a:moveTo>
                  <a:lnTo>
                    <a:pt x="0" y="1"/>
                  </a:lnTo>
                  <a:lnTo>
                    <a:pt x="0" y="1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5437" name="Line 45"/>
            <p:cNvSpPr>
              <a:spLocks noChangeShapeType="1"/>
            </p:cNvSpPr>
            <p:nvPr/>
          </p:nvSpPr>
          <p:spPr bwMode="auto">
            <a:xfrm>
              <a:off x="2009" y="1866"/>
              <a:ext cx="12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5438" name="Line 46"/>
            <p:cNvSpPr>
              <a:spLocks noChangeShapeType="1"/>
            </p:cNvSpPr>
            <p:nvPr/>
          </p:nvSpPr>
          <p:spPr bwMode="auto">
            <a:xfrm>
              <a:off x="2021" y="1883"/>
              <a:ext cx="2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5439" name="Freeform 47"/>
            <p:cNvSpPr>
              <a:spLocks/>
            </p:cNvSpPr>
            <p:nvPr/>
          </p:nvSpPr>
          <p:spPr bwMode="auto">
            <a:xfrm>
              <a:off x="1263" y="1943"/>
              <a:ext cx="28" cy="23"/>
            </a:xfrm>
            <a:custGeom>
              <a:avLst/>
              <a:gdLst>
                <a:gd name="T0" fmla="*/ 14 w 28"/>
                <a:gd name="T1" fmla="*/ 22 h 23"/>
                <a:gd name="T2" fmla="*/ 27 w 28"/>
                <a:gd name="T3" fmla="*/ 11 h 23"/>
                <a:gd name="T4" fmla="*/ 14 w 28"/>
                <a:gd name="T5" fmla="*/ 0 h 23"/>
                <a:gd name="T6" fmla="*/ 0 w 28"/>
                <a:gd name="T7" fmla="*/ 11 h 23"/>
                <a:gd name="T8" fmla="*/ 14 w 28"/>
                <a:gd name="T9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14" y="22"/>
                  </a:moveTo>
                  <a:lnTo>
                    <a:pt x="27" y="11"/>
                  </a:lnTo>
                  <a:lnTo>
                    <a:pt x="14" y="0"/>
                  </a:lnTo>
                  <a:lnTo>
                    <a:pt x="0" y="11"/>
                  </a:lnTo>
                  <a:lnTo>
                    <a:pt x="14" y="2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5440" name="Line 48"/>
            <p:cNvSpPr>
              <a:spLocks noChangeShapeType="1"/>
            </p:cNvSpPr>
            <p:nvPr/>
          </p:nvSpPr>
          <p:spPr bwMode="auto">
            <a:xfrm>
              <a:off x="1251" y="2014"/>
              <a:ext cx="33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5441" name="Line 49"/>
            <p:cNvSpPr>
              <a:spLocks noChangeShapeType="1"/>
            </p:cNvSpPr>
            <p:nvPr/>
          </p:nvSpPr>
          <p:spPr bwMode="auto">
            <a:xfrm>
              <a:off x="1254" y="2235"/>
              <a:ext cx="9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5442" name="Line 50"/>
            <p:cNvSpPr>
              <a:spLocks noChangeShapeType="1"/>
            </p:cNvSpPr>
            <p:nvPr/>
          </p:nvSpPr>
          <p:spPr bwMode="auto">
            <a:xfrm>
              <a:off x="1254" y="2235"/>
              <a:ext cx="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5443" name="Freeform 51"/>
            <p:cNvSpPr>
              <a:spLocks/>
            </p:cNvSpPr>
            <p:nvPr/>
          </p:nvSpPr>
          <p:spPr bwMode="auto">
            <a:xfrm>
              <a:off x="1876" y="1943"/>
              <a:ext cx="27" cy="23"/>
            </a:xfrm>
            <a:custGeom>
              <a:avLst/>
              <a:gdLst>
                <a:gd name="T0" fmla="*/ 13 w 27"/>
                <a:gd name="T1" fmla="*/ 22 h 23"/>
                <a:gd name="T2" fmla="*/ 0 w 27"/>
                <a:gd name="T3" fmla="*/ 11 h 23"/>
                <a:gd name="T4" fmla="*/ 13 w 27"/>
                <a:gd name="T5" fmla="*/ 0 h 23"/>
                <a:gd name="T6" fmla="*/ 26 w 27"/>
                <a:gd name="T7" fmla="*/ 11 h 23"/>
                <a:gd name="T8" fmla="*/ 13 w 27"/>
                <a:gd name="T9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3">
                  <a:moveTo>
                    <a:pt x="13" y="22"/>
                  </a:moveTo>
                  <a:lnTo>
                    <a:pt x="0" y="11"/>
                  </a:lnTo>
                  <a:lnTo>
                    <a:pt x="13" y="0"/>
                  </a:lnTo>
                  <a:lnTo>
                    <a:pt x="26" y="11"/>
                  </a:lnTo>
                  <a:lnTo>
                    <a:pt x="13" y="2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5444" name="Line 52"/>
            <p:cNvSpPr>
              <a:spLocks noChangeShapeType="1"/>
            </p:cNvSpPr>
            <p:nvPr/>
          </p:nvSpPr>
          <p:spPr bwMode="auto">
            <a:xfrm flipH="1">
              <a:off x="1902" y="2235"/>
              <a:ext cx="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5445" name="Line 53"/>
            <p:cNvSpPr>
              <a:spLocks noChangeShapeType="1"/>
            </p:cNvSpPr>
            <p:nvPr/>
          </p:nvSpPr>
          <p:spPr bwMode="auto">
            <a:xfrm flipV="1">
              <a:off x="2044" y="1527"/>
              <a:ext cx="0" cy="282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5446" name="Line 54"/>
            <p:cNvSpPr>
              <a:spLocks noChangeShapeType="1"/>
            </p:cNvSpPr>
            <p:nvPr/>
          </p:nvSpPr>
          <p:spPr bwMode="auto">
            <a:xfrm>
              <a:off x="2015" y="1550"/>
              <a:ext cx="0" cy="237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5447" name="Line 55"/>
            <p:cNvSpPr>
              <a:spLocks noChangeShapeType="1"/>
            </p:cNvSpPr>
            <p:nvPr/>
          </p:nvSpPr>
          <p:spPr bwMode="auto">
            <a:xfrm>
              <a:off x="1933" y="2461"/>
              <a:ext cx="0" cy="63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5448" name="Line 56"/>
            <p:cNvSpPr>
              <a:spLocks noChangeShapeType="1"/>
            </p:cNvSpPr>
            <p:nvPr/>
          </p:nvSpPr>
          <p:spPr bwMode="auto">
            <a:xfrm>
              <a:off x="1842" y="3017"/>
              <a:ext cx="0" cy="63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5449" name="Line 57"/>
            <p:cNvSpPr>
              <a:spLocks noChangeShapeType="1"/>
            </p:cNvSpPr>
            <p:nvPr/>
          </p:nvSpPr>
          <p:spPr bwMode="auto">
            <a:xfrm>
              <a:off x="1847" y="2465"/>
              <a:ext cx="0" cy="63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5450" name="Freeform 58"/>
            <p:cNvSpPr>
              <a:spLocks/>
            </p:cNvSpPr>
            <p:nvPr/>
          </p:nvSpPr>
          <p:spPr bwMode="auto">
            <a:xfrm>
              <a:off x="1379" y="1864"/>
              <a:ext cx="414" cy="773"/>
            </a:xfrm>
            <a:custGeom>
              <a:avLst/>
              <a:gdLst>
                <a:gd name="T0" fmla="*/ 206 w 414"/>
                <a:gd name="T1" fmla="*/ 772 h 773"/>
                <a:gd name="T2" fmla="*/ 267 w 414"/>
                <a:gd name="T3" fmla="*/ 772 h 773"/>
                <a:gd name="T4" fmla="*/ 267 w 414"/>
                <a:gd name="T5" fmla="*/ 685 h 773"/>
                <a:gd name="T6" fmla="*/ 252 w 414"/>
                <a:gd name="T7" fmla="*/ 673 h 773"/>
                <a:gd name="T8" fmla="*/ 252 w 414"/>
                <a:gd name="T9" fmla="*/ 664 h 773"/>
                <a:gd name="T10" fmla="*/ 260 w 414"/>
                <a:gd name="T11" fmla="*/ 664 h 773"/>
                <a:gd name="T12" fmla="*/ 267 w 414"/>
                <a:gd name="T13" fmla="*/ 654 h 773"/>
                <a:gd name="T14" fmla="*/ 274 w 414"/>
                <a:gd name="T15" fmla="*/ 653 h 773"/>
                <a:gd name="T16" fmla="*/ 293 w 414"/>
                <a:gd name="T17" fmla="*/ 653 h 773"/>
                <a:gd name="T18" fmla="*/ 293 w 414"/>
                <a:gd name="T19" fmla="*/ 585 h 773"/>
                <a:gd name="T20" fmla="*/ 283 w 414"/>
                <a:gd name="T21" fmla="*/ 585 h 773"/>
                <a:gd name="T22" fmla="*/ 275 w 414"/>
                <a:gd name="T23" fmla="*/ 579 h 773"/>
                <a:gd name="T24" fmla="*/ 343 w 414"/>
                <a:gd name="T25" fmla="*/ 139 h 773"/>
                <a:gd name="T26" fmla="*/ 413 w 414"/>
                <a:gd name="T27" fmla="*/ 139 h 773"/>
                <a:gd name="T28" fmla="*/ 413 w 414"/>
                <a:gd name="T29" fmla="*/ 118 h 773"/>
                <a:gd name="T30" fmla="*/ 377 w 414"/>
                <a:gd name="T31" fmla="*/ 118 h 773"/>
                <a:gd name="T32" fmla="*/ 377 w 414"/>
                <a:gd name="T33" fmla="*/ 108 h 773"/>
                <a:gd name="T34" fmla="*/ 394 w 414"/>
                <a:gd name="T35" fmla="*/ 94 h 773"/>
                <a:gd name="T36" fmla="*/ 394 w 414"/>
                <a:gd name="T37" fmla="*/ 25 h 773"/>
                <a:gd name="T38" fmla="*/ 379 w 414"/>
                <a:gd name="T39" fmla="*/ 12 h 773"/>
                <a:gd name="T40" fmla="*/ 379 w 414"/>
                <a:gd name="T41" fmla="*/ 0 h 773"/>
                <a:gd name="T42" fmla="*/ 362 w 414"/>
                <a:gd name="T43" fmla="*/ 0 h 773"/>
                <a:gd name="T44" fmla="*/ 362 w 414"/>
                <a:gd name="T45" fmla="*/ 111 h 773"/>
                <a:gd name="T46" fmla="*/ 316 w 414"/>
                <a:gd name="T47" fmla="*/ 111 h 773"/>
                <a:gd name="T48" fmla="*/ 316 w 414"/>
                <a:gd name="T49" fmla="*/ 18 h 773"/>
                <a:gd name="T50" fmla="*/ 295 w 414"/>
                <a:gd name="T51" fmla="*/ 18 h 773"/>
                <a:gd name="T52" fmla="*/ 288 w 414"/>
                <a:gd name="T53" fmla="*/ 24 h 773"/>
                <a:gd name="T54" fmla="*/ 288 w 414"/>
                <a:gd name="T55" fmla="*/ 257 h 773"/>
                <a:gd name="T56" fmla="*/ 128 w 414"/>
                <a:gd name="T57" fmla="*/ 257 h 773"/>
                <a:gd name="T58" fmla="*/ 128 w 414"/>
                <a:gd name="T59" fmla="*/ 24 h 773"/>
                <a:gd name="T60" fmla="*/ 120 w 414"/>
                <a:gd name="T61" fmla="*/ 18 h 773"/>
                <a:gd name="T62" fmla="*/ 97 w 414"/>
                <a:gd name="T63" fmla="*/ 18 h 773"/>
                <a:gd name="T64" fmla="*/ 97 w 414"/>
                <a:gd name="T65" fmla="*/ 111 h 773"/>
                <a:gd name="T66" fmla="*/ 52 w 414"/>
                <a:gd name="T67" fmla="*/ 111 h 773"/>
                <a:gd name="T68" fmla="*/ 52 w 414"/>
                <a:gd name="T69" fmla="*/ 0 h 773"/>
                <a:gd name="T70" fmla="*/ 36 w 414"/>
                <a:gd name="T71" fmla="*/ 0 h 773"/>
                <a:gd name="T72" fmla="*/ 36 w 414"/>
                <a:gd name="T73" fmla="*/ 12 h 773"/>
                <a:gd name="T74" fmla="*/ 20 w 414"/>
                <a:gd name="T75" fmla="*/ 25 h 773"/>
                <a:gd name="T76" fmla="*/ 20 w 414"/>
                <a:gd name="T77" fmla="*/ 94 h 773"/>
                <a:gd name="T78" fmla="*/ 37 w 414"/>
                <a:gd name="T79" fmla="*/ 108 h 773"/>
                <a:gd name="T80" fmla="*/ 37 w 414"/>
                <a:gd name="T81" fmla="*/ 118 h 773"/>
                <a:gd name="T82" fmla="*/ 0 w 414"/>
                <a:gd name="T83" fmla="*/ 118 h 773"/>
                <a:gd name="T84" fmla="*/ 0 w 414"/>
                <a:gd name="T85" fmla="*/ 139 h 773"/>
                <a:gd name="T86" fmla="*/ 72 w 414"/>
                <a:gd name="T87" fmla="*/ 139 h 773"/>
                <a:gd name="T88" fmla="*/ 139 w 414"/>
                <a:gd name="T89" fmla="*/ 579 h 773"/>
                <a:gd name="T90" fmla="*/ 131 w 414"/>
                <a:gd name="T91" fmla="*/ 585 h 773"/>
                <a:gd name="T92" fmla="*/ 123 w 414"/>
                <a:gd name="T93" fmla="*/ 585 h 773"/>
                <a:gd name="T94" fmla="*/ 123 w 414"/>
                <a:gd name="T95" fmla="*/ 653 h 773"/>
                <a:gd name="T96" fmla="*/ 140 w 414"/>
                <a:gd name="T97" fmla="*/ 653 h 773"/>
                <a:gd name="T98" fmla="*/ 147 w 414"/>
                <a:gd name="T99" fmla="*/ 654 h 773"/>
                <a:gd name="T100" fmla="*/ 154 w 414"/>
                <a:gd name="T101" fmla="*/ 664 h 773"/>
                <a:gd name="T102" fmla="*/ 163 w 414"/>
                <a:gd name="T103" fmla="*/ 664 h 773"/>
                <a:gd name="T104" fmla="*/ 163 w 414"/>
                <a:gd name="T105" fmla="*/ 673 h 773"/>
                <a:gd name="T106" fmla="*/ 148 w 414"/>
                <a:gd name="T107" fmla="*/ 685 h 773"/>
                <a:gd name="T108" fmla="*/ 148 w 414"/>
                <a:gd name="T109" fmla="*/ 772 h 773"/>
                <a:gd name="T110" fmla="*/ 210 w 414"/>
                <a:gd name="T111" fmla="*/ 772 h 773"/>
                <a:gd name="T112" fmla="*/ 206 w 414"/>
                <a:gd name="T113" fmla="*/ 772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14" h="773">
                  <a:moveTo>
                    <a:pt x="206" y="772"/>
                  </a:moveTo>
                  <a:lnTo>
                    <a:pt x="267" y="772"/>
                  </a:lnTo>
                  <a:lnTo>
                    <a:pt x="267" y="685"/>
                  </a:lnTo>
                  <a:lnTo>
                    <a:pt x="252" y="673"/>
                  </a:lnTo>
                  <a:lnTo>
                    <a:pt x="252" y="664"/>
                  </a:lnTo>
                  <a:lnTo>
                    <a:pt x="260" y="664"/>
                  </a:lnTo>
                  <a:lnTo>
                    <a:pt x="267" y="654"/>
                  </a:lnTo>
                  <a:lnTo>
                    <a:pt x="274" y="653"/>
                  </a:lnTo>
                  <a:lnTo>
                    <a:pt x="293" y="653"/>
                  </a:lnTo>
                  <a:lnTo>
                    <a:pt x="293" y="585"/>
                  </a:lnTo>
                  <a:lnTo>
                    <a:pt x="283" y="585"/>
                  </a:lnTo>
                  <a:lnTo>
                    <a:pt x="275" y="579"/>
                  </a:lnTo>
                  <a:lnTo>
                    <a:pt x="343" y="139"/>
                  </a:lnTo>
                  <a:lnTo>
                    <a:pt x="413" y="139"/>
                  </a:lnTo>
                  <a:lnTo>
                    <a:pt x="413" y="118"/>
                  </a:lnTo>
                  <a:lnTo>
                    <a:pt x="377" y="118"/>
                  </a:lnTo>
                  <a:lnTo>
                    <a:pt x="377" y="108"/>
                  </a:lnTo>
                  <a:lnTo>
                    <a:pt x="394" y="94"/>
                  </a:lnTo>
                  <a:lnTo>
                    <a:pt x="394" y="25"/>
                  </a:lnTo>
                  <a:lnTo>
                    <a:pt x="379" y="12"/>
                  </a:lnTo>
                  <a:lnTo>
                    <a:pt x="379" y="0"/>
                  </a:lnTo>
                  <a:lnTo>
                    <a:pt x="362" y="0"/>
                  </a:lnTo>
                  <a:lnTo>
                    <a:pt x="362" y="111"/>
                  </a:lnTo>
                  <a:lnTo>
                    <a:pt x="316" y="111"/>
                  </a:lnTo>
                  <a:lnTo>
                    <a:pt x="316" y="18"/>
                  </a:lnTo>
                  <a:lnTo>
                    <a:pt x="295" y="18"/>
                  </a:lnTo>
                  <a:lnTo>
                    <a:pt x="288" y="24"/>
                  </a:lnTo>
                  <a:lnTo>
                    <a:pt x="288" y="257"/>
                  </a:lnTo>
                  <a:lnTo>
                    <a:pt x="128" y="257"/>
                  </a:lnTo>
                  <a:lnTo>
                    <a:pt x="128" y="24"/>
                  </a:lnTo>
                  <a:lnTo>
                    <a:pt x="120" y="18"/>
                  </a:lnTo>
                  <a:lnTo>
                    <a:pt x="97" y="18"/>
                  </a:lnTo>
                  <a:lnTo>
                    <a:pt x="97" y="111"/>
                  </a:lnTo>
                  <a:lnTo>
                    <a:pt x="52" y="111"/>
                  </a:lnTo>
                  <a:lnTo>
                    <a:pt x="52" y="0"/>
                  </a:lnTo>
                  <a:lnTo>
                    <a:pt x="36" y="0"/>
                  </a:lnTo>
                  <a:lnTo>
                    <a:pt x="36" y="12"/>
                  </a:lnTo>
                  <a:lnTo>
                    <a:pt x="20" y="25"/>
                  </a:lnTo>
                  <a:lnTo>
                    <a:pt x="20" y="94"/>
                  </a:lnTo>
                  <a:lnTo>
                    <a:pt x="37" y="108"/>
                  </a:lnTo>
                  <a:lnTo>
                    <a:pt x="37" y="118"/>
                  </a:lnTo>
                  <a:lnTo>
                    <a:pt x="0" y="118"/>
                  </a:lnTo>
                  <a:lnTo>
                    <a:pt x="0" y="139"/>
                  </a:lnTo>
                  <a:lnTo>
                    <a:pt x="72" y="139"/>
                  </a:lnTo>
                  <a:lnTo>
                    <a:pt x="139" y="579"/>
                  </a:lnTo>
                  <a:lnTo>
                    <a:pt x="131" y="585"/>
                  </a:lnTo>
                  <a:lnTo>
                    <a:pt x="123" y="585"/>
                  </a:lnTo>
                  <a:lnTo>
                    <a:pt x="123" y="653"/>
                  </a:lnTo>
                  <a:lnTo>
                    <a:pt x="140" y="653"/>
                  </a:lnTo>
                  <a:lnTo>
                    <a:pt x="147" y="654"/>
                  </a:lnTo>
                  <a:lnTo>
                    <a:pt x="154" y="664"/>
                  </a:lnTo>
                  <a:lnTo>
                    <a:pt x="163" y="664"/>
                  </a:lnTo>
                  <a:lnTo>
                    <a:pt x="163" y="673"/>
                  </a:lnTo>
                  <a:lnTo>
                    <a:pt x="148" y="685"/>
                  </a:lnTo>
                  <a:lnTo>
                    <a:pt x="148" y="772"/>
                  </a:lnTo>
                  <a:lnTo>
                    <a:pt x="210" y="772"/>
                  </a:lnTo>
                  <a:lnTo>
                    <a:pt x="206" y="772"/>
                  </a:lnTo>
                </a:path>
              </a:pathLst>
            </a:custGeom>
            <a:solidFill>
              <a:srgbClr val="EAEAEA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5451" name="Freeform 59"/>
            <p:cNvSpPr>
              <a:spLocks/>
            </p:cNvSpPr>
            <p:nvPr/>
          </p:nvSpPr>
          <p:spPr bwMode="auto">
            <a:xfrm>
              <a:off x="1585" y="2528"/>
              <a:ext cx="62" cy="109"/>
            </a:xfrm>
            <a:custGeom>
              <a:avLst/>
              <a:gdLst>
                <a:gd name="T0" fmla="*/ 0 w 62"/>
                <a:gd name="T1" fmla="*/ 108 h 109"/>
                <a:gd name="T2" fmla="*/ 61 w 62"/>
                <a:gd name="T3" fmla="*/ 108 h 109"/>
                <a:gd name="T4" fmla="*/ 61 w 62"/>
                <a:gd name="T5" fmla="*/ 21 h 109"/>
                <a:gd name="T6" fmla="*/ 46 w 62"/>
                <a:gd name="T7" fmla="*/ 9 h 109"/>
                <a:gd name="T8" fmla="*/ 46 w 62"/>
                <a:gd name="T9" fmla="*/ 0 h 109"/>
                <a:gd name="T10" fmla="*/ 54 w 62"/>
                <a:gd name="T11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109">
                  <a:moveTo>
                    <a:pt x="0" y="108"/>
                  </a:moveTo>
                  <a:lnTo>
                    <a:pt x="61" y="108"/>
                  </a:lnTo>
                  <a:lnTo>
                    <a:pt x="61" y="21"/>
                  </a:lnTo>
                  <a:lnTo>
                    <a:pt x="46" y="9"/>
                  </a:lnTo>
                  <a:lnTo>
                    <a:pt x="46" y="0"/>
                  </a:lnTo>
                  <a:lnTo>
                    <a:pt x="54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5452" name="Freeform 60"/>
            <p:cNvSpPr>
              <a:spLocks/>
            </p:cNvSpPr>
            <p:nvPr/>
          </p:nvSpPr>
          <p:spPr bwMode="auto">
            <a:xfrm>
              <a:off x="1639" y="2517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8 w 17"/>
                <a:gd name="T3" fmla="*/ 1 h 17"/>
                <a:gd name="T4" fmla="*/ 16 w 17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7">
                  <a:moveTo>
                    <a:pt x="0" y="16"/>
                  </a:moveTo>
                  <a:lnTo>
                    <a:pt x="8" y="1"/>
                  </a:lnTo>
                  <a:lnTo>
                    <a:pt x="16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5453" name="Freeform 61"/>
            <p:cNvSpPr>
              <a:spLocks/>
            </p:cNvSpPr>
            <p:nvPr/>
          </p:nvSpPr>
          <p:spPr bwMode="auto">
            <a:xfrm>
              <a:off x="1653" y="2449"/>
              <a:ext cx="20" cy="69"/>
            </a:xfrm>
            <a:custGeom>
              <a:avLst/>
              <a:gdLst>
                <a:gd name="T0" fmla="*/ 0 w 20"/>
                <a:gd name="T1" fmla="*/ 68 h 69"/>
                <a:gd name="T2" fmla="*/ 19 w 20"/>
                <a:gd name="T3" fmla="*/ 68 h 69"/>
                <a:gd name="T4" fmla="*/ 19 w 20"/>
                <a:gd name="T5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69">
                  <a:moveTo>
                    <a:pt x="0" y="68"/>
                  </a:moveTo>
                  <a:lnTo>
                    <a:pt x="19" y="68"/>
                  </a:lnTo>
                  <a:lnTo>
                    <a:pt x="19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5454" name="Line 62"/>
            <p:cNvSpPr>
              <a:spLocks noChangeShapeType="1"/>
            </p:cNvSpPr>
            <p:nvPr/>
          </p:nvSpPr>
          <p:spPr bwMode="auto">
            <a:xfrm flipH="1">
              <a:off x="1662" y="2449"/>
              <a:ext cx="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5455" name="Line 63"/>
            <p:cNvSpPr>
              <a:spLocks noChangeShapeType="1"/>
            </p:cNvSpPr>
            <p:nvPr/>
          </p:nvSpPr>
          <p:spPr bwMode="auto">
            <a:xfrm flipH="1" flipV="1">
              <a:off x="1654" y="2443"/>
              <a:ext cx="8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5456" name="Freeform 64"/>
            <p:cNvSpPr>
              <a:spLocks/>
            </p:cNvSpPr>
            <p:nvPr/>
          </p:nvSpPr>
          <p:spPr bwMode="auto">
            <a:xfrm>
              <a:off x="1379" y="1864"/>
              <a:ext cx="414" cy="580"/>
            </a:xfrm>
            <a:custGeom>
              <a:avLst/>
              <a:gdLst>
                <a:gd name="T0" fmla="*/ 275 w 414"/>
                <a:gd name="T1" fmla="*/ 579 h 580"/>
                <a:gd name="T2" fmla="*/ 343 w 414"/>
                <a:gd name="T3" fmla="*/ 139 h 580"/>
                <a:gd name="T4" fmla="*/ 413 w 414"/>
                <a:gd name="T5" fmla="*/ 139 h 580"/>
                <a:gd name="T6" fmla="*/ 413 w 414"/>
                <a:gd name="T7" fmla="*/ 118 h 580"/>
                <a:gd name="T8" fmla="*/ 377 w 414"/>
                <a:gd name="T9" fmla="*/ 118 h 580"/>
                <a:gd name="T10" fmla="*/ 377 w 414"/>
                <a:gd name="T11" fmla="*/ 108 h 580"/>
                <a:gd name="T12" fmla="*/ 394 w 414"/>
                <a:gd name="T13" fmla="*/ 94 h 580"/>
                <a:gd name="T14" fmla="*/ 394 w 414"/>
                <a:gd name="T15" fmla="*/ 25 h 580"/>
                <a:gd name="T16" fmla="*/ 379 w 414"/>
                <a:gd name="T17" fmla="*/ 12 h 580"/>
                <a:gd name="T18" fmla="*/ 379 w 414"/>
                <a:gd name="T19" fmla="*/ 0 h 580"/>
                <a:gd name="T20" fmla="*/ 362 w 414"/>
                <a:gd name="T21" fmla="*/ 0 h 580"/>
                <a:gd name="T22" fmla="*/ 362 w 414"/>
                <a:gd name="T23" fmla="*/ 111 h 580"/>
                <a:gd name="T24" fmla="*/ 316 w 414"/>
                <a:gd name="T25" fmla="*/ 111 h 580"/>
                <a:gd name="T26" fmla="*/ 316 w 414"/>
                <a:gd name="T27" fmla="*/ 18 h 580"/>
                <a:gd name="T28" fmla="*/ 295 w 414"/>
                <a:gd name="T29" fmla="*/ 18 h 580"/>
                <a:gd name="T30" fmla="*/ 288 w 414"/>
                <a:gd name="T31" fmla="*/ 24 h 580"/>
                <a:gd name="T32" fmla="*/ 288 w 414"/>
                <a:gd name="T33" fmla="*/ 257 h 580"/>
                <a:gd name="T34" fmla="*/ 128 w 414"/>
                <a:gd name="T35" fmla="*/ 257 h 580"/>
                <a:gd name="T36" fmla="*/ 128 w 414"/>
                <a:gd name="T37" fmla="*/ 24 h 580"/>
                <a:gd name="T38" fmla="*/ 120 w 414"/>
                <a:gd name="T39" fmla="*/ 18 h 580"/>
                <a:gd name="T40" fmla="*/ 97 w 414"/>
                <a:gd name="T41" fmla="*/ 18 h 580"/>
                <a:gd name="T42" fmla="*/ 97 w 414"/>
                <a:gd name="T43" fmla="*/ 111 h 580"/>
                <a:gd name="T44" fmla="*/ 52 w 414"/>
                <a:gd name="T45" fmla="*/ 111 h 580"/>
                <a:gd name="T46" fmla="*/ 52 w 414"/>
                <a:gd name="T47" fmla="*/ 0 h 580"/>
                <a:gd name="T48" fmla="*/ 36 w 414"/>
                <a:gd name="T49" fmla="*/ 0 h 580"/>
                <a:gd name="T50" fmla="*/ 36 w 414"/>
                <a:gd name="T51" fmla="*/ 12 h 580"/>
                <a:gd name="T52" fmla="*/ 20 w 414"/>
                <a:gd name="T53" fmla="*/ 25 h 580"/>
                <a:gd name="T54" fmla="*/ 20 w 414"/>
                <a:gd name="T55" fmla="*/ 94 h 580"/>
                <a:gd name="T56" fmla="*/ 37 w 414"/>
                <a:gd name="T57" fmla="*/ 108 h 580"/>
                <a:gd name="T58" fmla="*/ 37 w 414"/>
                <a:gd name="T59" fmla="*/ 118 h 580"/>
                <a:gd name="T60" fmla="*/ 0 w 414"/>
                <a:gd name="T61" fmla="*/ 118 h 580"/>
                <a:gd name="T62" fmla="*/ 0 w 414"/>
                <a:gd name="T63" fmla="*/ 139 h 580"/>
                <a:gd name="T64" fmla="*/ 72 w 414"/>
                <a:gd name="T65" fmla="*/ 139 h 580"/>
                <a:gd name="T66" fmla="*/ 139 w 414"/>
                <a:gd name="T67" fmla="*/ 579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4" h="580">
                  <a:moveTo>
                    <a:pt x="275" y="579"/>
                  </a:moveTo>
                  <a:lnTo>
                    <a:pt x="343" y="139"/>
                  </a:lnTo>
                  <a:lnTo>
                    <a:pt x="413" y="139"/>
                  </a:lnTo>
                  <a:lnTo>
                    <a:pt x="413" y="118"/>
                  </a:lnTo>
                  <a:lnTo>
                    <a:pt x="377" y="118"/>
                  </a:lnTo>
                  <a:lnTo>
                    <a:pt x="377" y="108"/>
                  </a:lnTo>
                  <a:lnTo>
                    <a:pt x="394" y="94"/>
                  </a:lnTo>
                  <a:lnTo>
                    <a:pt x="394" y="25"/>
                  </a:lnTo>
                  <a:lnTo>
                    <a:pt x="379" y="12"/>
                  </a:lnTo>
                  <a:lnTo>
                    <a:pt x="379" y="0"/>
                  </a:lnTo>
                  <a:lnTo>
                    <a:pt x="362" y="0"/>
                  </a:lnTo>
                  <a:lnTo>
                    <a:pt x="362" y="111"/>
                  </a:lnTo>
                  <a:lnTo>
                    <a:pt x="316" y="111"/>
                  </a:lnTo>
                  <a:lnTo>
                    <a:pt x="316" y="18"/>
                  </a:lnTo>
                  <a:lnTo>
                    <a:pt x="295" y="18"/>
                  </a:lnTo>
                  <a:lnTo>
                    <a:pt x="288" y="24"/>
                  </a:lnTo>
                  <a:lnTo>
                    <a:pt x="288" y="257"/>
                  </a:lnTo>
                  <a:lnTo>
                    <a:pt x="128" y="257"/>
                  </a:lnTo>
                  <a:lnTo>
                    <a:pt x="128" y="24"/>
                  </a:lnTo>
                  <a:lnTo>
                    <a:pt x="120" y="18"/>
                  </a:lnTo>
                  <a:lnTo>
                    <a:pt x="97" y="18"/>
                  </a:lnTo>
                  <a:lnTo>
                    <a:pt x="97" y="111"/>
                  </a:lnTo>
                  <a:lnTo>
                    <a:pt x="52" y="111"/>
                  </a:lnTo>
                  <a:lnTo>
                    <a:pt x="52" y="0"/>
                  </a:lnTo>
                  <a:lnTo>
                    <a:pt x="36" y="0"/>
                  </a:lnTo>
                  <a:lnTo>
                    <a:pt x="36" y="12"/>
                  </a:lnTo>
                  <a:lnTo>
                    <a:pt x="20" y="25"/>
                  </a:lnTo>
                  <a:lnTo>
                    <a:pt x="20" y="94"/>
                  </a:lnTo>
                  <a:lnTo>
                    <a:pt x="37" y="108"/>
                  </a:lnTo>
                  <a:lnTo>
                    <a:pt x="37" y="118"/>
                  </a:lnTo>
                  <a:lnTo>
                    <a:pt x="0" y="118"/>
                  </a:lnTo>
                  <a:lnTo>
                    <a:pt x="0" y="139"/>
                  </a:lnTo>
                  <a:lnTo>
                    <a:pt x="72" y="139"/>
                  </a:lnTo>
                  <a:lnTo>
                    <a:pt x="139" y="57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5457" name="Line 65"/>
            <p:cNvSpPr>
              <a:spLocks noChangeShapeType="1"/>
            </p:cNvSpPr>
            <p:nvPr/>
          </p:nvSpPr>
          <p:spPr bwMode="auto">
            <a:xfrm flipH="1">
              <a:off x="1510" y="2443"/>
              <a:ext cx="8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5458" name="Line 66"/>
            <p:cNvSpPr>
              <a:spLocks noChangeShapeType="1"/>
            </p:cNvSpPr>
            <p:nvPr/>
          </p:nvSpPr>
          <p:spPr bwMode="auto">
            <a:xfrm flipH="1">
              <a:off x="1502" y="2449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5459" name="Freeform 67"/>
            <p:cNvSpPr>
              <a:spLocks/>
            </p:cNvSpPr>
            <p:nvPr/>
          </p:nvSpPr>
          <p:spPr bwMode="auto">
            <a:xfrm>
              <a:off x="1502" y="2449"/>
              <a:ext cx="18" cy="69"/>
            </a:xfrm>
            <a:custGeom>
              <a:avLst/>
              <a:gdLst>
                <a:gd name="T0" fmla="*/ 0 w 18"/>
                <a:gd name="T1" fmla="*/ 0 h 69"/>
                <a:gd name="T2" fmla="*/ 0 w 18"/>
                <a:gd name="T3" fmla="*/ 68 h 69"/>
                <a:gd name="T4" fmla="*/ 17 w 18"/>
                <a:gd name="T5" fmla="*/ 6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69">
                  <a:moveTo>
                    <a:pt x="0" y="0"/>
                  </a:moveTo>
                  <a:lnTo>
                    <a:pt x="0" y="68"/>
                  </a:lnTo>
                  <a:lnTo>
                    <a:pt x="17" y="6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5460" name="Freeform 68"/>
            <p:cNvSpPr>
              <a:spLocks/>
            </p:cNvSpPr>
            <p:nvPr/>
          </p:nvSpPr>
          <p:spPr bwMode="auto">
            <a:xfrm>
              <a:off x="1519" y="2517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8 w 17"/>
                <a:gd name="T3" fmla="*/ 1 h 17"/>
                <a:gd name="T4" fmla="*/ 16 w 17"/>
                <a:gd name="T5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8" y="1"/>
                  </a:lnTo>
                  <a:lnTo>
                    <a:pt x="16" y="1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5461" name="Freeform 69"/>
            <p:cNvSpPr>
              <a:spLocks/>
            </p:cNvSpPr>
            <p:nvPr/>
          </p:nvSpPr>
          <p:spPr bwMode="auto">
            <a:xfrm>
              <a:off x="1527" y="2528"/>
              <a:ext cx="63" cy="109"/>
            </a:xfrm>
            <a:custGeom>
              <a:avLst/>
              <a:gdLst>
                <a:gd name="T0" fmla="*/ 6 w 63"/>
                <a:gd name="T1" fmla="*/ 0 h 109"/>
                <a:gd name="T2" fmla="*/ 15 w 63"/>
                <a:gd name="T3" fmla="*/ 0 h 109"/>
                <a:gd name="T4" fmla="*/ 15 w 63"/>
                <a:gd name="T5" fmla="*/ 9 h 109"/>
                <a:gd name="T6" fmla="*/ 0 w 63"/>
                <a:gd name="T7" fmla="*/ 21 h 109"/>
                <a:gd name="T8" fmla="*/ 0 w 63"/>
                <a:gd name="T9" fmla="*/ 108 h 109"/>
                <a:gd name="T10" fmla="*/ 62 w 63"/>
                <a:gd name="T11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09">
                  <a:moveTo>
                    <a:pt x="6" y="0"/>
                  </a:moveTo>
                  <a:lnTo>
                    <a:pt x="15" y="0"/>
                  </a:lnTo>
                  <a:lnTo>
                    <a:pt x="15" y="9"/>
                  </a:lnTo>
                  <a:lnTo>
                    <a:pt x="0" y="21"/>
                  </a:lnTo>
                  <a:lnTo>
                    <a:pt x="0" y="108"/>
                  </a:lnTo>
                  <a:lnTo>
                    <a:pt x="62" y="10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5462" name="Freeform 70"/>
            <p:cNvSpPr>
              <a:spLocks/>
            </p:cNvSpPr>
            <p:nvPr/>
          </p:nvSpPr>
          <p:spPr bwMode="auto">
            <a:xfrm>
              <a:off x="1483" y="2552"/>
              <a:ext cx="33" cy="27"/>
            </a:xfrm>
            <a:custGeom>
              <a:avLst/>
              <a:gdLst>
                <a:gd name="T0" fmla="*/ 32 w 33"/>
                <a:gd name="T1" fmla="*/ 12 h 27"/>
                <a:gd name="T2" fmla="*/ 16 w 33"/>
                <a:gd name="T3" fmla="*/ 26 h 27"/>
                <a:gd name="T4" fmla="*/ 0 w 33"/>
                <a:gd name="T5" fmla="*/ 12 h 27"/>
                <a:gd name="T6" fmla="*/ 0 w 33"/>
                <a:gd name="T7" fmla="*/ 0 h 27"/>
                <a:gd name="T8" fmla="*/ 31 w 33"/>
                <a:gd name="T9" fmla="*/ 0 h 27"/>
                <a:gd name="T10" fmla="*/ 32 w 33"/>
                <a:gd name="T11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27">
                  <a:moveTo>
                    <a:pt x="32" y="12"/>
                  </a:moveTo>
                  <a:lnTo>
                    <a:pt x="16" y="2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2" y="12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5463" name="Freeform 71"/>
            <p:cNvSpPr>
              <a:spLocks/>
            </p:cNvSpPr>
            <p:nvPr/>
          </p:nvSpPr>
          <p:spPr bwMode="auto">
            <a:xfrm>
              <a:off x="1659" y="2552"/>
              <a:ext cx="33" cy="27"/>
            </a:xfrm>
            <a:custGeom>
              <a:avLst/>
              <a:gdLst>
                <a:gd name="T0" fmla="*/ 32 w 33"/>
                <a:gd name="T1" fmla="*/ 12 h 27"/>
                <a:gd name="T2" fmla="*/ 17 w 33"/>
                <a:gd name="T3" fmla="*/ 26 h 27"/>
                <a:gd name="T4" fmla="*/ 0 w 33"/>
                <a:gd name="T5" fmla="*/ 12 h 27"/>
                <a:gd name="T6" fmla="*/ 0 w 33"/>
                <a:gd name="T7" fmla="*/ 0 h 27"/>
                <a:gd name="T8" fmla="*/ 32 w 33"/>
                <a:gd name="T9" fmla="*/ 0 h 27"/>
                <a:gd name="T10" fmla="*/ 32 w 33"/>
                <a:gd name="T11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27">
                  <a:moveTo>
                    <a:pt x="32" y="12"/>
                  </a:moveTo>
                  <a:lnTo>
                    <a:pt x="17" y="2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32" y="0"/>
                  </a:lnTo>
                  <a:lnTo>
                    <a:pt x="32" y="12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5464" name="Freeform 72"/>
            <p:cNvSpPr>
              <a:spLocks/>
            </p:cNvSpPr>
            <p:nvPr/>
          </p:nvSpPr>
          <p:spPr bwMode="auto">
            <a:xfrm>
              <a:off x="1607" y="3202"/>
              <a:ext cx="185" cy="322"/>
            </a:xfrm>
            <a:custGeom>
              <a:avLst/>
              <a:gdLst>
                <a:gd name="T0" fmla="*/ 78 w 185"/>
                <a:gd name="T1" fmla="*/ 0 h 322"/>
                <a:gd name="T2" fmla="*/ 146 w 185"/>
                <a:gd name="T3" fmla="*/ 0 h 322"/>
                <a:gd name="T4" fmla="*/ 165 w 185"/>
                <a:gd name="T5" fmla="*/ 5 h 322"/>
                <a:gd name="T6" fmla="*/ 178 w 185"/>
                <a:gd name="T7" fmla="*/ 19 h 322"/>
                <a:gd name="T8" fmla="*/ 184 w 185"/>
                <a:gd name="T9" fmla="*/ 48 h 322"/>
                <a:gd name="T10" fmla="*/ 184 w 185"/>
                <a:gd name="T11" fmla="*/ 95 h 322"/>
                <a:gd name="T12" fmla="*/ 126 w 185"/>
                <a:gd name="T13" fmla="*/ 95 h 322"/>
                <a:gd name="T14" fmla="*/ 118 w 185"/>
                <a:gd name="T15" fmla="*/ 103 h 322"/>
                <a:gd name="T16" fmla="*/ 118 w 185"/>
                <a:gd name="T17" fmla="*/ 203 h 322"/>
                <a:gd name="T18" fmla="*/ 114 w 185"/>
                <a:gd name="T19" fmla="*/ 208 h 322"/>
                <a:gd name="T20" fmla="*/ 71 w 185"/>
                <a:gd name="T21" fmla="*/ 208 h 322"/>
                <a:gd name="T22" fmla="*/ 71 w 185"/>
                <a:gd name="T23" fmla="*/ 269 h 322"/>
                <a:gd name="T24" fmla="*/ 107 w 185"/>
                <a:gd name="T25" fmla="*/ 269 h 322"/>
                <a:gd name="T26" fmla="*/ 107 w 185"/>
                <a:gd name="T27" fmla="*/ 321 h 322"/>
                <a:gd name="T28" fmla="*/ 61 w 185"/>
                <a:gd name="T29" fmla="*/ 321 h 322"/>
                <a:gd name="T30" fmla="*/ 58 w 185"/>
                <a:gd name="T31" fmla="*/ 316 h 322"/>
                <a:gd name="T32" fmla="*/ 37 w 185"/>
                <a:gd name="T33" fmla="*/ 321 h 322"/>
                <a:gd name="T34" fmla="*/ 0 w 185"/>
                <a:gd name="T35" fmla="*/ 321 h 322"/>
                <a:gd name="T36" fmla="*/ 0 w 185"/>
                <a:gd name="T37" fmla="*/ 236 h 322"/>
                <a:gd name="T38" fmla="*/ 27 w 185"/>
                <a:gd name="T39" fmla="*/ 215 h 322"/>
                <a:gd name="T40" fmla="*/ 27 w 185"/>
                <a:gd name="T41" fmla="*/ 174 h 322"/>
                <a:gd name="T42" fmla="*/ 36 w 185"/>
                <a:gd name="T43" fmla="*/ 174 h 322"/>
                <a:gd name="T44" fmla="*/ 61 w 185"/>
                <a:gd name="T45" fmla="*/ 150 h 322"/>
                <a:gd name="T46" fmla="*/ 61 w 185"/>
                <a:gd name="T47" fmla="*/ 18 h 322"/>
                <a:gd name="T48" fmla="*/ 78 w 185"/>
                <a:gd name="T49" fmla="*/ 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5" h="322">
                  <a:moveTo>
                    <a:pt x="78" y="0"/>
                  </a:moveTo>
                  <a:lnTo>
                    <a:pt x="146" y="0"/>
                  </a:lnTo>
                  <a:lnTo>
                    <a:pt x="165" y="5"/>
                  </a:lnTo>
                  <a:lnTo>
                    <a:pt x="178" y="19"/>
                  </a:lnTo>
                  <a:lnTo>
                    <a:pt x="184" y="48"/>
                  </a:lnTo>
                  <a:lnTo>
                    <a:pt x="184" y="95"/>
                  </a:lnTo>
                  <a:lnTo>
                    <a:pt x="126" y="95"/>
                  </a:lnTo>
                  <a:lnTo>
                    <a:pt x="118" y="103"/>
                  </a:lnTo>
                  <a:lnTo>
                    <a:pt x="118" y="203"/>
                  </a:lnTo>
                  <a:lnTo>
                    <a:pt x="114" y="208"/>
                  </a:lnTo>
                  <a:lnTo>
                    <a:pt x="71" y="208"/>
                  </a:lnTo>
                  <a:lnTo>
                    <a:pt x="71" y="269"/>
                  </a:lnTo>
                  <a:lnTo>
                    <a:pt x="107" y="269"/>
                  </a:lnTo>
                  <a:lnTo>
                    <a:pt x="107" y="321"/>
                  </a:lnTo>
                  <a:lnTo>
                    <a:pt x="61" y="321"/>
                  </a:lnTo>
                  <a:lnTo>
                    <a:pt x="58" y="316"/>
                  </a:lnTo>
                  <a:lnTo>
                    <a:pt x="37" y="321"/>
                  </a:lnTo>
                  <a:lnTo>
                    <a:pt x="0" y="321"/>
                  </a:lnTo>
                  <a:lnTo>
                    <a:pt x="0" y="236"/>
                  </a:lnTo>
                  <a:lnTo>
                    <a:pt x="27" y="215"/>
                  </a:lnTo>
                  <a:lnTo>
                    <a:pt x="27" y="174"/>
                  </a:lnTo>
                  <a:lnTo>
                    <a:pt x="36" y="174"/>
                  </a:lnTo>
                  <a:lnTo>
                    <a:pt x="61" y="150"/>
                  </a:lnTo>
                  <a:lnTo>
                    <a:pt x="61" y="18"/>
                  </a:lnTo>
                  <a:lnTo>
                    <a:pt x="78" y="0"/>
                  </a:lnTo>
                </a:path>
              </a:pathLst>
            </a:custGeom>
            <a:solidFill>
              <a:srgbClr val="CBCBCB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5465" name="Freeform 73"/>
            <p:cNvSpPr>
              <a:spLocks/>
            </p:cNvSpPr>
            <p:nvPr/>
          </p:nvSpPr>
          <p:spPr bwMode="auto">
            <a:xfrm>
              <a:off x="1607" y="3611"/>
              <a:ext cx="108" cy="200"/>
            </a:xfrm>
            <a:custGeom>
              <a:avLst/>
              <a:gdLst>
                <a:gd name="T0" fmla="*/ 0 w 108"/>
                <a:gd name="T1" fmla="*/ 53 h 200"/>
                <a:gd name="T2" fmla="*/ 0 w 108"/>
                <a:gd name="T3" fmla="*/ 0 h 200"/>
                <a:gd name="T4" fmla="*/ 37 w 108"/>
                <a:gd name="T5" fmla="*/ 0 h 200"/>
                <a:gd name="T6" fmla="*/ 58 w 108"/>
                <a:gd name="T7" fmla="*/ 6 h 200"/>
                <a:gd name="T8" fmla="*/ 61 w 108"/>
                <a:gd name="T9" fmla="*/ 0 h 200"/>
                <a:gd name="T10" fmla="*/ 107 w 108"/>
                <a:gd name="T11" fmla="*/ 0 h 200"/>
                <a:gd name="T12" fmla="*/ 107 w 108"/>
                <a:gd name="T13" fmla="*/ 17 h 200"/>
                <a:gd name="T14" fmla="*/ 107 w 108"/>
                <a:gd name="T15" fmla="*/ 24 h 200"/>
                <a:gd name="T16" fmla="*/ 96 w 108"/>
                <a:gd name="T17" fmla="*/ 44 h 200"/>
                <a:gd name="T18" fmla="*/ 57 w 108"/>
                <a:gd name="T19" fmla="*/ 83 h 200"/>
                <a:gd name="T20" fmla="*/ 68 w 108"/>
                <a:gd name="T21" fmla="*/ 90 h 200"/>
                <a:gd name="T22" fmla="*/ 57 w 108"/>
                <a:gd name="T23" fmla="*/ 97 h 200"/>
                <a:gd name="T24" fmla="*/ 68 w 108"/>
                <a:gd name="T25" fmla="*/ 103 h 200"/>
                <a:gd name="T26" fmla="*/ 57 w 108"/>
                <a:gd name="T27" fmla="*/ 109 h 200"/>
                <a:gd name="T28" fmla="*/ 68 w 108"/>
                <a:gd name="T29" fmla="*/ 116 h 200"/>
                <a:gd name="T30" fmla="*/ 57 w 108"/>
                <a:gd name="T31" fmla="*/ 122 h 200"/>
                <a:gd name="T32" fmla="*/ 68 w 108"/>
                <a:gd name="T33" fmla="*/ 129 h 200"/>
                <a:gd name="T34" fmla="*/ 57 w 108"/>
                <a:gd name="T35" fmla="*/ 135 h 200"/>
                <a:gd name="T36" fmla="*/ 68 w 108"/>
                <a:gd name="T37" fmla="*/ 142 h 200"/>
                <a:gd name="T38" fmla="*/ 57 w 108"/>
                <a:gd name="T39" fmla="*/ 148 h 200"/>
                <a:gd name="T40" fmla="*/ 68 w 108"/>
                <a:gd name="T41" fmla="*/ 155 h 200"/>
                <a:gd name="T42" fmla="*/ 57 w 108"/>
                <a:gd name="T43" fmla="*/ 162 h 200"/>
                <a:gd name="T44" fmla="*/ 68 w 108"/>
                <a:gd name="T45" fmla="*/ 168 h 200"/>
                <a:gd name="T46" fmla="*/ 57 w 108"/>
                <a:gd name="T47" fmla="*/ 174 h 200"/>
                <a:gd name="T48" fmla="*/ 55 w 108"/>
                <a:gd name="T49" fmla="*/ 199 h 200"/>
                <a:gd name="T50" fmla="*/ 39 w 108"/>
                <a:gd name="T51" fmla="*/ 199 h 200"/>
                <a:gd name="T52" fmla="*/ 29 w 108"/>
                <a:gd name="T53" fmla="*/ 185 h 200"/>
                <a:gd name="T54" fmla="*/ 25 w 108"/>
                <a:gd name="T55" fmla="*/ 53 h 200"/>
                <a:gd name="T56" fmla="*/ 0 w 108"/>
                <a:gd name="T57" fmla="*/ 5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200">
                  <a:moveTo>
                    <a:pt x="0" y="53"/>
                  </a:moveTo>
                  <a:lnTo>
                    <a:pt x="0" y="0"/>
                  </a:lnTo>
                  <a:lnTo>
                    <a:pt x="37" y="0"/>
                  </a:lnTo>
                  <a:lnTo>
                    <a:pt x="58" y="6"/>
                  </a:lnTo>
                  <a:lnTo>
                    <a:pt x="61" y="0"/>
                  </a:lnTo>
                  <a:lnTo>
                    <a:pt x="107" y="0"/>
                  </a:lnTo>
                  <a:lnTo>
                    <a:pt x="107" y="17"/>
                  </a:lnTo>
                  <a:lnTo>
                    <a:pt x="107" y="24"/>
                  </a:lnTo>
                  <a:lnTo>
                    <a:pt x="96" y="44"/>
                  </a:lnTo>
                  <a:lnTo>
                    <a:pt x="57" y="83"/>
                  </a:lnTo>
                  <a:lnTo>
                    <a:pt x="68" y="90"/>
                  </a:lnTo>
                  <a:lnTo>
                    <a:pt x="57" y="97"/>
                  </a:lnTo>
                  <a:lnTo>
                    <a:pt x="68" y="103"/>
                  </a:lnTo>
                  <a:lnTo>
                    <a:pt x="57" y="109"/>
                  </a:lnTo>
                  <a:lnTo>
                    <a:pt x="68" y="116"/>
                  </a:lnTo>
                  <a:lnTo>
                    <a:pt x="57" y="122"/>
                  </a:lnTo>
                  <a:lnTo>
                    <a:pt x="68" y="129"/>
                  </a:lnTo>
                  <a:lnTo>
                    <a:pt x="57" y="135"/>
                  </a:lnTo>
                  <a:lnTo>
                    <a:pt x="68" y="142"/>
                  </a:lnTo>
                  <a:lnTo>
                    <a:pt x="57" y="148"/>
                  </a:lnTo>
                  <a:lnTo>
                    <a:pt x="68" y="155"/>
                  </a:lnTo>
                  <a:lnTo>
                    <a:pt x="57" y="162"/>
                  </a:lnTo>
                  <a:lnTo>
                    <a:pt x="68" y="168"/>
                  </a:lnTo>
                  <a:lnTo>
                    <a:pt x="57" y="174"/>
                  </a:lnTo>
                  <a:lnTo>
                    <a:pt x="55" y="199"/>
                  </a:lnTo>
                  <a:lnTo>
                    <a:pt x="39" y="199"/>
                  </a:lnTo>
                  <a:lnTo>
                    <a:pt x="29" y="185"/>
                  </a:lnTo>
                  <a:lnTo>
                    <a:pt x="25" y="53"/>
                  </a:lnTo>
                  <a:lnTo>
                    <a:pt x="0" y="53"/>
                  </a:lnTo>
                </a:path>
              </a:pathLst>
            </a:custGeom>
            <a:solidFill>
              <a:srgbClr val="CBCBCB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5466" name="Freeform 74"/>
            <p:cNvSpPr>
              <a:spLocks/>
            </p:cNvSpPr>
            <p:nvPr/>
          </p:nvSpPr>
          <p:spPr bwMode="auto">
            <a:xfrm>
              <a:off x="1441" y="3593"/>
              <a:ext cx="109" cy="218"/>
            </a:xfrm>
            <a:custGeom>
              <a:avLst/>
              <a:gdLst>
                <a:gd name="T0" fmla="*/ 73 w 109"/>
                <a:gd name="T1" fmla="*/ 18 h 218"/>
                <a:gd name="T2" fmla="*/ 46 w 109"/>
                <a:gd name="T3" fmla="*/ 16 h 218"/>
                <a:gd name="T4" fmla="*/ 30 w 109"/>
                <a:gd name="T5" fmla="*/ 10 h 218"/>
                <a:gd name="T6" fmla="*/ 21 w 109"/>
                <a:gd name="T7" fmla="*/ 0 h 218"/>
                <a:gd name="T8" fmla="*/ 0 w 109"/>
                <a:gd name="T9" fmla="*/ 0 h 218"/>
                <a:gd name="T10" fmla="*/ 0 w 109"/>
                <a:gd name="T11" fmla="*/ 34 h 218"/>
                <a:gd name="T12" fmla="*/ 0 w 109"/>
                <a:gd name="T13" fmla="*/ 41 h 218"/>
                <a:gd name="T14" fmla="*/ 12 w 109"/>
                <a:gd name="T15" fmla="*/ 61 h 218"/>
                <a:gd name="T16" fmla="*/ 51 w 109"/>
                <a:gd name="T17" fmla="*/ 101 h 218"/>
                <a:gd name="T18" fmla="*/ 39 w 109"/>
                <a:gd name="T19" fmla="*/ 108 h 218"/>
                <a:gd name="T20" fmla="*/ 51 w 109"/>
                <a:gd name="T21" fmla="*/ 115 h 218"/>
                <a:gd name="T22" fmla="*/ 39 w 109"/>
                <a:gd name="T23" fmla="*/ 121 h 218"/>
                <a:gd name="T24" fmla="*/ 51 w 109"/>
                <a:gd name="T25" fmla="*/ 127 h 218"/>
                <a:gd name="T26" fmla="*/ 39 w 109"/>
                <a:gd name="T27" fmla="*/ 134 h 218"/>
                <a:gd name="T28" fmla="*/ 51 w 109"/>
                <a:gd name="T29" fmla="*/ 140 h 218"/>
                <a:gd name="T30" fmla="*/ 39 w 109"/>
                <a:gd name="T31" fmla="*/ 147 h 218"/>
                <a:gd name="T32" fmla="*/ 51 w 109"/>
                <a:gd name="T33" fmla="*/ 153 h 218"/>
                <a:gd name="T34" fmla="*/ 39 w 109"/>
                <a:gd name="T35" fmla="*/ 160 h 218"/>
                <a:gd name="T36" fmla="*/ 51 w 109"/>
                <a:gd name="T37" fmla="*/ 166 h 218"/>
                <a:gd name="T38" fmla="*/ 39 w 109"/>
                <a:gd name="T39" fmla="*/ 173 h 218"/>
                <a:gd name="T40" fmla="*/ 51 w 109"/>
                <a:gd name="T41" fmla="*/ 180 h 218"/>
                <a:gd name="T42" fmla="*/ 39 w 109"/>
                <a:gd name="T43" fmla="*/ 186 h 218"/>
                <a:gd name="T44" fmla="*/ 51 w 109"/>
                <a:gd name="T45" fmla="*/ 192 h 218"/>
                <a:gd name="T46" fmla="*/ 53 w 109"/>
                <a:gd name="T47" fmla="*/ 217 h 218"/>
                <a:gd name="T48" fmla="*/ 68 w 109"/>
                <a:gd name="T49" fmla="*/ 217 h 218"/>
                <a:gd name="T50" fmla="*/ 79 w 109"/>
                <a:gd name="T51" fmla="*/ 203 h 218"/>
                <a:gd name="T52" fmla="*/ 83 w 109"/>
                <a:gd name="T53" fmla="*/ 71 h 218"/>
                <a:gd name="T54" fmla="*/ 108 w 109"/>
                <a:gd name="T55" fmla="*/ 71 h 218"/>
                <a:gd name="T56" fmla="*/ 108 w 109"/>
                <a:gd name="T57" fmla="*/ 18 h 218"/>
                <a:gd name="T58" fmla="*/ 73 w 109"/>
                <a:gd name="T59" fmla="*/ 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9" h="218">
                  <a:moveTo>
                    <a:pt x="73" y="18"/>
                  </a:moveTo>
                  <a:lnTo>
                    <a:pt x="46" y="16"/>
                  </a:lnTo>
                  <a:lnTo>
                    <a:pt x="30" y="1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12" y="61"/>
                  </a:lnTo>
                  <a:lnTo>
                    <a:pt x="51" y="101"/>
                  </a:lnTo>
                  <a:lnTo>
                    <a:pt x="39" y="108"/>
                  </a:lnTo>
                  <a:lnTo>
                    <a:pt x="51" y="115"/>
                  </a:lnTo>
                  <a:lnTo>
                    <a:pt x="39" y="121"/>
                  </a:lnTo>
                  <a:lnTo>
                    <a:pt x="51" y="127"/>
                  </a:lnTo>
                  <a:lnTo>
                    <a:pt x="39" y="134"/>
                  </a:lnTo>
                  <a:lnTo>
                    <a:pt x="51" y="140"/>
                  </a:lnTo>
                  <a:lnTo>
                    <a:pt x="39" y="147"/>
                  </a:lnTo>
                  <a:lnTo>
                    <a:pt x="51" y="153"/>
                  </a:lnTo>
                  <a:lnTo>
                    <a:pt x="39" y="160"/>
                  </a:lnTo>
                  <a:lnTo>
                    <a:pt x="51" y="166"/>
                  </a:lnTo>
                  <a:lnTo>
                    <a:pt x="39" y="173"/>
                  </a:lnTo>
                  <a:lnTo>
                    <a:pt x="51" y="180"/>
                  </a:lnTo>
                  <a:lnTo>
                    <a:pt x="39" y="186"/>
                  </a:lnTo>
                  <a:lnTo>
                    <a:pt x="51" y="192"/>
                  </a:lnTo>
                  <a:lnTo>
                    <a:pt x="53" y="217"/>
                  </a:lnTo>
                  <a:lnTo>
                    <a:pt x="68" y="217"/>
                  </a:lnTo>
                  <a:lnTo>
                    <a:pt x="79" y="203"/>
                  </a:lnTo>
                  <a:lnTo>
                    <a:pt x="83" y="71"/>
                  </a:lnTo>
                  <a:lnTo>
                    <a:pt x="108" y="71"/>
                  </a:lnTo>
                  <a:lnTo>
                    <a:pt x="108" y="18"/>
                  </a:lnTo>
                  <a:lnTo>
                    <a:pt x="73" y="18"/>
                  </a:lnTo>
                </a:path>
              </a:pathLst>
            </a:custGeom>
            <a:solidFill>
              <a:srgbClr val="CBCBCB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5467" name="Freeform 75"/>
            <p:cNvSpPr>
              <a:spLocks/>
            </p:cNvSpPr>
            <p:nvPr/>
          </p:nvSpPr>
          <p:spPr bwMode="auto">
            <a:xfrm>
              <a:off x="1364" y="3202"/>
              <a:ext cx="186" cy="340"/>
            </a:xfrm>
            <a:custGeom>
              <a:avLst/>
              <a:gdLst>
                <a:gd name="T0" fmla="*/ 185 w 186"/>
                <a:gd name="T1" fmla="*/ 321 h 340"/>
                <a:gd name="T2" fmla="*/ 185 w 186"/>
                <a:gd name="T3" fmla="*/ 236 h 340"/>
                <a:gd name="T4" fmla="*/ 159 w 186"/>
                <a:gd name="T5" fmla="*/ 215 h 340"/>
                <a:gd name="T6" fmla="*/ 159 w 186"/>
                <a:gd name="T7" fmla="*/ 174 h 340"/>
                <a:gd name="T8" fmla="*/ 150 w 186"/>
                <a:gd name="T9" fmla="*/ 174 h 340"/>
                <a:gd name="T10" fmla="*/ 123 w 186"/>
                <a:gd name="T11" fmla="*/ 150 h 340"/>
                <a:gd name="T12" fmla="*/ 123 w 186"/>
                <a:gd name="T13" fmla="*/ 18 h 340"/>
                <a:gd name="T14" fmla="*/ 106 w 186"/>
                <a:gd name="T15" fmla="*/ 0 h 340"/>
                <a:gd name="T16" fmla="*/ 39 w 186"/>
                <a:gd name="T17" fmla="*/ 0 h 340"/>
                <a:gd name="T18" fmla="*/ 20 w 186"/>
                <a:gd name="T19" fmla="*/ 5 h 340"/>
                <a:gd name="T20" fmla="*/ 7 w 186"/>
                <a:gd name="T21" fmla="*/ 19 h 340"/>
                <a:gd name="T22" fmla="*/ 0 w 186"/>
                <a:gd name="T23" fmla="*/ 48 h 340"/>
                <a:gd name="T24" fmla="*/ 0 w 186"/>
                <a:gd name="T25" fmla="*/ 95 h 340"/>
                <a:gd name="T26" fmla="*/ 59 w 186"/>
                <a:gd name="T27" fmla="*/ 95 h 340"/>
                <a:gd name="T28" fmla="*/ 68 w 186"/>
                <a:gd name="T29" fmla="*/ 103 h 340"/>
                <a:gd name="T30" fmla="*/ 68 w 186"/>
                <a:gd name="T31" fmla="*/ 203 h 340"/>
                <a:gd name="T32" fmla="*/ 71 w 186"/>
                <a:gd name="T33" fmla="*/ 208 h 340"/>
                <a:gd name="T34" fmla="*/ 113 w 186"/>
                <a:gd name="T35" fmla="*/ 208 h 340"/>
                <a:gd name="T36" fmla="*/ 113 w 186"/>
                <a:gd name="T37" fmla="*/ 269 h 340"/>
                <a:gd name="T38" fmla="*/ 77 w 186"/>
                <a:gd name="T39" fmla="*/ 269 h 340"/>
                <a:gd name="T40" fmla="*/ 77 w 186"/>
                <a:gd name="T41" fmla="*/ 339 h 340"/>
                <a:gd name="T42" fmla="*/ 98 w 186"/>
                <a:gd name="T43" fmla="*/ 339 h 340"/>
                <a:gd name="T44" fmla="*/ 111 w 186"/>
                <a:gd name="T45" fmla="*/ 331 h 340"/>
                <a:gd name="T46" fmla="*/ 150 w 186"/>
                <a:gd name="T47" fmla="*/ 321 h 340"/>
                <a:gd name="T48" fmla="*/ 185 w 186"/>
                <a:gd name="T49" fmla="*/ 321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6" h="340">
                  <a:moveTo>
                    <a:pt x="185" y="321"/>
                  </a:moveTo>
                  <a:lnTo>
                    <a:pt x="185" y="236"/>
                  </a:lnTo>
                  <a:lnTo>
                    <a:pt x="159" y="215"/>
                  </a:lnTo>
                  <a:lnTo>
                    <a:pt x="159" y="174"/>
                  </a:lnTo>
                  <a:lnTo>
                    <a:pt x="150" y="174"/>
                  </a:lnTo>
                  <a:lnTo>
                    <a:pt x="123" y="150"/>
                  </a:lnTo>
                  <a:lnTo>
                    <a:pt x="123" y="18"/>
                  </a:lnTo>
                  <a:lnTo>
                    <a:pt x="106" y="0"/>
                  </a:lnTo>
                  <a:lnTo>
                    <a:pt x="39" y="0"/>
                  </a:lnTo>
                  <a:lnTo>
                    <a:pt x="20" y="5"/>
                  </a:lnTo>
                  <a:lnTo>
                    <a:pt x="7" y="19"/>
                  </a:lnTo>
                  <a:lnTo>
                    <a:pt x="0" y="48"/>
                  </a:lnTo>
                  <a:lnTo>
                    <a:pt x="0" y="95"/>
                  </a:lnTo>
                  <a:lnTo>
                    <a:pt x="59" y="95"/>
                  </a:lnTo>
                  <a:lnTo>
                    <a:pt x="68" y="103"/>
                  </a:lnTo>
                  <a:lnTo>
                    <a:pt x="68" y="203"/>
                  </a:lnTo>
                  <a:lnTo>
                    <a:pt x="71" y="208"/>
                  </a:lnTo>
                  <a:lnTo>
                    <a:pt x="113" y="208"/>
                  </a:lnTo>
                  <a:lnTo>
                    <a:pt x="113" y="269"/>
                  </a:lnTo>
                  <a:lnTo>
                    <a:pt x="77" y="269"/>
                  </a:lnTo>
                  <a:lnTo>
                    <a:pt x="77" y="339"/>
                  </a:lnTo>
                  <a:lnTo>
                    <a:pt x="98" y="339"/>
                  </a:lnTo>
                  <a:lnTo>
                    <a:pt x="111" y="331"/>
                  </a:lnTo>
                  <a:lnTo>
                    <a:pt x="150" y="321"/>
                  </a:lnTo>
                  <a:lnTo>
                    <a:pt x="185" y="321"/>
                  </a:lnTo>
                </a:path>
              </a:pathLst>
            </a:custGeom>
            <a:solidFill>
              <a:srgbClr val="CBCBCB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5468" name="Freeform 76"/>
            <p:cNvSpPr>
              <a:spLocks/>
            </p:cNvSpPr>
            <p:nvPr/>
          </p:nvSpPr>
          <p:spPr bwMode="auto">
            <a:xfrm>
              <a:off x="1679" y="3410"/>
              <a:ext cx="71" cy="62"/>
            </a:xfrm>
            <a:custGeom>
              <a:avLst/>
              <a:gdLst>
                <a:gd name="T0" fmla="*/ 35 w 71"/>
                <a:gd name="T1" fmla="*/ 61 h 62"/>
                <a:gd name="T2" fmla="*/ 11 w 71"/>
                <a:gd name="T3" fmla="*/ 53 h 62"/>
                <a:gd name="T4" fmla="*/ 0 w 71"/>
                <a:gd name="T5" fmla="*/ 31 h 62"/>
                <a:gd name="T6" fmla="*/ 10 w 71"/>
                <a:gd name="T7" fmla="*/ 9 h 62"/>
                <a:gd name="T8" fmla="*/ 35 w 71"/>
                <a:gd name="T9" fmla="*/ 0 h 62"/>
                <a:gd name="T10" fmla="*/ 59 w 71"/>
                <a:gd name="T11" fmla="*/ 9 h 62"/>
                <a:gd name="T12" fmla="*/ 70 w 71"/>
                <a:gd name="T13" fmla="*/ 31 h 62"/>
                <a:gd name="T14" fmla="*/ 60 w 71"/>
                <a:gd name="T15" fmla="*/ 52 h 62"/>
                <a:gd name="T16" fmla="*/ 35 w 71"/>
                <a:gd name="T17" fmla="*/ 6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62">
                  <a:moveTo>
                    <a:pt x="35" y="61"/>
                  </a:moveTo>
                  <a:lnTo>
                    <a:pt x="11" y="53"/>
                  </a:lnTo>
                  <a:lnTo>
                    <a:pt x="0" y="31"/>
                  </a:lnTo>
                  <a:lnTo>
                    <a:pt x="10" y="9"/>
                  </a:lnTo>
                  <a:lnTo>
                    <a:pt x="35" y="0"/>
                  </a:lnTo>
                  <a:lnTo>
                    <a:pt x="59" y="9"/>
                  </a:lnTo>
                  <a:lnTo>
                    <a:pt x="70" y="31"/>
                  </a:lnTo>
                  <a:lnTo>
                    <a:pt x="60" y="52"/>
                  </a:lnTo>
                  <a:lnTo>
                    <a:pt x="35" y="6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5469" name="Freeform 77"/>
            <p:cNvSpPr>
              <a:spLocks/>
            </p:cNvSpPr>
            <p:nvPr/>
          </p:nvSpPr>
          <p:spPr bwMode="auto">
            <a:xfrm>
              <a:off x="1407" y="3410"/>
              <a:ext cx="71" cy="62"/>
            </a:xfrm>
            <a:custGeom>
              <a:avLst/>
              <a:gdLst>
                <a:gd name="T0" fmla="*/ 36 w 71"/>
                <a:gd name="T1" fmla="*/ 61 h 62"/>
                <a:gd name="T2" fmla="*/ 60 w 71"/>
                <a:gd name="T3" fmla="*/ 53 h 62"/>
                <a:gd name="T4" fmla="*/ 70 w 71"/>
                <a:gd name="T5" fmla="*/ 31 h 62"/>
                <a:gd name="T6" fmla="*/ 60 w 71"/>
                <a:gd name="T7" fmla="*/ 9 h 62"/>
                <a:gd name="T8" fmla="*/ 36 w 71"/>
                <a:gd name="T9" fmla="*/ 0 h 62"/>
                <a:gd name="T10" fmla="*/ 22 w 71"/>
                <a:gd name="T11" fmla="*/ 2 h 62"/>
                <a:gd name="T12" fmla="*/ 10 w 71"/>
                <a:gd name="T13" fmla="*/ 9 h 62"/>
                <a:gd name="T14" fmla="*/ 0 w 71"/>
                <a:gd name="T15" fmla="*/ 31 h 62"/>
                <a:gd name="T16" fmla="*/ 10 w 71"/>
                <a:gd name="T17" fmla="*/ 52 h 62"/>
                <a:gd name="T18" fmla="*/ 36 w 71"/>
                <a:gd name="T19" fmla="*/ 6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62">
                  <a:moveTo>
                    <a:pt x="36" y="61"/>
                  </a:moveTo>
                  <a:lnTo>
                    <a:pt x="60" y="53"/>
                  </a:lnTo>
                  <a:lnTo>
                    <a:pt x="70" y="31"/>
                  </a:lnTo>
                  <a:lnTo>
                    <a:pt x="60" y="9"/>
                  </a:lnTo>
                  <a:lnTo>
                    <a:pt x="36" y="0"/>
                  </a:lnTo>
                  <a:lnTo>
                    <a:pt x="22" y="2"/>
                  </a:lnTo>
                  <a:lnTo>
                    <a:pt x="10" y="9"/>
                  </a:lnTo>
                  <a:lnTo>
                    <a:pt x="0" y="31"/>
                  </a:lnTo>
                  <a:lnTo>
                    <a:pt x="10" y="52"/>
                  </a:lnTo>
                  <a:lnTo>
                    <a:pt x="36" y="6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5470" name="Line 78"/>
            <p:cNvSpPr>
              <a:spLocks noChangeShapeType="1"/>
            </p:cNvSpPr>
            <p:nvPr/>
          </p:nvSpPr>
          <p:spPr bwMode="auto">
            <a:xfrm flipH="1">
              <a:off x="1578" y="3523"/>
              <a:ext cx="29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5471" name="Line 79"/>
            <p:cNvSpPr>
              <a:spLocks noChangeShapeType="1"/>
            </p:cNvSpPr>
            <p:nvPr/>
          </p:nvSpPr>
          <p:spPr bwMode="auto">
            <a:xfrm flipH="1" flipV="1">
              <a:off x="1549" y="3523"/>
              <a:ext cx="29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5472" name="Line 80"/>
            <p:cNvSpPr>
              <a:spLocks noChangeShapeType="1"/>
            </p:cNvSpPr>
            <p:nvPr/>
          </p:nvSpPr>
          <p:spPr bwMode="auto">
            <a:xfrm flipH="1" flipV="1">
              <a:off x="1578" y="3602"/>
              <a:ext cx="29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5473" name="Freeform 81"/>
            <p:cNvSpPr>
              <a:spLocks/>
            </p:cNvSpPr>
            <p:nvPr/>
          </p:nvSpPr>
          <p:spPr bwMode="auto">
            <a:xfrm>
              <a:off x="1549" y="3603"/>
              <a:ext cx="30" cy="17"/>
            </a:xfrm>
            <a:custGeom>
              <a:avLst/>
              <a:gdLst>
                <a:gd name="T0" fmla="*/ 29 w 30"/>
                <a:gd name="T1" fmla="*/ 0 h 17"/>
                <a:gd name="T2" fmla="*/ 10 w 30"/>
                <a:gd name="T3" fmla="*/ 7 h 17"/>
                <a:gd name="T4" fmla="*/ 0 w 30"/>
                <a:gd name="T5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17">
                  <a:moveTo>
                    <a:pt x="29" y="0"/>
                  </a:moveTo>
                  <a:lnTo>
                    <a:pt x="10" y="7"/>
                  </a:lnTo>
                  <a:lnTo>
                    <a:pt x="0" y="1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5474" name="Line 82"/>
            <p:cNvSpPr>
              <a:spLocks noChangeShapeType="1"/>
            </p:cNvSpPr>
            <p:nvPr/>
          </p:nvSpPr>
          <p:spPr bwMode="auto">
            <a:xfrm>
              <a:off x="1441" y="3538"/>
              <a:ext cx="0" cy="59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5475" name="Line 83"/>
            <p:cNvSpPr>
              <a:spLocks noChangeShapeType="1"/>
            </p:cNvSpPr>
            <p:nvPr/>
          </p:nvSpPr>
          <p:spPr bwMode="auto">
            <a:xfrm>
              <a:off x="1441" y="3538"/>
              <a:ext cx="0" cy="5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5476" name="Line 84"/>
            <p:cNvSpPr>
              <a:spLocks noChangeShapeType="1"/>
            </p:cNvSpPr>
            <p:nvPr/>
          </p:nvSpPr>
          <p:spPr bwMode="auto">
            <a:xfrm>
              <a:off x="1462" y="3541"/>
              <a:ext cx="0" cy="51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5477" name="Line 85"/>
            <p:cNvSpPr>
              <a:spLocks noChangeShapeType="1"/>
            </p:cNvSpPr>
            <p:nvPr/>
          </p:nvSpPr>
          <p:spPr bwMode="auto">
            <a:xfrm>
              <a:off x="1462" y="3541"/>
              <a:ext cx="0" cy="5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5478" name="Freeform 86"/>
            <p:cNvSpPr>
              <a:spLocks/>
            </p:cNvSpPr>
            <p:nvPr/>
          </p:nvSpPr>
          <p:spPr bwMode="auto">
            <a:xfrm>
              <a:off x="1685" y="3551"/>
              <a:ext cx="22" cy="36"/>
            </a:xfrm>
            <a:custGeom>
              <a:avLst/>
              <a:gdLst>
                <a:gd name="T0" fmla="*/ 21 w 22"/>
                <a:gd name="T1" fmla="*/ 35 h 36"/>
                <a:gd name="T2" fmla="*/ 0 w 22"/>
                <a:gd name="T3" fmla="*/ 35 h 36"/>
                <a:gd name="T4" fmla="*/ 0 w 22"/>
                <a:gd name="T5" fmla="*/ 0 h 36"/>
                <a:gd name="T6" fmla="*/ 21 w 22"/>
                <a:gd name="T7" fmla="*/ 0 h 36"/>
                <a:gd name="T8" fmla="*/ 21 w 22"/>
                <a:gd name="T9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6">
                  <a:moveTo>
                    <a:pt x="21" y="35"/>
                  </a:moveTo>
                  <a:lnTo>
                    <a:pt x="0" y="35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35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5479" name="Freeform 87"/>
            <p:cNvSpPr>
              <a:spLocks/>
            </p:cNvSpPr>
            <p:nvPr/>
          </p:nvSpPr>
          <p:spPr bwMode="auto">
            <a:xfrm>
              <a:off x="1685" y="3551"/>
              <a:ext cx="22" cy="36"/>
            </a:xfrm>
            <a:custGeom>
              <a:avLst/>
              <a:gdLst>
                <a:gd name="T0" fmla="*/ 21 w 22"/>
                <a:gd name="T1" fmla="*/ 35 h 36"/>
                <a:gd name="T2" fmla="*/ 0 w 22"/>
                <a:gd name="T3" fmla="*/ 35 h 36"/>
                <a:gd name="T4" fmla="*/ 0 w 22"/>
                <a:gd name="T5" fmla="*/ 0 h 36"/>
                <a:gd name="T6" fmla="*/ 21 w 22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36">
                  <a:moveTo>
                    <a:pt x="21" y="35"/>
                  </a:moveTo>
                  <a:lnTo>
                    <a:pt x="0" y="35"/>
                  </a:lnTo>
                  <a:lnTo>
                    <a:pt x="0" y="0"/>
                  </a:lnTo>
                  <a:lnTo>
                    <a:pt x="21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5480" name="Line 88"/>
            <p:cNvSpPr>
              <a:spLocks noChangeShapeType="1"/>
            </p:cNvSpPr>
            <p:nvPr/>
          </p:nvSpPr>
          <p:spPr bwMode="auto">
            <a:xfrm>
              <a:off x="1667" y="3522"/>
              <a:ext cx="0" cy="89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5481" name="Line 89"/>
            <p:cNvSpPr>
              <a:spLocks noChangeShapeType="1"/>
            </p:cNvSpPr>
            <p:nvPr/>
          </p:nvSpPr>
          <p:spPr bwMode="auto">
            <a:xfrm>
              <a:off x="1667" y="3522"/>
              <a:ext cx="0" cy="8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5482" name="Line 90"/>
            <p:cNvSpPr>
              <a:spLocks noChangeShapeType="1"/>
            </p:cNvSpPr>
            <p:nvPr/>
          </p:nvSpPr>
          <p:spPr bwMode="auto">
            <a:xfrm>
              <a:off x="1644" y="3523"/>
              <a:ext cx="0" cy="8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5483" name="Line 91"/>
            <p:cNvSpPr>
              <a:spLocks noChangeShapeType="1"/>
            </p:cNvSpPr>
            <p:nvPr/>
          </p:nvSpPr>
          <p:spPr bwMode="auto">
            <a:xfrm>
              <a:off x="1644" y="3523"/>
              <a:ext cx="0" cy="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5484" name="Freeform 92"/>
            <p:cNvSpPr>
              <a:spLocks/>
            </p:cNvSpPr>
            <p:nvPr/>
          </p:nvSpPr>
          <p:spPr bwMode="auto">
            <a:xfrm>
              <a:off x="1547" y="3523"/>
              <a:ext cx="63" cy="89"/>
            </a:xfrm>
            <a:custGeom>
              <a:avLst/>
              <a:gdLst>
                <a:gd name="T0" fmla="*/ 62 w 63"/>
                <a:gd name="T1" fmla="*/ 0 h 89"/>
                <a:gd name="T2" fmla="*/ 33 w 63"/>
                <a:gd name="T3" fmla="*/ 10 h 89"/>
                <a:gd name="T4" fmla="*/ 0 w 63"/>
                <a:gd name="T5" fmla="*/ 0 h 89"/>
                <a:gd name="T6" fmla="*/ 0 w 63"/>
                <a:gd name="T7" fmla="*/ 88 h 89"/>
                <a:gd name="T8" fmla="*/ 33 w 63"/>
                <a:gd name="T9" fmla="*/ 79 h 89"/>
                <a:gd name="T10" fmla="*/ 52 w 63"/>
                <a:gd name="T11" fmla="*/ 84 h 89"/>
                <a:gd name="T12" fmla="*/ 62 w 63"/>
                <a:gd name="T13" fmla="*/ 88 h 89"/>
                <a:gd name="T14" fmla="*/ 62 w 63"/>
                <a:gd name="T1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89">
                  <a:moveTo>
                    <a:pt x="62" y="0"/>
                  </a:moveTo>
                  <a:lnTo>
                    <a:pt x="33" y="10"/>
                  </a:lnTo>
                  <a:lnTo>
                    <a:pt x="0" y="0"/>
                  </a:lnTo>
                  <a:lnTo>
                    <a:pt x="0" y="88"/>
                  </a:lnTo>
                  <a:lnTo>
                    <a:pt x="33" y="79"/>
                  </a:lnTo>
                  <a:lnTo>
                    <a:pt x="52" y="84"/>
                  </a:lnTo>
                  <a:lnTo>
                    <a:pt x="62" y="88"/>
                  </a:lnTo>
                  <a:lnTo>
                    <a:pt x="62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5485" name="Freeform 93"/>
            <p:cNvSpPr>
              <a:spLocks/>
            </p:cNvSpPr>
            <p:nvPr/>
          </p:nvSpPr>
          <p:spPr bwMode="auto">
            <a:xfrm>
              <a:off x="1548" y="3541"/>
              <a:ext cx="60" cy="52"/>
            </a:xfrm>
            <a:custGeom>
              <a:avLst/>
              <a:gdLst>
                <a:gd name="T0" fmla="*/ 30 w 60"/>
                <a:gd name="T1" fmla="*/ 51 h 52"/>
                <a:gd name="T2" fmla="*/ 50 w 60"/>
                <a:gd name="T3" fmla="*/ 44 h 52"/>
                <a:gd name="T4" fmla="*/ 59 w 60"/>
                <a:gd name="T5" fmla="*/ 26 h 52"/>
                <a:gd name="T6" fmla="*/ 51 w 60"/>
                <a:gd name="T7" fmla="*/ 8 h 52"/>
                <a:gd name="T8" fmla="*/ 30 w 60"/>
                <a:gd name="T9" fmla="*/ 0 h 52"/>
                <a:gd name="T10" fmla="*/ 9 w 60"/>
                <a:gd name="T11" fmla="*/ 7 h 52"/>
                <a:gd name="T12" fmla="*/ 0 w 60"/>
                <a:gd name="T13" fmla="*/ 26 h 52"/>
                <a:gd name="T14" fmla="*/ 8 w 60"/>
                <a:gd name="T15" fmla="*/ 43 h 52"/>
                <a:gd name="T16" fmla="*/ 30 w 60"/>
                <a:gd name="T17" fmla="*/ 5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52">
                  <a:moveTo>
                    <a:pt x="30" y="51"/>
                  </a:moveTo>
                  <a:lnTo>
                    <a:pt x="50" y="44"/>
                  </a:lnTo>
                  <a:lnTo>
                    <a:pt x="59" y="26"/>
                  </a:lnTo>
                  <a:lnTo>
                    <a:pt x="51" y="8"/>
                  </a:lnTo>
                  <a:lnTo>
                    <a:pt x="30" y="0"/>
                  </a:lnTo>
                  <a:lnTo>
                    <a:pt x="9" y="7"/>
                  </a:lnTo>
                  <a:lnTo>
                    <a:pt x="0" y="26"/>
                  </a:lnTo>
                  <a:lnTo>
                    <a:pt x="8" y="43"/>
                  </a:lnTo>
                  <a:lnTo>
                    <a:pt x="30" y="51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5486" name="Freeform 94"/>
            <p:cNvSpPr>
              <a:spLocks/>
            </p:cNvSpPr>
            <p:nvPr/>
          </p:nvSpPr>
          <p:spPr bwMode="auto">
            <a:xfrm>
              <a:off x="1706" y="3508"/>
              <a:ext cx="148" cy="125"/>
            </a:xfrm>
            <a:custGeom>
              <a:avLst/>
              <a:gdLst>
                <a:gd name="T0" fmla="*/ 1 w 148"/>
                <a:gd name="T1" fmla="*/ 61 h 125"/>
                <a:gd name="T2" fmla="*/ 1 w 148"/>
                <a:gd name="T3" fmla="*/ 82 h 125"/>
                <a:gd name="T4" fmla="*/ 23 w 148"/>
                <a:gd name="T5" fmla="*/ 124 h 125"/>
                <a:gd name="T6" fmla="*/ 113 w 148"/>
                <a:gd name="T7" fmla="*/ 124 h 125"/>
                <a:gd name="T8" fmla="*/ 130 w 148"/>
                <a:gd name="T9" fmla="*/ 120 h 125"/>
                <a:gd name="T10" fmla="*/ 147 w 148"/>
                <a:gd name="T11" fmla="*/ 89 h 125"/>
                <a:gd name="T12" fmla="*/ 147 w 148"/>
                <a:gd name="T13" fmla="*/ 61 h 125"/>
                <a:gd name="T14" fmla="*/ 147 w 148"/>
                <a:gd name="T15" fmla="*/ 62 h 125"/>
                <a:gd name="T16" fmla="*/ 147 w 148"/>
                <a:gd name="T17" fmla="*/ 34 h 125"/>
                <a:gd name="T18" fmla="*/ 130 w 148"/>
                <a:gd name="T19" fmla="*/ 4 h 125"/>
                <a:gd name="T20" fmla="*/ 113 w 148"/>
                <a:gd name="T21" fmla="*/ 0 h 125"/>
                <a:gd name="T22" fmla="*/ 23 w 148"/>
                <a:gd name="T23" fmla="*/ 0 h 125"/>
                <a:gd name="T24" fmla="*/ 1 w 148"/>
                <a:gd name="T25" fmla="*/ 41 h 125"/>
                <a:gd name="T26" fmla="*/ 0 w 148"/>
                <a:gd name="T27" fmla="*/ 56 h 125"/>
                <a:gd name="T28" fmla="*/ 1 w 148"/>
                <a:gd name="T29" fmla="*/ 62 h 125"/>
                <a:gd name="T30" fmla="*/ 1 w 148"/>
                <a:gd name="T31" fmla="*/ 6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8" h="125">
                  <a:moveTo>
                    <a:pt x="1" y="61"/>
                  </a:moveTo>
                  <a:lnTo>
                    <a:pt x="1" y="82"/>
                  </a:lnTo>
                  <a:lnTo>
                    <a:pt x="23" y="124"/>
                  </a:lnTo>
                  <a:lnTo>
                    <a:pt x="113" y="124"/>
                  </a:lnTo>
                  <a:lnTo>
                    <a:pt x="130" y="120"/>
                  </a:lnTo>
                  <a:lnTo>
                    <a:pt x="147" y="89"/>
                  </a:lnTo>
                  <a:lnTo>
                    <a:pt x="147" y="61"/>
                  </a:lnTo>
                  <a:lnTo>
                    <a:pt x="147" y="62"/>
                  </a:lnTo>
                  <a:lnTo>
                    <a:pt x="147" y="34"/>
                  </a:lnTo>
                  <a:lnTo>
                    <a:pt x="130" y="4"/>
                  </a:lnTo>
                  <a:lnTo>
                    <a:pt x="113" y="0"/>
                  </a:lnTo>
                  <a:lnTo>
                    <a:pt x="23" y="0"/>
                  </a:lnTo>
                  <a:lnTo>
                    <a:pt x="1" y="41"/>
                  </a:lnTo>
                  <a:lnTo>
                    <a:pt x="0" y="56"/>
                  </a:lnTo>
                  <a:lnTo>
                    <a:pt x="1" y="62"/>
                  </a:lnTo>
                  <a:lnTo>
                    <a:pt x="1" y="61"/>
                  </a:lnTo>
                </a:path>
              </a:pathLst>
            </a:custGeom>
            <a:solidFill>
              <a:srgbClr val="80808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5487" name="Freeform 95"/>
            <p:cNvSpPr>
              <a:spLocks/>
            </p:cNvSpPr>
            <p:nvPr/>
          </p:nvSpPr>
          <p:spPr bwMode="auto">
            <a:xfrm>
              <a:off x="1741" y="3551"/>
              <a:ext cx="343" cy="64"/>
            </a:xfrm>
            <a:custGeom>
              <a:avLst/>
              <a:gdLst>
                <a:gd name="T0" fmla="*/ 21 w 343"/>
                <a:gd name="T1" fmla="*/ 0 h 64"/>
                <a:gd name="T2" fmla="*/ 0 w 343"/>
                <a:gd name="T3" fmla="*/ 0 h 64"/>
                <a:gd name="T4" fmla="*/ 0 w 343"/>
                <a:gd name="T5" fmla="*/ 35 h 64"/>
                <a:gd name="T6" fmla="*/ 21 w 343"/>
                <a:gd name="T7" fmla="*/ 35 h 64"/>
                <a:gd name="T8" fmla="*/ 59 w 343"/>
                <a:gd name="T9" fmla="*/ 63 h 64"/>
                <a:gd name="T10" fmla="*/ 342 w 343"/>
                <a:gd name="T11" fmla="*/ 63 h 64"/>
                <a:gd name="T12" fmla="*/ 342 w 343"/>
                <a:gd name="T13" fmla="*/ 0 h 64"/>
                <a:gd name="T14" fmla="*/ 21 w 343"/>
                <a:gd name="T1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3" h="64">
                  <a:moveTo>
                    <a:pt x="21" y="0"/>
                  </a:moveTo>
                  <a:lnTo>
                    <a:pt x="0" y="0"/>
                  </a:lnTo>
                  <a:lnTo>
                    <a:pt x="0" y="35"/>
                  </a:lnTo>
                  <a:lnTo>
                    <a:pt x="21" y="35"/>
                  </a:lnTo>
                  <a:lnTo>
                    <a:pt x="59" y="63"/>
                  </a:lnTo>
                  <a:lnTo>
                    <a:pt x="342" y="63"/>
                  </a:lnTo>
                  <a:lnTo>
                    <a:pt x="342" y="0"/>
                  </a:lnTo>
                  <a:lnTo>
                    <a:pt x="21" y="0"/>
                  </a:lnTo>
                </a:path>
              </a:pathLst>
            </a:custGeom>
            <a:solidFill>
              <a:srgbClr val="80808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5488" name="Freeform 96"/>
            <p:cNvSpPr>
              <a:spLocks/>
            </p:cNvSpPr>
            <p:nvPr/>
          </p:nvSpPr>
          <p:spPr bwMode="auto">
            <a:xfrm>
              <a:off x="1762" y="3551"/>
              <a:ext cx="321" cy="23"/>
            </a:xfrm>
            <a:custGeom>
              <a:avLst/>
              <a:gdLst>
                <a:gd name="T0" fmla="*/ 0 w 321"/>
                <a:gd name="T1" fmla="*/ 0 h 23"/>
                <a:gd name="T2" fmla="*/ 39 w 321"/>
                <a:gd name="T3" fmla="*/ 22 h 23"/>
                <a:gd name="T4" fmla="*/ 320 w 321"/>
                <a:gd name="T5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1" h="23">
                  <a:moveTo>
                    <a:pt x="0" y="0"/>
                  </a:moveTo>
                  <a:lnTo>
                    <a:pt x="39" y="22"/>
                  </a:lnTo>
                  <a:lnTo>
                    <a:pt x="320" y="2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5489" name="Line 97"/>
            <p:cNvSpPr>
              <a:spLocks noChangeShapeType="1"/>
            </p:cNvSpPr>
            <p:nvPr/>
          </p:nvSpPr>
          <p:spPr bwMode="auto">
            <a:xfrm>
              <a:off x="1779" y="3561"/>
              <a:ext cx="304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5490" name="Line 98"/>
            <p:cNvSpPr>
              <a:spLocks noChangeShapeType="1"/>
            </p:cNvSpPr>
            <p:nvPr/>
          </p:nvSpPr>
          <p:spPr bwMode="auto">
            <a:xfrm>
              <a:off x="1779" y="3561"/>
              <a:ext cx="30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315491" name="Group 99"/>
            <p:cNvGrpSpPr>
              <a:grpSpLocks/>
            </p:cNvGrpSpPr>
            <p:nvPr/>
          </p:nvGrpSpPr>
          <p:grpSpPr bwMode="auto">
            <a:xfrm>
              <a:off x="1327" y="2109"/>
              <a:ext cx="21" cy="790"/>
              <a:chOff x="1327" y="2109"/>
              <a:chExt cx="21" cy="790"/>
            </a:xfrm>
          </p:grpSpPr>
          <p:sp>
            <p:nvSpPr>
              <p:cNvPr id="315492" name="Freeform 100"/>
              <p:cNvSpPr>
                <a:spLocks/>
              </p:cNvSpPr>
              <p:nvPr/>
            </p:nvSpPr>
            <p:spPr bwMode="auto">
              <a:xfrm>
                <a:off x="1327" y="2109"/>
                <a:ext cx="17" cy="39"/>
              </a:xfrm>
              <a:custGeom>
                <a:avLst/>
                <a:gdLst>
                  <a:gd name="T0" fmla="*/ 0 w 17"/>
                  <a:gd name="T1" fmla="*/ 0 h 39"/>
                  <a:gd name="T2" fmla="*/ 0 w 17"/>
                  <a:gd name="T3" fmla="*/ 23 h 39"/>
                  <a:gd name="T4" fmla="*/ 8 w 17"/>
                  <a:gd name="T5" fmla="*/ 38 h 39"/>
                  <a:gd name="T6" fmla="*/ 16 w 17"/>
                  <a:gd name="T7" fmla="*/ 23 h 39"/>
                  <a:gd name="T8" fmla="*/ 0 w 17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39">
                    <a:moveTo>
                      <a:pt x="0" y="0"/>
                    </a:moveTo>
                    <a:lnTo>
                      <a:pt x="0" y="23"/>
                    </a:lnTo>
                    <a:lnTo>
                      <a:pt x="8" y="38"/>
                    </a:lnTo>
                    <a:lnTo>
                      <a:pt x="16" y="2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1FF3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5493" name="Freeform 101"/>
              <p:cNvSpPr>
                <a:spLocks/>
              </p:cNvSpPr>
              <p:nvPr/>
            </p:nvSpPr>
            <p:spPr bwMode="auto">
              <a:xfrm>
                <a:off x="1329" y="2243"/>
                <a:ext cx="17" cy="39"/>
              </a:xfrm>
              <a:custGeom>
                <a:avLst/>
                <a:gdLst>
                  <a:gd name="T0" fmla="*/ 0 w 17"/>
                  <a:gd name="T1" fmla="*/ 0 h 39"/>
                  <a:gd name="T2" fmla="*/ 0 w 17"/>
                  <a:gd name="T3" fmla="*/ 25 h 39"/>
                  <a:gd name="T4" fmla="*/ 7 w 17"/>
                  <a:gd name="T5" fmla="*/ 38 h 39"/>
                  <a:gd name="T6" fmla="*/ 16 w 17"/>
                  <a:gd name="T7" fmla="*/ 24 h 39"/>
                  <a:gd name="T8" fmla="*/ 0 w 17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39">
                    <a:moveTo>
                      <a:pt x="0" y="0"/>
                    </a:moveTo>
                    <a:lnTo>
                      <a:pt x="0" y="25"/>
                    </a:lnTo>
                    <a:lnTo>
                      <a:pt x="7" y="38"/>
                    </a:lnTo>
                    <a:lnTo>
                      <a:pt x="16" y="2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1FF3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5494" name="Freeform 102"/>
              <p:cNvSpPr>
                <a:spLocks/>
              </p:cNvSpPr>
              <p:nvPr/>
            </p:nvSpPr>
            <p:spPr bwMode="auto">
              <a:xfrm>
                <a:off x="1331" y="2474"/>
                <a:ext cx="17" cy="39"/>
              </a:xfrm>
              <a:custGeom>
                <a:avLst/>
                <a:gdLst>
                  <a:gd name="T0" fmla="*/ 0 w 17"/>
                  <a:gd name="T1" fmla="*/ 0 h 39"/>
                  <a:gd name="T2" fmla="*/ 0 w 17"/>
                  <a:gd name="T3" fmla="*/ 24 h 39"/>
                  <a:gd name="T4" fmla="*/ 8 w 17"/>
                  <a:gd name="T5" fmla="*/ 38 h 39"/>
                  <a:gd name="T6" fmla="*/ 16 w 17"/>
                  <a:gd name="T7" fmla="*/ 23 h 39"/>
                  <a:gd name="T8" fmla="*/ 0 w 17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39">
                    <a:moveTo>
                      <a:pt x="0" y="0"/>
                    </a:moveTo>
                    <a:lnTo>
                      <a:pt x="0" y="24"/>
                    </a:lnTo>
                    <a:lnTo>
                      <a:pt x="8" y="38"/>
                    </a:lnTo>
                    <a:lnTo>
                      <a:pt x="16" y="2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1FF3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5495" name="Freeform 103"/>
              <p:cNvSpPr>
                <a:spLocks/>
              </p:cNvSpPr>
              <p:nvPr/>
            </p:nvSpPr>
            <p:spPr bwMode="auto">
              <a:xfrm>
                <a:off x="1327" y="2354"/>
                <a:ext cx="17" cy="39"/>
              </a:xfrm>
              <a:custGeom>
                <a:avLst/>
                <a:gdLst>
                  <a:gd name="T0" fmla="*/ 0 w 17"/>
                  <a:gd name="T1" fmla="*/ 0 h 39"/>
                  <a:gd name="T2" fmla="*/ 0 w 17"/>
                  <a:gd name="T3" fmla="*/ 25 h 39"/>
                  <a:gd name="T4" fmla="*/ 7 w 17"/>
                  <a:gd name="T5" fmla="*/ 38 h 39"/>
                  <a:gd name="T6" fmla="*/ 16 w 17"/>
                  <a:gd name="T7" fmla="*/ 24 h 39"/>
                  <a:gd name="T8" fmla="*/ 0 w 17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39">
                    <a:moveTo>
                      <a:pt x="0" y="0"/>
                    </a:moveTo>
                    <a:lnTo>
                      <a:pt x="0" y="25"/>
                    </a:lnTo>
                    <a:lnTo>
                      <a:pt x="7" y="38"/>
                    </a:lnTo>
                    <a:lnTo>
                      <a:pt x="16" y="2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1FF3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5496" name="Freeform 104"/>
              <p:cNvSpPr>
                <a:spLocks/>
              </p:cNvSpPr>
              <p:nvPr/>
            </p:nvSpPr>
            <p:spPr bwMode="auto">
              <a:xfrm>
                <a:off x="1329" y="2560"/>
                <a:ext cx="17" cy="39"/>
              </a:xfrm>
              <a:custGeom>
                <a:avLst/>
                <a:gdLst>
                  <a:gd name="T0" fmla="*/ 0 w 17"/>
                  <a:gd name="T1" fmla="*/ 0 h 39"/>
                  <a:gd name="T2" fmla="*/ 0 w 17"/>
                  <a:gd name="T3" fmla="*/ 25 h 39"/>
                  <a:gd name="T4" fmla="*/ 7 w 17"/>
                  <a:gd name="T5" fmla="*/ 38 h 39"/>
                  <a:gd name="T6" fmla="*/ 16 w 17"/>
                  <a:gd name="T7" fmla="*/ 24 h 39"/>
                  <a:gd name="T8" fmla="*/ 0 w 17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39">
                    <a:moveTo>
                      <a:pt x="0" y="0"/>
                    </a:moveTo>
                    <a:lnTo>
                      <a:pt x="0" y="25"/>
                    </a:lnTo>
                    <a:lnTo>
                      <a:pt x="7" y="38"/>
                    </a:lnTo>
                    <a:lnTo>
                      <a:pt x="16" y="2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1FF3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5497" name="Freeform 105"/>
              <p:cNvSpPr>
                <a:spLocks/>
              </p:cNvSpPr>
              <p:nvPr/>
            </p:nvSpPr>
            <p:spPr bwMode="auto">
              <a:xfrm>
                <a:off x="1329" y="2622"/>
                <a:ext cx="17" cy="39"/>
              </a:xfrm>
              <a:custGeom>
                <a:avLst/>
                <a:gdLst>
                  <a:gd name="T0" fmla="*/ 0 w 17"/>
                  <a:gd name="T1" fmla="*/ 0 h 39"/>
                  <a:gd name="T2" fmla="*/ 0 w 17"/>
                  <a:gd name="T3" fmla="*/ 25 h 39"/>
                  <a:gd name="T4" fmla="*/ 7 w 17"/>
                  <a:gd name="T5" fmla="*/ 38 h 39"/>
                  <a:gd name="T6" fmla="*/ 16 w 17"/>
                  <a:gd name="T7" fmla="*/ 24 h 39"/>
                  <a:gd name="T8" fmla="*/ 0 w 17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39">
                    <a:moveTo>
                      <a:pt x="0" y="0"/>
                    </a:moveTo>
                    <a:lnTo>
                      <a:pt x="0" y="25"/>
                    </a:lnTo>
                    <a:lnTo>
                      <a:pt x="7" y="38"/>
                    </a:lnTo>
                    <a:lnTo>
                      <a:pt x="16" y="2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1FF3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5498" name="Freeform 106"/>
              <p:cNvSpPr>
                <a:spLocks/>
              </p:cNvSpPr>
              <p:nvPr/>
            </p:nvSpPr>
            <p:spPr bwMode="auto">
              <a:xfrm>
                <a:off x="1328" y="2816"/>
                <a:ext cx="17" cy="39"/>
              </a:xfrm>
              <a:custGeom>
                <a:avLst/>
                <a:gdLst>
                  <a:gd name="T0" fmla="*/ 0 w 17"/>
                  <a:gd name="T1" fmla="*/ 0 h 39"/>
                  <a:gd name="T2" fmla="*/ 0 w 17"/>
                  <a:gd name="T3" fmla="*/ 25 h 39"/>
                  <a:gd name="T4" fmla="*/ 7 w 17"/>
                  <a:gd name="T5" fmla="*/ 38 h 39"/>
                  <a:gd name="T6" fmla="*/ 16 w 17"/>
                  <a:gd name="T7" fmla="*/ 24 h 39"/>
                  <a:gd name="T8" fmla="*/ 0 w 17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39">
                    <a:moveTo>
                      <a:pt x="0" y="0"/>
                    </a:moveTo>
                    <a:lnTo>
                      <a:pt x="0" y="25"/>
                    </a:lnTo>
                    <a:lnTo>
                      <a:pt x="7" y="38"/>
                    </a:lnTo>
                    <a:lnTo>
                      <a:pt x="16" y="2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1FF3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5499" name="Freeform 107"/>
              <p:cNvSpPr>
                <a:spLocks/>
              </p:cNvSpPr>
              <p:nvPr/>
            </p:nvSpPr>
            <p:spPr bwMode="auto">
              <a:xfrm>
                <a:off x="1330" y="2860"/>
                <a:ext cx="17" cy="39"/>
              </a:xfrm>
              <a:custGeom>
                <a:avLst/>
                <a:gdLst>
                  <a:gd name="T0" fmla="*/ 0 w 17"/>
                  <a:gd name="T1" fmla="*/ 0 h 39"/>
                  <a:gd name="T2" fmla="*/ 0 w 17"/>
                  <a:gd name="T3" fmla="*/ 25 h 39"/>
                  <a:gd name="T4" fmla="*/ 7 w 17"/>
                  <a:gd name="T5" fmla="*/ 38 h 39"/>
                  <a:gd name="T6" fmla="*/ 16 w 17"/>
                  <a:gd name="T7" fmla="*/ 24 h 39"/>
                  <a:gd name="T8" fmla="*/ 0 w 17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39">
                    <a:moveTo>
                      <a:pt x="0" y="0"/>
                    </a:moveTo>
                    <a:lnTo>
                      <a:pt x="0" y="25"/>
                    </a:lnTo>
                    <a:lnTo>
                      <a:pt x="7" y="38"/>
                    </a:lnTo>
                    <a:lnTo>
                      <a:pt x="16" y="2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1FF3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5500" name="Freeform 108"/>
              <p:cNvSpPr>
                <a:spLocks/>
              </p:cNvSpPr>
              <p:nvPr/>
            </p:nvSpPr>
            <p:spPr bwMode="auto">
              <a:xfrm>
                <a:off x="1327" y="2777"/>
                <a:ext cx="17" cy="39"/>
              </a:xfrm>
              <a:custGeom>
                <a:avLst/>
                <a:gdLst>
                  <a:gd name="T0" fmla="*/ 0 w 17"/>
                  <a:gd name="T1" fmla="*/ 0 h 39"/>
                  <a:gd name="T2" fmla="*/ 0 w 17"/>
                  <a:gd name="T3" fmla="*/ 25 h 39"/>
                  <a:gd name="T4" fmla="*/ 7 w 17"/>
                  <a:gd name="T5" fmla="*/ 38 h 39"/>
                  <a:gd name="T6" fmla="*/ 16 w 17"/>
                  <a:gd name="T7" fmla="*/ 24 h 39"/>
                  <a:gd name="T8" fmla="*/ 0 w 17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39">
                    <a:moveTo>
                      <a:pt x="0" y="0"/>
                    </a:moveTo>
                    <a:lnTo>
                      <a:pt x="0" y="25"/>
                    </a:lnTo>
                    <a:lnTo>
                      <a:pt x="7" y="38"/>
                    </a:lnTo>
                    <a:lnTo>
                      <a:pt x="16" y="2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1FF3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5501" name="Freeform 109"/>
              <p:cNvSpPr>
                <a:spLocks/>
              </p:cNvSpPr>
              <p:nvPr/>
            </p:nvSpPr>
            <p:spPr bwMode="auto">
              <a:xfrm>
                <a:off x="1327" y="2735"/>
                <a:ext cx="17" cy="39"/>
              </a:xfrm>
              <a:custGeom>
                <a:avLst/>
                <a:gdLst>
                  <a:gd name="T0" fmla="*/ 0 w 17"/>
                  <a:gd name="T1" fmla="*/ 0 h 39"/>
                  <a:gd name="T2" fmla="*/ 0 w 17"/>
                  <a:gd name="T3" fmla="*/ 25 h 39"/>
                  <a:gd name="T4" fmla="*/ 7 w 17"/>
                  <a:gd name="T5" fmla="*/ 38 h 39"/>
                  <a:gd name="T6" fmla="*/ 16 w 17"/>
                  <a:gd name="T7" fmla="*/ 24 h 39"/>
                  <a:gd name="T8" fmla="*/ 0 w 17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39">
                    <a:moveTo>
                      <a:pt x="0" y="0"/>
                    </a:moveTo>
                    <a:lnTo>
                      <a:pt x="0" y="25"/>
                    </a:lnTo>
                    <a:lnTo>
                      <a:pt x="7" y="38"/>
                    </a:lnTo>
                    <a:lnTo>
                      <a:pt x="16" y="2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1FF3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5502" name="Freeform 110"/>
              <p:cNvSpPr>
                <a:spLocks/>
              </p:cNvSpPr>
              <p:nvPr/>
            </p:nvSpPr>
            <p:spPr bwMode="auto">
              <a:xfrm>
                <a:off x="1327" y="2681"/>
                <a:ext cx="17" cy="39"/>
              </a:xfrm>
              <a:custGeom>
                <a:avLst/>
                <a:gdLst>
                  <a:gd name="T0" fmla="*/ 0 w 17"/>
                  <a:gd name="T1" fmla="*/ 0 h 39"/>
                  <a:gd name="T2" fmla="*/ 0 w 17"/>
                  <a:gd name="T3" fmla="*/ 25 h 39"/>
                  <a:gd name="T4" fmla="*/ 7 w 17"/>
                  <a:gd name="T5" fmla="*/ 38 h 39"/>
                  <a:gd name="T6" fmla="*/ 16 w 17"/>
                  <a:gd name="T7" fmla="*/ 24 h 39"/>
                  <a:gd name="T8" fmla="*/ 0 w 17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39">
                    <a:moveTo>
                      <a:pt x="0" y="0"/>
                    </a:moveTo>
                    <a:lnTo>
                      <a:pt x="0" y="25"/>
                    </a:lnTo>
                    <a:lnTo>
                      <a:pt x="7" y="38"/>
                    </a:lnTo>
                    <a:lnTo>
                      <a:pt x="16" y="2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1FF3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315503" name="Group 111"/>
            <p:cNvGrpSpPr>
              <a:grpSpLocks/>
            </p:cNvGrpSpPr>
            <p:nvPr/>
          </p:nvGrpSpPr>
          <p:grpSpPr bwMode="auto">
            <a:xfrm>
              <a:off x="1816" y="2104"/>
              <a:ext cx="20" cy="790"/>
              <a:chOff x="1816" y="2104"/>
              <a:chExt cx="20" cy="790"/>
            </a:xfrm>
          </p:grpSpPr>
          <p:sp>
            <p:nvSpPr>
              <p:cNvPr id="315504" name="Freeform 112"/>
              <p:cNvSpPr>
                <a:spLocks/>
              </p:cNvSpPr>
              <p:nvPr/>
            </p:nvSpPr>
            <p:spPr bwMode="auto">
              <a:xfrm>
                <a:off x="1819" y="2104"/>
                <a:ext cx="17" cy="39"/>
              </a:xfrm>
              <a:custGeom>
                <a:avLst/>
                <a:gdLst>
                  <a:gd name="T0" fmla="*/ 16 w 17"/>
                  <a:gd name="T1" fmla="*/ 0 h 39"/>
                  <a:gd name="T2" fmla="*/ 16 w 17"/>
                  <a:gd name="T3" fmla="*/ 23 h 39"/>
                  <a:gd name="T4" fmla="*/ 8 w 17"/>
                  <a:gd name="T5" fmla="*/ 38 h 39"/>
                  <a:gd name="T6" fmla="*/ 0 w 17"/>
                  <a:gd name="T7" fmla="*/ 23 h 39"/>
                  <a:gd name="T8" fmla="*/ 16 w 17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39">
                    <a:moveTo>
                      <a:pt x="16" y="0"/>
                    </a:moveTo>
                    <a:lnTo>
                      <a:pt x="16" y="23"/>
                    </a:lnTo>
                    <a:lnTo>
                      <a:pt x="8" y="38"/>
                    </a:lnTo>
                    <a:lnTo>
                      <a:pt x="0" y="23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41FF3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5505" name="Freeform 113"/>
              <p:cNvSpPr>
                <a:spLocks/>
              </p:cNvSpPr>
              <p:nvPr/>
            </p:nvSpPr>
            <p:spPr bwMode="auto">
              <a:xfrm>
                <a:off x="1817" y="2238"/>
                <a:ext cx="17" cy="39"/>
              </a:xfrm>
              <a:custGeom>
                <a:avLst/>
                <a:gdLst>
                  <a:gd name="T0" fmla="*/ 16 w 17"/>
                  <a:gd name="T1" fmla="*/ 0 h 39"/>
                  <a:gd name="T2" fmla="*/ 16 w 17"/>
                  <a:gd name="T3" fmla="*/ 25 h 39"/>
                  <a:gd name="T4" fmla="*/ 9 w 17"/>
                  <a:gd name="T5" fmla="*/ 38 h 39"/>
                  <a:gd name="T6" fmla="*/ 0 w 17"/>
                  <a:gd name="T7" fmla="*/ 24 h 39"/>
                  <a:gd name="T8" fmla="*/ 16 w 17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39">
                    <a:moveTo>
                      <a:pt x="16" y="0"/>
                    </a:moveTo>
                    <a:lnTo>
                      <a:pt x="16" y="25"/>
                    </a:lnTo>
                    <a:lnTo>
                      <a:pt x="9" y="38"/>
                    </a:lnTo>
                    <a:lnTo>
                      <a:pt x="0" y="24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41FF3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5506" name="Freeform 114"/>
              <p:cNvSpPr>
                <a:spLocks/>
              </p:cNvSpPr>
              <p:nvPr/>
            </p:nvSpPr>
            <p:spPr bwMode="auto">
              <a:xfrm>
                <a:off x="1816" y="2469"/>
                <a:ext cx="17" cy="39"/>
              </a:xfrm>
              <a:custGeom>
                <a:avLst/>
                <a:gdLst>
                  <a:gd name="T0" fmla="*/ 16 w 17"/>
                  <a:gd name="T1" fmla="*/ 0 h 39"/>
                  <a:gd name="T2" fmla="*/ 16 w 17"/>
                  <a:gd name="T3" fmla="*/ 24 h 39"/>
                  <a:gd name="T4" fmla="*/ 8 w 17"/>
                  <a:gd name="T5" fmla="*/ 38 h 39"/>
                  <a:gd name="T6" fmla="*/ 0 w 17"/>
                  <a:gd name="T7" fmla="*/ 23 h 39"/>
                  <a:gd name="T8" fmla="*/ 16 w 17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39">
                    <a:moveTo>
                      <a:pt x="16" y="0"/>
                    </a:moveTo>
                    <a:lnTo>
                      <a:pt x="16" y="24"/>
                    </a:lnTo>
                    <a:lnTo>
                      <a:pt x="8" y="38"/>
                    </a:lnTo>
                    <a:lnTo>
                      <a:pt x="0" y="23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41FF3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5507" name="Freeform 115"/>
              <p:cNvSpPr>
                <a:spLocks/>
              </p:cNvSpPr>
              <p:nvPr/>
            </p:nvSpPr>
            <p:spPr bwMode="auto">
              <a:xfrm>
                <a:off x="1819" y="2349"/>
                <a:ext cx="17" cy="39"/>
              </a:xfrm>
              <a:custGeom>
                <a:avLst/>
                <a:gdLst>
                  <a:gd name="T0" fmla="*/ 16 w 17"/>
                  <a:gd name="T1" fmla="*/ 0 h 39"/>
                  <a:gd name="T2" fmla="*/ 16 w 17"/>
                  <a:gd name="T3" fmla="*/ 25 h 39"/>
                  <a:gd name="T4" fmla="*/ 9 w 17"/>
                  <a:gd name="T5" fmla="*/ 38 h 39"/>
                  <a:gd name="T6" fmla="*/ 0 w 17"/>
                  <a:gd name="T7" fmla="*/ 24 h 39"/>
                  <a:gd name="T8" fmla="*/ 16 w 17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39">
                    <a:moveTo>
                      <a:pt x="16" y="0"/>
                    </a:moveTo>
                    <a:lnTo>
                      <a:pt x="16" y="25"/>
                    </a:lnTo>
                    <a:lnTo>
                      <a:pt x="9" y="38"/>
                    </a:lnTo>
                    <a:lnTo>
                      <a:pt x="0" y="24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41FF3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5508" name="Freeform 116"/>
              <p:cNvSpPr>
                <a:spLocks/>
              </p:cNvSpPr>
              <p:nvPr/>
            </p:nvSpPr>
            <p:spPr bwMode="auto">
              <a:xfrm>
                <a:off x="1817" y="2555"/>
                <a:ext cx="17" cy="39"/>
              </a:xfrm>
              <a:custGeom>
                <a:avLst/>
                <a:gdLst>
                  <a:gd name="T0" fmla="*/ 16 w 17"/>
                  <a:gd name="T1" fmla="*/ 0 h 39"/>
                  <a:gd name="T2" fmla="*/ 16 w 17"/>
                  <a:gd name="T3" fmla="*/ 25 h 39"/>
                  <a:gd name="T4" fmla="*/ 9 w 17"/>
                  <a:gd name="T5" fmla="*/ 38 h 39"/>
                  <a:gd name="T6" fmla="*/ 0 w 17"/>
                  <a:gd name="T7" fmla="*/ 24 h 39"/>
                  <a:gd name="T8" fmla="*/ 16 w 17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39">
                    <a:moveTo>
                      <a:pt x="16" y="0"/>
                    </a:moveTo>
                    <a:lnTo>
                      <a:pt x="16" y="25"/>
                    </a:lnTo>
                    <a:lnTo>
                      <a:pt x="9" y="38"/>
                    </a:lnTo>
                    <a:lnTo>
                      <a:pt x="0" y="24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41FF3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5509" name="Freeform 117"/>
              <p:cNvSpPr>
                <a:spLocks/>
              </p:cNvSpPr>
              <p:nvPr/>
            </p:nvSpPr>
            <p:spPr bwMode="auto">
              <a:xfrm>
                <a:off x="1817" y="2617"/>
                <a:ext cx="17" cy="39"/>
              </a:xfrm>
              <a:custGeom>
                <a:avLst/>
                <a:gdLst>
                  <a:gd name="T0" fmla="*/ 16 w 17"/>
                  <a:gd name="T1" fmla="*/ 0 h 39"/>
                  <a:gd name="T2" fmla="*/ 16 w 17"/>
                  <a:gd name="T3" fmla="*/ 25 h 39"/>
                  <a:gd name="T4" fmla="*/ 9 w 17"/>
                  <a:gd name="T5" fmla="*/ 38 h 39"/>
                  <a:gd name="T6" fmla="*/ 0 w 17"/>
                  <a:gd name="T7" fmla="*/ 24 h 39"/>
                  <a:gd name="T8" fmla="*/ 16 w 17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39">
                    <a:moveTo>
                      <a:pt x="16" y="0"/>
                    </a:moveTo>
                    <a:lnTo>
                      <a:pt x="16" y="25"/>
                    </a:lnTo>
                    <a:lnTo>
                      <a:pt x="9" y="38"/>
                    </a:lnTo>
                    <a:lnTo>
                      <a:pt x="0" y="24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41FF3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5510" name="Freeform 118"/>
              <p:cNvSpPr>
                <a:spLocks/>
              </p:cNvSpPr>
              <p:nvPr/>
            </p:nvSpPr>
            <p:spPr bwMode="auto">
              <a:xfrm>
                <a:off x="1818" y="2811"/>
                <a:ext cx="17" cy="39"/>
              </a:xfrm>
              <a:custGeom>
                <a:avLst/>
                <a:gdLst>
                  <a:gd name="T0" fmla="*/ 16 w 17"/>
                  <a:gd name="T1" fmla="*/ 0 h 39"/>
                  <a:gd name="T2" fmla="*/ 16 w 17"/>
                  <a:gd name="T3" fmla="*/ 25 h 39"/>
                  <a:gd name="T4" fmla="*/ 9 w 17"/>
                  <a:gd name="T5" fmla="*/ 38 h 39"/>
                  <a:gd name="T6" fmla="*/ 0 w 17"/>
                  <a:gd name="T7" fmla="*/ 24 h 39"/>
                  <a:gd name="T8" fmla="*/ 16 w 17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39">
                    <a:moveTo>
                      <a:pt x="16" y="0"/>
                    </a:moveTo>
                    <a:lnTo>
                      <a:pt x="16" y="25"/>
                    </a:lnTo>
                    <a:lnTo>
                      <a:pt x="9" y="38"/>
                    </a:lnTo>
                    <a:lnTo>
                      <a:pt x="0" y="24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41FF3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5511" name="Freeform 119"/>
              <p:cNvSpPr>
                <a:spLocks/>
              </p:cNvSpPr>
              <p:nvPr/>
            </p:nvSpPr>
            <p:spPr bwMode="auto">
              <a:xfrm>
                <a:off x="1816" y="2855"/>
                <a:ext cx="17" cy="39"/>
              </a:xfrm>
              <a:custGeom>
                <a:avLst/>
                <a:gdLst>
                  <a:gd name="T0" fmla="*/ 16 w 17"/>
                  <a:gd name="T1" fmla="*/ 0 h 39"/>
                  <a:gd name="T2" fmla="*/ 16 w 17"/>
                  <a:gd name="T3" fmla="*/ 25 h 39"/>
                  <a:gd name="T4" fmla="*/ 9 w 17"/>
                  <a:gd name="T5" fmla="*/ 38 h 39"/>
                  <a:gd name="T6" fmla="*/ 0 w 17"/>
                  <a:gd name="T7" fmla="*/ 24 h 39"/>
                  <a:gd name="T8" fmla="*/ 16 w 17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39">
                    <a:moveTo>
                      <a:pt x="16" y="0"/>
                    </a:moveTo>
                    <a:lnTo>
                      <a:pt x="16" y="25"/>
                    </a:lnTo>
                    <a:lnTo>
                      <a:pt x="9" y="38"/>
                    </a:lnTo>
                    <a:lnTo>
                      <a:pt x="0" y="24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41FF3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5512" name="Freeform 120"/>
              <p:cNvSpPr>
                <a:spLocks/>
              </p:cNvSpPr>
              <p:nvPr/>
            </p:nvSpPr>
            <p:spPr bwMode="auto">
              <a:xfrm>
                <a:off x="1819" y="2772"/>
                <a:ext cx="17" cy="39"/>
              </a:xfrm>
              <a:custGeom>
                <a:avLst/>
                <a:gdLst>
                  <a:gd name="T0" fmla="*/ 16 w 17"/>
                  <a:gd name="T1" fmla="*/ 0 h 39"/>
                  <a:gd name="T2" fmla="*/ 16 w 17"/>
                  <a:gd name="T3" fmla="*/ 25 h 39"/>
                  <a:gd name="T4" fmla="*/ 9 w 17"/>
                  <a:gd name="T5" fmla="*/ 38 h 39"/>
                  <a:gd name="T6" fmla="*/ 0 w 17"/>
                  <a:gd name="T7" fmla="*/ 24 h 39"/>
                  <a:gd name="T8" fmla="*/ 16 w 17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39">
                    <a:moveTo>
                      <a:pt x="16" y="0"/>
                    </a:moveTo>
                    <a:lnTo>
                      <a:pt x="16" y="25"/>
                    </a:lnTo>
                    <a:lnTo>
                      <a:pt x="9" y="38"/>
                    </a:lnTo>
                    <a:lnTo>
                      <a:pt x="0" y="24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41FF3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5513" name="Freeform 121"/>
              <p:cNvSpPr>
                <a:spLocks/>
              </p:cNvSpPr>
              <p:nvPr/>
            </p:nvSpPr>
            <p:spPr bwMode="auto">
              <a:xfrm>
                <a:off x="1819" y="2730"/>
                <a:ext cx="17" cy="39"/>
              </a:xfrm>
              <a:custGeom>
                <a:avLst/>
                <a:gdLst>
                  <a:gd name="T0" fmla="*/ 16 w 17"/>
                  <a:gd name="T1" fmla="*/ 0 h 39"/>
                  <a:gd name="T2" fmla="*/ 16 w 17"/>
                  <a:gd name="T3" fmla="*/ 25 h 39"/>
                  <a:gd name="T4" fmla="*/ 9 w 17"/>
                  <a:gd name="T5" fmla="*/ 38 h 39"/>
                  <a:gd name="T6" fmla="*/ 0 w 17"/>
                  <a:gd name="T7" fmla="*/ 24 h 39"/>
                  <a:gd name="T8" fmla="*/ 16 w 17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39">
                    <a:moveTo>
                      <a:pt x="16" y="0"/>
                    </a:moveTo>
                    <a:lnTo>
                      <a:pt x="16" y="25"/>
                    </a:lnTo>
                    <a:lnTo>
                      <a:pt x="9" y="38"/>
                    </a:lnTo>
                    <a:lnTo>
                      <a:pt x="0" y="24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41FF3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5514" name="Freeform 122"/>
              <p:cNvSpPr>
                <a:spLocks/>
              </p:cNvSpPr>
              <p:nvPr/>
            </p:nvSpPr>
            <p:spPr bwMode="auto">
              <a:xfrm>
                <a:off x="1819" y="2676"/>
                <a:ext cx="17" cy="39"/>
              </a:xfrm>
              <a:custGeom>
                <a:avLst/>
                <a:gdLst>
                  <a:gd name="T0" fmla="*/ 16 w 17"/>
                  <a:gd name="T1" fmla="*/ 0 h 39"/>
                  <a:gd name="T2" fmla="*/ 16 w 17"/>
                  <a:gd name="T3" fmla="*/ 25 h 39"/>
                  <a:gd name="T4" fmla="*/ 9 w 17"/>
                  <a:gd name="T5" fmla="*/ 38 h 39"/>
                  <a:gd name="T6" fmla="*/ 0 w 17"/>
                  <a:gd name="T7" fmla="*/ 24 h 39"/>
                  <a:gd name="T8" fmla="*/ 16 w 17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39">
                    <a:moveTo>
                      <a:pt x="16" y="0"/>
                    </a:moveTo>
                    <a:lnTo>
                      <a:pt x="16" y="25"/>
                    </a:lnTo>
                    <a:lnTo>
                      <a:pt x="9" y="38"/>
                    </a:lnTo>
                    <a:lnTo>
                      <a:pt x="0" y="24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41FF3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15515" name="Rectangle 123"/>
            <p:cNvSpPr>
              <a:spLocks noChangeArrowheads="1"/>
            </p:cNvSpPr>
            <p:nvPr/>
          </p:nvSpPr>
          <p:spPr bwMode="auto">
            <a:xfrm>
              <a:off x="1406" y="2046"/>
              <a:ext cx="367" cy="528"/>
            </a:xfrm>
            <a:prstGeom prst="rect">
              <a:avLst/>
            </a:prstGeom>
            <a:gradFill rotWithShape="0">
              <a:gsLst>
                <a:gs pos="0">
                  <a:srgbClr val="CBCBCB"/>
                </a:gs>
                <a:gs pos="50000">
                  <a:schemeClr val="bg1"/>
                </a:gs>
                <a:gs pos="100000">
                  <a:srgbClr val="CBCBCB"/>
                </a:gs>
              </a:gsLst>
              <a:lin ang="0" scaled="1"/>
            </a:gra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5516" name="Rectangle 124"/>
            <p:cNvSpPr>
              <a:spLocks noChangeArrowheads="1"/>
            </p:cNvSpPr>
            <p:nvPr/>
          </p:nvSpPr>
          <p:spPr bwMode="auto">
            <a:xfrm>
              <a:off x="1406" y="2582"/>
              <a:ext cx="367" cy="13"/>
            </a:xfrm>
            <a:prstGeom prst="rect">
              <a:avLst/>
            </a:prstGeom>
            <a:gradFill rotWithShape="0">
              <a:gsLst>
                <a:gs pos="0">
                  <a:srgbClr val="DDDDDD"/>
                </a:gs>
                <a:gs pos="50000">
                  <a:srgbClr val="FFFFFF"/>
                </a:gs>
                <a:gs pos="100000">
                  <a:srgbClr val="DDDDDD"/>
                </a:gs>
              </a:gsLst>
              <a:lin ang="0" scaled="1"/>
            </a:gra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5517" name="Freeform 125"/>
            <p:cNvSpPr>
              <a:spLocks/>
            </p:cNvSpPr>
            <p:nvPr/>
          </p:nvSpPr>
          <p:spPr bwMode="auto">
            <a:xfrm>
              <a:off x="1369" y="2653"/>
              <a:ext cx="435" cy="60"/>
            </a:xfrm>
            <a:custGeom>
              <a:avLst/>
              <a:gdLst>
                <a:gd name="T0" fmla="*/ 0 w 435"/>
                <a:gd name="T1" fmla="*/ 59 h 60"/>
                <a:gd name="T2" fmla="*/ 434 w 435"/>
                <a:gd name="T3" fmla="*/ 59 h 60"/>
                <a:gd name="T4" fmla="*/ 397 w 435"/>
                <a:gd name="T5" fmla="*/ 37 h 60"/>
                <a:gd name="T6" fmla="*/ 349 w 435"/>
                <a:gd name="T7" fmla="*/ 16 h 60"/>
                <a:gd name="T8" fmla="*/ 306 w 435"/>
                <a:gd name="T9" fmla="*/ 0 h 60"/>
                <a:gd name="T10" fmla="*/ 209 w 435"/>
                <a:gd name="T11" fmla="*/ 0 h 60"/>
                <a:gd name="T12" fmla="*/ 134 w 435"/>
                <a:gd name="T13" fmla="*/ 0 h 60"/>
                <a:gd name="T14" fmla="*/ 81 w 435"/>
                <a:gd name="T15" fmla="*/ 11 h 60"/>
                <a:gd name="T16" fmla="*/ 43 w 435"/>
                <a:gd name="T17" fmla="*/ 32 h 60"/>
                <a:gd name="T18" fmla="*/ 0 w 435"/>
                <a:gd name="T19" fmla="*/ 5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5" h="60">
                  <a:moveTo>
                    <a:pt x="0" y="59"/>
                  </a:moveTo>
                  <a:lnTo>
                    <a:pt x="434" y="59"/>
                  </a:lnTo>
                  <a:lnTo>
                    <a:pt x="397" y="37"/>
                  </a:lnTo>
                  <a:lnTo>
                    <a:pt x="349" y="16"/>
                  </a:lnTo>
                  <a:lnTo>
                    <a:pt x="306" y="0"/>
                  </a:lnTo>
                  <a:lnTo>
                    <a:pt x="209" y="0"/>
                  </a:lnTo>
                  <a:lnTo>
                    <a:pt x="134" y="0"/>
                  </a:lnTo>
                  <a:lnTo>
                    <a:pt x="81" y="11"/>
                  </a:lnTo>
                  <a:lnTo>
                    <a:pt x="43" y="32"/>
                  </a:lnTo>
                  <a:lnTo>
                    <a:pt x="0" y="59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50000">
                  <a:srgbClr val="FFFFFF"/>
                </a:gs>
                <a:gs pos="100000">
                  <a:srgbClr val="DDDDDD"/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5518" name="Rectangle 126"/>
            <p:cNvSpPr>
              <a:spLocks noChangeArrowheads="1"/>
            </p:cNvSpPr>
            <p:nvPr/>
          </p:nvSpPr>
          <p:spPr bwMode="auto">
            <a:xfrm>
              <a:off x="1507" y="2603"/>
              <a:ext cx="158" cy="46"/>
            </a:xfrm>
            <a:prstGeom prst="rect">
              <a:avLst/>
            </a:prstGeom>
            <a:gradFill rotWithShape="0">
              <a:gsLst>
                <a:gs pos="0">
                  <a:srgbClr val="DDDDDD"/>
                </a:gs>
                <a:gs pos="50000">
                  <a:srgbClr val="FFFFFF"/>
                </a:gs>
                <a:gs pos="100000">
                  <a:srgbClr val="DDDDDD"/>
                </a:gs>
              </a:gsLst>
              <a:lin ang="0" scaled="1"/>
            </a:gra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315519" name="Group 127"/>
            <p:cNvGrpSpPr>
              <a:grpSpLocks/>
            </p:cNvGrpSpPr>
            <p:nvPr/>
          </p:nvGrpSpPr>
          <p:grpSpPr bwMode="auto">
            <a:xfrm>
              <a:off x="1316" y="1974"/>
              <a:ext cx="535" cy="75"/>
              <a:chOff x="1316" y="1974"/>
              <a:chExt cx="535" cy="75"/>
            </a:xfrm>
          </p:grpSpPr>
          <p:sp>
            <p:nvSpPr>
              <p:cNvPr id="315520" name="Freeform 128"/>
              <p:cNvSpPr>
                <a:spLocks/>
              </p:cNvSpPr>
              <p:nvPr/>
            </p:nvSpPr>
            <p:spPr bwMode="auto">
              <a:xfrm>
                <a:off x="1832" y="2009"/>
                <a:ext cx="18" cy="39"/>
              </a:xfrm>
              <a:custGeom>
                <a:avLst/>
                <a:gdLst>
                  <a:gd name="T0" fmla="*/ 0 w 18"/>
                  <a:gd name="T1" fmla="*/ 38 h 39"/>
                  <a:gd name="T2" fmla="*/ 17 w 18"/>
                  <a:gd name="T3" fmla="*/ 38 h 39"/>
                  <a:gd name="T4" fmla="*/ 11 w 18"/>
                  <a:gd name="T5" fmla="*/ 0 h 39"/>
                  <a:gd name="T6" fmla="*/ 0 w 18"/>
                  <a:gd name="T7" fmla="*/ 3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39">
                    <a:moveTo>
                      <a:pt x="0" y="38"/>
                    </a:moveTo>
                    <a:lnTo>
                      <a:pt x="17" y="38"/>
                    </a:lnTo>
                    <a:lnTo>
                      <a:pt x="11" y="0"/>
                    </a:lnTo>
                    <a:lnTo>
                      <a:pt x="0" y="38"/>
                    </a:lnTo>
                  </a:path>
                </a:pathLst>
              </a:custGeom>
              <a:solidFill>
                <a:srgbClr val="CBCBCB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5521" name="Freeform 129"/>
              <p:cNvSpPr>
                <a:spLocks/>
              </p:cNvSpPr>
              <p:nvPr/>
            </p:nvSpPr>
            <p:spPr bwMode="auto">
              <a:xfrm>
                <a:off x="1353" y="1975"/>
                <a:ext cx="462" cy="73"/>
              </a:xfrm>
              <a:custGeom>
                <a:avLst/>
                <a:gdLst>
                  <a:gd name="T0" fmla="*/ 0 w 462"/>
                  <a:gd name="T1" fmla="*/ 0 h 73"/>
                  <a:gd name="T2" fmla="*/ 461 w 462"/>
                  <a:gd name="T3" fmla="*/ 0 h 73"/>
                  <a:gd name="T4" fmla="*/ 461 w 462"/>
                  <a:gd name="T5" fmla="*/ 72 h 73"/>
                  <a:gd name="T6" fmla="*/ 0 w 462"/>
                  <a:gd name="T7" fmla="*/ 72 h 73"/>
                  <a:gd name="T8" fmla="*/ 0 w 462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2" h="73">
                    <a:moveTo>
                      <a:pt x="0" y="0"/>
                    </a:moveTo>
                    <a:lnTo>
                      <a:pt x="461" y="0"/>
                    </a:lnTo>
                    <a:lnTo>
                      <a:pt x="461" y="72"/>
                    </a:lnTo>
                    <a:lnTo>
                      <a:pt x="0" y="72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rgbClr val="B2B2B2">
                      <a:gamma/>
                      <a:shade val="89804"/>
                      <a:invGamma/>
                    </a:srgbClr>
                  </a:gs>
                  <a:gs pos="50000">
                    <a:srgbClr val="B2B2B2"/>
                  </a:gs>
                  <a:gs pos="100000">
                    <a:srgbClr val="B2B2B2">
                      <a:gamma/>
                      <a:shade val="89804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5522" name="Freeform 130"/>
              <p:cNvSpPr>
                <a:spLocks/>
              </p:cNvSpPr>
              <p:nvPr/>
            </p:nvSpPr>
            <p:spPr bwMode="auto">
              <a:xfrm>
                <a:off x="1353" y="1975"/>
                <a:ext cx="462" cy="73"/>
              </a:xfrm>
              <a:custGeom>
                <a:avLst/>
                <a:gdLst>
                  <a:gd name="T0" fmla="*/ 0 w 462"/>
                  <a:gd name="T1" fmla="*/ 0 h 73"/>
                  <a:gd name="T2" fmla="*/ 461 w 462"/>
                  <a:gd name="T3" fmla="*/ 0 h 73"/>
                  <a:gd name="T4" fmla="*/ 461 w 462"/>
                  <a:gd name="T5" fmla="*/ 72 h 73"/>
                  <a:gd name="T6" fmla="*/ 0 w 462"/>
                  <a:gd name="T7" fmla="*/ 72 h 73"/>
                  <a:gd name="T8" fmla="*/ 0 w 462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2" h="73">
                    <a:moveTo>
                      <a:pt x="0" y="0"/>
                    </a:moveTo>
                    <a:lnTo>
                      <a:pt x="461" y="0"/>
                    </a:lnTo>
                    <a:lnTo>
                      <a:pt x="461" y="72"/>
                    </a:lnTo>
                    <a:lnTo>
                      <a:pt x="0" y="72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5523" name="Freeform 131"/>
              <p:cNvSpPr>
                <a:spLocks/>
              </p:cNvSpPr>
              <p:nvPr/>
            </p:nvSpPr>
            <p:spPr bwMode="auto">
              <a:xfrm>
                <a:off x="1316" y="1975"/>
                <a:ext cx="55" cy="73"/>
              </a:xfrm>
              <a:custGeom>
                <a:avLst/>
                <a:gdLst>
                  <a:gd name="T0" fmla="*/ 19 w 55"/>
                  <a:gd name="T1" fmla="*/ 0 h 73"/>
                  <a:gd name="T2" fmla="*/ 0 w 55"/>
                  <a:gd name="T3" fmla="*/ 72 h 73"/>
                  <a:gd name="T4" fmla="*/ 38 w 55"/>
                  <a:gd name="T5" fmla="*/ 71 h 73"/>
                  <a:gd name="T6" fmla="*/ 54 w 55"/>
                  <a:gd name="T7" fmla="*/ 0 h 73"/>
                  <a:gd name="T8" fmla="*/ 19 w 55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73">
                    <a:moveTo>
                      <a:pt x="19" y="0"/>
                    </a:moveTo>
                    <a:lnTo>
                      <a:pt x="0" y="72"/>
                    </a:lnTo>
                    <a:lnTo>
                      <a:pt x="38" y="71"/>
                    </a:lnTo>
                    <a:lnTo>
                      <a:pt x="54" y="0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4C4C4C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15524" name="Group 132"/>
              <p:cNvGrpSpPr>
                <a:grpSpLocks/>
              </p:cNvGrpSpPr>
              <p:nvPr/>
            </p:nvGrpSpPr>
            <p:grpSpPr bwMode="auto">
              <a:xfrm>
                <a:off x="1583" y="1974"/>
                <a:ext cx="91" cy="75"/>
                <a:chOff x="1583" y="1974"/>
                <a:chExt cx="91" cy="75"/>
              </a:xfrm>
            </p:grpSpPr>
            <p:sp>
              <p:nvSpPr>
                <p:cNvPr id="315525" name="Freeform 133"/>
                <p:cNvSpPr>
                  <a:spLocks/>
                </p:cNvSpPr>
                <p:nvPr/>
              </p:nvSpPr>
              <p:spPr bwMode="auto">
                <a:xfrm>
                  <a:off x="1583" y="1974"/>
                  <a:ext cx="83" cy="75"/>
                </a:xfrm>
                <a:custGeom>
                  <a:avLst/>
                  <a:gdLst>
                    <a:gd name="T0" fmla="*/ 71 w 83"/>
                    <a:gd name="T1" fmla="*/ 0 h 75"/>
                    <a:gd name="T2" fmla="*/ 0 w 83"/>
                    <a:gd name="T3" fmla="*/ 74 h 75"/>
                    <a:gd name="T4" fmla="*/ 82 w 83"/>
                    <a:gd name="T5" fmla="*/ 0 h 75"/>
                    <a:gd name="T6" fmla="*/ 71 w 83"/>
                    <a:gd name="T7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3" h="75">
                      <a:moveTo>
                        <a:pt x="71" y="0"/>
                      </a:moveTo>
                      <a:lnTo>
                        <a:pt x="0" y="74"/>
                      </a:lnTo>
                      <a:lnTo>
                        <a:pt x="82" y="0"/>
                      </a:lnTo>
                      <a:lnTo>
                        <a:pt x="71" y="0"/>
                      </a:lnTo>
                    </a:path>
                  </a:pathLst>
                </a:custGeom>
                <a:solidFill>
                  <a:srgbClr val="CCCCCC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15526" name="Freeform 134"/>
                <p:cNvSpPr>
                  <a:spLocks/>
                </p:cNvSpPr>
                <p:nvPr/>
              </p:nvSpPr>
              <p:spPr bwMode="auto">
                <a:xfrm>
                  <a:off x="1583" y="1974"/>
                  <a:ext cx="91" cy="74"/>
                </a:xfrm>
                <a:custGeom>
                  <a:avLst/>
                  <a:gdLst>
                    <a:gd name="T0" fmla="*/ 81 w 91"/>
                    <a:gd name="T1" fmla="*/ 0 h 74"/>
                    <a:gd name="T2" fmla="*/ 0 w 91"/>
                    <a:gd name="T3" fmla="*/ 73 h 74"/>
                    <a:gd name="T4" fmla="*/ 9 w 91"/>
                    <a:gd name="T5" fmla="*/ 73 h 74"/>
                    <a:gd name="T6" fmla="*/ 13 w 91"/>
                    <a:gd name="T7" fmla="*/ 69 h 74"/>
                    <a:gd name="T8" fmla="*/ 22 w 91"/>
                    <a:gd name="T9" fmla="*/ 61 h 74"/>
                    <a:gd name="T10" fmla="*/ 35 w 91"/>
                    <a:gd name="T11" fmla="*/ 49 h 74"/>
                    <a:gd name="T12" fmla="*/ 49 w 91"/>
                    <a:gd name="T13" fmla="*/ 36 h 74"/>
                    <a:gd name="T14" fmla="*/ 64 w 91"/>
                    <a:gd name="T15" fmla="*/ 23 h 74"/>
                    <a:gd name="T16" fmla="*/ 77 w 91"/>
                    <a:gd name="T17" fmla="*/ 11 h 74"/>
                    <a:gd name="T18" fmla="*/ 86 w 91"/>
                    <a:gd name="T19" fmla="*/ 3 h 74"/>
                    <a:gd name="T20" fmla="*/ 90 w 91"/>
                    <a:gd name="T21" fmla="*/ 0 h 74"/>
                    <a:gd name="T22" fmla="*/ 89 w 91"/>
                    <a:gd name="T23" fmla="*/ 0 h 74"/>
                    <a:gd name="T24" fmla="*/ 88 w 91"/>
                    <a:gd name="T25" fmla="*/ 0 h 74"/>
                    <a:gd name="T26" fmla="*/ 87 w 91"/>
                    <a:gd name="T27" fmla="*/ 0 h 74"/>
                    <a:gd name="T28" fmla="*/ 85 w 91"/>
                    <a:gd name="T29" fmla="*/ 0 h 74"/>
                    <a:gd name="T30" fmla="*/ 84 w 91"/>
                    <a:gd name="T31" fmla="*/ 0 h 74"/>
                    <a:gd name="T32" fmla="*/ 82 w 91"/>
                    <a:gd name="T33" fmla="*/ 0 h 74"/>
                    <a:gd name="T34" fmla="*/ 81 w 91"/>
                    <a:gd name="T35" fmla="*/ 0 h 74"/>
                    <a:gd name="T36" fmla="*/ 81 w 91"/>
                    <a:gd name="T3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91" h="74">
                      <a:moveTo>
                        <a:pt x="81" y="0"/>
                      </a:moveTo>
                      <a:lnTo>
                        <a:pt x="0" y="73"/>
                      </a:lnTo>
                      <a:lnTo>
                        <a:pt x="9" y="73"/>
                      </a:lnTo>
                      <a:lnTo>
                        <a:pt x="13" y="69"/>
                      </a:lnTo>
                      <a:lnTo>
                        <a:pt x="22" y="61"/>
                      </a:lnTo>
                      <a:lnTo>
                        <a:pt x="35" y="49"/>
                      </a:lnTo>
                      <a:lnTo>
                        <a:pt x="49" y="36"/>
                      </a:lnTo>
                      <a:lnTo>
                        <a:pt x="64" y="23"/>
                      </a:lnTo>
                      <a:lnTo>
                        <a:pt x="77" y="11"/>
                      </a:lnTo>
                      <a:lnTo>
                        <a:pt x="86" y="3"/>
                      </a:lnTo>
                      <a:lnTo>
                        <a:pt x="90" y="0"/>
                      </a:lnTo>
                      <a:lnTo>
                        <a:pt x="89" y="0"/>
                      </a:lnTo>
                      <a:lnTo>
                        <a:pt x="88" y="0"/>
                      </a:lnTo>
                      <a:lnTo>
                        <a:pt x="87" y="0"/>
                      </a:lnTo>
                      <a:lnTo>
                        <a:pt x="85" y="0"/>
                      </a:lnTo>
                      <a:lnTo>
                        <a:pt x="84" y="0"/>
                      </a:lnTo>
                      <a:lnTo>
                        <a:pt x="82" y="0"/>
                      </a:lnTo>
                      <a:lnTo>
                        <a:pt x="81" y="0"/>
                      </a:lnTo>
                      <a:lnTo>
                        <a:pt x="81" y="0"/>
                      </a:lnTo>
                    </a:path>
                  </a:pathLst>
                </a:custGeom>
                <a:solidFill>
                  <a:srgbClr val="B2B2B2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315527" name="Freeform 135"/>
              <p:cNvSpPr>
                <a:spLocks/>
              </p:cNvSpPr>
              <p:nvPr/>
            </p:nvSpPr>
            <p:spPr bwMode="auto">
              <a:xfrm>
                <a:off x="1672" y="1974"/>
                <a:ext cx="88" cy="75"/>
              </a:xfrm>
              <a:custGeom>
                <a:avLst/>
                <a:gdLst>
                  <a:gd name="T0" fmla="*/ 65 w 88"/>
                  <a:gd name="T1" fmla="*/ 0 h 75"/>
                  <a:gd name="T2" fmla="*/ 0 w 88"/>
                  <a:gd name="T3" fmla="*/ 73 h 75"/>
                  <a:gd name="T4" fmla="*/ 10 w 88"/>
                  <a:gd name="T5" fmla="*/ 74 h 75"/>
                  <a:gd name="T6" fmla="*/ 87 w 88"/>
                  <a:gd name="T7" fmla="*/ 0 h 75"/>
                  <a:gd name="T8" fmla="*/ 65 w 88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75">
                    <a:moveTo>
                      <a:pt x="65" y="0"/>
                    </a:moveTo>
                    <a:lnTo>
                      <a:pt x="0" y="73"/>
                    </a:lnTo>
                    <a:lnTo>
                      <a:pt x="10" y="74"/>
                    </a:lnTo>
                    <a:lnTo>
                      <a:pt x="87" y="0"/>
                    </a:lnTo>
                    <a:lnTo>
                      <a:pt x="65" y="0"/>
                    </a:lnTo>
                  </a:path>
                </a:pathLst>
              </a:custGeom>
              <a:solidFill>
                <a:srgbClr val="CCCCCC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5528" name="Freeform 136"/>
              <p:cNvSpPr>
                <a:spLocks/>
              </p:cNvSpPr>
              <p:nvPr/>
            </p:nvSpPr>
            <p:spPr bwMode="auto">
              <a:xfrm>
                <a:off x="1684" y="1974"/>
                <a:ext cx="80" cy="75"/>
              </a:xfrm>
              <a:custGeom>
                <a:avLst/>
                <a:gdLst>
                  <a:gd name="T0" fmla="*/ 73 w 80"/>
                  <a:gd name="T1" fmla="*/ 0 h 75"/>
                  <a:gd name="T2" fmla="*/ 0 w 80"/>
                  <a:gd name="T3" fmla="*/ 74 h 75"/>
                  <a:gd name="T4" fmla="*/ 7 w 80"/>
                  <a:gd name="T5" fmla="*/ 73 h 75"/>
                  <a:gd name="T6" fmla="*/ 79 w 80"/>
                  <a:gd name="T7" fmla="*/ 0 h 75"/>
                  <a:gd name="T8" fmla="*/ 73 w 80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75">
                    <a:moveTo>
                      <a:pt x="73" y="0"/>
                    </a:moveTo>
                    <a:lnTo>
                      <a:pt x="0" y="74"/>
                    </a:lnTo>
                    <a:lnTo>
                      <a:pt x="7" y="73"/>
                    </a:lnTo>
                    <a:lnTo>
                      <a:pt x="79" y="0"/>
                    </a:lnTo>
                    <a:lnTo>
                      <a:pt x="73" y="0"/>
                    </a:lnTo>
                  </a:path>
                </a:pathLst>
              </a:custGeom>
              <a:solidFill>
                <a:srgbClr val="B2B2B2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5529" name="Freeform 137"/>
              <p:cNvSpPr>
                <a:spLocks/>
              </p:cNvSpPr>
              <p:nvPr/>
            </p:nvSpPr>
            <p:spPr bwMode="auto">
              <a:xfrm>
                <a:off x="1402" y="1975"/>
                <a:ext cx="93" cy="73"/>
              </a:xfrm>
              <a:custGeom>
                <a:avLst/>
                <a:gdLst>
                  <a:gd name="T0" fmla="*/ 78 w 93"/>
                  <a:gd name="T1" fmla="*/ 0 h 73"/>
                  <a:gd name="T2" fmla="*/ 0 w 93"/>
                  <a:gd name="T3" fmla="*/ 72 h 73"/>
                  <a:gd name="T4" fmla="*/ 21 w 93"/>
                  <a:gd name="T5" fmla="*/ 72 h 73"/>
                  <a:gd name="T6" fmla="*/ 92 w 93"/>
                  <a:gd name="T7" fmla="*/ 0 h 73"/>
                  <a:gd name="T8" fmla="*/ 78 w 93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73">
                    <a:moveTo>
                      <a:pt x="78" y="0"/>
                    </a:moveTo>
                    <a:lnTo>
                      <a:pt x="0" y="72"/>
                    </a:lnTo>
                    <a:lnTo>
                      <a:pt x="21" y="72"/>
                    </a:lnTo>
                    <a:lnTo>
                      <a:pt x="92" y="0"/>
                    </a:lnTo>
                    <a:lnTo>
                      <a:pt x="78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5530" name="Freeform 138"/>
              <p:cNvSpPr>
                <a:spLocks/>
              </p:cNvSpPr>
              <p:nvPr/>
            </p:nvSpPr>
            <p:spPr bwMode="auto">
              <a:xfrm>
                <a:off x="1396" y="1975"/>
                <a:ext cx="83" cy="73"/>
              </a:xfrm>
              <a:custGeom>
                <a:avLst/>
                <a:gdLst>
                  <a:gd name="T0" fmla="*/ 82 w 83"/>
                  <a:gd name="T1" fmla="*/ 0 h 73"/>
                  <a:gd name="T2" fmla="*/ 5 w 83"/>
                  <a:gd name="T3" fmla="*/ 72 h 73"/>
                  <a:gd name="T4" fmla="*/ 0 w 83"/>
                  <a:gd name="T5" fmla="*/ 71 h 73"/>
                  <a:gd name="T6" fmla="*/ 76 w 83"/>
                  <a:gd name="T7" fmla="*/ 0 h 73"/>
                  <a:gd name="T8" fmla="*/ 82 w 83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73">
                    <a:moveTo>
                      <a:pt x="82" y="0"/>
                    </a:moveTo>
                    <a:lnTo>
                      <a:pt x="5" y="72"/>
                    </a:lnTo>
                    <a:lnTo>
                      <a:pt x="0" y="71"/>
                    </a:lnTo>
                    <a:lnTo>
                      <a:pt x="76" y="0"/>
                    </a:lnTo>
                    <a:lnTo>
                      <a:pt x="82" y="0"/>
                    </a:lnTo>
                  </a:path>
                </a:pathLst>
              </a:custGeom>
              <a:solidFill>
                <a:srgbClr val="B2B2B2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5531" name="Freeform 139"/>
              <p:cNvSpPr>
                <a:spLocks/>
              </p:cNvSpPr>
              <p:nvPr/>
            </p:nvSpPr>
            <p:spPr bwMode="auto">
              <a:xfrm>
                <a:off x="1331" y="1975"/>
                <a:ext cx="65" cy="73"/>
              </a:xfrm>
              <a:custGeom>
                <a:avLst/>
                <a:gdLst>
                  <a:gd name="T0" fmla="*/ 64 w 65"/>
                  <a:gd name="T1" fmla="*/ 0 h 73"/>
                  <a:gd name="T2" fmla="*/ 4 w 65"/>
                  <a:gd name="T3" fmla="*/ 72 h 73"/>
                  <a:gd name="T4" fmla="*/ 0 w 65"/>
                  <a:gd name="T5" fmla="*/ 72 h 73"/>
                  <a:gd name="T6" fmla="*/ 58 w 65"/>
                  <a:gd name="T7" fmla="*/ 0 h 73"/>
                  <a:gd name="T8" fmla="*/ 64 w 65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73">
                    <a:moveTo>
                      <a:pt x="64" y="0"/>
                    </a:moveTo>
                    <a:lnTo>
                      <a:pt x="4" y="72"/>
                    </a:lnTo>
                    <a:lnTo>
                      <a:pt x="0" y="72"/>
                    </a:lnTo>
                    <a:lnTo>
                      <a:pt x="58" y="0"/>
                    </a:lnTo>
                    <a:lnTo>
                      <a:pt x="64" y="0"/>
                    </a:lnTo>
                  </a:path>
                </a:pathLst>
              </a:custGeom>
              <a:solidFill>
                <a:srgbClr val="999999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5532" name="Freeform 140"/>
              <p:cNvSpPr>
                <a:spLocks/>
              </p:cNvSpPr>
              <p:nvPr/>
            </p:nvSpPr>
            <p:spPr bwMode="auto">
              <a:xfrm>
                <a:off x="1336" y="1975"/>
                <a:ext cx="84" cy="73"/>
              </a:xfrm>
              <a:custGeom>
                <a:avLst/>
                <a:gdLst>
                  <a:gd name="T0" fmla="*/ 58 w 84"/>
                  <a:gd name="T1" fmla="*/ 0 h 73"/>
                  <a:gd name="T2" fmla="*/ 0 w 84"/>
                  <a:gd name="T3" fmla="*/ 71 h 73"/>
                  <a:gd name="T4" fmla="*/ 34 w 84"/>
                  <a:gd name="T5" fmla="*/ 72 h 73"/>
                  <a:gd name="T6" fmla="*/ 83 w 84"/>
                  <a:gd name="T7" fmla="*/ 0 h 73"/>
                  <a:gd name="T8" fmla="*/ 82 w 84"/>
                  <a:gd name="T9" fmla="*/ 0 h 73"/>
                  <a:gd name="T10" fmla="*/ 79 w 84"/>
                  <a:gd name="T11" fmla="*/ 0 h 73"/>
                  <a:gd name="T12" fmla="*/ 75 w 84"/>
                  <a:gd name="T13" fmla="*/ 0 h 73"/>
                  <a:gd name="T14" fmla="*/ 70 w 84"/>
                  <a:gd name="T15" fmla="*/ 0 h 73"/>
                  <a:gd name="T16" fmla="*/ 66 w 84"/>
                  <a:gd name="T17" fmla="*/ 0 h 73"/>
                  <a:gd name="T18" fmla="*/ 61 w 84"/>
                  <a:gd name="T19" fmla="*/ 0 h 73"/>
                  <a:gd name="T20" fmla="*/ 59 w 84"/>
                  <a:gd name="T21" fmla="*/ 0 h 73"/>
                  <a:gd name="T22" fmla="*/ 58 w 84"/>
                  <a:gd name="T23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4" h="73">
                    <a:moveTo>
                      <a:pt x="58" y="0"/>
                    </a:moveTo>
                    <a:lnTo>
                      <a:pt x="0" y="71"/>
                    </a:lnTo>
                    <a:lnTo>
                      <a:pt x="34" y="72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79" y="0"/>
                    </a:lnTo>
                    <a:lnTo>
                      <a:pt x="75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5533" name="Freeform 141"/>
              <p:cNvSpPr>
                <a:spLocks/>
              </p:cNvSpPr>
              <p:nvPr/>
            </p:nvSpPr>
            <p:spPr bwMode="auto">
              <a:xfrm>
                <a:off x="1797" y="1974"/>
                <a:ext cx="54" cy="74"/>
              </a:xfrm>
              <a:custGeom>
                <a:avLst/>
                <a:gdLst>
                  <a:gd name="T0" fmla="*/ 17 w 54"/>
                  <a:gd name="T1" fmla="*/ 0 h 74"/>
                  <a:gd name="T2" fmla="*/ 0 w 54"/>
                  <a:gd name="T3" fmla="*/ 73 h 74"/>
                  <a:gd name="T4" fmla="*/ 17 w 54"/>
                  <a:gd name="T5" fmla="*/ 2 h 74"/>
                  <a:gd name="T6" fmla="*/ 0 w 54"/>
                  <a:gd name="T7" fmla="*/ 73 h 74"/>
                  <a:gd name="T8" fmla="*/ 32 w 54"/>
                  <a:gd name="T9" fmla="*/ 73 h 74"/>
                  <a:gd name="T10" fmla="*/ 53 w 54"/>
                  <a:gd name="T11" fmla="*/ 0 h 74"/>
                  <a:gd name="T12" fmla="*/ 17 w 54"/>
                  <a:gd name="T13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74">
                    <a:moveTo>
                      <a:pt x="17" y="0"/>
                    </a:moveTo>
                    <a:lnTo>
                      <a:pt x="0" y="73"/>
                    </a:lnTo>
                    <a:lnTo>
                      <a:pt x="17" y="2"/>
                    </a:lnTo>
                    <a:lnTo>
                      <a:pt x="0" y="73"/>
                    </a:lnTo>
                    <a:lnTo>
                      <a:pt x="32" y="73"/>
                    </a:lnTo>
                    <a:lnTo>
                      <a:pt x="53" y="0"/>
                    </a:lnTo>
                    <a:lnTo>
                      <a:pt x="17" y="0"/>
                    </a:lnTo>
                  </a:path>
                </a:pathLst>
              </a:custGeom>
              <a:solidFill>
                <a:srgbClr val="CCCCCC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5534" name="Freeform 142"/>
              <p:cNvSpPr>
                <a:spLocks/>
              </p:cNvSpPr>
              <p:nvPr/>
            </p:nvSpPr>
            <p:spPr bwMode="auto">
              <a:xfrm>
                <a:off x="1746" y="1974"/>
                <a:ext cx="85" cy="74"/>
              </a:xfrm>
              <a:custGeom>
                <a:avLst/>
                <a:gdLst>
                  <a:gd name="T0" fmla="*/ 51 w 85"/>
                  <a:gd name="T1" fmla="*/ 0 h 74"/>
                  <a:gd name="T2" fmla="*/ 0 w 85"/>
                  <a:gd name="T3" fmla="*/ 73 h 74"/>
                  <a:gd name="T4" fmla="*/ 23 w 85"/>
                  <a:gd name="T5" fmla="*/ 73 h 74"/>
                  <a:gd name="T6" fmla="*/ 84 w 85"/>
                  <a:gd name="T7" fmla="*/ 0 h 74"/>
                  <a:gd name="T8" fmla="*/ 82 w 85"/>
                  <a:gd name="T9" fmla="*/ 0 h 74"/>
                  <a:gd name="T10" fmla="*/ 78 w 85"/>
                  <a:gd name="T11" fmla="*/ 0 h 74"/>
                  <a:gd name="T12" fmla="*/ 73 w 85"/>
                  <a:gd name="T13" fmla="*/ 0 h 74"/>
                  <a:gd name="T14" fmla="*/ 67 w 85"/>
                  <a:gd name="T15" fmla="*/ 0 h 74"/>
                  <a:gd name="T16" fmla="*/ 61 w 85"/>
                  <a:gd name="T17" fmla="*/ 0 h 74"/>
                  <a:gd name="T18" fmla="*/ 56 w 85"/>
                  <a:gd name="T19" fmla="*/ 0 h 74"/>
                  <a:gd name="T20" fmla="*/ 52 w 85"/>
                  <a:gd name="T21" fmla="*/ 0 h 74"/>
                  <a:gd name="T22" fmla="*/ 51 w 85"/>
                  <a:gd name="T23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5" h="74">
                    <a:moveTo>
                      <a:pt x="51" y="0"/>
                    </a:moveTo>
                    <a:lnTo>
                      <a:pt x="0" y="73"/>
                    </a:lnTo>
                    <a:lnTo>
                      <a:pt x="23" y="73"/>
                    </a:lnTo>
                    <a:lnTo>
                      <a:pt x="84" y="0"/>
                    </a:lnTo>
                    <a:lnTo>
                      <a:pt x="82" y="0"/>
                    </a:lnTo>
                    <a:lnTo>
                      <a:pt x="78" y="0"/>
                    </a:lnTo>
                    <a:lnTo>
                      <a:pt x="73" y="0"/>
                    </a:lnTo>
                    <a:lnTo>
                      <a:pt x="67" y="0"/>
                    </a:lnTo>
                    <a:lnTo>
                      <a:pt x="61" y="0"/>
                    </a:lnTo>
                    <a:lnTo>
                      <a:pt x="56" y="0"/>
                    </a:lnTo>
                    <a:lnTo>
                      <a:pt x="52" y="0"/>
                    </a:lnTo>
                    <a:lnTo>
                      <a:pt x="51" y="0"/>
                    </a:lnTo>
                  </a:path>
                </a:pathLst>
              </a:custGeom>
              <a:solidFill>
                <a:srgbClr val="CCCCCC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5535" name="Freeform 143"/>
              <p:cNvSpPr>
                <a:spLocks/>
              </p:cNvSpPr>
              <p:nvPr/>
            </p:nvSpPr>
            <p:spPr bwMode="auto">
              <a:xfrm>
                <a:off x="1770" y="1975"/>
                <a:ext cx="65" cy="73"/>
              </a:xfrm>
              <a:custGeom>
                <a:avLst/>
                <a:gdLst>
                  <a:gd name="T0" fmla="*/ 59 w 65"/>
                  <a:gd name="T1" fmla="*/ 0 h 73"/>
                  <a:gd name="T2" fmla="*/ 0 w 65"/>
                  <a:gd name="T3" fmla="*/ 72 h 73"/>
                  <a:gd name="T4" fmla="*/ 5 w 65"/>
                  <a:gd name="T5" fmla="*/ 71 h 73"/>
                  <a:gd name="T6" fmla="*/ 64 w 65"/>
                  <a:gd name="T7" fmla="*/ 0 h 73"/>
                  <a:gd name="T8" fmla="*/ 63 w 65"/>
                  <a:gd name="T9" fmla="*/ 0 h 73"/>
                  <a:gd name="T10" fmla="*/ 63 w 65"/>
                  <a:gd name="T11" fmla="*/ 0 h 73"/>
                  <a:gd name="T12" fmla="*/ 62 w 65"/>
                  <a:gd name="T13" fmla="*/ 0 h 73"/>
                  <a:gd name="T14" fmla="*/ 61 w 65"/>
                  <a:gd name="T15" fmla="*/ 0 h 73"/>
                  <a:gd name="T16" fmla="*/ 60 w 65"/>
                  <a:gd name="T17" fmla="*/ 0 h 73"/>
                  <a:gd name="T18" fmla="*/ 60 w 65"/>
                  <a:gd name="T19" fmla="*/ 0 h 73"/>
                  <a:gd name="T20" fmla="*/ 59 w 65"/>
                  <a:gd name="T21" fmla="*/ 0 h 73"/>
                  <a:gd name="T22" fmla="*/ 59 w 65"/>
                  <a:gd name="T23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5" h="73">
                    <a:moveTo>
                      <a:pt x="59" y="0"/>
                    </a:moveTo>
                    <a:lnTo>
                      <a:pt x="0" y="72"/>
                    </a:lnTo>
                    <a:lnTo>
                      <a:pt x="5" y="71"/>
                    </a:lnTo>
                    <a:lnTo>
                      <a:pt x="64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2" y="0"/>
                    </a:lnTo>
                    <a:lnTo>
                      <a:pt x="61" y="0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59" y="0"/>
                    </a:lnTo>
                    <a:lnTo>
                      <a:pt x="59" y="0"/>
                    </a:lnTo>
                  </a:path>
                </a:pathLst>
              </a:custGeom>
              <a:solidFill>
                <a:srgbClr val="999999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5536" name="Freeform 144"/>
              <p:cNvSpPr>
                <a:spLocks/>
              </p:cNvSpPr>
              <p:nvPr/>
            </p:nvSpPr>
            <p:spPr bwMode="auto">
              <a:xfrm>
                <a:off x="1485" y="1975"/>
                <a:ext cx="94" cy="73"/>
              </a:xfrm>
              <a:custGeom>
                <a:avLst/>
                <a:gdLst>
                  <a:gd name="T0" fmla="*/ 93 w 94"/>
                  <a:gd name="T1" fmla="*/ 0 h 73"/>
                  <a:gd name="T2" fmla="*/ 7 w 94"/>
                  <a:gd name="T3" fmla="*/ 72 h 73"/>
                  <a:gd name="T4" fmla="*/ 0 w 94"/>
                  <a:gd name="T5" fmla="*/ 72 h 73"/>
                  <a:gd name="T6" fmla="*/ 84 w 94"/>
                  <a:gd name="T7" fmla="*/ 0 h 73"/>
                  <a:gd name="T8" fmla="*/ 93 w 94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73">
                    <a:moveTo>
                      <a:pt x="93" y="0"/>
                    </a:moveTo>
                    <a:lnTo>
                      <a:pt x="7" y="72"/>
                    </a:lnTo>
                    <a:lnTo>
                      <a:pt x="0" y="72"/>
                    </a:lnTo>
                    <a:lnTo>
                      <a:pt x="84" y="0"/>
                    </a:lnTo>
                    <a:lnTo>
                      <a:pt x="93" y="0"/>
                    </a:lnTo>
                  </a:path>
                </a:pathLst>
              </a:custGeom>
              <a:solidFill>
                <a:srgbClr val="CCCCCC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5537" name="Freeform 145"/>
              <p:cNvSpPr>
                <a:spLocks/>
              </p:cNvSpPr>
              <p:nvPr/>
            </p:nvSpPr>
            <p:spPr bwMode="auto">
              <a:xfrm>
                <a:off x="1493" y="1975"/>
                <a:ext cx="87" cy="73"/>
              </a:xfrm>
              <a:custGeom>
                <a:avLst/>
                <a:gdLst>
                  <a:gd name="T0" fmla="*/ 86 w 87"/>
                  <a:gd name="T1" fmla="*/ 0 h 73"/>
                  <a:gd name="T2" fmla="*/ 0 w 87"/>
                  <a:gd name="T3" fmla="*/ 72 h 73"/>
                  <a:gd name="T4" fmla="*/ 13 w 87"/>
                  <a:gd name="T5" fmla="*/ 72 h 73"/>
                  <a:gd name="T6" fmla="*/ 16 w 87"/>
                  <a:gd name="T7" fmla="*/ 68 h 73"/>
                  <a:gd name="T8" fmla="*/ 24 w 87"/>
                  <a:gd name="T9" fmla="*/ 60 h 73"/>
                  <a:gd name="T10" fmla="*/ 36 w 87"/>
                  <a:gd name="T11" fmla="*/ 49 h 73"/>
                  <a:gd name="T12" fmla="*/ 49 w 87"/>
                  <a:gd name="T13" fmla="*/ 35 h 73"/>
                  <a:gd name="T14" fmla="*/ 63 w 87"/>
                  <a:gd name="T15" fmla="*/ 22 h 73"/>
                  <a:gd name="T16" fmla="*/ 74 w 87"/>
                  <a:gd name="T17" fmla="*/ 11 h 73"/>
                  <a:gd name="T18" fmla="*/ 83 w 87"/>
                  <a:gd name="T19" fmla="*/ 3 h 73"/>
                  <a:gd name="T20" fmla="*/ 86 w 87"/>
                  <a:gd name="T21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7" h="73">
                    <a:moveTo>
                      <a:pt x="86" y="0"/>
                    </a:moveTo>
                    <a:lnTo>
                      <a:pt x="0" y="72"/>
                    </a:lnTo>
                    <a:lnTo>
                      <a:pt x="13" y="72"/>
                    </a:lnTo>
                    <a:lnTo>
                      <a:pt x="16" y="68"/>
                    </a:lnTo>
                    <a:lnTo>
                      <a:pt x="24" y="60"/>
                    </a:lnTo>
                    <a:lnTo>
                      <a:pt x="36" y="49"/>
                    </a:lnTo>
                    <a:lnTo>
                      <a:pt x="49" y="35"/>
                    </a:lnTo>
                    <a:lnTo>
                      <a:pt x="63" y="22"/>
                    </a:lnTo>
                    <a:lnTo>
                      <a:pt x="74" y="11"/>
                    </a:lnTo>
                    <a:lnTo>
                      <a:pt x="83" y="3"/>
                    </a:lnTo>
                    <a:lnTo>
                      <a:pt x="86" y="0"/>
                    </a:lnTo>
                  </a:path>
                </a:pathLst>
              </a:custGeom>
              <a:solidFill>
                <a:srgbClr val="7F7F7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5538" name="Freeform 146"/>
              <p:cNvSpPr>
                <a:spLocks/>
              </p:cNvSpPr>
              <p:nvPr/>
            </p:nvSpPr>
            <p:spPr bwMode="auto">
              <a:xfrm>
                <a:off x="1316" y="1975"/>
                <a:ext cx="19" cy="41"/>
              </a:xfrm>
              <a:custGeom>
                <a:avLst/>
                <a:gdLst>
                  <a:gd name="T0" fmla="*/ 12 w 19"/>
                  <a:gd name="T1" fmla="*/ 0 h 41"/>
                  <a:gd name="T2" fmla="*/ 0 w 19"/>
                  <a:gd name="T3" fmla="*/ 0 h 41"/>
                  <a:gd name="T4" fmla="*/ 7 w 19"/>
                  <a:gd name="T5" fmla="*/ 40 h 41"/>
                  <a:gd name="T6" fmla="*/ 18 w 19"/>
                  <a:gd name="T7" fmla="*/ 0 h 41"/>
                  <a:gd name="T8" fmla="*/ 12 w 19"/>
                  <a:gd name="T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41">
                    <a:moveTo>
                      <a:pt x="12" y="0"/>
                    </a:moveTo>
                    <a:lnTo>
                      <a:pt x="0" y="0"/>
                    </a:lnTo>
                    <a:lnTo>
                      <a:pt x="7" y="40"/>
                    </a:lnTo>
                    <a:lnTo>
                      <a:pt x="18" y="0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4D4D4D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15539" name="Freeform 147"/>
            <p:cNvSpPr>
              <a:spLocks/>
            </p:cNvSpPr>
            <p:nvPr/>
          </p:nvSpPr>
          <p:spPr bwMode="auto">
            <a:xfrm>
              <a:off x="1564" y="2151"/>
              <a:ext cx="244" cy="121"/>
            </a:xfrm>
            <a:custGeom>
              <a:avLst/>
              <a:gdLst>
                <a:gd name="T0" fmla="*/ 243 w 244"/>
                <a:gd name="T1" fmla="*/ 0 h 121"/>
                <a:gd name="T2" fmla="*/ 243 w 244"/>
                <a:gd name="T3" fmla="*/ 40 h 121"/>
                <a:gd name="T4" fmla="*/ 242 w 244"/>
                <a:gd name="T5" fmla="*/ 46 h 121"/>
                <a:gd name="T6" fmla="*/ 239 w 244"/>
                <a:gd name="T7" fmla="*/ 51 h 121"/>
                <a:gd name="T8" fmla="*/ 237 w 244"/>
                <a:gd name="T9" fmla="*/ 54 h 121"/>
                <a:gd name="T10" fmla="*/ 235 w 244"/>
                <a:gd name="T11" fmla="*/ 58 h 121"/>
                <a:gd name="T12" fmla="*/ 231 w 244"/>
                <a:gd name="T13" fmla="*/ 62 h 121"/>
                <a:gd name="T14" fmla="*/ 227 w 244"/>
                <a:gd name="T15" fmla="*/ 67 h 121"/>
                <a:gd name="T16" fmla="*/ 223 w 244"/>
                <a:gd name="T17" fmla="*/ 70 h 121"/>
                <a:gd name="T18" fmla="*/ 218 w 244"/>
                <a:gd name="T19" fmla="*/ 73 h 121"/>
                <a:gd name="T20" fmla="*/ 210 w 244"/>
                <a:gd name="T21" fmla="*/ 77 h 121"/>
                <a:gd name="T22" fmla="*/ 202 w 244"/>
                <a:gd name="T23" fmla="*/ 82 h 121"/>
                <a:gd name="T24" fmla="*/ 195 w 244"/>
                <a:gd name="T25" fmla="*/ 85 h 121"/>
                <a:gd name="T26" fmla="*/ 185 w 244"/>
                <a:gd name="T27" fmla="*/ 88 h 121"/>
                <a:gd name="T28" fmla="*/ 176 w 244"/>
                <a:gd name="T29" fmla="*/ 92 h 121"/>
                <a:gd name="T30" fmla="*/ 167 w 244"/>
                <a:gd name="T31" fmla="*/ 95 h 121"/>
                <a:gd name="T32" fmla="*/ 157 w 244"/>
                <a:gd name="T33" fmla="*/ 97 h 121"/>
                <a:gd name="T34" fmla="*/ 146 w 244"/>
                <a:gd name="T35" fmla="*/ 100 h 121"/>
                <a:gd name="T36" fmla="*/ 134 w 244"/>
                <a:gd name="T37" fmla="*/ 103 h 121"/>
                <a:gd name="T38" fmla="*/ 122 w 244"/>
                <a:gd name="T39" fmla="*/ 105 h 121"/>
                <a:gd name="T40" fmla="*/ 113 w 244"/>
                <a:gd name="T41" fmla="*/ 106 h 121"/>
                <a:gd name="T42" fmla="*/ 103 w 244"/>
                <a:gd name="T43" fmla="*/ 107 h 121"/>
                <a:gd name="T44" fmla="*/ 95 w 244"/>
                <a:gd name="T45" fmla="*/ 108 h 121"/>
                <a:gd name="T46" fmla="*/ 83 w 244"/>
                <a:gd name="T47" fmla="*/ 108 h 121"/>
                <a:gd name="T48" fmla="*/ 72 w 244"/>
                <a:gd name="T49" fmla="*/ 111 h 121"/>
                <a:gd name="T50" fmla="*/ 55 w 244"/>
                <a:gd name="T51" fmla="*/ 112 h 121"/>
                <a:gd name="T52" fmla="*/ 55 w 244"/>
                <a:gd name="T53" fmla="*/ 120 h 121"/>
                <a:gd name="T54" fmla="*/ 0 w 244"/>
                <a:gd name="T55" fmla="*/ 91 h 121"/>
                <a:gd name="T56" fmla="*/ 56 w 244"/>
                <a:gd name="T57" fmla="*/ 61 h 121"/>
                <a:gd name="T58" fmla="*/ 56 w 244"/>
                <a:gd name="T59" fmla="*/ 71 h 121"/>
                <a:gd name="T60" fmla="*/ 69 w 244"/>
                <a:gd name="T61" fmla="*/ 70 h 121"/>
                <a:gd name="T62" fmla="*/ 81 w 244"/>
                <a:gd name="T63" fmla="*/ 68 h 121"/>
                <a:gd name="T64" fmla="*/ 88 w 244"/>
                <a:gd name="T65" fmla="*/ 68 h 121"/>
                <a:gd name="T66" fmla="*/ 95 w 244"/>
                <a:gd name="T67" fmla="*/ 67 h 121"/>
                <a:gd name="T68" fmla="*/ 103 w 244"/>
                <a:gd name="T69" fmla="*/ 67 h 121"/>
                <a:gd name="T70" fmla="*/ 111 w 244"/>
                <a:gd name="T71" fmla="*/ 66 h 121"/>
                <a:gd name="T72" fmla="*/ 122 w 244"/>
                <a:gd name="T73" fmla="*/ 63 h 121"/>
                <a:gd name="T74" fmla="*/ 130 w 244"/>
                <a:gd name="T75" fmla="*/ 62 h 121"/>
                <a:gd name="T76" fmla="*/ 138 w 244"/>
                <a:gd name="T77" fmla="*/ 61 h 121"/>
                <a:gd name="T78" fmla="*/ 151 w 244"/>
                <a:gd name="T79" fmla="*/ 58 h 121"/>
                <a:gd name="T80" fmla="*/ 158 w 244"/>
                <a:gd name="T81" fmla="*/ 56 h 121"/>
                <a:gd name="T82" fmla="*/ 167 w 244"/>
                <a:gd name="T83" fmla="*/ 54 h 121"/>
                <a:gd name="T84" fmla="*/ 176 w 244"/>
                <a:gd name="T85" fmla="*/ 52 h 121"/>
                <a:gd name="T86" fmla="*/ 187 w 244"/>
                <a:gd name="T87" fmla="*/ 47 h 121"/>
                <a:gd name="T88" fmla="*/ 194 w 244"/>
                <a:gd name="T89" fmla="*/ 45 h 121"/>
                <a:gd name="T90" fmla="*/ 202 w 244"/>
                <a:gd name="T91" fmla="*/ 41 h 121"/>
                <a:gd name="T92" fmla="*/ 210 w 244"/>
                <a:gd name="T93" fmla="*/ 37 h 121"/>
                <a:gd name="T94" fmla="*/ 219 w 244"/>
                <a:gd name="T95" fmla="*/ 32 h 121"/>
                <a:gd name="T96" fmla="*/ 225 w 244"/>
                <a:gd name="T97" fmla="*/ 26 h 121"/>
                <a:gd name="T98" fmla="*/ 231 w 244"/>
                <a:gd name="T99" fmla="*/ 22 h 121"/>
                <a:gd name="T100" fmla="*/ 237 w 244"/>
                <a:gd name="T101" fmla="*/ 15 h 121"/>
                <a:gd name="T102" fmla="*/ 239 w 244"/>
                <a:gd name="T103" fmla="*/ 11 h 121"/>
                <a:gd name="T104" fmla="*/ 242 w 244"/>
                <a:gd name="T105" fmla="*/ 6 h 121"/>
                <a:gd name="T106" fmla="*/ 243 w 244"/>
                <a:gd name="T10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4" h="121">
                  <a:moveTo>
                    <a:pt x="243" y="0"/>
                  </a:moveTo>
                  <a:lnTo>
                    <a:pt x="243" y="40"/>
                  </a:lnTo>
                  <a:lnTo>
                    <a:pt x="242" y="46"/>
                  </a:lnTo>
                  <a:lnTo>
                    <a:pt x="239" y="51"/>
                  </a:lnTo>
                  <a:lnTo>
                    <a:pt x="237" y="54"/>
                  </a:lnTo>
                  <a:lnTo>
                    <a:pt x="235" y="58"/>
                  </a:lnTo>
                  <a:lnTo>
                    <a:pt x="231" y="62"/>
                  </a:lnTo>
                  <a:lnTo>
                    <a:pt x="227" y="67"/>
                  </a:lnTo>
                  <a:lnTo>
                    <a:pt x="223" y="70"/>
                  </a:lnTo>
                  <a:lnTo>
                    <a:pt x="218" y="73"/>
                  </a:lnTo>
                  <a:lnTo>
                    <a:pt x="210" y="77"/>
                  </a:lnTo>
                  <a:lnTo>
                    <a:pt x="202" y="82"/>
                  </a:lnTo>
                  <a:lnTo>
                    <a:pt x="195" y="85"/>
                  </a:lnTo>
                  <a:lnTo>
                    <a:pt x="185" y="88"/>
                  </a:lnTo>
                  <a:lnTo>
                    <a:pt x="176" y="92"/>
                  </a:lnTo>
                  <a:lnTo>
                    <a:pt x="167" y="95"/>
                  </a:lnTo>
                  <a:lnTo>
                    <a:pt x="157" y="97"/>
                  </a:lnTo>
                  <a:lnTo>
                    <a:pt x="146" y="100"/>
                  </a:lnTo>
                  <a:lnTo>
                    <a:pt x="134" y="103"/>
                  </a:lnTo>
                  <a:lnTo>
                    <a:pt x="122" y="105"/>
                  </a:lnTo>
                  <a:lnTo>
                    <a:pt x="113" y="106"/>
                  </a:lnTo>
                  <a:lnTo>
                    <a:pt x="103" y="107"/>
                  </a:lnTo>
                  <a:lnTo>
                    <a:pt x="95" y="108"/>
                  </a:lnTo>
                  <a:lnTo>
                    <a:pt x="83" y="108"/>
                  </a:lnTo>
                  <a:lnTo>
                    <a:pt x="72" y="111"/>
                  </a:lnTo>
                  <a:lnTo>
                    <a:pt x="55" y="112"/>
                  </a:lnTo>
                  <a:lnTo>
                    <a:pt x="55" y="120"/>
                  </a:lnTo>
                  <a:lnTo>
                    <a:pt x="0" y="91"/>
                  </a:lnTo>
                  <a:lnTo>
                    <a:pt x="56" y="61"/>
                  </a:lnTo>
                  <a:lnTo>
                    <a:pt x="56" y="71"/>
                  </a:lnTo>
                  <a:lnTo>
                    <a:pt x="69" y="70"/>
                  </a:lnTo>
                  <a:lnTo>
                    <a:pt x="81" y="68"/>
                  </a:lnTo>
                  <a:lnTo>
                    <a:pt x="88" y="68"/>
                  </a:lnTo>
                  <a:lnTo>
                    <a:pt x="95" y="67"/>
                  </a:lnTo>
                  <a:lnTo>
                    <a:pt x="103" y="67"/>
                  </a:lnTo>
                  <a:lnTo>
                    <a:pt x="111" y="66"/>
                  </a:lnTo>
                  <a:lnTo>
                    <a:pt x="122" y="63"/>
                  </a:lnTo>
                  <a:lnTo>
                    <a:pt x="130" y="62"/>
                  </a:lnTo>
                  <a:lnTo>
                    <a:pt x="138" y="61"/>
                  </a:lnTo>
                  <a:lnTo>
                    <a:pt x="151" y="58"/>
                  </a:lnTo>
                  <a:lnTo>
                    <a:pt x="158" y="56"/>
                  </a:lnTo>
                  <a:lnTo>
                    <a:pt x="167" y="54"/>
                  </a:lnTo>
                  <a:lnTo>
                    <a:pt x="176" y="52"/>
                  </a:lnTo>
                  <a:lnTo>
                    <a:pt x="187" y="47"/>
                  </a:lnTo>
                  <a:lnTo>
                    <a:pt x="194" y="45"/>
                  </a:lnTo>
                  <a:lnTo>
                    <a:pt x="202" y="41"/>
                  </a:lnTo>
                  <a:lnTo>
                    <a:pt x="210" y="37"/>
                  </a:lnTo>
                  <a:lnTo>
                    <a:pt x="219" y="32"/>
                  </a:lnTo>
                  <a:lnTo>
                    <a:pt x="225" y="26"/>
                  </a:lnTo>
                  <a:lnTo>
                    <a:pt x="231" y="22"/>
                  </a:lnTo>
                  <a:lnTo>
                    <a:pt x="237" y="15"/>
                  </a:lnTo>
                  <a:lnTo>
                    <a:pt x="239" y="11"/>
                  </a:lnTo>
                  <a:lnTo>
                    <a:pt x="242" y="6"/>
                  </a:lnTo>
                  <a:lnTo>
                    <a:pt x="243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5540" name="Freeform 148"/>
            <p:cNvSpPr>
              <a:spLocks/>
            </p:cNvSpPr>
            <p:nvPr/>
          </p:nvSpPr>
          <p:spPr bwMode="auto">
            <a:xfrm>
              <a:off x="1564" y="2447"/>
              <a:ext cx="244" cy="121"/>
            </a:xfrm>
            <a:custGeom>
              <a:avLst/>
              <a:gdLst>
                <a:gd name="T0" fmla="*/ 243 w 244"/>
                <a:gd name="T1" fmla="*/ 0 h 121"/>
                <a:gd name="T2" fmla="*/ 243 w 244"/>
                <a:gd name="T3" fmla="*/ 40 h 121"/>
                <a:gd name="T4" fmla="*/ 242 w 244"/>
                <a:gd name="T5" fmla="*/ 46 h 121"/>
                <a:gd name="T6" fmla="*/ 239 w 244"/>
                <a:gd name="T7" fmla="*/ 51 h 121"/>
                <a:gd name="T8" fmla="*/ 237 w 244"/>
                <a:gd name="T9" fmla="*/ 55 h 121"/>
                <a:gd name="T10" fmla="*/ 235 w 244"/>
                <a:gd name="T11" fmla="*/ 58 h 121"/>
                <a:gd name="T12" fmla="*/ 231 w 244"/>
                <a:gd name="T13" fmla="*/ 62 h 121"/>
                <a:gd name="T14" fmla="*/ 227 w 244"/>
                <a:gd name="T15" fmla="*/ 67 h 121"/>
                <a:gd name="T16" fmla="*/ 223 w 244"/>
                <a:gd name="T17" fmla="*/ 70 h 121"/>
                <a:gd name="T18" fmla="*/ 218 w 244"/>
                <a:gd name="T19" fmla="*/ 73 h 121"/>
                <a:gd name="T20" fmla="*/ 210 w 244"/>
                <a:gd name="T21" fmla="*/ 77 h 121"/>
                <a:gd name="T22" fmla="*/ 202 w 244"/>
                <a:gd name="T23" fmla="*/ 82 h 121"/>
                <a:gd name="T24" fmla="*/ 195 w 244"/>
                <a:gd name="T25" fmla="*/ 84 h 121"/>
                <a:gd name="T26" fmla="*/ 185 w 244"/>
                <a:gd name="T27" fmla="*/ 89 h 121"/>
                <a:gd name="T28" fmla="*/ 176 w 244"/>
                <a:gd name="T29" fmla="*/ 92 h 121"/>
                <a:gd name="T30" fmla="*/ 167 w 244"/>
                <a:gd name="T31" fmla="*/ 95 h 121"/>
                <a:gd name="T32" fmla="*/ 157 w 244"/>
                <a:gd name="T33" fmla="*/ 97 h 121"/>
                <a:gd name="T34" fmla="*/ 146 w 244"/>
                <a:gd name="T35" fmla="*/ 100 h 121"/>
                <a:gd name="T36" fmla="*/ 134 w 244"/>
                <a:gd name="T37" fmla="*/ 103 h 121"/>
                <a:gd name="T38" fmla="*/ 122 w 244"/>
                <a:gd name="T39" fmla="*/ 104 h 121"/>
                <a:gd name="T40" fmla="*/ 113 w 244"/>
                <a:gd name="T41" fmla="*/ 105 h 121"/>
                <a:gd name="T42" fmla="*/ 103 w 244"/>
                <a:gd name="T43" fmla="*/ 106 h 121"/>
                <a:gd name="T44" fmla="*/ 95 w 244"/>
                <a:gd name="T45" fmla="*/ 107 h 121"/>
                <a:gd name="T46" fmla="*/ 83 w 244"/>
                <a:gd name="T47" fmla="*/ 110 h 121"/>
                <a:gd name="T48" fmla="*/ 72 w 244"/>
                <a:gd name="T49" fmla="*/ 111 h 121"/>
                <a:gd name="T50" fmla="*/ 55 w 244"/>
                <a:gd name="T51" fmla="*/ 111 h 121"/>
                <a:gd name="T52" fmla="*/ 55 w 244"/>
                <a:gd name="T53" fmla="*/ 120 h 121"/>
                <a:gd name="T54" fmla="*/ 0 w 244"/>
                <a:gd name="T55" fmla="*/ 91 h 121"/>
                <a:gd name="T56" fmla="*/ 56 w 244"/>
                <a:gd name="T57" fmla="*/ 61 h 121"/>
                <a:gd name="T58" fmla="*/ 56 w 244"/>
                <a:gd name="T59" fmla="*/ 70 h 121"/>
                <a:gd name="T60" fmla="*/ 69 w 244"/>
                <a:gd name="T61" fmla="*/ 70 h 121"/>
                <a:gd name="T62" fmla="*/ 81 w 244"/>
                <a:gd name="T63" fmla="*/ 69 h 121"/>
                <a:gd name="T64" fmla="*/ 88 w 244"/>
                <a:gd name="T65" fmla="*/ 68 h 121"/>
                <a:gd name="T66" fmla="*/ 95 w 244"/>
                <a:gd name="T67" fmla="*/ 68 h 121"/>
                <a:gd name="T68" fmla="*/ 103 w 244"/>
                <a:gd name="T69" fmla="*/ 67 h 121"/>
                <a:gd name="T70" fmla="*/ 111 w 244"/>
                <a:gd name="T71" fmla="*/ 66 h 121"/>
                <a:gd name="T72" fmla="*/ 122 w 244"/>
                <a:gd name="T73" fmla="*/ 63 h 121"/>
                <a:gd name="T74" fmla="*/ 130 w 244"/>
                <a:gd name="T75" fmla="*/ 62 h 121"/>
                <a:gd name="T76" fmla="*/ 138 w 244"/>
                <a:gd name="T77" fmla="*/ 61 h 121"/>
                <a:gd name="T78" fmla="*/ 151 w 244"/>
                <a:gd name="T79" fmla="*/ 59 h 121"/>
                <a:gd name="T80" fmla="*/ 158 w 244"/>
                <a:gd name="T81" fmla="*/ 56 h 121"/>
                <a:gd name="T82" fmla="*/ 167 w 244"/>
                <a:gd name="T83" fmla="*/ 53 h 121"/>
                <a:gd name="T84" fmla="*/ 176 w 244"/>
                <a:gd name="T85" fmla="*/ 51 h 121"/>
                <a:gd name="T86" fmla="*/ 187 w 244"/>
                <a:gd name="T87" fmla="*/ 47 h 121"/>
                <a:gd name="T88" fmla="*/ 194 w 244"/>
                <a:gd name="T89" fmla="*/ 45 h 121"/>
                <a:gd name="T90" fmla="*/ 202 w 244"/>
                <a:gd name="T91" fmla="*/ 41 h 121"/>
                <a:gd name="T92" fmla="*/ 210 w 244"/>
                <a:gd name="T93" fmla="*/ 37 h 121"/>
                <a:gd name="T94" fmla="*/ 219 w 244"/>
                <a:gd name="T95" fmla="*/ 31 h 121"/>
                <a:gd name="T96" fmla="*/ 225 w 244"/>
                <a:gd name="T97" fmla="*/ 27 h 121"/>
                <a:gd name="T98" fmla="*/ 231 w 244"/>
                <a:gd name="T99" fmla="*/ 22 h 121"/>
                <a:gd name="T100" fmla="*/ 237 w 244"/>
                <a:gd name="T101" fmla="*/ 16 h 121"/>
                <a:gd name="T102" fmla="*/ 239 w 244"/>
                <a:gd name="T103" fmla="*/ 11 h 121"/>
                <a:gd name="T104" fmla="*/ 242 w 244"/>
                <a:gd name="T105" fmla="*/ 5 h 121"/>
                <a:gd name="T106" fmla="*/ 243 w 244"/>
                <a:gd name="T10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4" h="121">
                  <a:moveTo>
                    <a:pt x="243" y="0"/>
                  </a:moveTo>
                  <a:lnTo>
                    <a:pt x="243" y="40"/>
                  </a:lnTo>
                  <a:lnTo>
                    <a:pt x="242" y="46"/>
                  </a:lnTo>
                  <a:lnTo>
                    <a:pt x="239" y="51"/>
                  </a:lnTo>
                  <a:lnTo>
                    <a:pt x="237" y="55"/>
                  </a:lnTo>
                  <a:lnTo>
                    <a:pt x="235" y="58"/>
                  </a:lnTo>
                  <a:lnTo>
                    <a:pt x="231" y="62"/>
                  </a:lnTo>
                  <a:lnTo>
                    <a:pt x="227" y="67"/>
                  </a:lnTo>
                  <a:lnTo>
                    <a:pt x="223" y="70"/>
                  </a:lnTo>
                  <a:lnTo>
                    <a:pt x="218" y="73"/>
                  </a:lnTo>
                  <a:lnTo>
                    <a:pt x="210" y="77"/>
                  </a:lnTo>
                  <a:lnTo>
                    <a:pt x="202" y="82"/>
                  </a:lnTo>
                  <a:lnTo>
                    <a:pt x="195" y="84"/>
                  </a:lnTo>
                  <a:lnTo>
                    <a:pt x="185" y="89"/>
                  </a:lnTo>
                  <a:lnTo>
                    <a:pt x="176" y="92"/>
                  </a:lnTo>
                  <a:lnTo>
                    <a:pt x="167" y="95"/>
                  </a:lnTo>
                  <a:lnTo>
                    <a:pt x="157" y="97"/>
                  </a:lnTo>
                  <a:lnTo>
                    <a:pt x="146" y="100"/>
                  </a:lnTo>
                  <a:lnTo>
                    <a:pt x="134" y="103"/>
                  </a:lnTo>
                  <a:lnTo>
                    <a:pt x="122" y="104"/>
                  </a:lnTo>
                  <a:lnTo>
                    <a:pt x="113" y="105"/>
                  </a:lnTo>
                  <a:lnTo>
                    <a:pt x="103" y="106"/>
                  </a:lnTo>
                  <a:lnTo>
                    <a:pt x="95" y="107"/>
                  </a:lnTo>
                  <a:lnTo>
                    <a:pt x="83" y="110"/>
                  </a:lnTo>
                  <a:lnTo>
                    <a:pt x="72" y="111"/>
                  </a:lnTo>
                  <a:lnTo>
                    <a:pt x="55" y="111"/>
                  </a:lnTo>
                  <a:lnTo>
                    <a:pt x="55" y="120"/>
                  </a:lnTo>
                  <a:lnTo>
                    <a:pt x="0" y="91"/>
                  </a:lnTo>
                  <a:lnTo>
                    <a:pt x="56" y="61"/>
                  </a:lnTo>
                  <a:lnTo>
                    <a:pt x="56" y="70"/>
                  </a:lnTo>
                  <a:lnTo>
                    <a:pt x="69" y="70"/>
                  </a:lnTo>
                  <a:lnTo>
                    <a:pt x="81" y="69"/>
                  </a:lnTo>
                  <a:lnTo>
                    <a:pt x="88" y="68"/>
                  </a:lnTo>
                  <a:lnTo>
                    <a:pt x="95" y="68"/>
                  </a:lnTo>
                  <a:lnTo>
                    <a:pt x="103" y="67"/>
                  </a:lnTo>
                  <a:lnTo>
                    <a:pt x="111" y="66"/>
                  </a:lnTo>
                  <a:lnTo>
                    <a:pt x="122" y="63"/>
                  </a:lnTo>
                  <a:lnTo>
                    <a:pt x="130" y="62"/>
                  </a:lnTo>
                  <a:lnTo>
                    <a:pt x="138" y="61"/>
                  </a:lnTo>
                  <a:lnTo>
                    <a:pt x="151" y="59"/>
                  </a:lnTo>
                  <a:lnTo>
                    <a:pt x="158" y="56"/>
                  </a:lnTo>
                  <a:lnTo>
                    <a:pt x="167" y="53"/>
                  </a:lnTo>
                  <a:lnTo>
                    <a:pt x="176" y="51"/>
                  </a:lnTo>
                  <a:lnTo>
                    <a:pt x="187" y="47"/>
                  </a:lnTo>
                  <a:lnTo>
                    <a:pt x="194" y="45"/>
                  </a:lnTo>
                  <a:lnTo>
                    <a:pt x="202" y="41"/>
                  </a:lnTo>
                  <a:lnTo>
                    <a:pt x="210" y="37"/>
                  </a:lnTo>
                  <a:lnTo>
                    <a:pt x="219" y="31"/>
                  </a:lnTo>
                  <a:lnTo>
                    <a:pt x="225" y="27"/>
                  </a:lnTo>
                  <a:lnTo>
                    <a:pt x="231" y="22"/>
                  </a:lnTo>
                  <a:lnTo>
                    <a:pt x="237" y="16"/>
                  </a:lnTo>
                  <a:lnTo>
                    <a:pt x="239" y="11"/>
                  </a:lnTo>
                  <a:lnTo>
                    <a:pt x="242" y="5"/>
                  </a:lnTo>
                  <a:lnTo>
                    <a:pt x="243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5541" name="Freeform 149"/>
            <p:cNvSpPr>
              <a:spLocks/>
            </p:cNvSpPr>
            <p:nvPr/>
          </p:nvSpPr>
          <p:spPr bwMode="auto">
            <a:xfrm>
              <a:off x="1362" y="2226"/>
              <a:ext cx="163" cy="112"/>
            </a:xfrm>
            <a:custGeom>
              <a:avLst/>
              <a:gdLst>
                <a:gd name="T0" fmla="*/ 0 w 163"/>
                <a:gd name="T1" fmla="*/ 111 h 112"/>
                <a:gd name="T2" fmla="*/ 0 w 163"/>
                <a:gd name="T3" fmla="*/ 70 h 112"/>
                <a:gd name="T4" fmla="*/ 1 w 163"/>
                <a:gd name="T5" fmla="*/ 64 h 112"/>
                <a:gd name="T6" fmla="*/ 2 w 163"/>
                <a:gd name="T7" fmla="*/ 60 h 112"/>
                <a:gd name="T8" fmla="*/ 4 w 163"/>
                <a:gd name="T9" fmla="*/ 58 h 112"/>
                <a:gd name="T10" fmla="*/ 6 w 163"/>
                <a:gd name="T11" fmla="*/ 53 h 112"/>
                <a:gd name="T12" fmla="*/ 8 w 163"/>
                <a:gd name="T13" fmla="*/ 50 h 112"/>
                <a:gd name="T14" fmla="*/ 12 w 163"/>
                <a:gd name="T15" fmla="*/ 47 h 112"/>
                <a:gd name="T16" fmla="*/ 15 w 163"/>
                <a:gd name="T17" fmla="*/ 43 h 112"/>
                <a:gd name="T18" fmla="*/ 19 w 163"/>
                <a:gd name="T19" fmla="*/ 40 h 112"/>
                <a:gd name="T20" fmla="*/ 22 w 163"/>
                <a:gd name="T21" fmla="*/ 38 h 112"/>
                <a:gd name="T22" fmla="*/ 29 w 163"/>
                <a:gd name="T23" fmla="*/ 32 h 112"/>
                <a:gd name="T24" fmla="*/ 40 w 163"/>
                <a:gd name="T25" fmla="*/ 28 h 112"/>
                <a:gd name="T26" fmla="*/ 51 w 163"/>
                <a:gd name="T27" fmla="*/ 23 h 112"/>
                <a:gd name="T28" fmla="*/ 63 w 163"/>
                <a:gd name="T29" fmla="*/ 18 h 112"/>
                <a:gd name="T30" fmla="*/ 74 w 163"/>
                <a:gd name="T31" fmla="*/ 15 h 112"/>
                <a:gd name="T32" fmla="*/ 85 w 163"/>
                <a:gd name="T33" fmla="*/ 12 h 112"/>
                <a:gd name="T34" fmla="*/ 95 w 163"/>
                <a:gd name="T35" fmla="*/ 9 h 112"/>
                <a:gd name="T36" fmla="*/ 108 w 163"/>
                <a:gd name="T37" fmla="*/ 7 h 112"/>
                <a:gd name="T38" fmla="*/ 120 w 163"/>
                <a:gd name="T39" fmla="*/ 4 h 112"/>
                <a:gd name="T40" fmla="*/ 132 w 163"/>
                <a:gd name="T41" fmla="*/ 3 h 112"/>
                <a:gd name="T42" fmla="*/ 143 w 163"/>
                <a:gd name="T43" fmla="*/ 2 h 112"/>
                <a:gd name="T44" fmla="*/ 160 w 163"/>
                <a:gd name="T45" fmla="*/ 0 h 112"/>
                <a:gd name="T46" fmla="*/ 128 w 163"/>
                <a:gd name="T47" fmla="*/ 21 h 112"/>
                <a:gd name="T48" fmla="*/ 162 w 163"/>
                <a:gd name="T49" fmla="*/ 39 h 112"/>
                <a:gd name="T50" fmla="*/ 144 w 163"/>
                <a:gd name="T51" fmla="*/ 42 h 112"/>
                <a:gd name="T52" fmla="*/ 136 w 163"/>
                <a:gd name="T53" fmla="*/ 43 h 112"/>
                <a:gd name="T54" fmla="*/ 126 w 163"/>
                <a:gd name="T55" fmla="*/ 45 h 112"/>
                <a:gd name="T56" fmla="*/ 119 w 163"/>
                <a:gd name="T57" fmla="*/ 46 h 112"/>
                <a:gd name="T58" fmla="*/ 108 w 163"/>
                <a:gd name="T59" fmla="*/ 47 h 112"/>
                <a:gd name="T60" fmla="*/ 100 w 163"/>
                <a:gd name="T61" fmla="*/ 48 h 112"/>
                <a:gd name="T62" fmla="*/ 93 w 163"/>
                <a:gd name="T63" fmla="*/ 51 h 112"/>
                <a:gd name="T64" fmla="*/ 85 w 163"/>
                <a:gd name="T65" fmla="*/ 52 h 112"/>
                <a:gd name="T66" fmla="*/ 76 w 163"/>
                <a:gd name="T67" fmla="*/ 54 h 112"/>
                <a:gd name="T68" fmla="*/ 69 w 163"/>
                <a:gd name="T69" fmla="*/ 58 h 112"/>
                <a:gd name="T70" fmla="*/ 63 w 163"/>
                <a:gd name="T71" fmla="*/ 59 h 112"/>
                <a:gd name="T72" fmla="*/ 58 w 163"/>
                <a:gd name="T73" fmla="*/ 61 h 112"/>
                <a:gd name="T74" fmla="*/ 49 w 163"/>
                <a:gd name="T75" fmla="*/ 64 h 112"/>
                <a:gd name="T76" fmla="*/ 42 w 163"/>
                <a:gd name="T77" fmla="*/ 67 h 112"/>
                <a:gd name="T78" fmla="*/ 38 w 163"/>
                <a:gd name="T79" fmla="*/ 69 h 112"/>
                <a:gd name="T80" fmla="*/ 34 w 163"/>
                <a:gd name="T81" fmla="*/ 72 h 112"/>
                <a:gd name="T82" fmla="*/ 28 w 163"/>
                <a:gd name="T83" fmla="*/ 74 h 112"/>
                <a:gd name="T84" fmla="*/ 25 w 163"/>
                <a:gd name="T85" fmla="*/ 76 h 112"/>
                <a:gd name="T86" fmla="*/ 20 w 163"/>
                <a:gd name="T87" fmla="*/ 80 h 112"/>
                <a:gd name="T88" fmla="*/ 18 w 163"/>
                <a:gd name="T89" fmla="*/ 82 h 112"/>
                <a:gd name="T90" fmla="*/ 14 w 163"/>
                <a:gd name="T91" fmla="*/ 84 h 112"/>
                <a:gd name="T92" fmla="*/ 13 w 163"/>
                <a:gd name="T93" fmla="*/ 86 h 112"/>
                <a:gd name="T94" fmla="*/ 9 w 163"/>
                <a:gd name="T95" fmla="*/ 90 h 112"/>
                <a:gd name="T96" fmla="*/ 6 w 163"/>
                <a:gd name="T97" fmla="*/ 94 h 112"/>
                <a:gd name="T98" fmla="*/ 4 w 163"/>
                <a:gd name="T99" fmla="*/ 97 h 112"/>
                <a:gd name="T100" fmla="*/ 1 w 163"/>
                <a:gd name="T101" fmla="*/ 103 h 112"/>
                <a:gd name="T102" fmla="*/ 1 w 163"/>
                <a:gd name="T103" fmla="*/ 106 h 112"/>
                <a:gd name="T104" fmla="*/ 0 w 163"/>
                <a:gd name="T105" fmla="*/ 11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3" h="112">
                  <a:moveTo>
                    <a:pt x="0" y="111"/>
                  </a:moveTo>
                  <a:lnTo>
                    <a:pt x="0" y="70"/>
                  </a:lnTo>
                  <a:lnTo>
                    <a:pt x="1" y="64"/>
                  </a:lnTo>
                  <a:lnTo>
                    <a:pt x="2" y="60"/>
                  </a:lnTo>
                  <a:lnTo>
                    <a:pt x="4" y="58"/>
                  </a:lnTo>
                  <a:lnTo>
                    <a:pt x="6" y="53"/>
                  </a:lnTo>
                  <a:lnTo>
                    <a:pt x="8" y="50"/>
                  </a:lnTo>
                  <a:lnTo>
                    <a:pt x="12" y="47"/>
                  </a:lnTo>
                  <a:lnTo>
                    <a:pt x="15" y="43"/>
                  </a:lnTo>
                  <a:lnTo>
                    <a:pt x="19" y="40"/>
                  </a:lnTo>
                  <a:lnTo>
                    <a:pt x="22" y="38"/>
                  </a:lnTo>
                  <a:lnTo>
                    <a:pt x="29" y="32"/>
                  </a:lnTo>
                  <a:lnTo>
                    <a:pt x="40" y="28"/>
                  </a:lnTo>
                  <a:lnTo>
                    <a:pt x="51" y="23"/>
                  </a:lnTo>
                  <a:lnTo>
                    <a:pt x="63" y="18"/>
                  </a:lnTo>
                  <a:lnTo>
                    <a:pt x="74" y="15"/>
                  </a:lnTo>
                  <a:lnTo>
                    <a:pt x="85" y="12"/>
                  </a:lnTo>
                  <a:lnTo>
                    <a:pt x="95" y="9"/>
                  </a:lnTo>
                  <a:lnTo>
                    <a:pt x="108" y="7"/>
                  </a:lnTo>
                  <a:lnTo>
                    <a:pt x="120" y="4"/>
                  </a:lnTo>
                  <a:lnTo>
                    <a:pt x="132" y="3"/>
                  </a:lnTo>
                  <a:lnTo>
                    <a:pt x="143" y="2"/>
                  </a:lnTo>
                  <a:lnTo>
                    <a:pt x="160" y="0"/>
                  </a:lnTo>
                  <a:lnTo>
                    <a:pt x="128" y="21"/>
                  </a:lnTo>
                  <a:lnTo>
                    <a:pt x="162" y="39"/>
                  </a:lnTo>
                  <a:lnTo>
                    <a:pt x="144" y="42"/>
                  </a:lnTo>
                  <a:lnTo>
                    <a:pt x="136" y="43"/>
                  </a:lnTo>
                  <a:lnTo>
                    <a:pt x="126" y="45"/>
                  </a:lnTo>
                  <a:lnTo>
                    <a:pt x="119" y="46"/>
                  </a:lnTo>
                  <a:lnTo>
                    <a:pt x="108" y="47"/>
                  </a:lnTo>
                  <a:lnTo>
                    <a:pt x="100" y="48"/>
                  </a:lnTo>
                  <a:lnTo>
                    <a:pt x="93" y="51"/>
                  </a:lnTo>
                  <a:lnTo>
                    <a:pt x="85" y="52"/>
                  </a:lnTo>
                  <a:lnTo>
                    <a:pt x="76" y="54"/>
                  </a:lnTo>
                  <a:lnTo>
                    <a:pt x="69" y="58"/>
                  </a:lnTo>
                  <a:lnTo>
                    <a:pt x="63" y="59"/>
                  </a:lnTo>
                  <a:lnTo>
                    <a:pt x="58" y="61"/>
                  </a:lnTo>
                  <a:lnTo>
                    <a:pt x="49" y="64"/>
                  </a:lnTo>
                  <a:lnTo>
                    <a:pt x="42" y="67"/>
                  </a:lnTo>
                  <a:lnTo>
                    <a:pt x="38" y="69"/>
                  </a:lnTo>
                  <a:lnTo>
                    <a:pt x="34" y="72"/>
                  </a:lnTo>
                  <a:lnTo>
                    <a:pt x="28" y="74"/>
                  </a:lnTo>
                  <a:lnTo>
                    <a:pt x="25" y="76"/>
                  </a:lnTo>
                  <a:lnTo>
                    <a:pt x="20" y="80"/>
                  </a:lnTo>
                  <a:lnTo>
                    <a:pt x="18" y="82"/>
                  </a:lnTo>
                  <a:lnTo>
                    <a:pt x="14" y="84"/>
                  </a:lnTo>
                  <a:lnTo>
                    <a:pt x="13" y="86"/>
                  </a:lnTo>
                  <a:lnTo>
                    <a:pt x="9" y="90"/>
                  </a:lnTo>
                  <a:lnTo>
                    <a:pt x="6" y="94"/>
                  </a:lnTo>
                  <a:lnTo>
                    <a:pt x="4" y="97"/>
                  </a:lnTo>
                  <a:lnTo>
                    <a:pt x="1" y="103"/>
                  </a:lnTo>
                  <a:lnTo>
                    <a:pt x="1" y="106"/>
                  </a:lnTo>
                  <a:lnTo>
                    <a:pt x="0" y="111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5542" name="Freeform 150"/>
            <p:cNvSpPr>
              <a:spLocks/>
            </p:cNvSpPr>
            <p:nvPr/>
          </p:nvSpPr>
          <p:spPr bwMode="auto">
            <a:xfrm>
              <a:off x="1466" y="1616"/>
              <a:ext cx="113" cy="142"/>
            </a:xfrm>
            <a:custGeom>
              <a:avLst/>
              <a:gdLst>
                <a:gd name="T0" fmla="*/ 12 w 113"/>
                <a:gd name="T1" fmla="*/ 141 h 142"/>
                <a:gd name="T2" fmla="*/ 0 w 113"/>
                <a:gd name="T3" fmla="*/ 134 h 142"/>
                <a:gd name="T4" fmla="*/ 3 w 113"/>
                <a:gd name="T5" fmla="*/ 121 h 142"/>
                <a:gd name="T6" fmla="*/ 9 w 113"/>
                <a:gd name="T7" fmla="*/ 108 h 142"/>
                <a:gd name="T8" fmla="*/ 14 w 113"/>
                <a:gd name="T9" fmla="*/ 95 h 142"/>
                <a:gd name="T10" fmla="*/ 20 w 113"/>
                <a:gd name="T11" fmla="*/ 83 h 142"/>
                <a:gd name="T12" fmla="*/ 27 w 113"/>
                <a:gd name="T13" fmla="*/ 70 h 142"/>
                <a:gd name="T14" fmla="*/ 35 w 113"/>
                <a:gd name="T15" fmla="*/ 59 h 142"/>
                <a:gd name="T16" fmla="*/ 43 w 113"/>
                <a:gd name="T17" fmla="*/ 47 h 142"/>
                <a:gd name="T18" fmla="*/ 52 w 113"/>
                <a:gd name="T19" fmla="*/ 36 h 142"/>
                <a:gd name="T20" fmla="*/ 62 w 113"/>
                <a:gd name="T21" fmla="*/ 25 h 142"/>
                <a:gd name="T22" fmla="*/ 73 w 113"/>
                <a:gd name="T23" fmla="*/ 15 h 142"/>
                <a:gd name="T24" fmla="*/ 69 w 113"/>
                <a:gd name="T25" fmla="*/ 9 h 142"/>
                <a:gd name="T26" fmla="*/ 112 w 113"/>
                <a:gd name="T27" fmla="*/ 0 h 142"/>
                <a:gd name="T28" fmla="*/ 81 w 113"/>
                <a:gd name="T29" fmla="*/ 46 h 142"/>
                <a:gd name="T30" fmla="*/ 81 w 113"/>
                <a:gd name="T31" fmla="*/ 46 h 142"/>
                <a:gd name="T32" fmla="*/ 80 w 113"/>
                <a:gd name="T33" fmla="*/ 45 h 142"/>
                <a:gd name="T34" fmla="*/ 81 w 113"/>
                <a:gd name="T35" fmla="*/ 44 h 142"/>
                <a:gd name="T36" fmla="*/ 80 w 113"/>
                <a:gd name="T37" fmla="*/ 43 h 142"/>
                <a:gd name="T38" fmla="*/ 81 w 113"/>
                <a:gd name="T39" fmla="*/ 42 h 142"/>
                <a:gd name="T40" fmla="*/ 81 w 113"/>
                <a:gd name="T41" fmla="*/ 39 h 142"/>
                <a:gd name="T42" fmla="*/ 80 w 113"/>
                <a:gd name="T43" fmla="*/ 36 h 142"/>
                <a:gd name="T44" fmla="*/ 69 w 113"/>
                <a:gd name="T45" fmla="*/ 45 h 142"/>
                <a:gd name="T46" fmla="*/ 59 w 113"/>
                <a:gd name="T47" fmla="*/ 56 h 142"/>
                <a:gd name="T48" fmla="*/ 50 w 113"/>
                <a:gd name="T49" fmla="*/ 67 h 142"/>
                <a:gd name="T50" fmla="*/ 42 w 113"/>
                <a:gd name="T51" fmla="*/ 79 h 142"/>
                <a:gd name="T52" fmla="*/ 34 w 113"/>
                <a:gd name="T53" fmla="*/ 91 h 142"/>
                <a:gd name="T54" fmla="*/ 28 w 113"/>
                <a:gd name="T55" fmla="*/ 103 h 142"/>
                <a:gd name="T56" fmla="*/ 21 w 113"/>
                <a:gd name="T57" fmla="*/ 116 h 142"/>
                <a:gd name="T58" fmla="*/ 16 w 113"/>
                <a:gd name="T59" fmla="*/ 129 h 142"/>
                <a:gd name="T60" fmla="*/ 12 w 113"/>
                <a:gd name="T61" fmla="*/ 14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3" h="142">
                  <a:moveTo>
                    <a:pt x="12" y="141"/>
                  </a:moveTo>
                  <a:lnTo>
                    <a:pt x="0" y="134"/>
                  </a:lnTo>
                  <a:lnTo>
                    <a:pt x="3" y="121"/>
                  </a:lnTo>
                  <a:lnTo>
                    <a:pt x="9" y="108"/>
                  </a:lnTo>
                  <a:lnTo>
                    <a:pt x="14" y="95"/>
                  </a:lnTo>
                  <a:lnTo>
                    <a:pt x="20" y="83"/>
                  </a:lnTo>
                  <a:lnTo>
                    <a:pt x="27" y="70"/>
                  </a:lnTo>
                  <a:lnTo>
                    <a:pt x="35" y="59"/>
                  </a:lnTo>
                  <a:lnTo>
                    <a:pt x="43" y="47"/>
                  </a:lnTo>
                  <a:lnTo>
                    <a:pt x="52" y="36"/>
                  </a:lnTo>
                  <a:lnTo>
                    <a:pt x="62" y="25"/>
                  </a:lnTo>
                  <a:lnTo>
                    <a:pt x="73" y="15"/>
                  </a:lnTo>
                  <a:lnTo>
                    <a:pt x="69" y="9"/>
                  </a:lnTo>
                  <a:lnTo>
                    <a:pt x="112" y="0"/>
                  </a:lnTo>
                  <a:lnTo>
                    <a:pt x="81" y="46"/>
                  </a:lnTo>
                  <a:lnTo>
                    <a:pt x="81" y="46"/>
                  </a:lnTo>
                  <a:lnTo>
                    <a:pt x="80" y="45"/>
                  </a:lnTo>
                  <a:lnTo>
                    <a:pt x="81" y="44"/>
                  </a:lnTo>
                  <a:lnTo>
                    <a:pt x="80" y="43"/>
                  </a:lnTo>
                  <a:lnTo>
                    <a:pt x="81" y="42"/>
                  </a:lnTo>
                  <a:lnTo>
                    <a:pt x="81" y="39"/>
                  </a:lnTo>
                  <a:lnTo>
                    <a:pt x="80" y="36"/>
                  </a:lnTo>
                  <a:lnTo>
                    <a:pt x="69" y="45"/>
                  </a:lnTo>
                  <a:lnTo>
                    <a:pt x="59" y="56"/>
                  </a:lnTo>
                  <a:lnTo>
                    <a:pt x="50" y="67"/>
                  </a:lnTo>
                  <a:lnTo>
                    <a:pt x="42" y="79"/>
                  </a:lnTo>
                  <a:lnTo>
                    <a:pt x="34" y="91"/>
                  </a:lnTo>
                  <a:lnTo>
                    <a:pt x="28" y="103"/>
                  </a:lnTo>
                  <a:lnTo>
                    <a:pt x="21" y="116"/>
                  </a:lnTo>
                  <a:lnTo>
                    <a:pt x="16" y="129"/>
                  </a:lnTo>
                  <a:lnTo>
                    <a:pt x="12" y="141"/>
                  </a:lnTo>
                </a:path>
              </a:pathLst>
            </a:cu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5543" name="Freeform 151"/>
            <p:cNvSpPr>
              <a:spLocks/>
            </p:cNvSpPr>
            <p:nvPr/>
          </p:nvSpPr>
          <p:spPr bwMode="auto">
            <a:xfrm>
              <a:off x="1337" y="1908"/>
              <a:ext cx="65" cy="166"/>
            </a:xfrm>
            <a:custGeom>
              <a:avLst/>
              <a:gdLst>
                <a:gd name="T0" fmla="*/ 56 w 65"/>
                <a:gd name="T1" fmla="*/ 0 h 166"/>
                <a:gd name="T2" fmla="*/ 64 w 65"/>
                <a:gd name="T3" fmla="*/ 6 h 166"/>
                <a:gd name="T4" fmla="*/ 62 w 65"/>
                <a:gd name="T5" fmla="*/ 21 h 166"/>
                <a:gd name="T6" fmla="*/ 60 w 65"/>
                <a:gd name="T7" fmla="*/ 36 h 166"/>
                <a:gd name="T8" fmla="*/ 57 w 65"/>
                <a:gd name="T9" fmla="*/ 50 h 166"/>
                <a:gd name="T10" fmla="*/ 54 w 65"/>
                <a:gd name="T11" fmla="*/ 64 h 166"/>
                <a:gd name="T12" fmla="*/ 50 w 65"/>
                <a:gd name="T13" fmla="*/ 79 h 166"/>
                <a:gd name="T14" fmla="*/ 46 w 65"/>
                <a:gd name="T15" fmla="*/ 92 h 166"/>
                <a:gd name="T16" fmla="*/ 41 w 65"/>
                <a:gd name="T17" fmla="*/ 106 h 166"/>
                <a:gd name="T18" fmla="*/ 36 w 65"/>
                <a:gd name="T19" fmla="*/ 119 h 166"/>
                <a:gd name="T20" fmla="*/ 30 w 65"/>
                <a:gd name="T21" fmla="*/ 131 h 166"/>
                <a:gd name="T22" fmla="*/ 24 w 65"/>
                <a:gd name="T23" fmla="*/ 143 h 166"/>
                <a:gd name="T24" fmla="*/ 27 w 65"/>
                <a:gd name="T25" fmla="*/ 150 h 166"/>
                <a:gd name="T26" fmla="*/ 0 w 65"/>
                <a:gd name="T27" fmla="*/ 165 h 166"/>
                <a:gd name="T28" fmla="*/ 17 w 65"/>
                <a:gd name="T29" fmla="*/ 110 h 166"/>
                <a:gd name="T30" fmla="*/ 17 w 65"/>
                <a:gd name="T31" fmla="*/ 111 h 166"/>
                <a:gd name="T32" fmla="*/ 17 w 65"/>
                <a:gd name="T33" fmla="*/ 112 h 166"/>
                <a:gd name="T34" fmla="*/ 17 w 65"/>
                <a:gd name="T35" fmla="*/ 113 h 166"/>
                <a:gd name="T36" fmla="*/ 17 w 65"/>
                <a:gd name="T37" fmla="*/ 114 h 166"/>
                <a:gd name="T38" fmla="*/ 18 w 65"/>
                <a:gd name="T39" fmla="*/ 115 h 166"/>
                <a:gd name="T40" fmla="*/ 18 w 65"/>
                <a:gd name="T41" fmla="*/ 118 h 166"/>
                <a:gd name="T42" fmla="*/ 18 w 65"/>
                <a:gd name="T43" fmla="*/ 121 h 166"/>
                <a:gd name="T44" fmla="*/ 24 w 65"/>
                <a:gd name="T45" fmla="*/ 110 h 166"/>
                <a:gd name="T46" fmla="*/ 30 w 65"/>
                <a:gd name="T47" fmla="*/ 97 h 166"/>
                <a:gd name="T48" fmla="*/ 35 w 65"/>
                <a:gd name="T49" fmla="*/ 84 h 166"/>
                <a:gd name="T50" fmla="*/ 40 w 65"/>
                <a:gd name="T51" fmla="*/ 71 h 166"/>
                <a:gd name="T52" fmla="*/ 44 w 65"/>
                <a:gd name="T53" fmla="*/ 57 h 166"/>
                <a:gd name="T54" fmla="*/ 48 w 65"/>
                <a:gd name="T55" fmla="*/ 43 h 166"/>
                <a:gd name="T56" fmla="*/ 51 w 65"/>
                <a:gd name="T57" fmla="*/ 28 h 166"/>
                <a:gd name="T58" fmla="*/ 54 w 65"/>
                <a:gd name="T59" fmla="*/ 14 h 166"/>
                <a:gd name="T60" fmla="*/ 56 w 65"/>
                <a:gd name="T6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5" h="166">
                  <a:moveTo>
                    <a:pt x="56" y="0"/>
                  </a:moveTo>
                  <a:lnTo>
                    <a:pt x="64" y="6"/>
                  </a:lnTo>
                  <a:lnTo>
                    <a:pt x="62" y="21"/>
                  </a:lnTo>
                  <a:lnTo>
                    <a:pt x="60" y="36"/>
                  </a:lnTo>
                  <a:lnTo>
                    <a:pt x="57" y="50"/>
                  </a:lnTo>
                  <a:lnTo>
                    <a:pt x="54" y="64"/>
                  </a:lnTo>
                  <a:lnTo>
                    <a:pt x="50" y="79"/>
                  </a:lnTo>
                  <a:lnTo>
                    <a:pt x="46" y="92"/>
                  </a:lnTo>
                  <a:lnTo>
                    <a:pt x="41" y="106"/>
                  </a:lnTo>
                  <a:lnTo>
                    <a:pt x="36" y="119"/>
                  </a:lnTo>
                  <a:lnTo>
                    <a:pt x="30" y="131"/>
                  </a:lnTo>
                  <a:lnTo>
                    <a:pt x="24" y="143"/>
                  </a:lnTo>
                  <a:lnTo>
                    <a:pt x="27" y="150"/>
                  </a:lnTo>
                  <a:lnTo>
                    <a:pt x="0" y="165"/>
                  </a:lnTo>
                  <a:lnTo>
                    <a:pt x="17" y="110"/>
                  </a:lnTo>
                  <a:lnTo>
                    <a:pt x="17" y="111"/>
                  </a:lnTo>
                  <a:lnTo>
                    <a:pt x="17" y="112"/>
                  </a:lnTo>
                  <a:lnTo>
                    <a:pt x="17" y="113"/>
                  </a:lnTo>
                  <a:lnTo>
                    <a:pt x="17" y="114"/>
                  </a:lnTo>
                  <a:lnTo>
                    <a:pt x="18" y="115"/>
                  </a:lnTo>
                  <a:lnTo>
                    <a:pt x="18" y="118"/>
                  </a:lnTo>
                  <a:lnTo>
                    <a:pt x="18" y="121"/>
                  </a:lnTo>
                  <a:lnTo>
                    <a:pt x="24" y="110"/>
                  </a:lnTo>
                  <a:lnTo>
                    <a:pt x="30" y="97"/>
                  </a:lnTo>
                  <a:lnTo>
                    <a:pt x="35" y="84"/>
                  </a:lnTo>
                  <a:lnTo>
                    <a:pt x="40" y="71"/>
                  </a:lnTo>
                  <a:lnTo>
                    <a:pt x="44" y="57"/>
                  </a:lnTo>
                  <a:lnTo>
                    <a:pt x="48" y="43"/>
                  </a:lnTo>
                  <a:lnTo>
                    <a:pt x="51" y="28"/>
                  </a:lnTo>
                  <a:lnTo>
                    <a:pt x="54" y="14"/>
                  </a:lnTo>
                  <a:lnTo>
                    <a:pt x="56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5544" name="Freeform 152"/>
            <p:cNvSpPr>
              <a:spLocks/>
            </p:cNvSpPr>
            <p:nvPr/>
          </p:nvSpPr>
          <p:spPr bwMode="auto">
            <a:xfrm>
              <a:off x="1722" y="1882"/>
              <a:ext cx="118" cy="202"/>
            </a:xfrm>
            <a:custGeom>
              <a:avLst/>
              <a:gdLst>
                <a:gd name="T0" fmla="*/ 94 w 118"/>
                <a:gd name="T1" fmla="*/ 0 h 202"/>
                <a:gd name="T2" fmla="*/ 97 w 118"/>
                <a:gd name="T3" fmla="*/ 3 h 202"/>
                <a:gd name="T4" fmla="*/ 100 w 118"/>
                <a:gd name="T5" fmla="*/ 6 h 202"/>
                <a:gd name="T6" fmla="*/ 104 w 118"/>
                <a:gd name="T7" fmla="*/ 10 h 202"/>
                <a:gd name="T8" fmla="*/ 106 w 118"/>
                <a:gd name="T9" fmla="*/ 14 h 202"/>
                <a:gd name="T10" fmla="*/ 108 w 118"/>
                <a:gd name="T11" fmla="*/ 19 h 202"/>
                <a:gd name="T12" fmla="*/ 111 w 118"/>
                <a:gd name="T13" fmla="*/ 23 h 202"/>
                <a:gd name="T14" fmla="*/ 112 w 118"/>
                <a:gd name="T15" fmla="*/ 28 h 202"/>
                <a:gd name="T16" fmla="*/ 114 w 118"/>
                <a:gd name="T17" fmla="*/ 33 h 202"/>
                <a:gd name="T18" fmla="*/ 115 w 118"/>
                <a:gd name="T19" fmla="*/ 38 h 202"/>
                <a:gd name="T20" fmla="*/ 116 w 118"/>
                <a:gd name="T21" fmla="*/ 43 h 202"/>
                <a:gd name="T22" fmla="*/ 116 w 118"/>
                <a:gd name="T23" fmla="*/ 48 h 202"/>
                <a:gd name="T24" fmla="*/ 117 w 118"/>
                <a:gd name="T25" fmla="*/ 54 h 202"/>
                <a:gd name="T26" fmla="*/ 116 w 118"/>
                <a:gd name="T27" fmla="*/ 59 h 202"/>
                <a:gd name="T28" fmla="*/ 116 w 118"/>
                <a:gd name="T29" fmla="*/ 65 h 202"/>
                <a:gd name="T30" fmla="*/ 114 w 118"/>
                <a:gd name="T31" fmla="*/ 77 h 202"/>
                <a:gd name="T32" fmla="*/ 111 w 118"/>
                <a:gd name="T33" fmla="*/ 88 h 202"/>
                <a:gd name="T34" fmla="*/ 107 w 118"/>
                <a:gd name="T35" fmla="*/ 100 h 202"/>
                <a:gd name="T36" fmla="*/ 102 w 118"/>
                <a:gd name="T37" fmla="*/ 111 h 202"/>
                <a:gd name="T38" fmla="*/ 95 w 118"/>
                <a:gd name="T39" fmla="*/ 123 h 202"/>
                <a:gd name="T40" fmla="*/ 87 w 118"/>
                <a:gd name="T41" fmla="*/ 135 h 202"/>
                <a:gd name="T42" fmla="*/ 79 w 118"/>
                <a:gd name="T43" fmla="*/ 146 h 202"/>
                <a:gd name="T44" fmla="*/ 70 w 118"/>
                <a:gd name="T45" fmla="*/ 158 h 202"/>
                <a:gd name="T46" fmla="*/ 58 w 118"/>
                <a:gd name="T47" fmla="*/ 168 h 202"/>
                <a:gd name="T48" fmla="*/ 47 w 118"/>
                <a:gd name="T49" fmla="*/ 179 h 202"/>
                <a:gd name="T50" fmla="*/ 53 w 118"/>
                <a:gd name="T51" fmla="*/ 183 h 202"/>
                <a:gd name="T52" fmla="*/ 0 w 118"/>
                <a:gd name="T53" fmla="*/ 201 h 202"/>
                <a:gd name="T54" fmla="*/ 30 w 118"/>
                <a:gd name="T55" fmla="*/ 155 h 202"/>
                <a:gd name="T56" fmla="*/ 30 w 118"/>
                <a:gd name="T57" fmla="*/ 155 h 202"/>
                <a:gd name="T58" fmla="*/ 31 w 118"/>
                <a:gd name="T59" fmla="*/ 156 h 202"/>
                <a:gd name="T60" fmla="*/ 31 w 118"/>
                <a:gd name="T61" fmla="*/ 157 h 202"/>
                <a:gd name="T62" fmla="*/ 31 w 118"/>
                <a:gd name="T63" fmla="*/ 157 h 202"/>
                <a:gd name="T64" fmla="*/ 32 w 118"/>
                <a:gd name="T65" fmla="*/ 159 h 202"/>
                <a:gd name="T66" fmla="*/ 32 w 118"/>
                <a:gd name="T67" fmla="*/ 161 h 202"/>
                <a:gd name="T68" fmla="*/ 34 w 118"/>
                <a:gd name="T69" fmla="*/ 163 h 202"/>
                <a:gd name="T70" fmla="*/ 45 w 118"/>
                <a:gd name="T71" fmla="*/ 153 h 202"/>
                <a:gd name="T72" fmla="*/ 56 w 118"/>
                <a:gd name="T73" fmla="*/ 142 h 202"/>
                <a:gd name="T74" fmla="*/ 65 w 118"/>
                <a:gd name="T75" fmla="*/ 131 h 202"/>
                <a:gd name="T76" fmla="*/ 74 w 118"/>
                <a:gd name="T77" fmla="*/ 120 h 202"/>
                <a:gd name="T78" fmla="*/ 81 w 118"/>
                <a:gd name="T79" fmla="*/ 108 h 202"/>
                <a:gd name="T80" fmla="*/ 87 w 118"/>
                <a:gd name="T81" fmla="*/ 96 h 202"/>
                <a:gd name="T82" fmla="*/ 93 w 118"/>
                <a:gd name="T83" fmla="*/ 84 h 202"/>
                <a:gd name="T84" fmla="*/ 97 w 118"/>
                <a:gd name="T85" fmla="*/ 73 h 202"/>
                <a:gd name="T86" fmla="*/ 100 w 118"/>
                <a:gd name="T87" fmla="*/ 61 h 202"/>
                <a:gd name="T88" fmla="*/ 102 w 118"/>
                <a:gd name="T89" fmla="*/ 50 h 202"/>
                <a:gd name="T90" fmla="*/ 102 w 118"/>
                <a:gd name="T91" fmla="*/ 44 h 202"/>
                <a:gd name="T92" fmla="*/ 103 w 118"/>
                <a:gd name="T93" fmla="*/ 39 h 202"/>
                <a:gd name="T94" fmla="*/ 102 w 118"/>
                <a:gd name="T95" fmla="*/ 33 h 202"/>
                <a:gd name="T96" fmla="*/ 102 w 118"/>
                <a:gd name="T97" fmla="*/ 28 h 202"/>
                <a:gd name="T98" fmla="*/ 101 w 118"/>
                <a:gd name="T99" fmla="*/ 22 h 202"/>
                <a:gd name="T100" fmla="*/ 100 w 118"/>
                <a:gd name="T101" fmla="*/ 18 h 202"/>
                <a:gd name="T102" fmla="*/ 99 w 118"/>
                <a:gd name="T103" fmla="*/ 13 h 202"/>
                <a:gd name="T104" fmla="*/ 97 w 118"/>
                <a:gd name="T105" fmla="*/ 8 h 202"/>
                <a:gd name="T106" fmla="*/ 95 w 118"/>
                <a:gd name="T107" fmla="*/ 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8" h="202">
                  <a:moveTo>
                    <a:pt x="94" y="0"/>
                  </a:moveTo>
                  <a:lnTo>
                    <a:pt x="97" y="3"/>
                  </a:lnTo>
                  <a:lnTo>
                    <a:pt x="100" y="6"/>
                  </a:lnTo>
                  <a:lnTo>
                    <a:pt x="104" y="10"/>
                  </a:lnTo>
                  <a:lnTo>
                    <a:pt x="106" y="14"/>
                  </a:lnTo>
                  <a:lnTo>
                    <a:pt x="108" y="19"/>
                  </a:lnTo>
                  <a:lnTo>
                    <a:pt x="111" y="23"/>
                  </a:lnTo>
                  <a:lnTo>
                    <a:pt x="112" y="28"/>
                  </a:lnTo>
                  <a:lnTo>
                    <a:pt x="114" y="33"/>
                  </a:lnTo>
                  <a:lnTo>
                    <a:pt x="115" y="38"/>
                  </a:lnTo>
                  <a:lnTo>
                    <a:pt x="116" y="43"/>
                  </a:lnTo>
                  <a:lnTo>
                    <a:pt x="116" y="48"/>
                  </a:lnTo>
                  <a:lnTo>
                    <a:pt x="117" y="54"/>
                  </a:lnTo>
                  <a:lnTo>
                    <a:pt x="116" y="59"/>
                  </a:lnTo>
                  <a:lnTo>
                    <a:pt x="116" y="65"/>
                  </a:lnTo>
                  <a:lnTo>
                    <a:pt x="114" y="77"/>
                  </a:lnTo>
                  <a:lnTo>
                    <a:pt x="111" y="88"/>
                  </a:lnTo>
                  <a:lnTo>
                    <a:pt x="107" y="100"/>
                  </a:lnTo>
                  <a:lnTo>
                    <a:pt x="102" y="111"/>
                  </a:lnTo>
                  <a:lnTo>
                    <a:pt x="95" y="123"/>
                  </a:lnTo>
                  <a:lnTo>
                    <a:pt x="87" y="135"/>
                  </a:lnTo>
                  <a:lnTo>
                    <a:pt x="79" y="146"/>
                  </a:lnTo>
                  <a:lnTo>
                    <a:pt x="70" y="158"/>
                  </a:lnTo>
                  <a:lnTo>
                    <a:pt x="58" y="168"/>
                  </a:lnTo>
                  <a:lnTo>
                    <a:pt x="47" y="179"/>
                  </a:lnTo>
                  <a:lnTo>
                    <a:pt x="53" y="183"/>
                  </a:lnTo>
                  <a:lnTo>
                    <a:pt x="0" y="201"/>
                  </a:lnTo>
                  <a:lnTo>
                    <a:pt x="30" y="155"/>
                  </a:lnTo>
                  <a:lnTo>
                    <a:pt x="30" y="155"/>
                  </a:lnTo>
                  <a:lnTo>
                    <a:pt x="31" y="156"/>
                  </a:lnTo>
                  <a:lnTo>
                    <a:pt x="31" y="157"/>
                  </a:lnTo>
                  <a:lnTo>
                    <a:pt x="31" y="157"/>
                  </a:lnTo>
                  <a:lnTo>
                    <a:pt x="32" y="159"/>
                  </a:lnTo>
                  <a:lnTo>
                    <a:pt x="32" y="161"/>
                  </a:lnTo>
                  <a:lnTo>
                    <a:pt x="34" y="163"/>
                  </a:lnTo>
                  <a:lnTo>
                    <a:pt x="45" y="153"/>
                  </a:lnTo>
                  <a:lnTo>
                    <a:pt x="56" y="142"/>
                  </a:lnTo>
                  <a:lnTo>
                    <a:pt x="65" y="131"/>
                  </a:lnTo>
                  <a:lnTo>
                    <a:pt x="74" y="120"/>
                  </a:lnTo>
                  <a:lnTo>
                    <a:pt x="81" y="108"/>
                  </a:lnTo>
                  <a:lnTo>
                    <a:pt x="87" y="96"/>
                  </a:lnTo>
                  <a:lnTo>
                    <a:pt x="93" y="84"/>
                  </a:lnTo>
                  <a:lnTo>
                    <a:pt x="97" y="73"/>
                  </a:lnTo>
                  <a:lnTo>
                    <a:pt x="100" y="61"/>
                  </a:lnTo>
                  <a:lnTo>
                    <a:pt x="102" y="50"/>
                  </a:lnTo>
                  <a:lnTo>
                    <a:pt x="102" y="44"/>
                  </a:lnTo>
                  <a:lnTo>
                    <a:pt x="103" y="39"/>
                  </a:lnTo>
                  <a:lnTo>
                    <a:pt x="102" y="33"/>
                  </a:lnTo>
                  <a:lnTo>
                    <a:pt x="102" y="28"/>
                  </a:lnTo>
                  <a:lnTo>
                    <a:pt x="101" y="22"/>
                  </a:lnTo>
                  <a:lnTo>
                    <a:pt x="100" y="18"/>
                  </a:lnTo>
                  <a:lnTo>
                    <a:pt x="99" y="13"/>
                  </a:lnTo>
                  <a:lnTo>
                    <a:pt x="97" y="8"/>
                  </a:lnTo>
                  <a:lnTo>
                    <a:pt x="95" y="4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5545" name="Freeform 153"/>
            <p:cNvSpPr>
              <a:spLocks/>
            </p:cNvSpPr>
            <p:nvPr/>
          </p:nvSpPr>
          <p:spPr bwMode="auto">
            <a:xfrm>
              <a:off x="1506" y="1888"/>
              <a:ext cx="118" cy="202"/>
            </a:xfrm>
            <a:custGeom>
              <a:avLst/>
              <a:gdLst>
                <a:gd name="T0" fmla="*/ 94 w 118"/>
                <a:gd name="T1" fmla="*/ 0 h 202"/>
                <a:gd name="T2" fmla="*/ 97 w 118"/>
                <a:gd name="T3" fmla="*/ 3 h 202"/>
                <a:gd name="T4" fmla="*/ 100 w 118"/>
                <a:gd name="T5" fmla="*/ 6 h 202"/>
                <a:gd name="T6" fmla="*/ 104 w 118"/>
                <a:gd name="T7" fmla="*/ 10 h 202"/>
                <a:gd name="T8" fmla="*/ 106 w 118"/>
                <a:gd name="T9" fmla="*/ 14 h 202"/>
                <a:gd name="T10" fmla="*/ 108 w 118"/>
                <a:gd name="T11" fmla="*/ 19 h 202"/>
                <a:gd name="T12" fmla="*/ 111 w 118"/>
                <a:gd name="T13" fmla="*/ 23 h 202"/>
                <a:gd name="T14" fmla="*/ 112 w 118"/>
                <a:gd name="T15" fmla="*/ 28 h 202"/>
                <a:gd name="T16" fmla="*/ 114 w 118"/>
                <a:gd name="T17" fmla="*/ 33 h 202"/>
                <a:gd name="T18" fmla="*/ 115 w 118"/>
                <a:gd name="T19" fmla="*/ 38 h 202"/>
                <a:gd name="T20" fmla="*/ 116 w 118"/>
                <a:gd name="T21" fmla="*/ 43 h 202"/>
                <a:gd name="T22" fmla="*/ 116 w 118"/>
                <a:gd name="T23" fmla="*/ 48 h 202"/>
                <a:gd name="T24" fmla="*/ 117 w 118"/>
                <a:gd name="T25" fmla="*/ 54 h 202"/>
                <a:gd name="T26" fmla="*/ 116 w 118"/>
                <a:gd name="T27" fmla="*/ 59 h 202"/>
                <a:gd name="T28" fmla="*/ 116 w 118"/>
                <a:gd name="T29" fmla="*/ 65 h 202"/>
                <a:gd name="T30" fmla="*/ 114 w 118"/>
                <a:gd name="T31" fmla="*/ 77 h 202"/>
                <a:gd name="T32" fmla="*/ 111 w 118"/>
                <a:gd name="T33" fmla="*/ 88 h 202"/>
                <a:gd name="T34" fmla="*/ 107 w 118"/>
                <a:gd name="T35" fmla="*/ 100 h 202"/>
                <a:gd name="T36" fmla="*/ 102 w 118"/>
                <a:gd name="T37" fmla="*/ 111 h 202"/>
                <a:gd name="T38" fmla="*/ 95 w 118"/>
                <a:gd name="T39" fmla="*/ 123 h 202"/>
                <a:gd name="T40" fmla="*/ 87 w 118"/>
                <a:gd name="T41" fmla="*/ 135 h 202"/>
                <a:gd name="T42" fmla="*/ 79 w 118"/>
                <a:gd name="T43" fmla="*/ 146 h 202"/>
                <a:gd name="T44" fmla="*/ 70 w 118"/>
                <a:gd name="T45" fmla="*/ 158 h 202"/>
                <a:gd name="T46" fmla="*/ 58 w 118"/>
                <a:gd name="T47" fmla="*/ 168 h 202"/>
                <a:gd name="T48" fmla="*/ 47 w 118"/>
                <a:gd name="T49" fmla="*/ 179 h 202"/>
                <a:gd name="T50" fmla="*/ 53 w 118"/>
                <a:gd name="T51" fmla="*/ 183 h 202"/>
                <a:gd name="T52" fmla="*/ 0 w 118"/>
                <a:gd name="T53" fmla="*/ 201 h 202"/>
                <a:gd name="T54" fmla="*/ 30 w 118"/>
                <a:gd name="T55" fmla="*/ 155 h 202"/>
                <a:gd name="T56" fmla="*/ 30 w 118"/>
                <a:gd name="T57" fmla="*/ 155 h 202"/>
                <a:gd name="T58" fmla="*/ 31 w 118"/>
                <a:gd name="T59" fmla="*/ 156 h 202"/>
                <a:gd name="T60" fmla="*/ 31 w 118"/>
                <a:gd name="T61" fmla="*/ 157 h 202"/>
                <a:gd name="T62" fmla="*/ 31 w 118"/>
                <a:gd name="T63" fmla="*/ 157 h 202"/>
                <a:gd name="T64" fmla="*/ 32 w 118"/>
                <a:gd name="T65" fmla="*/ 159 h 202"/>
                <a:gd name="T66" fmla="*/ 32 w 118"/>
                <a:gd name="T67" fmla="*/ 161 h 202"/>
                <a:gd name="T68" fmla="*/ 34 w 118"/>
                <a:gd name="T69" fmla="*/ 163 h 202"/>
                <a:gd name="T70" fmla="*/ 45 w 118"/>
                <a:gd name="T71" fmla="*/ 153 h 202"/>
                <a:gd name="T72" fmla="*/ 56 w 118"/>
                <a:gd name="T73" fmla="*/ 142 h 202"/>
                <a:gd name="T74" fmla="*/ 65 w 118"/>
                <a:gd name="T75" fmla="*/ 131 h 202"/>
                <a:gd name="T76" fmla="*/ 74 w 118"/>
                <a:gd name="T77" fmla="*/ 120 h 202"/>
                <a:gd name="T78" fmla="*/ 81 w 118"/>
                <a:gd name="T79" fmla="*/ 108 h 202"/>
                <a:gd name="T80" fmla="*/ 87 w 118"/>
                <a:gd name="T81" fmla="*/ 96 h 202"/>
                <a:gd name="T82" fmla="*/ 93 w 118"/>
                <a:gd name="T83" fmla="*/ 84 h 202"/>
                <a:gd name="T84" fmla="*/ 97 w 118"/>
                <a:gd name="T85" fmla="*/ 73 h 202"/>
                <a:gd name="T86" fmla="*/ 100 w 118"/>
                <a:gd name="T87" fmla="*/ 61 h 202"/>
                <a:gd name="T88" fmla="*/ 102 w 118"/>
                <a:gd name="T89" fmla="*/ 50 h 202"/>
                <a:gd name="T90" fmla="*/ 102 w 118"/>
                <a:gd name="T91" fmla="*/ 44 h 202"/>
                <a:gd name="T92" fmla="*/ 103 w 118"/>
                <a:gd name="T93" fmla="*/ 39 h 202"/>
                <a:gd name="T94" fmla="*/ 102 w 118"/>
                <a:gd name="T95" fmla="*/ 33 h 202"/>
                <a:gd name="T96" fmla="*/ 102 w 118"/>
                <a:gd name="T97" fmla="*/ 28 h 202"/>
                <a:gd name="T98" fmla="*/ 101 w 118"/>
                <a:gd name="T99" fmla="*/ 22 h 202"/>
                <a:gd name="T100" fmla="*/ 100 w 118"/>
                <a:gd name="T101" fmla="*/ 18 h 202"/>
                <a:gd name="T102" fmla="*/ 99 w 118"/>
                <a:gd name="T103" fmla="*/ 13 h 202"/>
                <a:gd name="T104" fmla="*/ 97 w 118"/>
                <a:gd name="T105" fmla="*/ 8 h 202"/>
                <a:gd name="T106" fmla="*/ 95 w 118"/>
                <a:gd name="T107" fmla="*/ 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8" h="202">
                  <a:moveTo>
                    <a:pt x="94" y="0"/>
                  </a:moveTo>
                  <a:lnTo>
                    <a:pt x="97" y="3"/>
                  </a:lnTo>
                  <a:lnTo>
                    <a:pt x="100" y="6"/>
                  </a:lnTo>
                  <a:lnTo>
                    <a:pt x="104" y="10"/>
                  </a:lnTo>
                  <a:lnTo>
                    <a:pt x="106" y="14"/>
                  </a:lnTo>
                  <a:lnTo>
                    <a:pt x="108" y="19"/>
                  </a:lnTo>
                  <a:lnTo>
                    <a:pt x="111" y="23"/>
                  </a:lnTo>
                  <a:lnTo>
                    <a:pt x="112" y="28"/>
                  </a:lnTo>
                  <a:lnTo>
                    <a:pt x="114" y="33"/>
                  </a:lnTo>
                  <a:lnTo>
                    <a:pt x="115" y="38"/>
                  </a:lnTo>
                  <a:lnTo>
                    <a:pt x="116" y="43"/>
                  </a:lnTo>
                  <a:lnTo>
                    <a:pt x="116" y="48"/>
                  </a:lnTo>
                  <a:lnTo>
                    <a:pt x="117" y="54"/>
                  </a:lnTo>
                  <a:lnTo>
                    <a:pt x="116" y="59"/>
                  </a:lnTo>
                  <a:lnTo>
                    <a:pt x="116" y="65"/>
                  </a:lnTo>
                  <a:lnTo>
                    <a:pt x="114" y="77"/>
                  </a:lnTo>
                  <a:lnTo>
                    <a:pt x="111" y="88"/>
                  </a:lnTo>
                  <a:lnTo>
                    <a:pt x="107" y="100"/>
                  </a:lnTo>
                  <a:lnTo>
                    <a:pt x="102" y="111"/>
                  </a:lnTo>
                  <a:lnTo>
                    <a:pt x="95" y="123"/>
                  </a:lnTo>
                  <a:lnTo>
                    <a:pt x="87" y="135"/>
                  </a:lnTo>
                  <a:lnTo>
                    <a:pt x="79" y="146"/>
                  </a:lnTo>
                  <a:lnTo>
                    <a:pt x="70" y="158"/>
                  </a:lnTo>
                  <a:lnTo>
                    <a:pt x="58" y="168"/>
                  </a:lnTo>
                  <a:lnTo>
                    <a:pt x="47" y="179"/>
                  </a:lnTo>
                  <a:lnTo>
                    <a:pt x="53" y="183"/>
                  </a:lnTo>
                  <a:lnTo>
                    <a:pt x="0" y="201"/>
                  </a:lnTo>
                  <a:lnTo>
                    <a:pt x="30" y="155"/>
                  </a:lnTo>
                  <a:lnTo>
                    <a:pt x="30" y="155"/>
                  </a:lnTo>
                  <a:lnTo>
                    <a:pt x="31" y="156"/>
                  </a:lnTo>
                  <a:lnTo>
                    <a:pt x="31" y="157"/>
                  </a:lnTo>
                  <a:lnTo>
                    <a:pt x="31" y="157"/>
                  </a:lnTo>
                  <a:lnTo>
                    <a:pt x="32" y="159"/>
                  </a:lnTo>
                  <a:lnTo>
                    <a:pt x="32" y="161"/>
                  </a:lnTo>
                  <a:lnTo>
                    <a:pt x="34" y="163"/>
                  </a:lnTo>
                  <a:lnTo>
                    <a:pt x="45" y="153"/>
                  </a:lnTo>
                  <a:lnTo>
                    <a:pt x="56" y="142"/>
                  </a:lnTo>
                  <a:lnTo>
                    <a:pt x="65" y="131"/>
                  </a:lnTo>
                  <a:lnTo>
                    <a:pt x="74" y="120"/>
                  </a:lnTo>
                  <a:lnTo>
                    <a:pt x="81" y="108"/>
                  </a:lnTo>
                  <a:lnTo>
                    <a:pt x="87" y="96"/>
                  </a:lnTo>
                  <a:lnTo>
                    <a:pt x="93" y="84"/>
                  </a:lnTo>
                  <a:lnTo>
                    <a:pt x="97" y="73"/>
                  </a:lnTo>
                  <a:lnTo>
                    <a:pt x="100" y="61"/>
                  </a:lnTo>
                  <a:lnTo>
                    <a:pt x="102" y="50"/>
                  </a:lnTo>
                  <a:lnTo>
                    <a:pt x="102" y="44"/>
                  </a:lnTo>
                  <a:lnTo>
                    <a:pt x="103" y="39"/>
                  </a:lnTo>
                  <a:lnTo>
                    <a:pt x="102" y="33"/>
                  </a:lnTo>
                  <a:lnTo>
                    <a:pt x="102" y="28"/>
                  </a:lnTo>
                  <a:lnTo>
                    <a:pt x="101" y="22"/>
                  </a:lnTo>
                  <a:lnTo>
                    <a:pt x="100" y="18"/>
                  </a:lnTo>
                  <a:lnTo>
                    <a:pt x="99" y="13"/>
                  </a:lnTo>
                  <a:lnTo>
                    <a:pt x="97" y="8"/>
                  </a:lnTo>
                  <a:lnTo>
                    <a:pt x="95" y="4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5546" name="Freeform 154"/>
            <p:cNvSpPr>
              <a:spLocks/>
            </p:cNvSpPr>
            <p:nvPr/>
          </p:nvSpPr>
          <p:spPr bwMode="auto">
            <a:xfrm>
              <a:off x="1327" y="1554"/>
              <a:ext cx="118" cy="203"/>
            </a:xfrm>
            <a:custGeom>
              <a:avLst/>
              <a:gdLst>
                <a:gd name="T0" fmla="*/ 23 w 118"/>
                <a:gd name="T1" fmla="*/ 0 h 203"/>
                <a:gd name="T2" fmla="*/ 19 w 118"/>
                <a:gd name="T3" fmla="*/ 4 h 203"/>
                <a:gd name="T4" fmla="*/ 17 w 118"/>
                <a:gd name="T5" fmla="*/ 7 h 203"/>
                <a:gd name="T6" fmla="*/ 13 w 118"/>
                <a:gd name="T7" fmla="*/ 11 h 203"/>
                <a:gd name="T8" fmla="*/ 11 w 118"/>
                <a:gd name="T9" fmla="*/ 15 h 203"/>
                <a:gd name="T10" fmla="*/ 9 w 118"/>
                <a:gd name="T11" fmla="*/ 20 h 203"/>
                <a:gd name="T12" fmla="*/ 6 w 118"/>
                <a:gd name="T13" fmla="*/ 24 h 203"/>
                <a:gd name="T14" fmla="*/ 4 w 118"/>
                <a:gd name="T15" fmla="*/ 29 h 203"/>
                <a:gd name="T16" fmla="*/ 3 w 118"/>
                <a:gd name="T17" fmla="*/ 34 h 203"/>
                <a:gd name="T18" fmla="*/ 2 w 118"/>
                <a:gd name="T19" fmla="*/ 39 h 203"/>
                <a:gd name="T20" fmla="*/ 1 w 118"/>
                <a:gd name="T21" fmla="*/ 44 h 203"/>
                <a:gd name="T22" fmla="*/ 1 w 118"/>
                <a:gd name="T23" fmla="*/ 49 h 203"/>
                <a:gd name="T24" fmla="*/ 0 w 118"/>
                <a:gd name="T25" fmla="*/ 55 h 203"/>
                <a:gd name="T26" fmla="*/ 1 w 118"/>
                <a:gd name="T27" fmla="*/ 60 h 203"/>
                <a:gd name="T28" fmla="*/ 1 w 118"/>
                <a:gd name="T29" fmla="*/ 66 h 203"/>
                <a:gd name="T30" fmla="*/ 3 w 118"/>
                <a:gd name="T31" fmla="*/ 78 h 203"/>
                <a:gd name="T32" fmla="*/ 6 w 118"/>
                <a:gd name="T33" fmla="*/ 89 h 203"/>
                <a:gd name="T34" fmla="*/ 10 w 118"/>
                <a:gd name="T35" fmla="*/ 101 h 203"/>
                <a:gd name="T36" fmla="*/ 15 w 118"/>
                <a:gd name="T37" fmla="*/ 112 h 203"/>
                <a:gd name="T38" fmla="*/ 22 w 118"/>
                <a:gd name="T39" fmla="*/ 124 h 203"/>
                <a:gd name="T40" fmla="*/ 30 w 118"/>
                <a:gd name="T41" fmla="*/ 136 h 203"/>
                <a:gd name="T42" fmla="*/ 38 w 118"/>
                <a:gd name="T43" fmla="*/ 147 h 203"/>
                <a:gd name="T44" fmla="*/ 47 w 118"/>
                <a:gd name="T45" fmla="*/ 159 h 203"/>
                <a:gd name="T46" fmla="*/ 58 w 118"/>
                <a:gd name="T47" fmla="*/ 169 h 203"/>
                <a:gd name="T48" fmla="*/ 70 w 118"/>
                <a:gd name="T49" fmla="*/ 180 h 203"/>
                <a:gd name="T50" fmla="*/ 63 w 118"/>
                <a:gd name="T51" fmla="*/ 184 h 203"/>
                <a:gd name="T52" fmla="*/ 117 w 118"/>
                <a:gd name="T53" fmla="*/ 202 h 203"/>
                <a:gd name="T54" fmla="*/ 87 w 118"/>
                <a:gd name="T55" fmla="*/ 156 h 203"/>
                <a:gd name="T56" fmla="*/ 86 w 118"/>
                <a:gd name="T57" fmla="*/ 156 h 203"/>
                <a:gd name="T58" fmla="*/ 86 w 118"/>
                <a:gd name="T59" fmla="*/ 157 h 203"/>
                <a:gd name="T60" fmla="*/ 86 w 118"/>
                <a:gd name="T61" fmla="*/ 158 h 203"/>
                <a:gd name="T62" fmla="*/ 85 w 118"/>
                <a:gd name="T63" fmla="*/ 158 h 203"/>
                <a:gd name="T64" fmla="*/ 85 w 118"/>
                <a:gd name="T65" fmla="*/ 160 h 203"/>
                <a:gd name="T66" fmla="*/ 85 w 118"/>
                <a:gd name="T67" fmla="*/ 162 h 203"/>
                <a:gd name="T68" fmla="*/ 83 w 118"/>
                <a:gd name="T69" fmla="*/ 164 h 203"/>
                <a:gd name="T70" fmla="*/ 72 w 118"/>
                <a:gd name="T71" fmla="*/ 154 h 203"/>
                <a:gd name="T72" fmla="*/ 61 w 118"/>
                <a:gd name="T73" fmla="*/ 143 h 203"/>
                <a:gd name="T74" fmla="*/ 52 w 118"/>
                <a:gd name="T75" fmla="*/ 132 h 203"/>
                <a:gd name="T76" fmla="*/ 43 w 118"/>
                <a:gd name="T77" fmla="*/ 121 h 203"/>
                <a:gd name="T78" fmla="*/ 36 w 118"/>
                <a:gd name="T79" fmla="*/ 109 h 203"/>
                <a:gd name="T80" fmla="*/ 30 w 118"/>
                <a:gd name="T81" fmla="*/ 97 h 203"/>
                <a:gd name="T82" fmla="*/ 24 w 118"/>
                <a:gd name="T83" fmla="*/ 85 h 203"/>
                <a:gd name="T84" fmla="*/ 20 w 118"/>
                <a:gd name="T85" fmla="*/ 74 h 203"/>
                <a:gd name="T86" fmla="*/ 17 w 118"/>
                <a:gd name="T87" fmla="*/ 62 h 203"/>
                <a:gd name="T88" fmla="*/ 15 w 118"/>
                <a:gd name="T89" fmla="*/ 51 h 203"/>
                <a:gd name="T90" fmla="*/ 15 w 118"/>
                <a:gd name="T91" fmla="*/ 45 h 203"/>
                <a:gd name="T92" fmla="*/ 14 w 118"/>
                <a:gd name="T93" fmla="*/ 40 h 203"/>
                <a:gd name="T94" fmla="*/ 15 w 118"/>
                <a:gd name="T95" fmla="*/ 34 h 203"/>
                <a:gd name="T96" fmla="*/ 15 w 118"/>
                <a:gd name="T97" fmla="*/ 29 h 203"/>
                <a:gd name="T98" fmla="*/ 16 w 118"/>
                <a:gd name="T99" fmla="*/ 23 h 203"/>
                <a:gd name="T100" fmla="*/ 17 w 118"/>
                <a:gd name="T101" fmla="*/ 19 h 203"/>
                <a:gd name="T102" fmla="*/ 18 w 118"/>
                <a:gd name="T103" fmla="*/ 14 h 203"/>
                <a:gd name="T104" fmla="*/ 19 w 118"/>
                <a:gd name="T105" fmla="*/ 9 h 203"/>
                <a:gd name="T106" fmla="*/ 22 w 118"/>
                <a:gd name="T107" fmla="*/ 5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8" h="203">
                  <a:moveTo>
                    <a:pt x="23" y="0"/>
                  </a:moveTo>
                  <a:lnTo>
                    <a:pt x="19" y="4"/>
                  </a:lnTo>
                  <a:lnTo>
                    <a:pt x="17" y="7"/>
                  </a:lnTo>
                  <a:lnTo>
                    <a:pt x="13" y="11"/>
                  </a:lnTo>
                  <a:lnTo>
                    <a:pt x="11" y="15"/>
                  </a:lnTo>
                  <a:lnTo>
                    <a:pt x="9" y="20"/>
                  </a:lnTo>
                  <a:lnTo>
                    <a:pt x="6" y="24"/>
                  </a:lnTo>
                  <a:lnTo>
                    <a:pt x="4" y="29"/>
                  </a:lnTo>
                  <a:lnTo>
                    <a:pt x="3" y="34"/>
                  </a:lnTo>
                  <a:lnTo>
                    <a:pt x="2" y="39"/>
                  </a:lnTo>
                  <a:lnTo>
                    <a:pt x="1" y="44"/>
                  </a:lnTo>
                  <a:lnTo>
                    <a:pt x="1" y="49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1" y="66"/>
                  </a:lnTo>
                  <a:lnTo>
                    <a:pt x="3" y="78"/>
                  </a:lnTo>
                  <a:lnTo>
                    <a:pt x="6" y="89"/>
                  </a:lnTo>
                  <a:lnTo>
                    <a:pt x="10" y="101"/>
                  </a:lnTo>
                  <a:lnTo>
                    <a:pt x="15" y="112"/>
                  </a:lnTo>
                  <a:lnTo>
                    <a:pt x="22" y="124"/>
                  </a:lnTo>
                  <a:lnTo>
                    <a:pt x="30" y="136"/>
                  </a:lnTo>
                  <a:lnTo>
                    <a:pt x="38" y="147"/>
                  </a:lnTo>
                  <a:lnTo>
                    <a:pt x="47" y="159"/>
                  </a:lnTo>
                  <a:lnTo>
                    <a:pt x="58" y="169"/>
                  </a:lnTo>
                  <a:lnTo>
                    <a:pt x="70" y="180"/>
                  </a:lnTo>
                  <a:lnTo>
                    <a:pt x="63" y="184"/>
                  </a:lnTo>
                  <a:lnTo>
                    <a:pt x="117" y="202"/>
                  </a:lnTo>
                  <a:lnTo>
                    <a:pt x="87" y="156"/>
                  </a:lnTo>
                  <a:lnTo>
                    <a:pt x="86" y="156"/>
                  </a:lnTo>
                  <a:lnTo>
                    <a:pt x="86" y="157"/>
                  </a:lnTo>
                  <a:lnTo>
                    <a:pt x="86" y="158"/>
                  </a:lnTo>
                  <a:lnTo>
                    <a:pt x="85" y="158"/>
                  </a:lnTo>
                  <a:lnTo>
                    <a:pt x="85" y="160"/>
                  </a:lnTo>
                  <a:lnTo>
                    <a:pt x="85" y="162"/>
                  </a:lnTo>
                  <a:lnTo>
                    <a:pt x="83" y="164"/>
                  </a:lnTo>
                  <a:lnTo>
                    <a:pt x="72" y="154"/>
                  </a:lnTo>
                  <a:lnTo>
                    <a:pt x="61" y="143"/>
                  </a:lnTo>
                  <a:lnTo>
                    <a:pt x="52" y="132"/>
                  </a:lnTo>
                  <a:lnTo>
                    <a:pt x="43" y="121"/>
                  </a:lnTo>
                  <a:lnTo>
                    <a:pt x="36" y="109"/>
                  </a:lnTo>
                  <a:lnTo>
                    <a:pt x="30" y="97"/>
                  </a:lnTo>
                  <a:lnTo>
                    <a:pt x="24" y="85"/>
                  </a:lnTo>
                  <a:lnTo>
                    <a:pt x="20" y="74"/>
                  </a:lnTo>
                  <a:lnTo>
                    <a:pt x="17" y="62"/>
                  </a:lnTo>
                  <a:lnTo>
                    <a:pt x="15" y="51"/>
                  </a:lnTo>
                  <a:lnTo>
                    <a:pt x="15" y="45"/>
                  </a:lnTo>
                  <a:lnTo>
                    <a:pt x="14" y="40"/>
                  </a:lnTo>
                  <a:lnTo>
                    <a:pt x="15" y="34"/>
                  </a:lnTo>
                  <a:lnTo>
                    <a:pt x="15" y="29"/>
                  </a:lnTo>
                  <a:lnTo>
                    <a:pt x="16" y="23"/>
                  </a:lnTo>
                  <a:lnTo>
                    <a:pt x="17" y="19"/>
                  </a:lnTo>
                  <a:lnTo>
                    <a:pt x="18" y="14"/>
                  </a:lnTo>
                  <a:lnTo>
                    <a:pt x="19" y="9"/>
                  </a:lnTo>
                  <a:lnTo>
                    <a:pt x="22" y="5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5547" name="Freeform 155"/>
            <p:cNvSpPr>
              <a:spLocks/>
            </p:cNvSpPr>
            <p:nvPr/>
          </p:nvSpPr>
          <p:spPr bwMode="auto">
            <a:xfrm>
              <a:off x="1559" y="2085"/>
              <a:ext cx="75" cy="107"/>
            </a:xfrm>
            <a:custGeom>
              <a:avLst/>
              <a:gdLst>
                <a:gd name="T0" fmla="*/ 0 w 75"/>
                <a:gd name="T1" fmla="*/ 106 h 107"/>
                <a:gd name="T2" fmla="*/ 0 w 75"/>
                <a:gd name="T3" fmla="*/ 67 h 107"/>
                <a:gd name="T4" fmla="*/ 0 w 75"/>
                <a:gd name="T5" fmla="*/ 62 h 107"/>
                <a:gd name="T6" fmla="*/ 0 w 75"/>
                <a:gd name="T7" fmla="*/ 58 h 107"/>
                <a:gd name="T8" fmla="*/ 1 w 75"/>
                <a:gd name="T9" fmla="*/ 54 h 107"/>
                <a:gd name="T10" fmla="*/ 2 w 75"/>
                <a:gd name="T11" fmla="*/ 51 h 107"/>
                <a:gd name="T12" fmla="*/ 3 w 75"/>
                <a:gd name="T13" fmla="*/ 48 h 107"/>
                <a:gd name="T14" fmla="*/ 4 w 75"/>
                <a:gd name="T15" fmla="*/ 44 h 107"/>
                <a:gd name="T16" fmla="*/ 6 w 75"/>
                <a:gd name="T17" fmla="*/ 42 h 107"/>
                <a:gd name="T18" fmla="*/ 8 w 75"/>
                <a:gd name="T19" fmla="*/ 38 h 107"/>
                <a:gd name="T20" fmla="*/ 9 w 75"/>
                <a:gd name="T21" fmla="*/ 36 h 107"/>
                <a:gd name="T22" fmla="*/ 13 w 75"/>
                <a:gd name="T23" fmla="*/ 31 h 107"/>
                <a:gd name="T24" fmla="*/ 17 w 75"/>
                <a:gd name="T25" fmla="*/ 27 h 107"/>
                <a:gd name="T26" fmla="*/ 23 w 75"/>
                <a:gd name="T27" fmla="*/ 22 h 107"/>
                <a:gd name="T28" fmla="*/ 28 w 75"/>
                <a:gd name="T29" fmla="*/ 18 h 107"/>
                <a:gd name="T30" fmla="*/ 33 w 75"/>
                <a:gd name="T31" fmla="*/ 14 h 107"/>
                <a:gd name="T32" fmla="*/ 38 w 75"/>
                <a:gd name="T33" fmla="*/ 11 h 107"/>
                <a:gd name="T34" fmla="*/ 43 w 75"/>
                <a:gd name="T35" fmla="*/ 9 h 107"/>
                <a:gd name="T36" fmla="*/ 49 w 75"/>
                <a:gd name="T37" fmla="*/ 6 h 107"/>
                <a:gd name="T38" fmla="*/ 55 w 75"/>
                <a:gd name="T39" fmla="*/ 4 h 107"/>
                <a:gd name="T40" fmla="*/ 60 w 75"/>
                <a:gd name="T41" fmla="*/ 2 h 107"/>
                <a:gd name="T42" fmla="*/ 65 w 75"/>
                <a:gd name="T43" fmla="*/ 1 h 107"/>
                <a:gd name="T44" fmla="*/ 73 w 75"/>
                <a:gd name="T45" fmla="*/ 0 h 107"/>
                <a:gd name="T46" fmla="*/ 58 w 75"/>
                <a:gd name="T47" fmla="*/ 20 h 107"/>
                <a:gd name="T48" fmla="*/ 74 w 75"/>
                <a:gd name="T49" fmla="*/ 38 h 107"/>
                <a:gd name="T50" fmla="*/ 66 w 75"/>
                <a:gd name="T51" fmla="*/ 40 h 107"/>
                <a:gd name="T52" fmla="*/ 62 w 75"/>
                <a:gd name="T53" fmla="*/ 41 h 107"/>
                <a:gd name="T54" fmla="*/ 57 w 75"/>
                <a:gd name="T55" fmla="*/ 42 h 107"/>
                <a:gd name="T56" fmla="*/ 54 w 75"/>
                <a:gd name="T57" fmla="*/ 43 h 107"/>
                <a:gd name="T58" fmla="*/ 49 w 75"/>
                <a:gd name="T59" fmla="*/ 45 h 107"/>
                <a:gd name="T60" fmla="*/ 45 w 75"/>
                <a:gd name="T61" fmla="*/ 47 h 107"/>
                <a:gd name="T62" fmla="*/ 42 w 75"/>
                <a:gd name="T63" fmla="*/ 48 h 107"/>
                <a:gd name="T64" fmla="*/ 38 w 75"/>
                <a:gd name="T65" fmla="*/ 50 h 107"/>
                <a:gd name="T66" fmla="*/ 34 w 75"/>
                <a:gd name="T67" fmla="*/ 52 h 107"/>
                <a:gd name="T68" fmla="*/ 31 w 75"/>
                <a:gd name="T69" fmla="*/ 54 h 107"/>
                <a:gd name="T70" fmla="*/ 28 w 75"/>
                <a:gd name="T71" fmla="*/ 56 h 107"/>
                <a:gd name="T72" fmla="*/ 25 w 75"/>
                <a:gd name="T73" fmla="*/ 58 h 107"/>
                <a:gd name="T74" fmla="*/ 22 w 75"/>
                <a:gd name="T75" fmla="*/ 61 h 107"/>
                <a:gd name="T76" fmla="*/ 19 w 75"/>
                <a:gd name="T77" fmla="*/ 64 h 107"/>
                <a:gd name="T78" fmla="*/ 16 w 75"/>
                <a:gd name="T79" fmla="*/ 66 h 107"/>
                <a:gd name="T80" fmla="*/ 15 w 75"/>
                <a:gd name="T81" fmla="*/ 68 h 107"/>
                <a:gd name="T82" fmla="*/ 13 w 75"/>
                <a:gd name="T83" fmla="*/ 71 h 107"/>
                <a:gd name="T84" fmla="*/ 10 w 75"/>
                <a:gd name="T85" fmla="*/ 73 h 107"/>
                <a:gd name="T86" fmla="*/ 9 w 75"/>
                <a:gd name="T87" fmla="*/ 76 h 107"/>
                <a:gd name="T88" fmla="*/ 7 w 75"/>
                <a:gd name="T89" fmla="*/ 79 h 107"/>
                <a:gd name="T90" fmla="*/ 6 w 75"/>
                <a:gd name="T91" fmla="*/ 81 h 107"/>
                <a:gd name="T92" fmla="*/ 5 w 75"/>
                <a:gd name="T93" fmla="*/ 83 h 107"/>
                <a:gd name="T94" fmla="*/ 4 w 75"/>
                <a:gd name="T95" fmla="*/ 86 h 107"/>
                <a:gd name="T96" fmla="*/ 2 w 75"/>
                <a:gd name="T97" fmla="*/ 89 h 107"/>
                <a:gd name="T98" fmla="*/ 1 w 75"/>
                <a:gd name="T99" fmla="*/ 94 h 107"/>
                <a:gd name="T100" fmla="*/ 0 w 75"/>
                <a:gd name="T101" fmla="*/ 98 h 107"/>
                <a:gd name="T102" fmla="*/ 0 w 75"/>
                <a:gd name="T103" fmla="*/ 102 h 107"/>
                <a:gd name="T104" fmla="*/ 0 w 75"/>
                <a:gd name="T105" fmla="*/ 10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5" h="107">
                  <a:moveTo>
                    <a:pt x="0" y="106"/>
                  </a:moveTo>
                  <a:lnTo>
                    <a:pt x="0" y="67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1" y="54"/>
                  </a:lnTo>
                  <a:lnTo>
                    <a:pt x="2" y="51"/>
                  </a:lnTo>
                  <a:lnTo>
                    <a:pt x="3" y="48"/>
                  </a:lnTo>
                  <a:lnTo>
                    <a:pt x="4" y="44"/>
                  </a:lnTo>
                  <a:lnTo>
                    <a:pt x="6" y="42"/>
                  </a:lnTo>
                  <a:lnTo>
                    <a:pt x="8" y="38"/>
                  </a:lnTo>
                  <a:lnTo>
                    <a:pt x="9" y="36"/>
                  </a:lnTo>
                  <a:lnTo>
                    <a:pt x="13" y="31"/>
                  </a:lnTo>
                  <a:lnTo>
                    <a:pt x="17" y="27"/>
                  </a:lnTo>
                  <a:lnTo>
                    <a:pt x="23" y="22"/>
                  </a:lnTo>
                  <a:lnTo>
                    <a:pt x="28" y="18"/>
                  </a:lnTo>
                  <a:lnTo>
                    <a:pt x="33" y="14"/>
                  </a:lnTo>
                  <a:lnTo>
                    <a:pt x="38" y="11"/>
                  </a:lnTo>
                  <a:lnTo>
                    <a:pt x="43" y="9"/>
                  </a:lnTo>
                  <a:lnTo>
                    <a:pt x="49" y="6"/>
                  </a:lnTo>
                  <a:lnTo>
                    <a:pt x="55" y="4"/>
                  </a:lnTo>
                  <a:lnTo>
                    <a:pt x="60" y="2"/>
                  </a:lnTo>
                  <a:lnTo>
                    <a:pt x="65" y="1"/>
                  </a:lnTo>
                  <a:lnTo>
                    <a:pt x="73" y="0"/>
                  </a:lnTo>
                  <a:lnTo>
                    <a:pt x="58" y="20"/>
                  </a:lnTo>
                  <a:lnTo>
                    <a:pt x="74" y="38"/>
                  </a:lnTo>
                  <a:lnTo>
                    <a:pt x="66" y="40"/>
                  </a:lnTo>
                  <a:lnTo>
                    <a:pt x="62" y="41"/>
                  </a:lnTo>
                  <a:lnTo>
                    <a:pt x="57" y="42"/>
                  </a:lnTo>
                  <a:lnTo>
                    <a:pt x="54" y="43"/>
                  </a:lnTo>
                  <a:lnTo>
                    <a:pt x="49" y="45"/>
                  </a:lnTo>
                  <a:lnTo>
                    <a:pt x="45" y="47"/>
                  </a:lnTo>
                  <a:lnTo>
                    <a:pt x="42" y="48"/>
                  </a:lnTo>
                  <a:lnTo>
                    <a:pt x="38" y="50"/>
                  </a:lnTo>
                  <a:lnTo>
                    <a:pt x="34" y="52"/>
                  </a:lnTo>
                  <a:lnTo>
                    <a:pt x="31" y="54"/>
                  </a:lnTo>
                  <a:lnTo>
                    <a:pt x="28" y="56"/>
                  </a:lnTo>
                  <a:lnTo>
                    <a:pt x="25" y="58"/>
                  </a:lnTo>
                  <a:lnTo>
                    <a:pt x="22" y="61"/>
                  </a:lnTo>
                  <a:lnTo>
                    <a:pt x="19" y="64"/>
                  </a:lnTo>
                  <a:lnTo>
                    <a:pt x="16" y="66"/>
                  </a:lnTo>
                  <a:lnTo>
                    <a:pt x="15" y="68"/>
                  </a:lnTo>
                  <a:lnTo>
                    <a:pt x="13" y="71"/>
                  </a:lnTo>
                  <a:lnTo>
                    <a:pt x="10" y="73"/>
                  </a:lnTo>
                  <a:lnTo>
                    <a:pt x="9" y="76"/>
                  </a:lnTo>
                  <a:lnTo>
                    <a:pt x="7" y="79"/>
                  </a:lnTo>
                  <a:lnTo>
                    <a:pt x="6" y="81"/>
                  </a:lnTo>
                  <a:lnTo>
                    <a:pt x="5" y="83"/>
                  </a:lnTo>
                  <a:lnTo>
                    <a:pt x="4" y="86"/>
                  </a:lnTo>
                  <a:lnTo>
                    <a:pt x="2" y="89"/>
                  </a:lnTo>
                  <a:lnTo>
                    <a:pt x="1" y="94"/>
                  </a:lnTo>
                  <a:lnTo>
                    <a:pt x="0" y="98"/>
                  </a:lnTo>
                  <a:lnTo>
                    <a:pt x="0" y="102"/>
                  </a:lnTo>
                  <a:lnTo>
                    <a:pt x="0" y="106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5548" name="Freeform 156"/>
            <p:cNvSpPr>
              <a:spLocks/>
            </p:cNvSpPr>
            <p:nvPr/>
          </p:nvSpPr>
          <p:spPr bwMode="auto">
            <a:xfrm>
              <a:off x="1453" y="2370"/>
              <a:ext cx="75" cy="107"/>
            </a:xfrm>
            <a:custGeom>
              <a:avLst/>
              <a:gdLst>
                <a:gd name="T0" fmla="*/ 0 w 75"/>
                <a:gd name="T1" fmla="*/ 106 h 107"/>
                <a:gd name="T2" fmla="*/ 0 w 75"/>
                <a:gd name="T3" fmla="*/ 67 h 107"/>
                <a:gd name="T4" fmla="*/ 0 w 75"/>
                <a:gd name="T5" fmla="*/ 62 h 107"/>
                <a:gd name="T6" fmla="*/ 0 w 75"/>
                <a:gd name="T7" fmla="*/ 58 h 107"/>
                <a:gd name="T8" fmla="*/ 1 w 75"/>
                <a:gd name="T9" fmla="*/ 54 h 107"/>
                <a:gd name="T10" fmla="*/ 2 w 75"/>
                <a:gd name="T11" fmla="*/ 51 h 107"/>
                <a:gd name="T12" fmla="*/ 3 w 75"/>
                <a:gd name="T13" fmla="*/ 48 h 107"/>
                <a:gd name="T14" fmla="*/ 4 w 75"/>
                <a:gd name="T15" fmla="*/ 44 h 107"/>
                <a:gd name="T16" fmla="*/ 6 w 75"/>
                <a:gd name="T17" fmla="*/ 42 h 107"/>
                <a:gd name="T18" fmla="*/ 8 w 75"/>
                <a:gd name="T19" fmla="*/ 38 h 107"/>
                <a:gd name="T20" fmla="*/ 9 w 75"/>
                <a:gd name="T21" fmla="*/ 36 h 107"/>
                <a:gd name="T22" fmla="*/ 13 w 75"/>
                <a:gd name="T23" fmla="*/ 31 h 107"/>
                <a:gd name="T24" fmla="*/ 17 w 75"/>
                <a:gd name="T25" fmla="*/ 27 h 107"/>
                <a:gd name="T26" fmla="*/ 23 w 75"/>
                <a:gd name="T27" fmla="*/ 22 h 107"/>
                <a:gd name="T28" fmla="*/ 28 w 75"/>
                <a:gd name="T29" fmla="*/ 18 h 107"/>
                <a:gd name="T30" fmla="*/ 33 w 75"/>
                <a:gd name="T31" fmla="*/ 14 h 107"/>
                <a:gd name="T32" fmla="*/ 38 w 75"/>
                <a:gd name="T33" fmla="*/ 11 h 107"/>
                <a:gd name="T34" fmla="*/ 43 w 75"/>
                <a:gd name="T35" fmla="*/ 9 h 107"/>
                <a:gd name="T36" fmla="*/ 49 w 75"/>
                <a:gd name="T37" fmla="*/ 6 h 107"/>
                <a:gd name="T38" fmla="*/ 55 w 75"/>
                <a:gd name="T39" fmla="*/ 4 h 107"/>
                <a:gd name="T40" fmla="*/ 60 w 75"/>
                <a:gd name="T41" fmla="*/ 2 h 107"/>
                <a:gd name="T42" fmla="*/ 65 w 75"/>
                <a:gd name="T43" fmla="*/ 1 h 107"/>
                <a:gd name="T44" fmla="*/ 73 w 75"/>
                <a:gd name="T45" fmla="*/ 0 h 107"/>
                <a:gd name="T46" fmla="*/ 58 w 75"/>
                <a:gd name="T47" fmla="*/ 20 h 107"/>
                <a:gd name="T48" fmla="*/ 74 w 75"/>
                <a:gd name="T49" fmla="*/ 38 h 107"/>
                <a:gd name="T50" fmla="*/ 66 w 75"/>
                <a:gd name="T51" fmla="*/ 40 h 107"/>
                <a:gd name="T52" fmla="*/ 62 w 75"/>
                <a:gd name="T53" fmla="*/ 41 h 107"/>
                <a:gd name="T54" fmla="*/ 57 w 75"/>
                <a:gd name="T55" fmla="*/ 42 h 107"/>
                <a:gd name="T56" fmla="*/ 54 w 75"/>
                <a:gd name="T57" fmla="*/ 43 h 107"/>
                <a:gd name="T58" fmla="*/ 49 w 75"/>
                <a:gd name="T59" fmla="*/ 45 h 107"/>
                <a:gd name="T60" fmla="*/ 45 w 75"/>
                <a:gd name="T61" fmla="*/ 47 h 107"/>
                <a:gd name="T62" fmla="*/ 42 w 75"/>
                <a:gd name="T63" fmla="*/ 48 h 107"/>
                <a:gd name="T64" fmla="*/ 38 w 75"/>
                <a:gd name="T65" fmla="*/ 50 h 107"/>
                <a:gd name="T66" fmla="*/ 34 w 75"/>
                <a:gd name="T67" fmla="*/ 52 h 107"/>
                <a:gd name="T68" fmla="*/ 31 w 75"/>
                <a:gd name="T69" fmla="*/ 54 h 107"/>
                <a:gd name="T70" fmla="*/ 28 w 75"/>
                <a:gd name="T71" fmla="*/ 56 h 107"/>
                <a:gd name="T72" fmla="*/ 25 w 75"/>
                <a:gd name="T73" fmla="*/ 58 h 107"/>
                <a:gd name="T74" fmla="*/ 22 w 75"/>
                <a:gd name="T75" fmla="*/ 61 h 107"/>
                <a:gd name="T76" fmla="*/ 19 w 75"/>
                <a:gd name="T77" fmla="*/ 64 h 107"/>
                <a:gd name="T78" fmla="*/ 16 w 75"/>
                <a:gd name="T79" fmla="*/ 66 h 107"/>
                <a:gd name="T80" fmla="*/ 15 w 75"/>
                <a:gd name="T81" fmla="*/ 68 h 107"/>
                <a:gd name="T82" fmla="*/ 13 w 75"/>
                <a:gd name="T83" fmla="*/ 71 h 107"/>
                <a:gd name="T84" fmla="*/ 10 w 75"/>
                <a:gd name="T85" fmla="*/ 73 h 107"/>
                <a:gd name="T86" fmla="*/ 9 w 75"/>
                <a:gd name="T87" fmla="*/ 76 h 107"/>
                <a:gd name="T88" fmla="*/ 7 w 75"/>
                <a:gd name="T89" fmla="*/ 79 h 107"/>
                <a:gd name="T90" fmla="*/ 6 w 75"/>
                <a:gd name="T91" fmla="*/ 81 h 107"/>
                <a:gd name="T92" fmla="*/ 5 w 75"/>
                <a:gd name="T93" fmla="*/ 83 h 107"/>
                <a:gd name="T94" fmla="*/ 4 w 75"/>
                <a:gd name="T95" fmla="*/ 86 h 107"/>
                <a:gd name="T96" fmla="*/ 2 w 75"/>
                <a:gd name="T97" fmla="*/ 89 h 107"/>
                <a:gd name="T98" fmla="*/ 1 w 75"/>
                <a:gd name="T99" fmla="*/ 94 h 107"/>
                <a:gd name="T100" fmla="*/ 0 w 75"/>
                <a:gd name="T101" fmla="*/ 98 h 107"/>
                <a:gd name="T102" fmla="*/ 0 w 75"/>
                <a:gd name="T103" fmla="*/ 102 h 107"/>
                <a:gd name="T104" fmla="*/ 0 w 75"/>
                <a:gd name="T105" fmla="*/ 10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5" h="107">
                  <a:moveTo>
                    <a:pt x="0" y="106"/>
                  </a:moveTo>
                  <a:lnTo>
                    <a:pt x="0" y="67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1" y="54"/>
                  </a:lnTo>
                  <a:lnTo>
                    <a:pt x="2" y="51"/>
                  </a:lnTo>
                  <a:lnTo>
                    <a:pt x="3" y="48"/>
                  </a:lnTo>
                  <a:lnTo>
                    <a:pt x="4" y="44"/>
                  </a:lnTo>
                  <a:lnTo>
                    <a:pt x="6" y="42"/>
                  </a:lnTo>
                  <a:lnTo>
                    <a:pt x="8" y="38"/>
                  </a:lnTo>
                  <a:lnTo>
                    <a:pt x="9" y="36"/>
                  </a:lnTo>
                  <a:lnTo>
                    <a:pt x="13" y="31"/>
                  </a:lnTo>
                  <a:lnTo>
                    <a:pt x="17" y="27"/>
                  </a:lnTo>
                  <a:lnTo>
                    <a:pt x="23" y="22"/>
                  </a:lnTo>
                  <a:lnTo>
                    <a:pt x="28" y="18"/>
                  </a:lnTo>
                  <a:lnTo>
                    <a:pt x="33" y="14"/>
                  </a:lnTo>
                  <a:lnTo>
                    <a:pt x="38" y="11"/>
                  </a:lnTo>
                  <a:lnTo>
                    <a:pt x="43" y="9"/>
                  </a:lnTo>
                  <a:lnTo>
                    <a:pt x="49" y="6"/>
                  </a:lnTo>
                  <a:lnTo>
                    <a:pt x="55" y="4"/>
                  </a:lnTo>
                  <a:lnTo>
                    <a:pt x="60" y="2"/>
                  </a:lnTo>
                  <a:lnTo>
                    <a:pt x="65" y="1"/>
                  </a:lnTo>
                  <a:lnTo>
                    <a:pt x="73" y="0"/>
                  </a:lnTo>
                  <a:lnTo>
                    <a:pt x="58" y="20"/>
                  </a:lnTo>
                  <a:lnTo>
                    <a:pt x="74" y="38"/>
                  </a:lnTo>
                  <a:lnTo>
                    <a:pt x="66" y="40"/>
                  </a:lnTo>
                  <a:lnTo>
                    <a:pt x="62" y="41"/>
                  </a:lnTo>
                  <a:lnTo>
                    <a:pt x="57" y="42"/>
                  </a:lnTo>
                  <a:lnTo>
                    <a:pt x="54" y="43"/>
                  </a:lnTo>
                  <a:lnTo>
                    <a:pt x="49" y="45"/>
                  </a:lnTo>
                  <a:lnTo>
                    <a:pt x="45" y="47"/>
                  </a:lnTo>
                  <a:lnTo>
                    <a:pt x="42" y="48"/>
                  </a:lnTo>
                  <a:lnTo>
                    <a:pt x="38" y="50"/>
                  </a:lnTo>
                  <a:lnTo>
                    <a:pt x="34" y="52"/>
                  </a:lnTo>
                  <a:lnTo>
                    <a:pt x="31" y="54"/>
                  </a:lnTo>
                  <a:lnTo>
                    <a:pt x="28" y="56"/>
                  </a:lnTo>
                  <a:lnTo>
                    <a:pt x="25" y="58"/>
                  </a:lnTo>
                  <a:lnTo>
                    <a:pt x="22" y="61"/>
                  </a:lnTo>
                  <a:lnTo>
                    <a:pt x="19" y="64"/>
                  </a:lnTo>
                  <a:lnTo>
                    <a:pt x="16" y="66"/>
                  </a:lnTo>
                  <a:lnTo>
                    <a:pt x="15" y="68"/>
                  </a:lnTo>
                  <a:lnTo>
                    <a:pt x="13" y="71"/>
                  </a:lnTo>
                  <a:lnTo>
                    <a:pt x="10" y="73"/>
                  </a:lnTo>
                  <a:lnTo>
                    <a:pt x="9" y="76"/>
                  </a:lnTo>
                  <a:lnTo>
                    <a:pt x="7" y="79"/>
                  </a:lnTo>
                  <a:lnTo>
                    <a:pt x="6" y="81"/>
                  </a:lnTo>
                  <a:lnTo>
                    <a:pt x="5" y="83"/>
                  </a:lnTo>
                  <a:lnTo>
                    <a:pt x="4" y="86"/>
                  </a:lnTo>
                  <a:lnTo>
                    <a:pt x="2" y="89"/>
                  </a:lnTo>
                  <a:lnTo>
                    <a:pt x="1" y="94"/>
                  </a:lnTo>
                  <a:lnTo>
                    <a:pt x="0" y="98"/>
                  </a:lnTo>
                  <a:lnTo>
                    <a:pt x="0" y="102"/>
                  </a:lnTo>
                  <a:lnTo>
                    <a:pt x="0" y="106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5549" name="Freeform 157"/>
            <p:cNvSpPr>
              <a:spLocks/>
            </p:cNvSpPr>
            <p:nvPr/>
          </p:nvSpPr>
          <p:spPr bwMode="auto">
            <a:xfrm>
              <a:off x="1641" y="2329"/>
              <a:ext cx="75" cy="107"/>
            </a:xfrm>
            <a:custGeom>
              <a:avLst/>
              <a:gdLst>
                <a:gd name="T0" fmla="*/ 0 w 75"/>
                <a:gd name="T1" fmla="*/ 106 h 107"/>
                <a:gd name="T2" fmla="*/ 0 w 75"/>
                <a:gd name="T3" fmla="*/ 67 h 107"/>
                <a:gd name="T4" fmla="*/ 0 w 75"/>
                <a:gd name="T5" fmla="*/ 62 h 107"/>
                <a:gd name="T6" fmla="*/ 0 w 75"/>
                <a:gd name="T7" fmla="*/ 58 h 107"/>
                <a:gd name="T8" fmla="*/ 1 w 75"/>
                <a:gd name="T9" fmla="*/ 54 h 107"/>
                <a:gd name="T10" fmla="*/ 2 w 75"/>
                <a:gd name="T11" fmla="*/ 51 h 107"/>
                <a:gd name="T12" fmla="*/ 3 w 75"/>
                <a:gd name="T13" fmla="*/ 48 h 107"/>
                <a:gd name="T14" fmla="*/ 4 w 75"/>
                <a:gd name="T15" fmla="*/ 44 h 107"/>
                <a:gd name="T16" fmla="*/ 6 w 75"/>
                <a:gd name="T17" fmla="*/ 42 h 107"/>
                <a:gd name="T18" fmla="*/ 8 w 75"/>
                <a:gd name="T19" fmla="*/ 38 h 107"/>
                <a:gd name="T20" fmla="*/ 9 w 75"/>
                <a:gd name="T21" fmla="*/ 36 h 107"/>
                <a:gd name="T22" fmla="*/ 13 w 75"/>
                <a:gd name="T23" fmla="*/ 31 h 107"/>
                <a:gd name="T24" fmla="*/ 17 w 75"/>
                <a:gd name="T25" fmla="*/ 27 h 107"/>
                <a:gd name="T26" fmla="*/ 23 w 75"/>
                <a:gd name="T27" fmla="*/ 22 h 107"/>
                <a:gd name="T28" fmla="*/ 28 w 75"/>
                <a:gd name="T29" fmla="*/ 18 h 107"/>
                <a:gd name="T30" fmla="*/ 33 w 75"/>
                <a:gd name="T31" fmla="*/ 14 h 107"/>
                <a:gd name="T32" fmla="*/ 38 w 75"/>
                <a:gd name="T33" fmla="*/ 11 h 107"/>
                <a:gd name="T34" fmla="*/ 43 w 75"/>
                <a:gd name="T35" fmla="*/ 9 h 107"/>
                <a:gd name="T36" fmla="*/ 49 w 75"/>
                <a:gd name="T37" fmla="*/ 6 h 107"/>
                <a:gd name="T38" fmla="*/ 55 w 75"/>
                <a:gd name="T39" fmla="*/ 4 h 107"/>
                <a:gd name="T40" fmla="*/ 60 w 75"/>
                <a:gd name="T41" fmla="*/ 2 h 107"/>
                <a:gd name="T42" fmla="*/ 65 w 75"/>
                <a:gd name="T43" fmla="*/ 1 h 107"/>
                <a:gd name="T44" fmla="*/ 73 w 75"/>
                <a:gd name="T45" fmla="*/ 0 h 107"/>
                <a:gd name="T46" fmla="*/ 58 w 75"/>
                <a:gd name="T47" fmla="*/ 20 h 107"/>
                <a:gd name="T48" fmla="*/ 74 w 75"/>
                <a:gd name="T49" fmla="*/ 38 h 107"/>
                <a:gd name="T50" fmla="*/ 66 w 75"/>
                <a:gd name="T51" fmla="*/ 40 h 107"/>
                <a:gd name="T52" fmla="*/ 62 w 75"/>
                <a:gd name="T53" fmla="*/ 41 h 107"/>
                <a:gd name="T54" fmla="*/ 57 w 75"/>
                <a:gd name="T55" fmla="*/ 42 h 107"/>
                <a:gd name="T56" fmla="*/ 54 w 75"/>
                <a:gd name="T57" fmla="*/ 43 h 107"/>
                <a:gd name="T58" fmla="*/ 49 w 75"/>
                <a:gd name="T59" fmla="*/ 45 h 107"/>
                <a:gd name="T60" fmla="*/ 45 w 75"/>
                <a:gd name="T61" fmla="*/ 47 h 107"/>
                <a:gd name="T62" fmla="*/ 42 w 75"/>
                <a:gd name="T63" fmla="*/ 48 h 107"/>
                <a:gd name="T64" fmla="*/ 38 w 75"/>
                <a:gd name="T65" fmla="*/ 50 h 107"/>
                <a:gd name="T66" fmla="*/ 34 w 75"/>
                <a:gd name="T67" fmla="*/ 52 h 107"/>
                <a:gd name="T68" fmla="*/ 31 w 75"/>
                <a:gd name="T69" fmla="*/ 54 h 107"/>
                <a:gd name="T70" fmla="*/ 28 w 75"/>
                <a:gd name="T71" fmla="*/ 56 h 107"/>
                <a:gd name="T72" fmla="*/ 25 w 75"/>
                <a:gd name="T73" fmla="*/ 58 h 107"/>
                <a:gd name="T74" fmla="*/ 22 w 75"/>
                <a:gd name="T75" fmla="*/ 61 h 107"/>
                <a:gd name="T76" fmla="*/ 19 w 75"/>
                <a:gd name="T77" fmla="*/ 64 h 107"/>
                <a:gd name="T78" fmla="*/ 16 w 75"/>
                <a:gd name="T79" fmla="*/ 66 h 107"/>
                <a:gd name="T80" fmla="*/ 15 w 75"/>
                <a:gd name="T81" fmla="*/ 68 h 107"/>
                <a:gd name="T82" fmla="*/ 13 w 75"/>
                <a:gd name="T83" fmla="*/ 71 h 107"/>
                <a:gd name="T84" fmla="*/ 10 w 75"/>
                <a:gd name="T85" fmla="*/ 73 h 107"/>
                <a:gd name="T86" fmla="*/ 9 w 75"/>
                <a:gd name="T87" fmla="*/ 76 h 107"/>
                <a:gd name="T88" fmla="*/ 7 w 75"/>
                <a:gd name="T89" fmla="*/ 79 h 107"/>
                <a:gd name="T90" fmla="*/ 6 w 75"/>
                <a:gd name="T91" fmla="*/ 81 h 107"/>
                <a:gd name="T92" fmla="*/ 5 w 75"/>
                <a:gd name="T93" fmla="*/ 83 h 107"/>
                <a:gd name="T94" fmla="*/ 4 w 75"/>
                <a:gd name="T95" fmla="*/ 86 h 107"/>
                <a:gd name="T96" fmla="*/ 2 w 75"/>
                <a:gd name="T97" fmla="*/ 89 h 107"/>
                <a:gd name="T98" fmla="*/ 1 w 75"/>
                <a:gd name="T99" fmla="*/ 94 h 107"/>
                <a:gd name="T100" fmla="*/ 0 w 75"/>
                <a:gd name="T101" fmla="*/ 98 h 107"/>
                <a:gd name="T102" fmla="*/ 0 w 75"/>
                <a:gd name="T103" fmla="*/ 102 h 107"/>
                <a:gd name="T104" fmla="*/ 0 w 75"/>
                <a:gd name="T105" fmla="*/ 10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5" h="107">
                  <a:moveTo>
                    <a:pt x="0" y="106"/>
                  </a:moveTo>
                  <a:lnTo>
                    <a:pt x="0" y="67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1" y="54"/>
                  </a:lnTo>
                  <a:lnTo>
                    <a:pt x="2" y="51"/>
                  </a:lnTo>
                  <a:lnTo>
                    <a:pt x="3" y="48"/>
                  </a:lnTo>
                  <a:lnTo>
                    <a:pt x="4" y="44"/>
                  </a:lnTo>
                  <a:lnTo>
                    <a:pt x="6" y="42"/>
                  </a:lnTo>
                  <a:lnTo>
                    <a:pt x="8" y="38"/>
                  </a:lnTo>
                  <a:lnTo>
                    <a:pt x="9" y="36"/>
                  </a:lnTo>
                  <a:lnTo>
                    <a:pt x="13" y="31"/>
                  </a:lnTo>
                  <a:lnTo>
                    <a:pt x="17" y="27"/>
                  </a:lnTo>
                  <a:lnTo>
                    <a:pt x="23" y="22"/>
                  </a:lnTo>
                  <a:lnTo>
                    <a:pt x="28" y="18"/>
                  </a:lnTo>
                  <a:lnTo>
                    <a:pt x="33" y="14"/>
                  </a:lnTo>
                  <a:lnTo>
                    <a:pt x="38" y="11"/>
                  </a:lnTo>
                  <a:lnTo>
                    <a:pt x="43" y="9"/>
                  </a:lnTo>
                  <a:lnTo>
                    <a:pt x="49" y="6"/>
                  </a:lnTo>
                  <a:lnTo>
                    <a:pt x="55" y="4"/>
                  </a:lnTo>
                  <a:lnTo>
                    <a:pt x="60" y="2"/>
                  </a:lnTo>
                  <a:lnTo>
                    <a:pt x="65" y="1"/>
                  </a:lnTo>
                  <a:lnTo>
                    <a:pt x="73" y="0"/>
                  </a:lnTo>
                  <a:lnTo>
                    <a:pt x="58" y="20"/>
                  </a:lnTo>
                  <a:lnTo>
                    <a:pt x="74" y="38"/>
                  </a:lnTo>
                  <a:lnTo>
                    <a:pt x="66" y="40"/>
                  </a:lnTo>
                  <a:lnTo>
                    <a:pt x="62" y="41"/>
                  </a:lnTo>
                  <a:lnTo>
                    <a:pt x="57" y="42"/>
                  </a:lnTo>
                  <a:lnTo>
                    <a:pt x="54" y="43"/>
                  </a:lnTo>
                  <a:lnTo>
                    <a:pt x="49" y="45"/>
                  </a:lnTo>
                  <a:lnTo>
                    <a:pt x="45" y="47"/>
                  </a:lnTo>
                  <a:lnTo>
                    <a:pt x="42" y="48"/>
                  </a:lnTo>
                  <a:lnTo>
                    <a:pt x="38" y="50"/>
                  </a:lnTo>
                  <a:lnTo>
                    <a:pt x="34" y="52"/>
                  </a:lnTo>
                  <a:lnTo>
                    <a:pt x="31" y="54"/>
                  </a:lnTo>
                  <a:lnTo>
                    <a:pt x="28" y="56"/>
                  </a:lnTo>
                  <a:lnTo>
                    <a:pt x="25" y="58"/>
                  </a:lnTo>
                  <a:lnTo>
                    <a:pt x="22" y="61"/>
                  </a:lnTo>
                  <a:lnTo>
                    <a:pt x="19" y="64"/>
                  </a:lnTo>
                  <a:lnTo>
                    <a:pt x="16" y="66"/>
                  </a:lnTo>
                  <a:lnTo>
                    <a:pt x="15" y="68"/>
                  </a:lnTo>
                  <a:lnTo>
                    <a:pt x="13" y="71"/>
                  </a:lnTo>
                  <a:lnTo>
                    <a:pt x="10" y="73"/>
                  </a:lnTo>
                  <a:lnTo>
                    <a:pt x="9" y="76"/>
                  </a:lnTo>
                  <a:lnTo>
                    <a:pt x="7" y="79"/>
                  </a:lnTo>
                  <a:lnTo>
                    <a:pt x="6" y="81"/>
                  </a:lnTo>
                  <a:lnTo>
                    <a:pt x="5" y="83"/>
                  </a:lnTo>
                  <a:lnTo>
                    <a:pt x="4" y="86"/>
                  </a:lnTo>
                  <a:lnTo>
                    <a:pt x="2" y="89"/>
                  </a:lnTo>
                  <a:lnTo>
                    <a:pt x="1" y="94"/>
                  </a:lnTo>
                  <a:lnTo>
                    <a:pt x="0" y="98"/>
                  </a:lnTo>
                  <a:lnTo>
                    <a:pt x="0" y="102"/>
                  </a:lnTo>
                  <a:lnTo>
                    <a:pt x="0" y="106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5550" name="Freeform 158"/>
            <p:cNvSpPr>
              <a:spLocks/>
            </p:cNvSpPr>
            <p:nvPr/>
          </p:nvSpPr>
          <p:spPr bwMode="auto">
            <a:xfrm>
              <a:off x="1042" y="1657"/>
              <a:ext cx="272" cy="81"/>
            </a:xfrm>
            <a:custGeom>
              <a:avLst/>
              <a:gdLst>
                <a:gd name="T0" fmla="*/ 0 w 272"/>
                <a:gd name="T1" fmla="*/ 8 h 81"/>
                <a:gd name="T2" fmla="*/ 29 w 272"/>
                <a:gd name="T3" fmla="*/ 2 h 81"/>
                <a:gd name="T4" fmla="*/ 48 w 272"/>
                <a:gd name="T5" fmla="*/ 0 h 81"/>
                <a:gd name="T6" fmla="*/ 70 w 272"/>
                <a:gd name="T7" fmla="*/ 1 h 81"/>
                <a:gd name="T8" fmla="*/ 90 w 272"/>
                <a:gd name="T9" fmla="*/ 1 h 81"/>
                <a:gd name="T10" fmla="*/ 110 w 272"/>
                <a:gd name="T11" fmla="*/ 3 h 81"/>
                <a:gd name="T12" fmla="*/ 130 w 272"/>
                <a:gd name="T13" fmla="*/ 6 h 81"/>
                <a:gd name="T14" fmla="*/ 150 w 272"/>
                <a:gd name="T15" fmla="*/ 10 h 81"/>
                <a:gd name="T16" fmla="*/ 171 w 272"/>
                <a:gd name="T17" fmla="*/ 16 h 81"/>
                <a:gd name="T18" fmla="*/ 192 w 272"/>
                <a:gd name="T19" fmla="*/ 23 h 81"/>
                <a:gd name="T20" fmla="*/ 213 w 272"/>
                <a:gd name="T21" fmla="*/ 32 h 81"/>
                <a:gd name="T22" fmla="*/ 216 w 272"/>
                <a:gd name="T23" fmla="*/ 21 h 81"/>
                <a:gd name="T24" fmla="*/ 271 w 272"/>
                <a:gd name="T25" fmla="*/ 80 h 81"/>
                <a:gd name="T26" fmla="*/ 191 w 272"/>
                <a:gd name="T27" fmla="*/ 68 h 81"/>
                <a:gd name="T28" fmla="*/ 191 w 272"/>
                <a:gd name="T29" fmla="*/ 67 h 81"/>
                <a:gd name="T30" fmla="*/ 191 w 272"/>
                <a:gd name="T31" fmla="*/ 66 h 81"/>
                <a:gd name="T32" fmla="*/ 193 w 272"/>
                <a:gd name="T33" fmla="*/ 65 h 81"/>
                <a:gd name="T34" fmla="*/ 193 w 272"/>
                <a:gd name="T35" fmla="*/ 64 h 81"/>
                <a:gd name="T36" fmla="*/ 194 w 272"/>
                <a:gd name="T37" fmla="*/ 63 h 81"/>
                <a:gd name="T38" fmla="*/ 197 w 272"/>
                <a:gd name="T39" fmla="*/ 61 h 81"/>
                <a:gd name="T40" fmla="*/ 200 w 272"/>
                <a:gd name="T41" fmla="*/ 58 h 81"/>
                <a:gd name="T42" fmla="*/ 180 w 272"/>
                <a:gd name="T43" fmla="*/ 49 h 81"/>
                <a:gd name="T44" fmla="*/ 158 w 272"/>
                <a:gd name="T45" fmla="*/ 42 h 81"/>
                <a:gd name="T46" fmla="*/ 137 w 272"/>
                <a:gd name="T47" fmla="*/ 37 h 81"/>
                <a:gd name="T48" fmla="*/ 117 w 272"/>
                <a:gd name="T49" fmla="*/ 32 h 81"/>
                <a:gd name="T50" fmla="*/ 96 w 272"/>
                <a:gd name="T51" fmla="*/ 30 h 81"/>
                <a:gd name="T52" fmla="*/ 77 w 272"/>
                <a:gd name="T53" fmla="*/ 28 h 81"/>
                <a:gd name="T54" fmla="*/ 58 w 272"/>
                <a:gd name="T55" fmla="*/ 28 h 81"/>
                <a:gd name="T56" fmla="*/ 42 w 272"/>
                <a:gd name="T57" fmla="*/ 27 h 81"/>
                <a:gd name="T58" fmla="*/ 26 w 272"/>
                <a:gd name="T59" fmla="*/ 30 h 81"/>
                <a:gd name="T60" fmla="*/ 2 w 272"/>
                <a:gd name="T61" fmla="*/ 33 h 81"/>
                <a:gd name="T62" fmla="*/ 18 w 272"/>
                <a:gd name="T63" fmla="*/ 1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2" h="81">
                  <a:moveTo>
                    <a:pt x="0" y="8"/>
                  </a:moveTo>
                  <a:lnTo>
                    <a:pt x="29" y="2"/>
                  </a:lnTo>
                  <a:lnTo>
                    <a:pt x="48" y="0"/>
                  </a:lnTo>
                  <a:lnTo>
                    <a:pt x="70" y="1"/>
                  </a:lnTo>
                  <a:lnTo>
                    <a:pt x="90" y="1"/>
                  </a:lnTo>
                  <a:lnTo>
                    <a:pt x="110" y="3"/>
                  </a:lnTo>
                  <a:lnTo>
                    <a:pt x="130" y="6"/>
                  </a:lnTo>
                  <a:lnTo>
                    <a:pt x="150" y="10"/>
                  </a:lnTo>
                  <a:lnTo>
                    <a:pt x="171" y="16"/>
                  </a:lnTo>
                  <a:lnTo>
                    <a:pt x="192" y="23"/>
                  </a:lnTo>
                  <a:lnTo>
                    <a:pt x="213" y="32"/>
                  </a:lnTo>
                  <a:lnTo>
                    <a:pt x="216" y="21"/>
                  </a:lnTo>
                  <a:lnTo>
                    <a:pt x="271" y="80"/>
                  </a:lnTo>
                  <a:lnTo>
                    <a:pt x="191" y="68"/>
                  </a:lnTo>
                  <a:lnTo>
                    <a:pt x="191" y="67"/>
                  </a:lnTo>
                  <a:lnTo>
                    <a:pt x="191" y="66"/>
                  </a:lnTo>
                  <a:lnTo>
                    <a:pt x="193" y="65"/>
                  </a:lnTo>
                  <a:lnTo>
                    <a:pt x="193" y="64"/>
                  </a:lnTo>
                  <a:lnTo>
                    <a:pt x="194" y="63"/>
                  </a:lnTo>
                  <a:lnTo>
                    <a:pt x="197" y="61"/>
                  </a:lnTo>
                  <a:lnTo>
                    <a:pt x="200" y="58"/>
                  </a:lnTo>
                  <a:lnTo>
                    <a:pt x="180" y="49"/>
                  </a:lnTo>
                  <a:lnTo>
                    <a:pt x="158" y="42"/>
                  </a:lnTo>
                  <a:lnTo>
                    <a:pt x="137" y="37"/>
                  </a:lnTo>
                  <a:lnTo>
                    <a:pt x="117" y="32"/>
                  </a:lnTo>
                  <a:lnTo>
                    <a:pt x="96" y="30"/>
                  </a:lnTo>
                  <a:lnTo>
                    <a:pt x="77" y="28"/>
                  </a:lnTo>
                  <a:lnTo>
                    <a:pt x="58" y="28"/>
                  </a:lnTo>
                  <a:lnTo>
                    <a:pt x="42" y="27"/>
                  </a:lnTo>
                  <a:lnTo>
                    <a:pt x="26" y="30"/>
                  </a:lnTo>
                  <a:lnTo>
                    <a:pt x="2" y="33"/>
                  </a:lnTo>
                  <a:lnTo>
                    <a:pt x="18" y="18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5551" name="Freeform 159"/>
            <p:cNvSpPr>
              <a:spLocks/>
            </p:cNvSpPr>
            <p:nvPr/>
          </p:nvSpPr>
          <p:spPr bwMode="auto">
            <a:xfrm>
              <a:off x="1598" y="1586"/>
              <a:ext cx="303" cy="164"/>
            </a:xfrm>
            <a:custGeom>
              <a:avLst/>
              <a:gdLst>
                <a:gd name="T0" fmla="*/ 0 w 303"/>
                <a:gd name="T1" fmla="*/ 163 h 164"/>
                <a:gd name="T2" fmla="*/ 1 w 303"/>
                <a:gd name="T3" fmla="*/ 156 h 164"/>
                <a:gd name="T4" fmla="*/ 1 w 303"/>
                <a:gd name="T5" fmla="*/ 149 h 164"/>
                <a:gd name="T6" fmla="*/ 1 w 303"/>
                <a:gd name="T7" fmla="*/ 141 h 164"/>
                <a:gd name="T8" fmla="*/ 2 w 303"/>
                <a:gd name="T9" fmla="*/ 134 h 164"/>
                <a:gd name="T10" fmla="*/ 4 w 303"/>
                <a:gd name="T11" fmla="*/ 128 h 164"/>
                <a:gd name="T12" fmla="*/ 6 w 303"/>
                <a:gd name="T13" fmla="*/ 121 h 164"/>
                <a:gd name="T14" fmla="*/ 9 w 303"/>
                <a:gd name="T15" fmla="*/ 114 h 164"/>
                <a:gd name="T16" fmla="*/ 13 w 303"/>
                <a:gd name="T17" fmla="*/ 107 h 164"/>
                <a:gd name="T18" fmla="*/ 16 w 303"/>
                <a:gd name="T19" fmla="*/ 101 h 164"/>
                <a:gd name="T20" fmla="*/ 22 w 303"/>
                <a:gd name="T21" fmla="*/ 95 h 164"/>
                <a:gd name="T22" fmla="*/ 25 w 303"/>
                <a:gd name="T23" fmla="*/ 89 h 164"/>
                <a:gd name="T24" fmla="*/ 30 w 303"/>
                <a:gd name="T25" fmla="*/ 82 h 164"/>
                <a:gd name="T26" fmla="*/ 37 w 303"/>
                <a:gd name="T27" fmla="*/ 77 h 164"/>
                <a:gd name="T28" fmla="*/ 42 w 303"/>
                <a:gd name="T29" fmla="*/ 72 h 164"/>
                <a:gd name="T30" fmla="*/ 56 w 303"/>
                <a:gd name="T31" fmla="*/ 60 h 164"/>
                <a:gd name="T32" fmla="*/ 71 w 303"/>
                <a:gd name="T33" fmla="*/ 50 h 164"/>
                <a:gd name="T34" fmla="*/ 86 w 303"/>
                <a:gd name="T35" fmla="*/ 41 h 164"/>
                <a:gd name="T36" fmla="*/ 105 w 303"/>
                <a:gd name="T37" fmla="*/ 33 h 164"/>
                <a:gd name="T38" fmla="*/ 124 w 303"/>
                <a:gd name="T39" fmla="*/ 27 h 164"/>
                <a:gd name="T40" fmla="*/ 143 w 303"/>
                <a:gd name="T41" fmla="*/ 21 h 164"/>
                <a:gd name="T42" fmla="*/ 163 w 303"/>
                <a:gd name="T43" fmla="*/ 17 h 164"/>
                <a:gd name="T44" fmla="*/ 185 w 303"/>
                <a:gd name="T45" fmla="*/ 14 h 164"/>
                <a:gd name="T46" fmla="*/ 207 w 303"/>
                <a:gd name="T47" fmla="*/ 11 h 164"/>
                <a:gd name="T48" fmla="*/ 229 w 303"/>
                <a:gd name="T49" fmla="*/ 11 h 164"/>
                <a:gd name="T50" fmla="*/ 228 w 303"/>
                <a:gd name="T51" fmla="*/ 0 h 164"/>
                <a:gd name="T52" fmla="*/ 302 w 303"/>
                <a:gd name="T53" fmla="*/ 31 h 164"/>
                <a:gd name="T54" fmla="*/ 224 w 303"/>
                <a:gd name="T55" fmla="*/ 53 h 164"/>
                <a:gd name="T56" fmla="*/ 224 w 303"/>
                <a:gd name="T57" fmla="*/ 52 h 164"/>
                <a:gd name="T58" fmla="*/ 223 w 303"/>
                <a:gd name="T59" fmla="*/ 51 h 164"/>
                <a:gd name="T60" fmla="*/ 225 w 303"/>
                <a:gd name="T61" fmla="*/ 49 h 164"/>
                <a:gd name="T62" fmla="*/ 224 w 303"/>
                <a:gd name="T63" fmla="*/ 49 h 164"/>
                <a:gd name="T64" fmla="*/ 225 w 303"/>
                <a:gd name="T65" fmla="*/ 47 h 164"/>
                <a:gd name="T66" fmla="*/ 227 w 303"/>
                <a:gd name="T67" fmla="*/ 44 h 164"/>
                <a:gd name="T68" fmla="*/ 228 w 303"/>
                <a:gd name="T69" fmla="*/ 40 h 164"/>
                <a:gd name="T70" fmla="*/ 206 w 303"/>
                <a:gd name="T71" fmla="*/ 40 h 164"/>
                <a:gd name="T72" fmla="*/ 183 w 303"/>
                <a:gd name="T73" fmla="*/ 43 h 164"/>
                <a:gd name="T74" fmla="*/ 162 w 303"/>
                <a:gd name="T75" fmla="*/ 47 h 164"/>
                <a:gd name="T76" fmla="*/ 142 w 303"/>
                <a:gd name="T77" fmla="*/ 50 h 164"/>
                <a:gd name="T78" fmla="*/ 122 w 303"/>
                <a:gd name="T79" fmla="*/ 57 h 164"/>
                <a:gd name="T80" fmla="*/ 104 w 303"/>
                <a:gd name="T81" fmla="*/ 63 h 164"/>
                <a:gd name="T82" fmla="*/ 86 w 303"/>
                <a:gd name="T83" fmla="*/ 71 h 164"/>
                <a:gd name="T84" fmla="*/ 71 w 303"/>
                <a:gd name="T85" fmla="*/ 80 h 164"/>
                <a:gd name="T86" fmla="*/ 55 w 303"/>
                <a:gd name="T87" fmla="*/ 90 h 164"/>
                <a:gd name="T88" fmla="*/ 42 w 303"/>
                <a:gd name="T89" fmla="*/ 100 h 164"/>
                <a:gd name="T90" fmla="*/ 35 w 303"/>
                <a:gd name="T91" fmla="*/ 106 h 164"/>
                <a:gd name="T92" fmla="*/ 30 w 303"/>
                <a:gd name="T93" fmla="*/ 111 h 164"/>
                <a:gd name="T94" fmla="*/ 25 w 303"/>
                <a:gd name="T95" fmla="*/ 118 h 164"/>
                <a:gd name="T96" fmla="*/ 20 w 303"/>
                <a:gd name="T97" fmla="*/ 123 h 164"/>
                <a:gd name="T98" fmla="*/ 16 w 303"/>
                <a:gd name="T99" fmla="*/ 131 h 164"/>
                <a:gd name="T100" fmla="*/ 12 w 303"/>
                <a:gd name="T101" fmla="*/ 137 h 164"/>
                <a:gd name="T102" fmla="*/ 8 w 303"/>
                <a:gd name="T103" fmla="*/ 144 h 164"/>
                <a:gd name="T104" fmla="*/ 5 w 303"/>
                <a:gd name="T105" fmla="*/ 149 h 164"/>
                <a:gd name="T106" fmla="*/ 3 w 303"/>
                <a:gd name="T107" fmla="*/ 15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03" h="164">
                  <a:moveTo>
                    <a:pt x="0" y="163"/>
                  </a:moveTo>
                  <a:lnTo>
                    <a:pt x="1" y="156"/>
                  </a:lnTo>
                  <a:lnTo>
                    <a:pt x="1" y="149"/>
                  </a:lnTo>
                  <a:lnTo>
                    <a:pt x="1" y="141"/>
                  </a:lnTo>
                  <a:lnTo>
                    <a:pt x="2" y="134"/>
                  </a:lnTo>
                  <a:lnTo>
                    <a:pt x="4" y="128"/>
                  </a:lnTo>
                  <a:lnTo>
                    <a:pt x="6" y="121"/>
                  </a:lnTo>
                  <a:lnTo>
                    <a:pt x="9" y="114"/>
                  </a:lnTo>
                  <a:lnTo>
                    <a:pt x="13" y="107"/>
                  </a:lnTo>
                  <a:lnTo>
                    <a:pt x="16" y="101"/>
                  </a:lnTo>
                  <a:lnTo>
                    <a:pt x="22" y="95"/>
                  </a:lnTo>
                  <a:lnTo>
                    <a:pt x="25" y="89"/>
                  </a:lnTo>
                  <a:lnTo>
                    <a:pt x="30" y="82"/>
                  </a:lnTo>
                  <a:lnTo>
                    <a:pt x="37" y="77"/>
                  </a:lnTo>
                  <a:lnTo>
                    <a:pt x="42" y="72"/>
                  </a:lnTo>
                  <a:lnTo>
                    <a:pt x="56" y="60"/>
                  </a:lnTo>
                  <a:lnTo>
                    <a:pt x="71" y="50"/>
                  </a:lnTo>
                  <a:lnTo>
                    <a:pt x="86" y="41"/>
                  </a:lnTo>
                  <a:lnTo>
                    <a:pt x="105" y="33"/>
                  </a:lnTo>
                  <a:lnTo>
                    <a:pt x="124" y="27"/>
                  </a:lnTo>
                  <a:lnTo>
                    <a:pt x="143" y="21"/>
                  </a:lnTo>
                  <a:lnTo>
                    <a:pt x="163" y="17"/>
                  </a:lnTo>
                  <a:lnTo>
                    <a:pt x="185" y="14"/>
                  </a:lnTo>
                  <a:lnTo>
                    <a:pt x="207" y="11"/>
                  </a:lnTo>
                  <a:lnTo>
                    <a:pt x="229" y="11"/>
                  </a:lnTo>
                  <a:lnTo>
                    <a:pt x="228" y="0"/>
                  </a:lnTo>
                  <a:lnTo>
                    <a:pt x="302" y="31"/>
                  </a:lnTo>
                  <a:lnTo>
                    <a:pt x="224" y="53"/>
                  </a:lnTo>
                  <a:lnTo>
                    <a:pt x="224" y="52"/>
                  </a:lnTo>
                  <a:lnTo>
                    <a:pt x="223" y="51"/>
                  </a:lnTo>
                  <a:lnTo>
                    <a:pt x="225" y="49"/>
                  </a:lnTo>
                  <a:lnTo>
                    <a:pt x="224" y="49"/>
                  </a:lnTo>
                  <a:lnTo>
                    <a:pt x="225" y="47"/>
                  </a:lnTo>
                  <a:lnTo>
                    <a:pt x="227" y="44"/>
                  </a:lnTo>
                  <a:lnTo>
                    <a:pt x="228" y="40"/>
                  </a:lnTo>
                  <a:lnTo>
                    <a:pt x="206" y="40"/>
                  </a:lnTo>
                  <a:lnTo>
                    <a:pt x="183" y="43"/>
                  </a:lnTo>
                  <a:lnTo>
                    <a:pt x="162" y="47"/>
                  </a:lnTo>
                  <a:lnTo>
                    <a:pt x="142" y="50"/>
                  </a:lnTo>
                  <a:lnTo>
                    <a:pt x="122" y="57"/>
                  </a:lnTo>
                  <a:lnTo>
                    <a:pt x="104" y="63"/>
                  </a:lnTo>
                  <a:lnTo>
                    <a:pt x="86" y="71"/>
                  </a:lnTo>
                  <a:lnTo>
                    <a:pt x="71" y="80"/>
                  </a:lnTo>
                  <a:lnTo>
                    <a:pt x="55" y="90"/>
                  </a:lnTo>
                  <a:lnTo>
                    <a:pt x="42" y="100"/>
                  </a:lnTo>
                  <a:lnTo>
                    <a:pt x="35" y="106"/>
                  </a:lnTo>
                  <a:lnTo>
                    <a:pt x="30" y="111"/>
                  </a:lnTo>
                  <a:lnTo>
                    <a:pt x="25" y="118"/>
                  </a:lnTo>
                  <a:lnTo>
                    <a:pt x="20" y="123"/>
                  </a:lnTo>
                  <a:lnTo>
                    <a:pt x="16" y="131"/>
                  </a:lnTo>
                  <a:lnTo>
                    <a:pt x="12" y="137"/>
                  </a:lnTo>
                  <a:lnTo>
                    <a:pt x="8" y="144"/>
                  </a:lnTo>
                  <a:lnTo>
                    <a:pt x="5" y="149"/>
                  </a:lnTo>
                  <a:lnTo>
                    <a:pt x="3" y="157"/>
                  </a:lnTo>
                </a:path>
              </a:pathLst>
            </a:cu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5552" name="Freeform 160"/>
            <p:cNvSpPr>
              <a:spLocks/>
            </p:cNvSpPr>
            <p:nvPr/>
          </p:nvSpPr>
          <p:spPr bwMode="auto">
            <a:xfrm>
              <a:off x="1737" y="1689"/>
              <a:ext cx="280" cy="88"/>
            </a:xfrm>
            <a:custGeom>
              <a:avLst/>
              <a:gdLst>
                <a:gd name="T0" fmla="*/ 0 w 280"/>
                <a:gd name="T1" fmla="*/ 65 h 88"/>
                <a:gd name="T2" fmla="*/ 25 w 280"/>
                <a:gd name="T3" fmla="*/ 49 h 88"/>
                <a:gd name="T4" fmla="*/ 42 w 280"/>
                <a:gd name="T5" fmla="*/ 40 h 88"/>
                <a:gd name="T6" fmla="*/ 63 w 280"/>
                <a:gd name="T7" fmla="*/ 33 h 88"/>
                <a:gd name="T8" fmla="*/ 81 w 280"/>
                <a:gd name="T9" fmla="*/ 26 h 88"/>
                <a:gd name="T10" fmla="*/ 101 w 280"/>
                <a:gd name="T11" fmla="*/ 20 h 88"/>
                <a:gd name="T12" fmla="*/ 121 w 280"/>
                <a:gd name="T13" fmla="*/ 16 h 88"/>
                <a:gd name="T14" fmla="*/ 141 w 280"/>
                <a:gd name="T15" fmla="*/ 13 h 88"/>
                <a:gd name="T16" fmla="*/ 163 w 280"/>
                <a:gd name="T17" fmla="*/ 11 h 88"/>
                <a:gd name="T18" fmla="*/ 185 w 280"/>
                <a:gd name="T19" fmla="*/ 9 h 88"/>
                <a:gd name="T20" fmla="*/ 208 w 280"/>
                <a:gd name="T21" fmla="*/ 11 h 88"/>
                <a:gd name="T22" fmla="*/ 206 w 280"/>
                <a:gd name="T23" fmla="*/ 0 h 88"/>
                <a:gd name="T24" fmla="*/ 279 w 280"/>
                <a:gd name="T25" fmla="*/ 34 h 88"/>
                <a:gd name="T26" fmla="*/ 200 w 280"/>
                <a:gd name="T27" fmla="*/ 52 h 88"/>
                <a:gd name="T28" fmla="*/ 200 w 280"/>
                <a:gd name="T29" fmla="*/ 51 h 88"/>
                <a:gd name="T30" fmla="*/ 199 w 280"/>
                <a:gd name="T31" fmla="*/ 50 h 88"/>
                <a:gd name="T32" fmla="*/ 200 w 280"/>
                <a:gd name="T33" fmla="*/ 49 h 88"/>
                <a:gd name="T34" fmla="*/ 200 w 280"/>
                <a:gd name="T35" fmla="*/ 48 h 88"/>
                <a:gd name="T36" fmla="*/ 201 w 280"/>
                <a:gd name="T37" fmla="*/ 46 h 88"/>
                <a:gd name="T38" fmla="*/ 203 w 280"/>
                <a:gd name="T39" fmla="*/ 43 h 88"/>
                <a:gd name="T40" fmla="*/ 205 w 280"/>
                <a:gd name="T41" fmla="*/ 40 h 88"/>
                <a:gd name="T42" fmla="*/ 183 w 280"/>
                <a:gd name="T43" fmla="*/ 38 h 88"/>
                <a:gd name="T44" fmla="*/ 160 w 280"/>
                <a:gd name="T45" fmla="*/ 39 h 88"/>
                <a:gd name="T46" fmla="*/ 139 w 280"/>
                <a:gd name="T47" fmla="*/ 43 h 88"/>
                <a:gd name="T48" fmla="*/ 118 w 280"/>
                <a:gd name="T49" fmla="*/ 45 h 88"/>
                <a:gd name="T50" fmla="*/ 98 w 280"/>
                <a:gd name="T51" fmla="*/ 50 h 88"/>
                <a:gd name="T52" fmla="*/ 79 w 280"/>
                <a:gd name="T53" fmla="*/ 55 h 88"/>
                <a:gd name="T54" fmla="*/ 61 w 280"/>
                <a:gd name="T55" fmla="*/ 62 h 88"/>
                <a:gd name="T56" fmla="*/ 46 w 280"/>
                <a:gd name="T57" fmla="*/ 68 h 88"/>
                <a:gd name="T58" fmla="*/ 32 w 280"/>
                <a:gd name="T59" fmla="*/ 76 h 88"/>
                <a:gd name="T60" fmla="*/ 11 w 280"/>
                <a:gd name="T61" fmla="*/ 87 h 88"/>
                <a:gd name="T62" fmla="*/ 20 w 280"/>
                <a:gd name="T63" fmla="*/ 6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0" h="88">
                  <a:moveTo>
                    <a:pt x="0" y="65"/>
                  </a:moveTo>
                  <a:lnTo>
                    <a:pt x="25" y="49"/>
                  </a:lnTo>
                  <a:lnTo>
                    <a:pt x="42" y="40"/>
                  </a:lnTo>
                  <a:lnTo>
                    <a:pt x="63" y="33"/>
                  </a:lnTo>
                  <a:lnTo>
                    <a:pt x="81" y="26"/>
                  </a:lnTo>
                  <a:lnTo>
                    <a:pt x="101" y="20"/>
                  </a:lnTo>
                  <a:lnTo>
                    <a:pt x="121" y="16"/>
                  </a:lnTo>
                  <a:lnTo>
                    <a:pt x="141" y="13"/>
                  </a:lnTo>
                  <a:lnTo>
                    <a:pt x="163" y="11"/>
                  </a:lnTo>
                  <a:lnTo>
                    <a:pt x="185" y="9"/>
                  </a:lnTo>
                  <a:lnTo>
                    <a:pt x="208" y="11"/>
                  </a:lnTo>
                  <a:lnTo>
                    <a:pt x="206" y="0"/>
                  </a:lnTo>
                  <a:lnTo>
                    <a:pt x="279" y="34"/>
                  </a:lnTo>
                  <a:lnTo>
                    <a:pt x="200" y="52"/>
                  </a:lnTo>
                  <a:lnTo>
                    <a:pt x="200" y="51"/>
                  </a:lnTo>
                  <a:lnTo>
                    <a:pt x="199" y="50"/>
                  </a:lnTo>
                  <a:lnTo>
                    <a:pt x="200" y="49"/>
                  </a:lnTo>
                  <a:lnTo>
                    <a:pt x="200" y="48"/>
                  </a:lnTo>
                  <a:lnTo>
                    <a:pt x="201" y="46"/>
                  </a:lnTo>
                  <a:lnTo>
                    <a:pt x="203" y="43"/>
                  </a:lnTo>
                  <a:lnTo>
                    <a:pt x="205" y="40"/>
                  </a:lnTo>
                  <a:lnTo>
                    <a:pt x="183" y="38"/>
                  </a:lnTo>
                  <a:lnTo>
                    <a:pt x="160" y="39"/>
                  </a:lnTo>
                  <a:lnTo>
                    <a:pt x="139" y="43"/>
                  </a:lnTo>
                  <a:lnTo>
                    <a:pt x="118" y="45"/>
                  </a:lnTo>
                  <a:lnTo>
                    <a:pt x="98" y="50"/>
                  </a:lnTo>
                  <a:lnTo>
                    <a:pt x="79" y="55"/>
                  </a:lnTo>
                  <a:lnTo>
                    <a:pt x="61" y="62"/>
                  </a:lnTo>
                  <a:lnTo>
                    <a:pt x="46" y="68"/>
                  </a:lnTo>
                  <a:lnTo>
                    <a:pt x="32" y="76"/>
                  </a:lnTo>
                  <a:lnTo>
                    <a:pt x="11" y="87"/>
                  </a:lnTo>
                  <a:lnTo>
                    <a:pt x="20" y="68"/>
                  </a:lnTo>
                </a:path>
              </a:pathLst>
            </a:cu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5553" name="Freeform 161"/>
            <p:cNvSpPr>
              <a:spLocks/>
            </p:cNvSpPr>
            <p:nvPr/>
          </p:nvSpPr>
          <p:spPr bwMode="auto">
            <a:xfrm>
              <a:off x="1083" y="1583"/>
              <a:ext cx="171" cy="47"/>
            </a:xfrm>
            <a:custGeom>
              <a:avLst/>
              <a:gdLst>
                <a:gd name="T0" fmla="*/ 0 w 171"/>
                <a:gd name="T1" fmla="*/ 19 h 47"/>
                <a:gd name="T2" fmla="*/ 0 w 171"/>
                <a:gd name="T3" fmla="*/ 4 h 47"/>
                <a:gd name="T4" fmla="*/ 14 w 171"/>
                <a:gd name="T5" fmla="*/ 1 h 47"/>
                <a:gd name="T6" fmla="*/ 28 w 171"/>
                <a:gd name="T7" fmla="*/ 1 h 47"/>
                <a:gd name="T8" fmla="*/ 41 w 171"/>
                <a:gd name="T9" fmla="*/ 0 h 47"/>
                <a:gd name="T10" fmla="*/ 55 w 171"/>
                <a:gd name="T11" fmla="*/ 0 h 47"/>
                <a:gd name="T12" fmla="*/ 70 w 171"/>
                <a:gd name="T13" fmla="*/ 0 h 47"/>
                <a:gd name="T14" fmla="*/ 83 w 171"/>
                <a:gd name="T15" fmla="*/ 2 h 47"/>
                <a:gd name="T16" fmla="*/ 97 w 171"/>
                <a:gd name="T17" fmla="*/ 5 h 47"/>
                <a:gd name="T18" fmla="*/ 112 w 171"/>
                <a:gd name="T19" fmla="*/ 8 h 47"/>
                <a:gd name="T20" fmla="*/ 125 w 171"/>
                <a:gd name="T21" fmla="*/ 12 h 47"/>
                <a:gd name="T22" fmla="*/ 140 w 171"/>
                <a:gd name="T23" fmla="*/ 17 h 47"/>
                <a:gd name="T24" fmla="*/ 143 w 171"/>
                <a:gd name="T25" fmla="*/ 12 h 47"/>
                <a:gd name="T26" fmla="*/ 170 w 171"/>
                <a:gd name="T27" fmla="*/ 46 h 47"/>
                <a:gd name="T28" fmla="*/ 115 w 171"/>
                <a:gd name="T29" fmla="*/ 39 h 47"/>
                <a:gd name="T30" fmla="*/ 115 w 171"/>
                <a:gd name="T31" fmla="*/ 39 h 47"/>
                <a:gd name="T32" fmla="*/ 115 w 171"/>
                <a:gd name="T33" fmla="*/ 37 h 47"/>
                <a:gd name="T34" fmla="*/ 117 w 171"/>
                <a:gd name="T35" fmla="*/ 38 h 47"/>
                <a:gd name="T36" fmla="*/ 118 w 171"/>
                <a:gd name="T37" fmla="*/ 36 h 47"/>
                <a:gd name="T38" fmla="*/ 119 w 171"/>
                <a:gd name="T39" fmla="*/ 36 h 47"/>
                <a:gd name="T40" fmla="*/ 122 w 171"/>
                <a:gd name="T41" fmla="*/ 36 h 47"/>
                <a:gd name="T42" fmla="*/ 124 w 171"/>
                <a:gd name="T43" fmla="*/ 33 h 47"/>
                <a:gd name="T44" fmla="*/ 111 w 171"/>
                <a:gd name="T45" fmla="*/ 27 h 47"/>
                <a:gd name="T46" fmla="*/ 96 w 171"/>
                <a:gd name="T47" fmla="*/ 23 h 47"/>
                <a:gd name="T48" fmla="*/ 83 w 171"/>
                <a:gd name="T49" fmla="*/ 20 h 47"/>
                <a:gd name="T50" fmla="*/ 69 w 171"/>
                <a:gd name="T51" fmla="*/ 18 h 47"/>
                <a:gd name="T52" fmla="*/ 54 w 171"/>
                <a:gd name="T53" fmla="*/ 16 h 47"/>
                <a:gd name="T54" fmla="*/ 41 w 171"/>
                <a:gd name="T55" fmla="*/ 16 h 47"/>
                <a:gd name="T56" fmla="*/ 26 w 171"/>
                <a:gd name="T57" fmla="*/ 16 h 47"/>
                <a:gd name="T58" fmla="*/ 12 w 171"/>
                <a:gd name="T59" fmla="*/ 16 h 47"/>
                <a:gd name="T60" fmla="*/ 0 w 171"/>
                <a:gd name="T61" fmla="*/ 1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1" h="47">
                  <a:moveTo>
                    <a:pt x="0" y="19"/>
                  </a:moveTo>
                  <a:lnTo>
                    <a:pt x="0" y="4"/>
                  </a:lnTo>
                  <a:lnTo>
                    <a:pt x="14" y="1"/>
                  </a:lnTo>
                  <a:lnTo>
                    <a:pt x="28" y="1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70" y="0"/>
                  </a:lnTo>
                  <a:lnTo>
                    <a:pt x="83" y="2"/>
                  </a:lnTo>
                  <a:lnTo>
                    <a:pt x="97" y="5"/>
                  </a:lnTo>
                  <a:lnTo>
                    <a:pt x="112" y="8"/>
                  </a:lnTo>
                  <a:lnTo>
                    <a:pt x="125" y="12"/>
                  </a:lnTo>
                  <a:lnTo>
                    <a:pt x="140" y="17"/>
                  </a:lnTo>
                  <a:lnTo>
                    <a:pt x="143" y="12"/>
                  </a:lnTo>
                  <a:lnTo>
                    <a:pt x="170" y="46"/>
                  </a:lnTo>
                  <a:lnTo>
                    <a:pt x="115" y="39"/>
                  </a:lnTo>
                  <a:lnTo>
                    <a:pt x="115" y="39"/>
                  </a:lnTo>
                  <a:lnTo>
                    <a:pt x="115" y="37"/>
                  </a:lnTo>
                  <a:lnTo>
                    <a:pt x="117" y="38"/>
                  </a:lnTo>
                  <a:lnTo>
                    <a:pt x="118" y="36"/>
                  </a:lnTo>
                  <a:lnTo>
                    <a:pt x="119" y="36"/>
                  </a:lnTo>
                  <a:lnTo>
                    <a:pt x="122" y="36"/>
                  </a:lnTo>
                  <a:lnTo>
                    <a:pt x="124" y="33"/>
                  </a:lnTo>
                  <a:lnTo>
                    <a:pt x="111" y="27"/>
                  </a:lnTo>
                  <a:lnTo>
                    <a:pt x="96" y="23"/>
                  </a:lnTo>
                  <a:lnTo>
                    <a:pt x="83" y="20"/>
                  </a:lnTo>
                  <a:lnTo>
                    <a:pt x="69" y="18"/>
                  </a:lnTo>
                  <a:lnTo>
                    <a:pt x="54" y="16"/>
                  </a:lnTo>
                  <a:lnTo>
                    <a:pt x="41" y="16"/>
                  </a:lnTo>
                  <a:lnTo>
                    <a:pt x="26" y="16"/>
                  </a:lnTo>
                  <a:lnTo>
                    <a:pt x="12" y="16"/>
                  </a:lnTo>
                  <a:lnTo>
                    <a:pt x="0" y="19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5554" name="Freeform 162"/>
            <p:cNvSpPr>
              <a:spLocks/>
            </p:cNvSpPr>
            <p:nvPr/>
          </p:nvSpPr>
          <p:spPr bwMode="auto">
            <a:xfrm>
              <a:off x="1731" y="1916"/>
              <a:ext cx="202" cy="1495"/>
            </a:xfrm>
            <a:custGeom>
              <a:avLst/>
              <a:gdLst>
                <a:gd name="T0" fmla="*/ 122 w 202"/>
                <a:gd name="T1" fmla="*/ 36 h 1495"/>
                <a:gd name="T2" fmla="*/ 110 w 202"/>
                <a:gd name="T3" fmla="*/ 1340 h 1495"/>
                <a:gd name="T4" fmla="*/ 104 w 202"/>
                <a:gd name="T5" fmla="*/ 1361 h 1495"/>
                <a:gd name="T6" fmla="*/ 89 w 202"/>
                <a:gd name="T7" fmla="*/ 1374 h 1495"/>
                <a:gd name="T8" fmla="*/ 69 w 202"/>
                <a:gd name="T9" fmla="*/ 1380 h 1495"/>
                <a:gd name="T10" fmla="*/ 8 w 202"/>
                <a:gd name="T11" fmla="*/ 1380 h 1495"/>
                <a:gd name="T12" fmla="*/ 0 w 202"/>
                <a:gd name="T13" fmla="*/ 1388 h 1495"/>
                <a:gd name="T14" fmla="*/ 0 w 202"/>
                <a:gd name="T15" fmla="*/ 1494 h 1495"/>
                <a:gd name="T16" fmla="*/ 43 w 202"/>
                <a:gd name="T17" fmla="*/ 1494 h 1495"/>
                <a:gd name="T18" fmla="*/ 43 w 202"/>
                <a:gd name="T19" fmla="*/ 1465 h 1495"/>
                <a:gd name="T20" fmla="*/ 117 w 202"/>
                <a:gd name="T21" fmla="*/ 1427 h 1495"/>
                <a:gd name="T22" fmla="*/ 144 w 202"/>
                <a:gd name="T23" fmla="*/ 1399 h 1495"/>
                <a:gd name="T24" fmla="*/ 146 w 202"/>
                <a:gd name="T25" fmla="*/ 1385 h 1495"/>
                <a:gd name="T26" fmla="*/ 160 w 202"/>
                <a:gd name="T27" fmla="*/ 328 h 1495"/>
                <a:gd name="T28" fmla="*/ 173 w 202"/>
                <a:gd name="T29" fmla="*/ 320 h 1495"/>
                <a:gd name="T30" fmla="*/ 173 w 202"/>
                <a:gd name="T31" fmla="*/ 276 h 1495"/>
                <a:gd name="T32" fmla="*/ 163 w 202"/>
                <a:gd name="T33" fmla="*/ 276 h 1495"/>
                <a:gd name="T34" fmla="*/ 163 w 202"/>
                <a:gd name="T35" fmla="*/ 236 h 1495"/>
                <a:gd name="T36" fmla="*/ 201 w 202"/>
                <a:gd name="T37" fmla="*/ 236 h 1495"/>
                <a:gd name="T38" fmla="*/ 201 w 202"/>
                <a:gd name="T39" fmla="*/ 122 h 1495"/>
                <a:gd name="T40" fmla="*/ 152 w 202"/>
                <a:gd name="T41" fmla="*/ 122 h 1495"/>
                <a:gd name="T42" fmla="*/ 152 w 202"/>
                <a:gd name="T43" fmla="*/ 88 h 1495"/>
                <a:gd name="T44" fmla="*/ 169 w 202"/>
                <a:gd name="T45" fmla="*/ 88 h 1495"/>
                <a:gd name="T46" fmla="*/ 169 w 202"/>
                <a:gd name="T47" fmla="*/ 61 h 1495"/>
                <a:gd name="T48" fmla="*/ 145 w 202"/>
                <a:gd name="T49" fmla="*/ 61 h 1495"/>
                <a:gd name="T50" fmla="*/ 145 w 202"/>
                <a:gd name="T51" fmla="*/ 35 h 1495"/>
                <a:gd name="T52" fmla="*/ 147 w 202"/>
                <a:gd name="T53" fmla="*/ 25 h 1495"/>
                <a:gd name="T54" fmla="*/ 173 w 202"/>
                <a:gd name="T55" fmla="*/ 14 h 1495"/>
                <a:gd name="T56" fmla="*/ 173 w 202"/>
                <a:gd name="T57" fmla="*/ 0 h 1495"/>
                <a:gd name="T58" fmla="*/ 138 w 202"/>
                <a:gd name="T59" fmla="*/ 0 h 1495"/>
                <a:gd name="T60" fmla="*/ 130 w 202"/>
                <a:gd name="T61" fmla="*/ 7 h 1495"/>
                <a:gd name="T62" fmla="*/ 122 w 202"/>
                <a:gd name="T63" fmla="*/ 36 h 1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2" h="1495">
                  <a:moveTo>
                    <a:pt x="122" y="36"/>
                  </a:moveTo>
                  <a:lnTo>
                    <a:pt x="110" y="1340"/>
                  </a:lnTo>
                  <a:lnTo>
                    <a:pt x="104" y="1361"/>
                  </a:lnTo>
                  <a:lnTo>
                    <a:pt x="89" y="1374"/>
                  </a:lnTo>
                  <a:lnTo>
                    <a:pt x="69" y="1380"/>
                  </a:lnTo>
                  <a:lnTo>
                    <a:pt x="8" y="1380"/>
                  </a:lnTo>
                  <a:lnTo>
                    <a:pt x="0" y="1388"/>
                  </a:lnTo>
                  <a:lnTo>
                    <a:pt x="0" y="1494"/>
                  </a:lnTo>
                  <a:lnTo>
                    <a:pt x="43" y="1494"/>
                  </a:lnTo>
                  <a:lnTo>
                    <a:pt x="43" y="1465"/>
                  </a:lnTo>
                  <a:lnTo>
                    <a:pt x="117" y="1427"/>
                  </a:lnTo>
                  <a:lnTo>
                    <a:pt x="144" y="1399"/>
                  </a:lnTo>
                  <a:lnTo>
                    <a:pt x="146" y="1385"/>
                  </a:lnTo>
                  <a:lnTo>
                    <a:pt x="160" y="328"/>
                  </a:lnTo>
                  <a:lnTo>
                    <a:pt x="173" y="320"/>
                  </a:lnTo>
                  <a:lnTo>
                    <a:pt x="173" y="276"/>
                  </a:lnTo>
                  <a:lnTo>
                    <a:pt x="163" y="276"/>
                  </a:lnTo>
                  <a:lnTo>
                    <a:pt x="163" y="236"/>
                  </a:lnTo>
                  <a:lnTo>
                    <a:pt x="201" y="236"/>
                  </a:lnTo>
                  <a:lnTo>
                    <a:pt x="201" y="122"/>
                  </a:lnTo>
                  <a:lnTo>
                    <a:pt x="152" y="122"/>
                  </a:lnTo>
                  <a:lnTo>
                    <a:pt x="152" y="88"/>
                  </a:lnTo>
                  <a:lnTo>
                    <a:pt x="169" y="88"/>
                  </a:lnTo>
                  <a:lnTo>
                    <a:pt x="169" y="61"/>
                  </a:lnTo>
                  <a:lnTo>
                    <a:pt x="145" y="61"/>
                  </a:lnTo>
                  <a:lnTo>
                    <a:pt x="145" y="35"/>
                  </a:lnTo>
                  <a:lnTo>
                    <a:pt x="147" y="25"/>
                  </a:lnTo>
                  <a:lnTo>
                    <a:pt x="173" y="14"/>
                  </a:lnTo>
                  <a:lnTo>
                    <a:pt x="173" y="0"/>
                  </a:lnTo>
                  <a:lnTo>
                    <a:pt x="138" y="0"/>
                  </a:lnTo>
                  <a:lnTo>
                    <a:pt x="130" y="7"/>
                  </a:lnTo>
                  <a:lnTo>
                    <a:pt x="122" y="36"/>
                  </a:lnTo>
                </a:path>
              </a:pathLst>
            </a:custGeom>
            <a:gradFill rotWithShape="0">
              <a:gsLst>
                <a:gs pos="0">
                  <a:srgbClr val="CCFFCC"/>
                </a:gs>
                <a:gs pos="100000">
                  <a:srgbClr val="CCECFF"/>
                </a:gs>
              </a:gsLst>
              <a:lin ang="1890000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15555" name="Rectangle 163"/>
          <p:cNvSpPr>
            <a:spLocks noChangeArrowheads="1"/>
          </p:cNvSpPr>
          <p:nvPr/>
        </p:nvSpPr>
        <p:spPr bwMode="auto">
          <a:xfrm>
            <a:off x="1125538" y="2333625"/>
            <a:ext cx="33686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>
              <a:buFont typeface="Wingdings" pitchFamily="2" charset="2"/>
              <a:buChar char="l"/>
            </a:pPr>
            <a:r>
              <a:rPr lang="en-GB" sz="2000">
                <a:solidFill>
                  <a:schemeClr val="tx1"/>
                </a:solidFill>
              </a:rPr>
              <a:t>Filtre les poussières</a:t>
            </a:r>
          </a:p>
          <a:p>
            <a:pPr algn="l">
              <a:buFont typeface="Wingdings" pitchFamily="2" charset="2"/>
              <a:buChar char="l"/>
            </a:pPr>
            <a:r>
              <a:rPr lang="en-GB" sz="2000">
                <a:solidFill>
                  <a:schemeClr val="tx1"/>
                </a:solidFill>
              </a:rPr>
              <a:t>Assèche l’air</a:t>
            </a:r>
          </a:p>
        </p:txBody>
      </p:sp>
      <p:grpSp>
        <p:nvGrpSpPr>
          <p:cNvPr id="315556" name="Group 164"/>
          <p:cNvGrpSpPr>
            <a:grpSpLocks/>
          </p:cNvGrpSpPr>
          <p:nvPr/>
        </p:nvGrpSpPr>
        <p:grpSpPr bwMode="auto">
          <a:xfrm>
            <a:off x="1703388" y="4524375"/>
            <a:ext cx="939800" cy="620713"/>
            <a:chOff x="4135" y="1314"/>
            <a:chExt cx="592" cy="391"/>
          </a:xfrm>
        </p:grpSpPr>
        <p:sp>
          <p:nvSpPr>
            <p:cNvPr id="315557" name="Line 165"/>
            <p:cNvSpPr>
              <a:spLocks noChangeShapeType="1"/>
            </p:cNvSpPr>
            <p:nvPr/>
          </p:nvSpPr>
          <p:spPr bwMode="auto">
            <a:xfrm>
              <a:off x="4434" y="1666"/>
              <a:ext cx="0" cy="3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5558" name="Line 166"/>
            <p:cNvSpPr>
              <a:spLocks noChangeShapeType="1"/>
            </p:cNvSpPr>
            <p:nvPr/>
          </p:nvSpPr>
          <p:spPr bwMode="auto">
            <a:xfrm>
              <a:off x="4135" y="1486"/>
              <a:ext cx="12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5559" name="Line 167"/>
            <p:cNvSpPr>
              <a:spLocks noChangeShapeType="1"/>
            </p:cNvSpPr>
            <p:nvPr/>
          </p:nvSpPr>
          <p:spPr bwMode="auto">
            <a:xfrm>
              <a:off x="4604" y="1486"/>
              <a:ext cx="12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5560" name="Line 168"/>
            <p:cNvSpPr>
              <a:spLocks noChangeShapeType="1"/>
            </p:cNvSpPr>
            <p:nvPr/>
          </p:nvSpPr>
          <p:spPr bwMode="auto">
            <a:xfrm>
              <a:off x="4327" y="1545"/>
              <a:ext cx="21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5561" name="Line 169"/>
            <p:cNvSpPr>
              <a:spLocks noChangeShapeType="1"/>
            </p:cNvSpPr>
            <p:nvPr/>
          </p:nvSpPr>
          <p:spPr bwMode="auto">
            <a:xfrm>
              <a:off x="4434" y="1315"/>
              <a:ext cx="0" cy="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5562" name="Line 170"/>
            <p:cNvSpPr>
              <a:spLocks noChangeShapeType="1"/>
            </p:cNvSpPr>
            <p:nvPr/>
          </p:nvSpPr>
          <p:spPr bwMode="auto">
            <a:xfrm>
              <a:off x="4434" y="1379"/>
              <a:ext cx="0" cy="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5563" name="Line 171"/>
            <p:cNvSpPr>
              <a:spLocks noChangeShapeType="1"/>
            </p:cNvSpPr>
            <p:nvPr/>
          </p:nvSpPr>
          <p:spPr bwMode="auto">
            <a:xfrm>
              <a:off x="4434" y="1509"/>
              <a:ext cx="0" cy="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5564" name="Line 172"/>
            <p:cNvSpPr>
              <a:spLocks noChangeShapeType="1"/>
            </p:cNvSpPr>
            <p:nvPr/>
          </p:nvSpPr>
          <p:spPr bwMode="auto">
            <a:xfrm>
              <a:off x="4434" y="1442"/>
              <a:ext cx="0" cy="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5565" name="Freeform 173"/>
            <p:cNvSpPr>
              <a:spLocks/>
            </p:cNvSpPr>
            <p:nvPr/>
          </p:nvSpPr>
          <p:spPr bwMode="auto">
            <a:xfrm>
              <a:off x="4262" y="1314"/>
              <a:ext cx="345" cy="344"/>
            </a:xfrm>
            <a:custGeom>
              <a:avLst/>
              <a:gdLst>
                <a:gd name="T0" fmla="*/ 171 w 345"/>
                <a:gd name="T1" fmla="*/ 0 h 344"/>
                <a:gd name="T2" fmla="*/ 0 w 345"/>
                <a:gd name="T3" fmla="*/ 172 h 344"/>
                <a:gd name="T4" fmla="*/ 171 w 345"/>
                <a:gd name="T5" fmla="*/ 343 h 344"/>
                <a:gd name="T6" fmla="*/ 344 w 345"/>
                <a:gd name="T7" fmla="*/ 172 h 344"/>
                <a:gd name="T8" fmla="*/ 171 w 345"/>
                <a:gd name="T9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5" h="344">
                  <a:moveTo>
                    <a:pt x="171" y="0"/>
                  </a:moveTo>
                  <a:lnTo>
                    <a:pt x="0" y="172"/>
                  </a:lnTo>
                  <a:lnTo>
                    <a:pt x="171" y="343"/>
                  </a:lnTo>
                  <a:lnTo>
                    <a:pt x="344" y="172"/>
                  </a:lnTo>
                  <a:lnTo>
                    <a:pt x="171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315568" name="Picture 17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6238" y="2085975"/>
            <a:ext cx="1406525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45294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II-2 Mano-Régulateur</a:t>
            </a:r>
            <a:endParaRPr lang="fr-FR" dirty="0"/>
          </a:p>
        </p:txBody>
      </p:sp>
      <p:grpSp>
        <p:nvGrpSpPr>
          <p:cNvPr id="308227" name="Group 3"/>
          <p:cNvGrpSpPr>
            <a:grpSpLocks/>
          </p:cNvGrpSpPr>
          <p:nvPr/>
        </p:nvGrpSpPr>
        <p:grpSpPr bwMode="auto">
          <a:xfrm>
            <a:off x="4522788" y="1706563"/>
            <a:ext cx="3675062" cy="4581525"/>
            <a:chOff x="337" y="947"/>
            <a:chExt cx="2315" cy="2886"/>
          </a:xfrm>
        </p:grpSpPr>
        <p:sp>
          <p:nvSpPr>
            <p:cNvPr id="308228" name="Freeform 4"/>
            <p:cNvSpPr>
              <a:spLocks/>
            </p:cNvSpPr>
            <p:nvPr/>
          </p:nvSpPr>
          <p:spPr bwMode="auto">
            <a:xfrm>
              <a:off x="1025" y="2444"/>
              <a:ext cx="1135" cy="1329"/>
            </a:xfrm>
            <a:custGeom>
              <a:avLst/>
              <a:gdLst>
                <a:gd name="T0" fmla="*/ 6 w 1135"/>
                <a:gd name="T1" fmla="*/ 95 h 1329"/>
                <a:gd name="T2" fmla="*/ 228 w 1135"/>
                <a:gd name="T3" fmla="*/ 56 h 1329"/>
                <a:gd name="T4" fmla="*/ 356 w 1135"/>
                <a:gd name="T5" fmla="*/ 56 h 1329"/>
                <a:gd name="T6" fmla="*/ 361 w 1135"/>
                <a:gd name="T7" fmla="*/ 0 h 1329"/>
                <a:gd name="T8" fmla="*/ 556 w 1135"/>
                <a:gd name="T9" fmla="*/ 12 h 1329"/>
                <a:gd name="T10" fmla="*/ 561 w 1135"/>
                <a:gd name="T11" fmla="*/ 56 h 1329"/>
                <a:gd name="T12" fmla="*/ 917 w 1135"/>
                <a:gd name="T13" fmla="*/ 78 h 1329"/>
                <a:gd name="T14" fmla="*/ 916 w 1135"/>
                <a:gd name="T15" fmla="*/ 225 h 1329"/>
                <a:gd name="T16" fmla="*/ 1134 w 1135"/>
                <a:gd name="T17" fmla="*/ 228 h 1329"/>
                <a:gd name="T18" fmla="*/ 1134 w 1135"/>
                <a:gd name="T19" fmla="*/ 735 h 1329"/>
                <a:gd name="T20" fmla="*/ 778 w 1135"/>
                <a:gd name="T21" fmla="*/ 728 h 1329"/>
                <a:gd name="T22" fmla="*/ 711 w 1135"/>
                <a:gd name="T23" fmla="*/ 606 h 1329"/>
                <a:gd name="T24" fmla="*/ 611 w 1135"/>
                <a:gd name="T25" fmla="*/ 623 h 1329"/>
                <a:gd name="T26" fmla="*/ 606 w 1135"/>
                <a:gd name="T27" fmla="*/ 1317 h 1329"/>
                <a:gd name="T28" fmla="*/ 322 w 1135"/>
                <a:gd name="T29" fmla="*/ 1328 h 1329"/>
                <a:gd name="T30" fmla="*/ 322 w 1135"/>
                <a:gd name="T31" fmla="*/ 295 h 1329"/>
                <a:gd name="T32" fmla="*/ 206 w 1135"/>
                <a:gd name="T33" fmla="*/ 289 h 1329"/>
                <a:gd name="T34" fmla="*/ 0 w 1135"/>
                <a:gd name="T35" fmla="*/ 234 h 1329"/>
                <a:gd name="T36" fmla="*/ 6 w 1135"/>
                <a:gd name="T37" fmla="*/ 95 h 1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5" h="1329">
                  <a:moveTo>
                    <a:pt x="6" y="95"/>
                  </a:moveTo>
                  <a:lnTo>
                    <a:pt x="228" y="56"/>
                  </a:lnTo>
                  <a:lnTo>
                    <a:pt x="356" y="56"/>
                  </a:lnTo>
                  <a:lnTo>
                    <a:pt x="361" y="0"/>
                  </a:lnTo>
                  <a:lnTo>
                    <a:pt x="556" y="12"/>
                  </a:lnTo>
                  <a:lnTo>
                    <a:pt x="561" y="56"/>
                  </a:lnTo>
                  <a:lnTo>
                    <a:pt x="917" y="78"/>
                  </a:lnTo>
                  <a:lnTo>
                    <a:pt x="916" y="225"/>
                  </a:lnTo>
                  <a:lnTo>
                    <a:pt x="1134" y="228"/>
                  </a:lnTo>
                  <a:lnTo>
                    <a:pt x="1134" y="735"/>
                  </a:lnTo>
                  <a:lnTo>
                    <a:pt x="778" y="728"/>
                  </a:lnTo>
                  <a:lnTo>
                    <a:pt x="711" y="606"/>
                  </a:lnTo>
                  <a:lnTo>
                    <a:pt x="611" y="623"/>
                  </a:lnTo>
                  <a:lnTo>
                    <a:pt x="606" y="1317"/>
                  </a:lnTo>
                  <a:lnTo>
                    <a:pt x="322" y="1328"/>
                  </a:lnTo>
                  <a:lnTo>
                    <a:pt x="322" y="295"/>
                  </a:lnTo>
                  <a:lnTo>
                    <a:pt x="206" y="289"/>
                  </a:lnTo>
                  <a:lnTo>
                    <a:pt x="0" y="234"/>
                  </a:lnTo>
                  <a:lnTo>
                    <a:pt x="6" y="95"/>
                  </a:lnTo>
                </a:path>
              </a:pathLst>
            </a:custGeom>
            <a:solidFill>
              <a:srgbClr val="99CC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229" name="Freeform 5"/>
            <p:cNvSpPr>
              <a:spLocks/>
            </p:cNvSpPr>
            <p:nvPr/>
          </p:nvSpPr>
          <p:spPr bwMode="auto">
            <a:xfrm>
              <a:off x="813" y="2672"/>
              <a:ext cx="975" cy="890"/>
            </a:xfrm>
            <a:custGeom>
              <a:avLst/>
              <a:gdLst>
                <a:gd name="T0" fmla="*/ 2 w 975"/>
                <a:gd name="T1" fmla="*/ 0 h 890"/>
                <a:gd name="T2" fmla="*/ 546 w 975"/>
                <a:gd name="T3" fmla="*/ 84 h 890"/>
                <a:gd name="T4" fmla="*/ 546 w 975"/>
                <a:gd name="T5" fmla="*/ 495 h 890"/>
                <a:gd name="T6" fmla="*/ 591 w 975"/>
                <a:gd name="T7" fmla="*/ 495 h 890"/>
                <a:gd name="T8" fmla="*/ 606 w 975"/>
                <a:gd name="T9" fmla="*/ 718 h 890"/>
                <a:gd name="T10" fmla="*/ 738 w 975"/>
                <a:gd name="T11" fmla="*/ 718 h 890"/>
                <a:gd name="T12" fmla="*/ 757 w 975"/>
                <a:gd name="T13" fmla="*/ 499 h 890"/>
                <a:gd name="T14" fmla="*/ 790 w 975"/>
                <a:gd name="T15" fmla="*/ 500 h 890"/>
                <a:gd name="T16" fmla="*/ 824 w 975"/>
                <a:gd name="T17" fmla="*/ 372 h 890"/>
                <a:gd name="T18" fmla="*/ 930 w 975"/>
                <a:gd name="T19" fmla="*/ 383 h 890"/>
                <a:gd name="T20" fmla="*/ 974 w 975"/>
                <a:gd name="T21" fmla="*/ 539 h 890"/>
                <a:gd name="T22" fmla="*/ 919 w 975"/>
                <a:gd name="T23" fmla="*/ 889 h 890"/>
                <a:gd name="T24" fmla="*/ 808 w 975"/>
                <a:gd name="T25" fmla="*/ 883 h 890"/>
                <a:gd name="T26" fmla="*/ 808 w 975"/>
                <a:gd name="T27" fmla="*/ 717 h 890"/>
                <a:gd name="T28" fmla="*/ 790 w 975"/>
                <a:gd name="T29" fmla="*/ 716 h 890"/>
                <a:gd name="T30" fmla="*/ 651 w 975"/>
                <a:gd name="T31" fmla="*/ 716 h 890"/>
                <a:gd name="T32" fmla="*/ 617 w 975"/>
                <a:gd name="T33" fmla="*/ 718 h 890"/>
                <a:gd name="T34" fmla="*/ 535 w 975"/>
                <a:gd name="T35" fmla="*/ 717 h 890"/>
                <a:gd name="T36" fmla="*/ 535 w 975"/>
                <a:gd name="T37" fmla="*/ 883 h 890"/>
                <a:gd name="T38" fmla="*/ 446 w 975"/>
                <a:gd name="T39" fmla="*/ 883 h 890"/>
                <a:gd name="T40" fmla="*/ 352 w 975"/>
                <a:gd name="T41" fmla="*/ 495 h 890"/>
                <a:gd name="T42" fmla="*/ 0 w 975"/>
                <a:gd name="T43" fmla="*/ 506 h 890"/>
                <a:gd name="T44" fmla="*/ 2 w 975"/>
                <a:gd name="T45" fmla="*/ 0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75" h="890">
                  <a:moveTo>
                    <a:pt x="2" y="0"/>
                  </a:moveTo>
                  <a:lnTo>
                    <a:pt x="546" y="84"/>
                  </a:lnTo>
                  <a:lnTo>
                    <a:pt x="546" y="495"/>
                  </a:lnTo>
                  <a:lnTo>
                    <a:pt x="591" y="495"/>
                  </a:lnTo>
                  <a:lnTo>
                    <a:pt x="606" y="718"/>
                  </a:lnTo>
                  <a:lnTo>
                    <a:pt x="738" y="718"/>
                  </a:lnTo>
                  <a:lnTo>
                    <a:pt x="757" y="499"/>
                  </a:lnTo>
                  <a:lnTo>
                    <a:pt x="790" y="500"/>
                  </a:lnTo>
                  <a:lnTo>
                    <a:pt x="824" y="372"/>
                  </a:lnTo>
                  <a:lnTo>
                    <a:pt x="930" y="383"/>
                  </a:lnTo>
                  <a:lnTo>
                    <a:pt x="974" y="539"/>
                  </a:lnTo>
                  <a:lnTo>
                    <a:pt x="919" y="889"/>
                  </a:lnTo>
                  <a:lnTo>
                    <a:pt x="808" y="883"/>
                  </a:lnTo>
                  <a:lnTo>
                    <a:pt x="808" y="717"/>
                  </a:lnTo>
                  <a:lnTo>
                    <a:pt x="790" y="716"/>
                  </a:lnTo>
                  <a:lnTo>
                    <a:pt x="651" y="716"/>
                  </a:lnTo>
                  <a:lnTo>
                    <a:pt x="617" y="718"/>
                  </a:lnTo>
                  <a:lnTo>
                    <a:pt x="535" y="717"/>
                  </a:lnTo>
                  <a:lnTo>
                    <a:pt x="535" y="883"/>
                  </a:lnTo>
                  <a:lnTo>
                    <a:pt x="446" y="883"/>
                  </a:lnTo>
                  <a:lnTo>
                    <a:pt x="352" y="495"/>
                  </a:lnTo>
                  <a:lnTo>
                    <a:pt x="0" y="506"/>
                  </a:lnTo>
                  <a:lnTo>
                    <a:pt x="2" y="0"/>
                  </a:lnTo>
                </a:path>
              </a:pathLst>
            </a:custGeom>
            <a:solidFill>
              <a:srgbClr val="3399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230" name="Freeform 6"/>
            <p:cNvSpPr>
              <a:spLocks/>
            </p:cNvSpPr>
            <p:nvPr/>
          </p:nvSpPr>
          <p:spPr bwMode="auto">
            <a:xfrm>
              <a:off x="1020" y="1333"/>
              <a:ext cx="962" cy="1207"/>
            </a:xfrm>
            <a:custGeom>
              <a:avLst/>
              <a:gdLst>
                <a:gd name="T0" fmla="*/ 100 w 962"/>
                <a:gd name="T1" fmla="*/ 56 h 1207"/>
                <a:gd name="T2" fmla="*/ 94 w 962"/>
                <a:gd name="T3" fmla="*/ 761 h 1207"/>
                <a:gd name="T4" fmla="*/ 5 w 962"/>
                <a:gd name="T5" fmla="*/ 761 h 1207"/>
                <a:gd name="T6" fmla="*/ 0 w 962"/>
                <a:gd name="T7" fmla="*/ 1195 h 1207"/>
                <a:gd name="T8" fmla="*/ 227 w 962"/>
                <a:gd name="T9" fmla="*/ 1161 h 1207"/>
                <a:gd name="T10" fmla="*/ 361 w 962"/>
                <a:gd name="T11" fmla="*/ 1161 h 1207"/>
                <a:gd name="T12" fmla="*/ 355 w 962"/>
                <a:gd name="T13" fmla="*/ 1123 h 1207"/>
                <a:gd name="T14" fmla="*/ 561 w 962"/>
                <a:gd name="T15" fmla="*/ 1117 h 1207"/>
                <a:gd name="T16" fmla="*/ 566 w 962"/>
                <a:gd name="T17" fmla="*/ 1161 h 1207"/>
                <a:gd name="T18" fmla="*/ 733 w 962"/>
                <a:gd name="T19" fmla="*/ 1161 h 1207"/>
                <a:gd name="T20" fmla="*/ 961 w 962"/>
                <a:gd name="T21" fmla="*/ 1206 h 1207"/>
                <a:gd name="T22" fmla="*/ 933 w 962"/>
                <a:gd name="T23" fmla="*/ 623 h 1207"/>
                <a:gd name="T24" fmla="*/ 855 w 962"/>
                <a:gd name="T25" fmla="*/ 611 h 1207"/>
                <a:gd name="T26" fmla="*/ 844 w 962"/>
                <a:gd name="T27" fmla="*/ 0 h 1207"/>
                <a:gd name="T28" fmla="*/ 100 w 962"/>
                <a:gd name="T29" fmla="*/ 12 h 1207"/>
                <a:gd name="T30" fmla="*/ 100 w 962"/>
                <a:gd name="T31" fmla="*/ 100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62" h="1207">
                  <a:moveTo>
                    <a:pt x="100" y="56"/>
                  </a:moveTo>
                  <a:lnTo>
                    <a:pt x="94" y="761"/>
                  </a:lnTo>
                  <a:lnTo>
                    <a:pt x="5" y="761"/>
                  </a:lnTo>
                  <a:lnTo>
                    <a:pt x="0" y="1195"/>
                  </a:lnTo>
                  <a:lnTo>
                    <a:pt x="227" y="1161"/>
                  </a:lnTo>
                  <a:lnTo>
                    <a:pt x="361" y="1161"/>
                  </a:lnTo>
                  <a:lnTo>
                    <a:pt x="355" y="1123"/>
                  </a:lnTo>
                  <a:lnTo>
                    <a:pt x="561" y="1117"/>
                  </a:lnTo>
                  <a:lnTo>
                    <a:pt x="566" y="1161"/>
                  </a:lnTo>
                  <a:lnTo>
                    <a:pt x="733" y="1161"/>
                  </a:lnTo>
                  <a:lnTo>
                    <a:pt x="961" y="1206"/>
                  </a:lnTo>
                  <a:lnTo>
                    <a:pt x="933" y="623"/>
                  </a:lnTo>
                  <a:lnTo>
                    <a:pt x="855" y="611"/>
                  </a:lnTo>
                  <a:lnTo>
                    <a:pt x="844" y="0"/>
                  </a:lnTo>
                  <a:lnTo>
                    <a:pt x="100" y="12"/>
                  </a:lnTo>
                  <a:lnTo>
                    <a:pt x="100" y="100"/>
                  </a:lnTo>
                </a:path>
              </a:pathLst>
            </a:custGeom>
            <a:solidFill>
              <a:srgbClr val="CCEC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231" name="Freeform 7"/>
            <p:cNvSpPr>
              <a:spLocks/>
            </p:cNvSpPr>
            <p:nvPr/>
          </p:nvSpPr>
          <p:spPr bwMode="auto">
            <a:xfrm>
              <a:off x="1597" y="2345"/>
              <a:ext cx="124" cy="117"/>
            </a:xfrm>
            <a:custGeom>
              <a:avLst/>
              <a:gdLst>
                <a:gd name="T0" fmla="*/ 6 w 124"/>
                <a:gd name="T1" fmla="*/ 22 h 117"/>
                <a:gd name="T2" fmla="*/ 112 w 124"/>
                <a:gd name="T3" fmla="*/ 0 h 117"/>
                <a:gd name="T4" fmla="*/ 123 w 124"/>
                <a:gd name="T5" fmla="*/ 91 h 117"/>
                <a:gd name="T6" fmla="*/ 0 w 124"/>
                <a:gd name="T7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4" h="117">
                  <a:moveTo>
                    <a:pt x="6" y="22"/>
                  </a:moveTo>
                  <a:lnTo>
                    <a:pt x="112" y="0"/>
                  </a:lnTo>
                  <a:lnTo>
                    <a:pt x="123" y="91"/>
                  </a:lnTo>
                  <a:lnTo>
                    <a:pt x="0" y="116"/>
                  </a:lnTo>
                </a:path>
              </a:pathLst>
            </a:custGeom>
            <a:solidFill>
              <a:srgbClr val="969696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232" name="Freeform 8"/>
            <p:cNvSpPr>
              <a:spLocks/>
            </p:cNvSpPr>
            <p:nvPr/>
          </p:nvSpPr>
          <p:spPr bwMode="auto">
            <a:xfrm>
              <a:off x="1256" y="2378"/>
              <a:ext cx="120" cy="105"/>
            </a:xfrm>
            <a:custGeom>
              <a:avLst/>
              <a:gdLst>
                <a:gd name="T0" fmla="*/ 0 w 120"/>
                <a:gd name="T1" fmla="*/ 10 h 105"/>
                <a:gd name="T2" fmla="*/ 119 w 120"/>
                <a:gd name="T3" fmla="*/ 0 h 105"/>
                <a:gd name="T4" fmla="*/ 119 w 120"/>
                <a:gd name="T5" fmla="*/ 88 h 105"/>
                <a:gd name="T6" fmla="*/ 12 w 120"/>
                <a:gd name="T7" fmla="*/ 104 h 105"/>
                <a:gd name="T8" fmla="*/ 0 w 120"/>
                <a:gd name="T9" fmla="*/ 1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105">
                  <a:moveTo>
                    <a:pt x="0" y="10"/>
                  </a:moveTo>
                  <a:lnTo>
                    <a:pt x="119" y="0"/>
                  </a:lnTo>
                  <a:lnTo>
                    <a:pt x="119" y="88"/>
                  </a:lnTo>
                  <a:lnTo>
                    <a:pt x="12" y="104"/>
                  </a:lnTo>
                  <a:lnTo>
                    <a:pt x="0" y="10"/>
                  </a:lnTo>
                </a:path>
              </a:pathLst>
            </a:custGeom>
            <a:solidFill>
              <a:srgbClr val="969696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233" name="Rectangle 9"/>
            <p:cNvSpPr>
              <a:spLocks noChangeArrowheads="1"/>
            </p:cNvSpPr>
            <p:nvPr/>
          </p:nvSpPr>
          <p:spPr bwMode="auto">
            <a:xfrm>
              <a:off x="1360" y="1012"/>
              <a:ext cx="25" cy="63"/>
            </a:xfrm>
            <a:prstGeom prst="rect">
              <a:avLst/>
            </a:prstGeom>
            <a:gradFill rotWithShape="0">
              <a:gsLst>
                <a:gs pos="0">
                  <a:srgbClr val="CBCBCB"/>
                </a:gs>
                <a:gs pos="100000">
                  <a:srgbClr val="CBCBCB">
                    <a:gamma/>
                    <a:shade val="29804"/>
                    <a:invGamma/>
                  </a:srgbClr>
                </a:gs>
              </a:gsLst>
              <a:lin ang="0" scaled="1"/>
            </a:gra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8234" name="Rectangle 10"/>
            <p:cNvSpPr>
              <a:spLocks noChangeArrowheads="1"/>
            </p:cNvSpPr>
            <p:nvPr/>
          </p:nvSpPr>
          <p:spPr bwMode="auto">
            <a:xfrm>
              <a:off x="1590" y="1012"/>
              <a:ext cx="25" cy="63"/>
            </a:xfrm>
            <a:prstGeom prst="rect">
              <a:avLst/>
            </a:prstGeom>
            <a:gradFill rotWithShape="0">
              <a:gsLst>
                <a:gs pos="0">
                  <a:srgbClr val="CBCBCB">
                    <a:gamma/>
                    <a:shade val="29804"/>
                    <a:invGamma/>
                  </a:srgbClr>
                </a:gs>
                <a:gs pos="100000">
                  <a:srgbClr val="CBCBCB"/>
                </a:gs>
              </a:gsLst>
              <a:lin ang="0" scaled="1"/>
            </a:gra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8235" name="Freeform 11"/>
            <p:cNvSpPr>
              <a:spLocks/>
            </p:cNvSpPr>
            <p:nvPr/>
          </p:nvSpPr>
          <p:spPr bwMode="auto">
            <a:xfrm>
              <a:off x="993" y="2483"/>
              <a:ext cx="381" cy="62"/>
            </a:xfrm>
            <a:custGeom>
              <a:avLst/>
              <a:gdLst>
                <a:gd name="T0" fmla="*/ 375 w 381"/>
                <a:gd name="T1" fmla="*/ 0 h 62"/>
                <a:gd name="T2" fmla="*/ 265 w 381"/>
                <a:gd name="T3" fmla="*/ 0 h 62"/>
                <a:gd name="T4" fmla="*/ 71 w 381"/>
                <a:gd name="T5" fmla="*/ 18 h 62"/>
                <a:gd name="T6" fmla="*/ 2 w 381"/>
                <a:gd name="T7" fmla="*/ 26 h 62"/>
                <a:gd name="T8" fmla="*/ 2 w 381"/>
                <a:gd name="T9" fmla="*/ 55 h 62"/>
                <a:gd name="T10" fmla="*/ 0 w 381"/>
                <a:gd name="T11" fmla="*/ 61 h 62"/>
                <a:gd name="T12" fmla="*/ 56 w 381"/>
                <a:gd name="T13" fmla="*/ 61 h 62"/>
                <a:gd name="T14" fmla="*/ 67 w 381"/>
                <a:gd name="T15" fmla="*/ 56 h 62"/>
                <a:gd name="T16" fmla="*/ 285 w 381"/>
                <a:gd name="T17" fmla="*/ 31 h 62"/>
                <a:gd name="T18" fmla="*/ 320 w 381"/>
                <a:gd name="T19" fmla="*/ 37 h 62"/>
                <a:gd name="T20" fmla="*/ 380 w 381"/>
                <a:gd name="T21" fmla="*/ 36 h 62"/>
                <a:gd name="T22" fmla="*/ 375 w 381"/>
                <a:gd name="T2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1" h="62">
                  <a:moveTo>
                    <a:pt x="375" y="0"/>
                  </a:moveTo>
                  <a:lnTo>
                    <a:pt x="265" y="0"/>
                  </a:lnTo>
                  <a:lnTo>
                    <a:pt x="71" y="18"/>
                  </a:lnTo>
                  <a:lnTo>
                    <a:pt x="2" y="26"/>
                  </a:lnTo>
                  <a:lnTo>
                    <a:pt x="2" y="55"/>
                  </a:lnTo>
                  <a:lnTo>
                    <a:pt x="0" y="61"/>
                  </a:lnTo>
                  <a:lnTo>
                    <a:pt x="56" y="61"/>
                  </a:lnTo>
                  <a:lnTo>
                    <a:pt x="67" y="56"/>
                  </a:lnTo>
                  <a:lnTo>
                    <a:pt x="285" y="31"/>
                  </a:lnTo>
                  <a:lnTo>
                    <a:pt x="320" y="37"/>
                  </a:lnTo>
                  <a:lnTo>
                    <a:pt x="380" y="36"/>
                  </a:lnTo>
                  <a:lnTo>
                    <a:pt x="375" y="0"/>
                  </a:lnTo>
                </a:path>
              </a:pathLst>
            </a:custGeom>
            <a:solidFill>
              <a:srgbClr val="CC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236" name="Freeform 12"/>
            <p:cNvSpPr>
              <a:spLocks/>
            </p:cNvSpPr>
            <p:nvPr/>
          </p:nvSpPr>
          <p:spPr bwMode="auto">
            <a:xfrm>
              <a:off x="1599" y="2483"/>
              <a:ext cx="381" cy="62"/>
            </a:xfrm>
            <a:custGeom>
              <a:avLst/>
              <a:gdLst>
                <a:gd name="T0" fmla="*/ 4 w 381"/>
                <a:gd name="T1" fmla="*/ 0 h 62"/>
                <a:gd name="T2" fmla="*/ 115 w 381"/>
                <a:gd name="T3" fmla="*/ 0 h 62"/>
                <a:gd name="T4" fmla="*/ 309 w 381"/>
                <a:gd name="T5" fmla="*/ 18 h 62"/>
                <a:gd name="T6" fmla="*/ 378 w 381"/>
                <a:gd name="T7" fmla="*/ 26 h 62"/>
                <a:gd name="T8" fmla="*/ 378 w 381"/>
                <a:gd name="T9" fmla="*/ 55 h 62"/>
                <a:gd name="T10" fmla="*/ 380 w 381"/>
                <a:gd name="T11" fmla="*/ 61 h 62"/>
                <a:gd name="T12" fmla="*/ 324 w 381"/>
                <a:gd name="T13" fmla="*/ 61 h 62"/>
                <a:gd name="T14" fmla="*/ 312 w 381"/>
                <a:gd name="T15" fmla="*/ 56 h 62"/>
                <a:gd name="T16" fmla="*/ 95 w 381"/>
                <a:gd name="T17" fmla="*/ 31 h 62"/>
                <a:gd name="T18" fmla="*/ 60 w 381"/>
                <a:gd name="T19" fmla="*/ 37 h 62"/>
                <a:gd name="T20" fmla="*/ 0 w 381"/>
                <a:gd name="T21" fmla="*/ 36 h 62"/>
                <a:gd name="T22" fmla="*/ 4 w 381"/>
                <a:gd name="T2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1" h="62">
                  <a:moveTo>
                    <a:pt x="4" y="0"/>
                  </a:moveTo>
                  <a:lnTo>
                    <a:pt x="115" y="0"/>
                  </a:lnTo>
                  <a:lnTo>
                    <a:pt x="309" y="18"/>
                  </a:lnTo>
                  <a:lnTo>
                    <a:pt x="378" y="26"/>
                  </a:lnTo>
                  <a:lnTo>
                    <a:pt x="378" y="55"/>
                  </a:lnTo>
                  <a:lnTo>
                    <a:pt x="380" y="61"/>
                  </a:lnTo>
                  <a:lnTo>
                    <a:pt x="324" y="61"/>
                  </a:lnTo>
                  <a:lnTo>
                    <a:pt x="312" y="56"/>
                  </a:lnTo>
                  <a:lnTo>
                    <a:pt x="95" y="31"/>
                  </a:lnTo>
                  <a:lnTo>
                    <a:pt x="60" y="37"/>
                  </a:lnTo>
                  <a:lnTo>
                    <a:pt x="0" y="36"/>
                  </a:lnTo>
                  <a:lnTo>
                    <a:pt x="4" y="0"/>
                  </a:lnTo>
                </a:path>
              </a:pathLst>
            </a:custGeom>
            <a:solidFill>
              <a:srgbClr val="CC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237" name="Freeform 13"/>
            <p:cNvSpPr>
              <a:spLocks/>
            </p:cNvSpPr>
            <p:nvPr/>
          </p:nvSpPr>
          <p:spPr bwMode="auto">
            <a:xfrm>
              <a:off x="1213" y="2393"/>
              <a:ext cx="100" cy="52"/>
            </a:xfrm>
            <a:custGeom>
              <a:avLst/>
              <a:gdLst>
                <a:gd name="T0" fmla="*/ 99 w 100"/>
                <a:gd name="T1" fmla="*/ 51 h 52"/>
                <a:gd name="T2" fmla="*/ 96 w 100"/>
                <a:gd name="T3" fmla="*/ 31 h 52"/>
                <a:gd name="T4" fmla="*/ 85 w 100"/>
                <a:gd name="T5" fmla="*/ 15 h 52"/>
                <a:gd name="T6" fmla="*/ 50 w 100"/>
                <a:gd name="T7" fmla="*/ 0 h 52"/>
                <a:gd name="T8" fmla="*/ 31 w 100"/>
                <a:gd name="T9" fmla="*/ 4 h 52"/>
                <a:gd name="T10" fmla="*/ 15 w 100"/>
                <a:gd name="T11" fmla="*/ 15 h 52"/>
                <a:gd name="T12" fmla="*/ 0 w 100"/>
                <a:gd name="T13" fmla="*/ 51 h 52"/>
                <a:gd name="T14" fmla="*/ 99 w 100"/>
                <a:gd name="T15" fmla="*/ 5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52">
                  <a:moveTo>
                    <a:pt x="99" y="51"/>
                  </a:moveTo>
                  <a:lnTo>
                    <a:pt x="96" y="31"/>
                  </a:lnTo>
                  <a:lnTo>
                    <a:pt x="85" y="15"/>
                  </a:lnTo>
                  <a:lnTo>
                    <a:pt x="50" y="0"/>
                  </a:lnTo>
                  <a:lnTo>
                    <a:pt x="31" y="4"/>
                  </a:lnTo>
                  <a:lnTo>
                    <a:pt x="15" y="15"/>
                  </a:lnTo>
                  <a:lnTo>
                    <a:pt x="0" y="51"/>
                  </a:lnTo>
                  <a:lnTo>
                    <a:pt x="99" y="51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238" name="Freeform 14"/>
            <p:cNvSpPr>
              <a:spLocks/>
            </p:cNvSpPr>
            <p:nvPr/>
          </p:nvSpPr>
          <p:spPr bwMode="auto">
            <a:xfrm>
              <a:off x="1243" y="1438"/>
              <a:ext cx="487" cy="48"/>
            </a:xfrm>
            <a:custGeom>
              <a:avLst/>
              <a:gdLst>
                <a:gd name="T0" fmla="*/ 486 w 487"/>
                <a:gd name="T1" fmla="*/ 47 h 48"/>
                <a:gd name="T2" fmla="*/ 486 w 487"/>
                <a:gd name="T3" fmla="*/ 0 h 48"/>
                <a:gd name="T4" fmla="*/ 0 w 487"/>
                <a:gd name="T5" fmla="*/ 0 h 48"/>
                <a:gd name="T6" fmla="*/ 0 w 487"/>
                <a:gd name="T7" fmla="*/ 47 h 48"/>
                <a:gd name="T8" fmla="*/ 486 w 487"/>
                <a:gd name="T9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7" h="48">
                  <a:moveTo>
                    <a:pt x="486" y="47"/>
                  </a:moveTo>
                  <a:lnTo>
                    <a:pt x="486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486" y="47"/>
                  </a:lnTo>
                </a:path>
              </a:pathLst>
            </a:custGeom>
            <a:gradFill rotWithShape="0">
              <a:gsLst>
                <a:gs pos="0">
                  <a:srgbClr val="B2B2B2">
                    <a:gamma/>
                    <a:shade val="40000"/>
                    <a:invGamma/>
                  </a:srgbClr>
                </a:gs>
                <a:gs pos="50000">
                  <a:srgbClr val="B2B2B2"/>
                </a:gs>
                <a:gs pos="100000">
                  <a:srgbClr val="B2B2B2">
                    <a:gamma/>
                    <a:shade val="40000"/>
                    <a:invGamma/>
                  </a:srgbClr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239" name="Freeform 15"/>
            <p:cNvSpPr>
              <a:spLocks/>
            </p:cNvSpPr>
            <p:nvPr/>
          </p:nvSpPr>
          <p:spPr bwMode="auto">
            <a:xfrm>
              <a:off x="1265" y="1412"/>
              <a:ext cx="88" cy="27"/>
            </a:xfrm>
            <a:custGeom>
              <a:avLst/>
              <a:gdLst>
                <a:gd name="T0" fmla="*/ 87 w 88"/>
                <a:gd name="T1" fmla="*/ 26 h 27"/>
                <a:gd name="T2" fmla="*/ 87 w 88"/>
                <a:gd name="T3" fmla="*/ 0 h 27"/>
                <a:gd name="T4" fmla="*/ 0 w 88"/>
                <a:gd name="T5" fmla="*/ 0 h 27"/>
                <a:gd name="T6" fmla="*/ 0 w 88"/>
                <a:gd name="T7" fmla="*/ 26 h 27"/>
                <a:gd name="T8" fmla="*/ 87 w 88"/>
                <a:gd name="T9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27">
                  <a:moveTo>
                    <a:pt x="87" y="26"/>
                  </a:moveTo>
                  <a:lnTo>
                    <a:pt x="87" y="0"/>
                  </a:lnTo>
                  <a:lnTo>
                    <a:pt x="0" y="0"/>
                  </a:lnTo>
                  <a:lnTo>
                    <a:pt x="0" y="26"/>
                  </a:lnTo>
                  <a:lnTo>
                    <a:pt x="87" y="26"/>
                  </a:lnTo>
                </a:path>
              </a:pathLst>
            </a:custGeom>
            <a:solidFill>
              <a:srgbClr val="FF9F71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240" name="Freeform 16"/>
            <p:cNvSpPr>
              <a:spLocks/>
            </p:cNvSpPr>
            <p:nvPr/>
          </p:nvSpPr>
          <p:spPr bwMode="auto">
            <a:xfrm>
              <a:off x="1621" y="1412"/>
              <a:ext cx="87" cy="27"/>
            </a:xfrm>
            <a:custGeom>
              <a:avLst/>
              <a:gdLst>
                <a:gd name="T0" fmla="*/ 0 w 87"/>
                <a:gd name="T1" fmla="*/ 26 h 27"/>
                <a:gd name="T2" fmla="*/ 0 w 87"/>
                <a:gd name="T3" fmla="*/ 0 h 27"/>
                <a:gd name="T4" fmla="*/ 86 w 87"/>
                <a:gd name="T5" fmla="*/ 0 h 27"/>
                <a:gd name="T6" fmla="*/ 86 w 87"/>
                <a:gd name="T7" fmla="*/ 26 h 27"/>
                <a:gd name="T8" fmla="*/ 0 w 87"/>
                <a:gd name="T9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27">
                  <a:moveTo>
                    <a:pt x="0" y="26"/>
                  </a:moveTo>
                  <a:lnTo>
                    <a:pt x="0" y="0"/>
                  </a:lnTo>
                  <a:lnTo>
                    <a:pt x="86" y="0"/>
                  </a:lnTo>
                  <a:lnTo>
                    <a:pt x="86" y="26"/>
                  </a:lnTo>
                  <a:lnTo>
                    <a:pt x="0" y="26"/>
                  </a:lnTo>
                </a:path>
              </a:pathLst>
            </a:custGeom>
            <a:solidFill>
              <a:srgbClr val="FF9F71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241" name="Freeform 17"/>
            <p:cNvSpPr>
              <a:spLocks/>
            </p:cNvSpPr>
            <p:nvPr/>
          </p:nvSpPr>
          <p:spPr bwMode="auto">
            <a:xfrm>
              <a:off x="1658" y="2346"/>
              <a:ext cx="100" cy="102"/>
            </a:xfrm>
            <a:custGeom>
              <a:avLst/>
              <a:gdLst>
                <a:gd name="T0" fmla="*/ 50 w 100"/>
                <a:gd name="T1" fmla="*/ 101 h 102"/>
                <a:gd name="T2" fmla="*/ 15 w 100"/>
                <a:gd name="T3" fmla="*/ 86 h 102"/>
                <a:gd name="T4" fmla="*/ 0 w 100"/>
                <a:gd name="T5" fmla="*/ 51 h 102"/>
                <a:gd name="T6" fmla="*/ 14 w 100"/>
                <a:gd name="T7" fmla="*/ 15 h 102"/>
                <a:gd name="T8" fmla="*/ 50 w 100"/>
                <a:gd name="T9" fmla="*/ 0 h 102"/>
                <a:gd name="T10" fmla="*/ 69 w 100"/>
                <a:gd name="T11" fmla="*/ 4 h 102"/>
                <a:gd name="T12" fmla="*/ 85 w 100"/>
                <a:gd name="T13" fmla="*/ 15 h 102"/>
                <a:gd name="T14" fmla="*/ 99 w 100"/>
                <a:gd name="T15" fmla="*/ 51 h 102"/>
                <a:gd name="T16" fmla="*/ 96 w 100"/>
                <a:gd name="T17" fmla="*/ 70 h 102"/>
                <a:gd name="T18" fmla="*/ 85 w 100"/>
                <a:gd name="T19" fmla="*/ 86 h 102"/>
                <a:gd name="T20" fmla="*/ 50 w 100"/>
                <a:gd name="T21" fmla="*/ 10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102">
                  <a:moveTo>
                    <a:pt x="50" y="101"/>
                  </a:moveTo>
                  <a:lnTo>
                    <a:pt x="15" y="86"/>
                  </a:lnTo>
                  <a:lnTo>
                    <a:pt x="0" y="51"/>
                  </a:lnTo>
                  <a:lnTo>
                    <a:pt x="14" y="15"/>
                  </a:lnTo>
                  <a:lnTo>
                    <a:pt x="50" y="0"/>
                  </a:lnTo>
                  <a:lnTo>
                    <a:pt x="69" y="4"/>
                  </a:lnTo>
                  <a:lnTo>
                    <a:pt x="85" y="15"/>
                  </a:lnTo>
                  <a:lnTo>
                    <a:pt x="99" y="51"/>
                  </a:lnTo>
                  <a:lnTo>
                    <a:pt x="96" y="70"/>
                  </a:lnTo>
                  <a:lnTo>
                    <a:pt x="85" y="86"/>
                  </a:lnTo>
                  <a:lnTo>
                    <a:pt x="50" y="101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308242" name="Group 18"/>
            <p:cNvGrpSpPr>
              <a:grpSpLocks/>
            </p:cNvGrpSpPr>
            <p:nvPr/>
          </p:nvGrpSpPr>
          <p:grpSpPr bwMode="auto">
            <a:xfrm>
              <a:off x="1214" y="2196"/>
              <a:ext cx="544" cy="149"/>
              <a:chOff x="1214" y="2196"/>
              <a:chExt cx="544" cy="149"/>
            </a:xfrm>
          </p:grpSpPr>
          <p:sp>
            <p:nvSpPr>
              <p:cNvPr id="308243" name="Freeform 19"/>
              <p:cNvSpPr>
                <a:spLocks/>
              </p:cNvSpPr>
              <p:nvPr/>
            </p:nvSpPr>
            <p:spPr bwMode="auto">
              <a:xfrm>
                <a:off x="1261" y="2200"/>
                <a:ext cx="464" cy="137"/>
              </a:xfrm>
              <a:custGeom>
                <a:avLst/>
                <a:gdLst>
                  <a:gd name="T0" fmla="*/ 0 w 464"/>
                  <a:gd name="T1" fmla="*/ 42 h 137"/>
                  <a:gd name="T2" fmla="*/ 452 w 464"/>
                  <a:gd name="T3" fmla="*/ 0 h 137"/>
                  <a:gd name="T4" fmla="*/ 463 w 464"/>
                  <a:gd name="T5" fmla="*/ 92 h 137"/>
                  <a:gd name="T6" fmla="*/ 12 w 464"/>
                  <a:gd name="T7" fmla="*/ 136 h 137"/>
                  <a:gd name="T8" fmla="*/ 0 w 464"/>
                  <a:gd name="T9" fmla="*/ 42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4" h="137">
                    <a:moveTo>
                      <a:pt x="0" y="42"/>
                    </a:moveTo>
                    <a:lnTo>
                      <a:pt x="452" y="0"/>
                    </a:lnTo>
                    <a:lnTo>
                      <a:pt x="463" y="92"/>
                    </a:lnTo>
                    <a:lnTo>
                      <a:pt x="12" y="136"/>
                    </a:lnTo>
                    <a:lnTo>
                      <a:pt x="0" y="42"/>
                    </a:lnTo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69804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69804"/>
                      <a:invGamma/>
                    </a:schemeClr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244" name="Freeform 20"/>
              <p:cNvSpPr>
                <a:spLocks/>
              </p:cNvSpPr>
              <p:nvPr/>
            </p:nvSpPr>
            <p:spPr bwMode="auto">
              <a:xfrm>
                <a:off x="1214" y="2243"/>
                <a:ext cx="101" cy="102"/>
              </a:xfrm>
              <a:custGeom>
                <a:avLst/>
                <a:gdLst>
                  <a:gd name="T0" fmla="*/ 50 w 101"/>
                  <a:gd name="T1" fmla="*/ 101 h 102"/>
                  <a:gd name="T2" fmla="*/ 85 w 101"/>
                  <a:gd name="T3" fmla="*/ 86 h 102"/>
                  <a:gd name="T4" fmla="*/ 100 w 101"/>
                  <a:gd name="T5" fmla="*/ 50 h 102"/>
                  <a:gd name="T6" fmla="*/ 96 w 101"/>
                  <a:gd name="T7" fmla="*/ 31 h 102"/>
                  <a:gd name="T8" fmla="*/ 86 w 101"/>
                  <a:gd name="T9" fmla="*/ 15 h 102"/>
                  <a:gd name="T10" fmla="*/ 50 w 101"/>
                  <a:gd name="T11" fmla="*/ 0 h 102"/>
                  <a:gd name="T12" fmla="*/ 31 w 101"/>
                  <a:gd name="T13" fmla="*/ 4 h 102"/>
                  <a:gd name="T14" fmla="*/ 15 w 101"/>
                  <a:gd name="T15" fmla="*/ 15 h 102"/>
                  <a:gd name="T16" fmla="*/ 0 w 101"/>
                  <a:gd name="T17" fmla="*/ 50 h 102"/>
                  <a:gd name="T18" fmla="*/ 15 w 101"/>
                  <a:gd name="T19" fmla="*/ 86 h 102"/>
                  <a:gd name="T20" fmla="*/ 50 w 101"/>
                  <a:gd name="T21" fmla="*/ 10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1" h="102">
                    <a:moveTo>
                      <a:pt x="50" y="101"/>
                    </a:moveTo>
                    <a:lnTo>
                      <a:pt x="85" y="86"/>
                    </a:lnTo>
                    <a:lnTo>
                      <a:pt x="100" y="50"/>
                    </a:lnTo>
                    <a:lnTo>
                      <a:pt x="96" y="31"/>
                    </a:lnTo>
                    <a:lnTo>
                      <a:pt x="86" y="15"/>
                    </a:lnTo>
                    <a:lnTo>
                      <a:pt x="50" y="0"/>
                    </a:lnTo>
                    <a:lnTo>
                      <a:pt x="31" y="4"/>
                    </a:lnTo>
                    <a:lnTo>
                      <a:pt x="15" y="15"/>
                    </a:lnTo>
                    <a:lnTo>
                      <a:pt x="0" y="50"/>
                    </a:lnTo>
                    <a:lnTo>
                      <a:pt x="15" y="86"/>
                    </a:lnTo>
                    <a:lnTo>
                      <a:pt x="50" y="101"/>
                    </a:lnTo>
                  </a:path>
                </a:pathLst>
              </a:custGeom>
              <a:solidFill>
                <a:schemeClr val="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245" name="Freeform 21"/>
              <p:cNvSpPr>
                <a:spLocks/>
              </p:cNvSpPr>
              <p:nvPr/>
            </p:nvSpPr>
            <p:spPr bwMode="auto">
              <a:xfrm>
                <a:off x="1658" y="2196"/>
                <a:ext cx="100" cy="102"/>
              </a:xfrm>
              <a:custGeom>
                <a:avLst/>
                <a:gdLst>
                  <a:gd name="T0" fmla="*/ 50 w 100"/>
                  <a:gd name="T1" fmla="*/ 101 h 102"/>
                  <a:gd name="T2" fmla="*/ 15 w 100"/>
                  <a:gd name="T3" fmla="*/ 86 h 102"/>
                  <a:gd name="T4" fmla="*/ 0 w 100"/>
                  <a:gd name="T5" fmla="*/ 50 h 102"/>
                  <a:gd name="T6" fmla="*/ 14 w 100"/>
                  <a:gd name="T7" fmla="*/ 15 h 102"/>
                  <a:gd name="T8" fmla="*/ 50 w 100"/>
                  <a:gd name="T9" fmla="*/ 0 h 102"/>
                  <a:gd name="T10" fmla="*/ 69 w 100"/>
                  <a:gd name="T11" fmla="*/ 4 h 102"/>
                  <a:gd name="T12" fmla="*/ 85 w 100"/>
                  <a:gd name="T13" fmla="*/ 15 h 102"/>
                  <a:gd name="T14" fmla="*/ 99 w 100"/>
                  <a:gd name="T15" fmla="*/ 50 h 102"/>
                  <a:gd name="T16" fmla="*/ 96 w 100"/>
                  <a:gd name="T17" fmla="*/ 69 h 102"/>
                  <a:gd name="T18" fmla="*/ 85 w 100"/>
                  <a:gd name="T19" fmla="*/ 86 h 102"/>
                  <a:gd name="T20" fmla="*/ 50 w 100"/>
                  <a:gd name="T21" fmla="*/ 10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0" h="102">
                    <a:moveTo>
                      <a:pt x="50" y="101"/>
                    </a:moveTo>
                    <a:lnTo>
                      <a:pt x="15" y="86"/>
                    </a:lnTo>
                    <a:lnTo>
                      <a:pt x="0" y="50"/>
                    </a:lnTo>
                    <a:lnTo>
                      <a:pt x="14" y="15"/>
                    </a:lnTo>
                    <a:lnTo>
                      <a:pt x="50" y="0"/>
                    </a:lnTo>
                    <a:lnTo>
                      <a:pt x="69" y="4"/>
                    </a:lnTo>
                    <a:lnTo>
                      <a:pt x="85" y="15"/>
                    </a:lnTo>
                    <a:lnTo>
                      <a:pt x="99" y="50"/>
                    </a:lnTo>
                    <a:lnTo>
                      <a:pt x="96" y="69"/>
                    </a:lnTo>
                    <a:lnTo>
                      <a:pt x="85" y="86"/>
                    </a:lnTo>
                    <a:lnTo>
                      <a:pt x="50" y="101"/>
                    </a:lnTo>
                  </a:path>
                </a:pathLst>
              </a:custGeom>
              <a:solidFill>
                <a:schemeClr val="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308246" name="Group 22"/>
            <p:cNvGrpSpPr>
              <a:grpSpLocks/>
            </p:cNvGrpSpPr>
            <p:nvPr/>
          </p:nvGrpSpPr>
          <p:grpSpPr bwMode="auto">
            <a:xfrm>
              <a:off x="1214" y="2045"/>
              <a:ext cx="544" cy="148"/>
              <a:chOff x="1214" y="2045"/>
              <a:chExt cx="544" cy="148"/>
            </a:xfrm>
          </p:grpSpPr>
          <p:sp>
            <p:nvSpPr>
              <p:cNvPr id="308247" name="Freeform 23"/>
              <p:cNvSpPr>
                <a:spLocks/>
              </p:cNvSpPr>
              <p:nvPr/>
            </p:nvSpPr>
            <p:spPr bwMode="auto">
              <a:xfrm>
                <a:off x="1254" y="2048"/>
                <a:ext cx="464" cy="137"/>
              </a:xfrm>
              <a:custGeom>
                <a:avLst/>
                <a:gdLst>
                  <a:gd name="T0" fmla="*/ 0 w 464"/>
                  <a:gd name="T1" fmla="*/ 42 h 137"/>
                  <a:gd name="T2" fmla="*/ 452 w 464"/>
                  <a:gd name="T3" fmla="*/ 0 h 137"/>
                  <a:gd name="T4" fmla="*/ 463 w 464"/>
                  <a:gd name="T5" fmla="*/ 92 h 137"/>
                  <a:gd name="T6" fmla="*/ 12 w 464"/>
                  <a:gd name="T7" fmla="*/ 136 h 137"/>
                  <a:gd name="T8" fmla="*/ 0 w 464"/>
                  <a:gd name="T9" fmla="*/ 42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4" h="137">
                    <a:moveTo>
                      <a:pt x="0" y="42"/>
                    </a:moveTo>
                    <a:lnTo>
                      <a:pt x="452" y="0"/>
                    </a:lnTo>
                    <a:lnTo>
                      <a:pt x="463" y="92"/>
                    </a:lnTo>
                    <a:lnTo>
                      <a:pt x="12" y="136"/>
                    </a:lnTo>
                    <a:lnTo>
                      <a:pt x="0" y="42"/>
                    </a:lnTo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69804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69804"/>
                      <a:invGamma/>
                    </a:schemeClr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248" name="Freeform 24"/>
              <p:cNvSpPr>
                <a:spLocks/>
              </p:cNvSpPr>
              <p:nvPr/>
            </p:nvSpPr>
            <p:spPr bwMode="auto">
              <a:xfrm>
                <a:off x="1214" y="2092"/>
                <a:ext cx="101" cy="101"/>
              </a:xfrm>
              <a:custGeom>
                <a:avLst/>
                <a:gdLst>
                  <a:gd name="T0" fmla="*/ 50 w 101"/>
                  <a:gd name="T1" fmla="*/ 100 h 101"/>
                  <a:gd name="T2" fmla="*/ 85 w 101"/>
                  <a:gd name="T3" fmla="*/ 86 h 101"/>
                  <a:gd name="T4" fmla="*/ 100 w 101"/>
                  <a:gd name="T5" fmla="*/ 50 h 101"/>
                  <a:gd name="T6" fmla="*/ 96 w 101"/>
                  <a:gd name="T7" fmla="*/ 31 h 101"/>
                  <a:gd name="T8" fmla="*/ 86 w 101"/>
                  <a:gd name="T9" fmla="*/ 15 h 101"/>
                  <a:gd name="T10" fmla="*/ 50 w 101"/>
                  <a:gd name="T11" fmla="*/ 0 h 101"/>
                  <a:gd name="T12" fmla="*/ 31 w 101"/>
                  <a:gd name="T13" fmla="*/ 4 h 101"/>
                  <a:gd name="T14" fmla="*/ 15 w 101"/>
                  <a:gd name="T15" fmla="*/ 14 h 101"/>
                  <a:gd name="T16" fmla="*/ 0 w 101"/>
                  <a:gd name="T17" fmla="*/ 50 h 101"/>
                  <a:gd name="T18" fmla="*/ 15 w 101"/>
                  <a:gd name="T19" fmla="*/ 85 h 101"/>
                  <a:gd name="T20" fmla="*/ 50 w 101"/>
                  <a:gd name="T21" fmla="*/ 10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1" h="101">
                    <a:moveTo>
                      <a:pt x="50" y="100"/>
                    </a:moveTo>
                    <a:lnTo>
                      <a:pt x="85" y="86"/>
                    </a:lnTo>
                    <a:lnTo>
                      <a:pt x="100" y="50"/>
                    </a:lnTo>
                    <a:lnTo>
                      <a:pt x="96" y="31"/>
                    </a:lnTo>
                    <a:lnTo>
                      <a:pt x="86" y="15"/>
                    </a:lnTo>
                    <a:lnTo>
                      <a:pt x="50" y="0"/>
                    </a:lnTo>
                    <a:lnTo>
                      <a:pt x="31" y="4"/>
                    </a:lnTo>
                    <a:lnTo>
                      <a:pt x="15" y="14"/>
                    </a:lnTo>
                    <a:lnTo>
                      <a:pt x="0" y="50"/>
                    </a:lnTo>
                    <a:lnTo>
                      <a:pt x="15" y="85"/>
                    </a:lnTo>
                    <a:lnTo>
                      <a:pt x="50" y="100"/>
                    </a:lnTo>
                  </a:path>
                </a:pathLst>
              </a:custGeom>
              <a:solidFill>
                <a:schemeClr val="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249" name="Freeform 25"/>
              <p:cNvSpPr>
                <a:spLocks/>
              </p:cNvSpPr>
              <p:nvPr/>
            </p:nvSpPr>
            <p:spPr bwMode="auto">
              <a:xfrm>
                <a:off x="1658" y="2045"/>
                <a:ext cx="100" cy="101"/>
              </a:xfrm>
              <a:custGeom>
                <a:avLst/>
                <a:gdLst>
                  <a:gd name="T0" fmla="*/ 50 w 100"/>
                  <a:gd name="T1" fmla="*/ 100 h 101"/>
                  <a:gd name="T2" fmla="*/ 15 w 100"/>
                  <a:gd name="T3" fmla="*/ 86 h 101"/>
                  <a:gd name="T4" fmla="*/ 0 w 100"/>
                  <a:gd name="T5" fmla="*/ 50 h 101"/>
                  <a:gd name="T6" fmla="*/ 14 w 100"/>
                  <a:gd name="T7" fmla="*/ 15 h 101"/>
                  <a:gd name="T8" fmla="*/ 50 w 100"/>
                  <a:gd name="T9" fmla="*/ 0 h 101"/>
                  <a:gd name="T10" fmla="*/ 69 w 100"/>
                  <a:gd name="T11" fmla="*/ 4 h 101"/>
                  <a:gd name="T12" fmla="*/ 85 w 100"/>
                  <a:gd name="T13" fmla="*/ 14 h 101"/>
                  <a:gd name="T14" fmla="*/ 99 w 100"/>
                  <a:gd name="T15" fmla="*/ 50 h 101"/>
                  <a:gd name="T16" fmla="*/ 96 w 100"/>
                  <a:gd name="T17" fmla="*/ 69 h 101"/>
                  <a:gd name="T18" fmla="*/ 85 w 100"/>
                  <a:gd name="T19" fmla="*/ 85 h 101"/>
                  <a:gd name="T20" fmla="*/ 50 w 100"/>
                  <a:gd name="T21" fmla="*/ 10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0" h="101">
                    <a:moveTo>
                      <a:pt x="50" y="100"/>
                    </a:moveTo>
                    <a:lnTo>
                      <a:pt x="15" y="86"/>
                    </a:lnTo>
                    <a:lnTo>
                      <a:pt x="0" y="50"/>
                    </a:lnTo>
                    <a:lnTo>
                      <a:pt x="14" y="15"/>
                    </a:lnTo>
                    <a:lnTo>
                      <a:pt x="50" y="0"/>
                    </a:lnTo>
                    <a:lnTo>
                      <a:pt x="69" y="4"/>
                    </a:lnTo>
                    <a:lnTo>
                      <a:pt x="85" y="14"/>
                    </a:lnTo>
                    <a:lnTo>
                      <a:pt x="99" y="50"/>
                    </a:lnTo>
                    <a:lnTo>
                      <a:pt x="96" y="69"/>
                    </a:lnTo>
                    <a:lnTo>
                      <a:pt x="85" y="85"/>
                    </a:lnTo>
                    <a:lnTo>
                      <a:pt x="50" y="100"/>
                    </a:lnTo>
                  </a:path>
                </a:pathLst>
              </a:custGeom>
              <a:solidFill>
                <a:schemeClr val="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308250" name="Group 26"/>
            <p:cNvGrpSpPr>
              <a:grpSpLocks/>
            </p:cNvGrpSpPr>
            <p:nvPr/>
          </p:nvGrpSpPr>
          <p:grpSpPr bwMode="auto">
            <a:xfrm>
              <a:off x="1214" y="1884"/>
              <a:ext cx="544" cy="148"/>
              <a:chOff x="1214" y="1884"/>
              <a:chExt cx="544" cy="148"/>
            </a:xfrm>
          </p:grpSpPr>
          <p:sp>
            <p:nvSpPr>
              <p:cNvPr id="308251" name="Freeform 27"/>
              <p:cNvSpPr>
                <a:spLocks/>
              </p:cNvSpPr>
              <p:nvPr/>
            </p:nvSpPr>
            <p:spPr bwMode="auto">
              <a:xfrm>
                <a:off x="1256" y="1889"/>
                <a:ext cx="464" cy="137"/>
              </a:xfrm>
              <a:custGeom>
                <a:avLst/>
                <a:gdLst>
                  <a:gd name="T0" fmla="*/ 0 w 464"/>
                  <a:gd name="T1" fmla="*/ 42 h 137"/>
                  <a:gd name="T2" fmla="*/ 452 w 464"/>
                  <a:gd name="T3" fmla="*/ 0 h 137"/>
                  <a:gd name="T4" fmla="*/ 463 w 464"/>
                  <a:gd name="T5" fmla="*/ 92 h 137"/>
                  <a:gd name="T6" fmla="*/ 12 w 464"/>
                  <a:gd name="T7" fmla="*/ 136 h 137"/>
                  <a:gd name="T8" fmla="*/ 0 w 464"/>
                  <a:gd name="T9" fmla="*/ 42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4" h="137">
                    <a:moveTo>
                      <a:pt x="0" y="42"/>
                    </a:moveTo>
                    <a:lnTo>
                      <a:pt x="452" y="0"/>
                    </a:lnTo>
                    <a:lnTo>
                      <a:pt x="463" y="92"/>
                    </a:lnTo>
                    <a:lnTo>
                      <a:pt x="12" y="136"/>
                    </a:lnTo>
                    <a:lnTo>
                      <a:pt x="0" y="42"/>
                    </a:lnTo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69804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69804"/>
                      <a:invGamma/>
                    </a:schemeClr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252" name="Freeform 28"/>
              <p:cNvSpPr>
                <a:spLocks/>
              </p:cNvSpPr>
              <p:nvPr/>
            </p:nvSpPr>
            <p:spPr bwMode="auto">
              <a:xfrm>
                <a:off x="1214" y="1931"/>
                <a:ext cx="101" cy="101"/>
              </a:xfrm>
              <a:custGeom>
                <a:avLst/>
                <a:gdLst>
                  <a:gd name="T0" fmla="*/ 50 w 101"/>
                  <a:gd name="T1" fmla="*/ 100 h 101"/>
                  <a:gd name="T2" fmla="*/ 85 w 101"/>
                  <a:gd name="T3" fmla="*/ 86 h 101"/>
                  <a:gd name="T4" fmla="*/ 100 w 101"/>
                  <a:gd name="T5" fmla="*/ 50 h 101"/>
                  <a:gd name="T6" fmla="*/ 96 w 101"/>
                  <a:gd name="T7" fmla="*/ 31 h 101"/>
                  <a:gd name="T8" fmla="*/ 86 w 101"/>
                  <a:gd name="T9" fmla="*/ 15 h 101"/>
                  <a:gd name="T10" fmla="*/ 50 w 101"/>
                  <a:gd name="T11" fmla="*/ 0 h 101"/>
                  <a:gd name="T12" fmla="*/ 31 w 101"/>
                  <a:gd name="T13" fmla="*/ 3 h 101"/>
                  <a:gd name="T14" fmla="*/ 15 w 101"/>
                  <a:gd name="T15" fmla="*/ 14 h 101"/>
                  <a:gd name="T16" fmla="*/ 0 w 101"/>
                  <a:gd name="T17" fmla="*/ 50 h 101"/>
                  <a:gd name="T18" fmla="*/ 15 w 101"/>
                  <a:gd name="T19" fmla="*/ 85 h 101"/>
                  <a:gd name="T20" fmla="*/ 50 w 101"/>
                  <a:gd name="T21" fmla="*/ 10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1" h="101">
                    <a:moveTo>
                      <a:pt x="50" y="100"/>
                    </a:moveTo>
                    <a:lnTo>
                      <a:pt x="85" y="86"/>
                    </a:lnTo>
                    <a:lnTo>
                      <a:pt x="100" y="50"/>
                    </a:lnTo>
                    <a:lnTo>
                      <a:pt x="96" y="31"/>
                    </a:lnTo>
                    <a:lnTo>
                      <a:pt x="86" y="15"/>
                    </a:lnTo>
                    <a:lnTo>
                      <a:pt x="50" y="0"/>
                    </a:lnTo>
                    <a:lnTo>
                      <a:pt x="31" y="3"/>
                    </a:lnTo>
                    <a:lnTo>
                      <a:pt x="15" y="14"/>
                    </a:lnTo>
                    <a:lnTo>
                      <a:pt x="0" y="50"/>
                    </a:lnTo>
                    <a:lnTo>
                      <a:pt x="15" y="85"/>
                    </a:lnTo>
                    <a:lnTo>
                      <a:pt x="50" y="100"/>
                    </a:lnTo>
                  </a:path>
                </a:pathLst>
              </a:custGeom>
              <a:solidFill>
                <a:schemeClr val="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253" name="Freeform 29"/>
              <p:cNvSpPr>
                <a:spLocks/>
              </p:cNvSpPr>
              <p:nvPr/>
            </p:nvSpPr>
            <p:spPr bwMode="auto">
              <a:xfrm>
                <a:off x="1658" y="1884"/>
                <a:ext cx="100" cy="102"/>
              </a:xfrm>
              <a:custGeom>
                <a:avLst/>
                <a:gdLst>
                  <a:gd name="T0" fmla="*/ 50 w 100"/>
                  <a:gd name="T1" fmla="*/ 101 h 102"/>
                  <a:gd name="T2" fmla="*/ 15 w 100"/>
                  <a:gd name="T3" fmla="*/ 86 h 102"/>
                  <a:gd name="T4" fmla="*/ 0 w 100"/>
                  <a:gd name="T5" fmla="*/ 50 h 102"/>
                  <a:gd name="T6" fmla="*/ 14 w 100"/>
                  <a:gd name="T7" fmla="*/ 15 h 102"/>
                  <a:gd name="T8" fmla="*/ 50 w 100"/>
                  <a:gd name="T9" fmla="*/ 0 h 102"/>
                  <a:gd name="T10" fmla="*/ 69 w 100"/>
                  <a:gd name="T11" fmla="*/ 4 h 102"/>
                  <a:gd name="T12" fmla="*/ 85 w 100"/>
                  <a:gd name="T13" fmla="*/ 15 h 102"/>
                  <a:gd name="T14" fmla="*/ 99 w 100"/>
                  <a:gd name="T15" fmla="*/ 50 h 102"/>
                  <a:gd name="T16" fmla="*/ 96 w 100"/>
                  <a:gd name="T17" fmla="*/ 69 h 102"/>
                  <a:gd name="T18" fmla="*/ 85 w 100"/>
                  <a:gd name="T19" fmla="*/ 86 h 102"/>
                  <a:gd name="T20" fmla="*/ 50 w 100"/>
                  <a:gd name="T21" fmla="*/ 10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0" h="102">
                    <a:moveTo>
                      <a:pt x="50" y="101"/>
                    </a:moveTo>
                    <a:lnTo>
                      <a:pt x="15" y="86"/>
                    </a:lnTo>
                    <a:lnTo>
                      <a:pt x="0" y="50"/>
                    </a:lnTo>
                    <a:lnTo>
                      <a:pt x="14" y="15"/>
                    </a:lnTo>
                    <a:lnTo>
                      <a:pt x="50" y="0"/>
                    </a:lnTo>
                    <a:lnTo>
                      <a:pt x="69" y="4"/>
                    </a:lnTo>
                    <a:lnTo>
                      <a:pt x="85" y="15"/>
                    </a:lnTo>
                    <a:lnTo>
                      <a:pt x="99" y="50"/>
                    </a:lnTo>
                    <a:lnTo>
                      <a:pt x="96" y="69"/>
                    </a:lnTo>
                    <a:lnTo>
                      <a:pt x="85" y="86"/>
                    </a:lnTo>
                    <a:lnTo>
                      <a:pt x="50" y="101"/>
                    </a:lnTo>
                  </a:path>
                </a:pathLst>
              </a:custGeom>
              <a:solidFill>
                <a:schemeClr val="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308254" name="Group 30"/>
            <p:cNvGrpSpPr>
              <a:grpSpLocks/>
            </p:cNvGrpSpPr>
            <p:nvPr/>
          </p:nvGrpSpPr>
          <p:grpSpPr bwMode="auto">
            <a:xfrm>
              <a:off x="1214" y="1728"/>
              <a:ext cx="544" cy="154"/>
              <a:chOff x="1214" y="1728"/>
              <a:chExt cx="544" cy="154"/>
            </a:xfrm>
          </p:grpSpPr>
          <p:sp>
            <p:nvSpPr>
              <p:cNvPr id="308255" name="Freeform 31"/>
              <p:cNvSpPr>
                <a:spLocks/>
              </p:cNvSpPr>
              <p:nvPr/>
            </p:nvSpPr>
            <p:spPr bwMode="auto">
              <a:xfrm>
                <a:off x="1258" y="1735"/>
                <a:ext cx="464" cy="137"/>
              </a:xfrm>
              <a:custGeom>
                <a:avLst/>
                <a:gdLst>
                  <a:gd name="T0" fmla="*/ 0 w 464"/>
                  <a:gd name="T1" fmla="*/ 42 h 137"/>
                  <a:gd name="T2" fmla="*/ 452 w 464"/>
                  <a:gd name="T3" fmla="*/ 0 h 137"/>
                  <a:gd name="T4" fmla="*/ 463 w 464"/>
                  <a:gd name="T5" fmla="*/ 92 h 137"/>
                  <a:gd name="T6" fmla="*/ 12 w 464"/>
                  <a:gd name="T7" fmla="*/ 136 h 137"/>
                  <a:gd name="T8" fmla="*/ 0 w 464"/>
                  <a:gd name="T9" fmla="*/ 42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4" h="137">
                    <a:moveTo>
                      <a:pt x="0" y="42"/>
                    </a:moveTo>
                    <a:lnTo>
                      <a:pt x="452" y="0"/>
                    </a:lnTo>
                    <a:lnTo>
                      <a:pt x="463" y="92"/>
                    </a:lnTo>
                    <a:lnTo>
                      <a:pt x="12" y="136"/>
                    </a:lnTo>
                    <a:lnTo>
                      <a:pt x="0" y="42"/>
                    </a:lnTo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69804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69804"/>
                      <a:invGamma/>
                    </a:schemeClr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256" name="Freeform 32"/>
              <p:cNvSpPr>
                <a:spLocks/>
              </p:cNvSpPr>
              <p:nvPr/>
            </p:nvSpPr>
            <p:spPr bwMode="auto">
              <a:xfrm>
                <a:off x="1214" y="1780"/>
                <a:ext cx="101" cy="102"/>
              </a:xfrm>
              <a:custGeom>
                <a:avLst/>
                <a:gdLst>
                  <a:gd name="T0" fmla="*/ 50 w 101"/>
                  <a:gd name="T1" fmla="*/ 101 h 102"/>
                  <a:gd name="T2" fmla="*/ 85 w 101"/>
                  <a:gd name="T3" fmla="*/ 86 h 102"/>
                  <a:gd name="T4" fmla="*/ 100 w 101"/>
                  <a:gd name="T5" fmla="*/ 51 h 102"/>
                  <a:gd name="T6" fmla="*/ 96 w 101"/>
                  <a:gd name="T7" fmla="*/ 31 h 102"/>
                  <a:gd name="T8" fmla="*/ 86 w 101"/>
                  <a:gd name="T9" fmla="*/ 15 h 102"/>
                  <a:gd name="T10" fmla="*/ 50 w 101"/>
                  <a:gd name="T11" fmla="*/ 0 h 102"/>
                  <a:gd name="T12" fmla="*/ 31 w 101"/>
                  <a:gd name="T13" fmla="*/ 4 h 102"/>
                  <a:gd name="T14" fmla="*/ 15 w 101"/>
                  <a:gd name="T15" fmla="*/ 15 h 102"/>
                  <a:gd name="T16" fmla="*/ 0 w 101"/>
                  <a:gd name="T17" fmla="*/ 51 h 102"/>
                  <a:gd name="T18" fmla="*/ 15 w 101"/>
                  <a:gd name="T19" fmla="*/ 86 h 102"/>
                  <a:gd name="T20" fmla="*/ 50 w 101"/>
                  <a:gd name="T21" fmla="*/ 10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1" h="102">
                    <a:moveTo>
                      <a:pt x="50" y="101"/>
                    </a:moveTo>
                    <a:lnTo>
                      <a:pt x="85" y="86"/>
                    </a:lnTo>
                    <a:lnTo>
                      <a:pt x="100" y="51"/>
                    </a:lnTo>
                    <a:lnTo>
                      <a:pt x="96" y="31"/>
                    </a:lnTo>
                    <a:lnTo>
                      <a:pt x="86" y="15"/>
                    </a:lnTo>
                    <a:lnTo>
                      <a:pt x="50" y="0"/>
                    </a:lnTo>
                    <a:lnTo>
                      <a:pt x="31" y="4"/>
                    </a:lnTo>
                    <a:lnTo>
                      <a:pt x="15" y="15"/>
                    </a:lnTo>
                    <a:lnTo>
                      <a:pt x="0" y="51"/>
                    </a:lnTo>
                    <a:lnTo>
                      <a:pt x="15" y="86"/>
                    </a:lnTo>
                    <a:lnTo>
                      <a:pt x="50" y="101"/>
                    </a:lnTo>
                  </a:path>
                </a:pathLst>
              </a:custGeom>
              <a:solidFill>
                <a:schemeClr val="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257" name="Freeform 33"/>
              <p:cNvSpPr>
                <a:spLocks/>
              </p:cNvSpPr>
              <p:nvPr/>
            </p:nvSpPr>
            <p:spPr bwMode="auto">
              <a:xfrm>
                <a:off x="1658" y="1728"/>
                <a:ext cx="100" cy="101"/>
              </a:xfrm>
              <a:custGeom>
                <a:avLst/>
                <a:gdLst>
                  <a:gd name="T0" fmla="*/ 50 w 100"/>
                  <a:gd name="T1" fmla="*/ 100 h 101"/>
                  <a:gd name="T2" fmla="*/ 15 w 100"/>
                  <a:gd name="T3" fmla="*/ 86 h 101"/>
                  <a:gd name="T4" fmla="*/ 0 w 100"/>
                  <a:gd name="T5" fmla="*/ 50 h 101"/>
                  <a:gd name="T6" fmla="*/ 14 w 100"/>
                  <a:gd name="T7" fmla="*/ 15 h 101"/>
                  <a:gd name="T8" fmla="*/ 50 w 100"/>
                  <a:gd name="T9" fmla="*/ 0 h 101"/>
                  <a:gd name="T10" fmla="*/ 69 w 100"/>
                  <a:gd name="T11" fmla="*/ 4 h 101"/>
                  <a:gd name="T12" fmla="*/ 85 w 100"/>
                  <a:gd name="T13" fmla="*/ 14 h 101"/>
                  <a:gd name="T14" fmla="*/ 99 w 100"/>
                  <a:gd name="T15" fmla="*/ 50 h 101"/>
                  <a:gd name="T16" fmla="*/ 96 w 100"/>
                  <a:gd name="T17" fmla="*/ 69 h 101"/>
                  <a:gd name="T18" fmla="*/ 85 w 100"/>
                  <a:gd name="T19" fmla="*/ 85 h 101"/>
                  <a:gd name="T20" fmla="*/ 50 w 100"/>
                  <a:gd name="T21" fmla="*/ 10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0" h="101">
                    <a:moveTo>
                      <a:pt x="50" y="100"/>
                    </a:moveTo>
                    <a:lnTo>
                      <a:pt x="15" y="86"/>
                    </a:lnTo>
                    <a:lnTo>
                      <a:pt x="0" y="50"/>
                    </a:lnTo>
                    <a:lnTo>
                      <a:pt x="14" y="15"/>
                    </a:lnTo>
                    <a:lnTo>
                      <a:pt x="50" y="0"/>
                    </a:lnTo>
                    <a:lnTo>
                      <a:pt x="69" y="4"/>
                    </a:lnTo>
                    <a:lnTo>
                      <a:pt x="85" y="14"/>
                    </a:lnTo>
                    <a:lnTo>
                      <a:pt x="99" y="50"/>
                    </a:lnTo>
                    <a:lnTo>
                      <a:pt x="96" y="69"/>
                    </a:lnTo>
                    <a:lnTo>
                      <a:pt x="85" y="85"/>
                    </a:lnTo>
                    <a:lnTo>
                      <a:pt x="50" y="100"/>
                    </a:lnTo>
                  </a:path>
                </a:pathLst>
              </a:custGeom>
              <a:solidFill>
                <a:schemeClr val="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08258" name="Freeform 34"/>
            <p:cNvSpPr>
              <a:spLocks/>
            </p:cNvSpPr>
            <p:nvPr/>
          </p:nvSpPr>
          <p:spPr bwMode="auto">
            <a:xfrm>
              <a:off x="1351" y="1407"/>
              <a:ext cx="271" cy="32"/>
            </a:xfrm>
            <a:custGeom>
              <a:avLst/>
              <a:gdLst>
                <a:gd name="T0" fmla="*/ 270 w 271"/>
                <a:gd name="T1" fmla="*/ 31 h 32"/>
                <a:gd name="T2" fmla="*/ 270 w 271"/>
                <a:gd name="T3" fmla="*/ 0 h 32"/>
                <a:gd name="T4" fmla="*/ 0 w 271"/>
                <a:gd name="T5" fmla="*/ 0 h 32"/>
                <a:gd name="T6" fmla="*/ 0 w 271"/>
                <a:gd name="T7" fmla="*/ 31 h 32"/>
                <a:gd name="T8" fmla="*/ 270 w 271"/>
                <a:gd name="T9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1" h="32">
                  <a:moveTo>
                    <a:pt x="270" y="31"/>
                  </a:moveTo>
                  <a:lnTo>
                    <a:pt x="270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270" y="31"/>
                  </a:lnTo>
                </a:path>
              </a:pathLst>
            </a:custGeom>
            <a:gradFill rotWithShape="0">
              <a:gsLst>
                <a:gs pos="0">
                  <a:srgbClr val="B2B2B2">
                    <a:gamma/>
                    <a:shade val="40000"/>
                    <a:invGamma/>
                  </a:srgbClr>
                </a:gs>
                <a:gs pos="50000">
                  <a:srgbClr val="B2B2B2"/>
                </a:gs>
                <a:gs pos="100000">
                  <a:srgbClr val="B2B2B2">
                    <a:gamma/>
                    <a:shade val="40000"/>
                    <a:invGamma/>
                  </a:srgbClr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259" name="Freeform 35"/>
            <p:cNvSpPr>
              <a:spLocks/>
            </p:cNvSpPr>
            <p:nvPr/>
          </p:nvSpPr>
          <p:spPr bwMode="auto">
            <a:xfrm>
              <a:off x="813" y="3064"/>
              <a:ext cx="431" cy="537"/>
            </a:xfrm>
            <a:custGeom>
              <a:avLst/>
              <a:gdLst>
                <a:gd name="T0" fmla="*/ 368 w 431"/>
                <a:gd name="T1" fmla="*/ 511 h 537"/>
                <a:gd name="T2" fmla="*/ 368 w 431"/>
                <a:gd name="T3" fmla="*/ 458 h 537"/>
                <a:gd name="T4" fmla="*/ 388 w 431"/>
                <a:gd name="T5" fmla="*/ 444 h 537"/>
                <a:gd name="T6" fmla="*/ 368 w 431"/>
                <a:gd name="T7" fmla="*/ 433 h 537"/>
                <a:gd name="T8" fmla="*/ 404 w 431"/>
                <a:gd name="T9" fmla="*/ 411 h 537"/>
                <a:gd name="T10" fmla="*/ 404 w 431"/>
                <a:gd name="T11" fmla="*/ 407 h 537"/>
                <a:gd name="T12" fmla="*/ 368 w 431"/>
                <a:gd name="T13" fmla="*/ 386 h 537"/>
                <a:gd name="T14" fmla="*/ 404 w 431"/>
                <a:gd name="T15" fmla="*/ 364 h 537"/>
                <a:gd name="T16" fmla="*/ 404 w 431"/>
                <a:gd name="T17" fmla="*/ 360 h 537"/>
                <a:gd name="T18" fmla="*/ 368 w 431"/>
                <a:gd name="T19" fmla="*/ 338 h 537"/>
                <a:gd name="T20" fmla="*/ 404 w 431"/>
                <a:gd name="T21" fmla="*/ 316 h 537"/>
                <a:gd name="T22" fmla="*/ 404 w 431"/>
                <a:gd name="T23" fmla="*/ 312 h 537"/>
                <a:gd name="T24" fmla="*/ 368 w 431"/>
                <a:gd name="T25" fmla="*/ 291 h 537"/>
                <a:gd name="T26" fmla="*/ 404 w 431"/>
                <a:gd name="T27" fmla="*/ 269 h 537"/>
                <a:gd name="T28" fmla="*/ 404 w 431"/>
                <a:gd name="T29" fmla="*/ 265 h 537"/>
                <a:gd name="T30" fmla="*/ 368 w 431"/>
                <a:gd name="T31" fmla="*/ 244 h 537"/>
                <a:gd name="T32" fmla="*/ 404 w 431"/>
                <a:gd name="T33" fmla="*/ 222 h 537"/>
                <a:gd name="T34" fmla="*/ 404 w 431"/>
                <a:gd name="T35" fmla="*/ 114 h 537"/>
                <a:gd name="T36" fmla="*/ 430 w 431"/>
                <a:gd name="T37" fmla="*/ 55 h 537"/>
                <a:gd name="T38" fmla="*/ 430 w 431"/>
                <a:gd name="T39" fmla="*/ 0 h 537"/>
                <a:gd name="T40" fmla="*/ 383 w 431"/>
                <a:gd name="T41" fmla="*/ 0 h 537"/>
                <a:gd name="T42" fmla="*/ 383 w 431"/>
                <a:gd name="T43" fmla="*/ 16 h 537"/>
                <a:gd name="T44" fmla="*/ 382 w 431"/>
                <a:gd name="T45" fmla="*/ 28 h 537"/>
                <a:gd name="T46" fmla="*/ 380 w 431"/>
                <a:gd name="T47" fmla="*/ 37 h 537"/>
                <a:gd name="T48" fmla="*/ 372 w 431"/>
                <a:gd name="T49" fmla="*/ 49 h 537"/>
                <a:gd name="T50" fmla="*/ 361 w 431"/>
                <a:gd name="T51" fmla="*/ 55 h 537"/>
                <a:gd name="T52" fmla="*/ 38 w 431"/>
                <a:gd name="T53" fmla="*/ 64 h 537"/>
                <a:gd name="T54" fmla="*/ 0 w 431"/>
                <a:gd name="T55" fmla="*/ 98 h 537"/>
                <a:gd name="T56" fmla="*/ 0 w 431"/>
                <a:gd name="T57" fmla="*/ 136 h 537"/>
                <a:gd name="T58" fmla="*/ 45 w 431"/>
                <a:gd name="T59" fmla="*/ 136 h 537"/>
                <a:gd name="T60" fmla="*/ 45 w 431"/>
                <a:gd name="T61" fmla="*/ 186 h 537"/>
                <a:gd name="T62" fmla="*/ 0 w 431"/>
                <a:gd name="T63" fmla="*/ 186 h 537"/>
                <a:gd name="T64" fmla="*/ 0 w 431"/>
                <a:gd name="T65" fmla="*/ 267 h 537"/>
                <a:gd name="T66" fmla="*/ 44 w 431"/>
                <a:gd name="T67" fmla="*/ 267 h 537"/>
                <a:gd name="T68" fmla="*/ 66 w 431"/>
                <a:gd name="T69" fmla="*/ 221 h 537"/>
                <a:gd name="T70" fmla="*/ 107 w 431"/>
                <a:gd name="T71" fmla="*/ 221 h 537"/>
                <a:gd name="T72" fmla="*/ 107 w 431"/>
                <a:gd name="T73" fmla="*/ 327 h 537"/>
                <a:gd name="T74" fmla="*/ 166 w 431"/>
                <a:gd name="T75" fmla="*/ 327 h 537"/>
                <a:gd name="T76" fmla="*/ 166 w 431"/>
                <a:gd name="T77" fmla="*/ 164 h 537"/>
                <a:gd name="T78" fmla="*/ 282 w 431"/>
                <a:gd name="T79" fmla="*/ 164 h 537"/>
                <a:gd name="T80" fmla="*/ 282 w 431"/>
                <a:gd name="T81" fmla="*/ 145 h 537"/>
                <a:gd name="T82" fmla="*/ 294 w 431"/>
                <a:gd name="T83" fmla="*/ 145 h 537"/>
                <a:gd name="T84" fmla="*/ 310 w 431"/>
                <a:gd name="T85" fmla="*/ 161 h 537"/>
                <a:gd name="T86" fmla="*/ 310 w 431"/>
                <a:gd name="T87" fmla="*/ 536 h 537"/>
                <a:gd name="T88" fmla="*/ 393 w 431"/>
                <a:gd name="T89" fmla="*/ 536 h 537"/>
                <a:gd name="T90" fmla="*/ 368 w 431"/>
                <a:gd name="T91" fmla="*/ 511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31" h="537">
                  <a:moveTo>
                    <a:pt x="368" y="511"/>
                  </a:moveTo>
                  <a:lnTo>
                    <a:pt x="368" y="458"/>
                  </a:lnTo>
                  <a:lnTo>
                    <a:pt x="388" y="444"/>
                  </a:lnTo>
                  <a:lnTo>
                    <a:pt x="368" y="433"/>
                  </a:lnTo>
                  <a:lnTo>
                    <a:pt x="404" y="411"/>
                  </a:lnTo>
                  <a:lnTo>
                    <a:pt x="404" y="407"/>
                  </a:lnTo>
                  <a:lnTo>
                    <a:pt x="368" y="386"/>
                  </a:lnTo>
                  <a:lnTo>
                    <a:pt x="404" y="364"/>
                  </a:lnTo>
                  <a:lnTo>
                    <a:pt x="404" y="360"/>
                  </a:lnTo>
                  <a:lnTo>
                    <a:pt x="368" y="338"/>
                  </a:lnTo>
                  <a:lnTo>
                    <a:pt x="404" y="316"/>
                  </a:lnTo>
                  <a:lnTo>
                    <a:pt x="404" y="312"/>
                  </a:lnTo>
                  <a:lnTo>
                    <a:pt x="368" y="291"/>
                  </a:lnTo>
                  <a:lnTo>
                    <a:pt x="404" y="269"/>
                  </a:lnTo>
                  <a:lnTo>
                    <a:pt x="404" y="265"/>
                  </a:lnTo>
                  <a:lnTo>
                    <a:pt x="368" y="244"/>
                  </a:lnTo>
                  <a:lnTo>
                    <a:pt x="404" y="222"/>
                  </a:lnTo>
                  <a:lnTo>
                    <a:pt x="404" y="114"/>
                  </a:lnTo>
                  <a:lnTo>
                    <a:pt x="430" y="55"/>
                  </a:lnTo>
                  <a:lnTo>
                    <a:pt x="430" y="0"/>
                  </a:lnTo>
                  <a:lnTo>
                    <a:pt x="383" y="0"/>
                  </a:lnTo>
                  <a:lnTo>
                    <a:pt x="383" y="16"/>
                  </a:lnTo>
                  <a:lnTo>
                    <a:pt x="382" y="28"/>
                  </a:lnTo>
                  <a:lnTo>
                    <a:pt x="380" y="37"/>
                  </a:lnTo>
                  <a:lnTo>
                    <a:pt x="372" y="49"/>
                  </a:lnTo>
                  <a:lnTo>
                    <a:pt x="361" y="55"/>
                  </a:lnTo>
                  <a:lnTo>
                    <a:pt x="38" y="64"/>
                  </a:lnTo>
                  <a:lnTo>
                    <a:pt x="0" y="98"/>
                  </a:lnTo>
                  <a:lnTo>
                    <a:pt x="0" y="136"/>
                  </a:lnTo>
                  <a:lnTo>
                    <a:pt x="45" y="136"/>
                  </a:lnTo>
                  <a:lnTo>
                    <a:pt x="45" y="186"/>
                  </a:lnTo>
                  <a:lnTo>
                    <a:pt x="0" y="186"/>
                  </a:lnTo>
                  <a:lnTo>
                    <a:pt x="0" y="267"/>
                  </a:lnTo>
                  <a:lnTo>
                    <a:pt x="44" y="267"/>
                  </a:lnTo>
                  <a:lnTo>
                    <a:pt x="66" y="221"/>
                  </a:lnTo>
                  <a:lnTo>
                    <a:pt x="107" y="221"/>
                  </a:lnTo>
                  <a:lnTo>
                    <a:pt x="107" y="327"/>
                  </a:lnTo>
                  <a:lnTo>
                    <a:pt x="166" y="327"/>
                  </a:lnTo>
                  <a:lnTo>
                    <a:pt x="166" y="164"/>
                  </a:lnTo>
                  <a:lnTo>
                    <a:pt x="282" y="164"/>
                  </a:lnTo>
                  <a:lnTo>
                    <a:pt x="282" y="145"/>
                  </a:lnTo>
                  <a:lnTo>
                    <a:pt x="294" y="145"/>
                  </a:lnTo>
                  <a:lnTo>
                    <a:pt x="310" y="161"/>
                  </a:lnTo>
                  <a:lnTo>
                    <a:pt x="310" y="536"/>
                  </a:lnTo>
                  <a:lnTo>
                    <a:pt x="393" y="536"/>
                  </a:lnTo>
                  <a:lnTo>
                    <a:pt x="368" y="511"/>
                  </a:lnTo>
                </a:path>
              </a:pathLst>
            </a:custGeom>
            <a:solidFill>
              <a:srgbClr val="CBCBCB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260" name="Freeform 36"/>
            <p:cNvSpPr>
              <a:spLocks/>
            </p:cNvSpPr>
            <p:nvPr/>
          </p:nvSpPr>
          <p:spPr bwMode="auto">
            <a:xfrm>
              <a:off x="813" y="2509"/>
              <a:ext cx="623" cy="617"/>
            </a:xfrm>
            <a:custGeom>
              <a:avLst/>
              <a:gdLst>
                <a:gd name="T0" fmla="*/ 430 w 623"/>
                <a:gd name="T1" fmla="*/ 290 h 617"/>
                <a:gd name="T2" fmla="*/ 383 w 623"/>
                <a:gd name="T3" fmla="*/ 290 h 617"/>
                <a:gd name="T4" fmla="*/ 383 w 623"/>
                <a:gd name="T5" fmla="*/ 273 h 617"/>
                <a:gd name="T6" fmla="*/ 382 w 623"/>
                <a:gd name="T7" fmla="*/ 262 h 617"/>
                <a:gd name="T8" fmla="*/ 380 w 623"/>
                <a:gd name="T9" fmla="*/ 253 h 617"/>
                <a:gd name="T10" fmla="*/ 372 w 623"/>
                <a:gd name="T11" fmla="*/ 241 h 617"/>
                <a:gd name="T12" fmla="*/ 361 w 623"/>
                <a:gd name="T13" fmla="*/ 235 h 617"/>
                <a:gd name="T14" fmla="*/ 38 w 623"/>
                <a:gd name="T15" fmla="*/ 226 h 617"/>
                <a:gd name="T16" fmla="*/ 0 w 623"/>
                <a:gd name="T17" fmla="*/ 192 h 617"/>
                <a:gd name="T18" fmla="*/ 0 w 623"/>
                <a:gd name="T19" fmla="*/ 146 h 617"/>
                <a:gd name="T20" fmla="*/ 45 w 623"/>
                <a:gd name="T21" fmla="*/ 146 h 617"/>
                <a:gd name="T22" fmla="*/ 45 w 623"/>
                <a:gd name="T23" fmla="*/ 97 h 617"/>
                <a:gd name="T24" fmla="*/ 0 w 623"/>
                <a:gd name="T25" fmla="*/ 97 h 617"/>
                <a:gd name="T26" fmla="*/ 0 w 623"/>
                <a:gd name="T27" fmla="*/ 22 h 617"/>
                <a:gd name="T28" fmla="*/ 44 w 623"/>
                <a:gd name="T29" fmla="*/ 22 h 617"/>
                <a:gd name="T30" fmla="*/ 66 w 623"/>
                <a:gd name="T31" fmla="*/ 68 h 617"/>
                <a:gd name="T32" fmla="*/ 107 w 623"/>
                <a:gd name="T33" fmla="*/ 68 h 617"/>
                <a:gd name="T34" fmla="*/ 107 w 623"/>
                <a:gd name="T35" fmla="*/ 0 h 617"/>
                <a:gd name="T36" fmla="*/ 162 w 623"/>
                <a:gd name="T37" fmla="*/ 0 h 617"/>
                <a:gd name="T38" fmla="*/ 162 w 623"/>
                <a:gd name="T39" fmla="*/ 29 h 617"/>
                <a:gd name="T40" fmla="*/ 190 w 623"/>
                <a:gd name="T41" fmla="*/ 29 h 617"/>
                <a:gd name="T42" fmla="*/ 197 w 623"/>
                <a:gd name="T43" fmla="*/ 16 h 617"/>
                <a:gd name="T44" fmla="*/ 208 w 623"/>
                <a:gd name="T45" fmla="*/ 16 h 617"/>
                <a:gd name="T46" fmla="*/ 212 w 623"/>
                <a:gd name="T47" fmla="*/ 29 h 617"/>
                <a:gd name="T48" fmla="*/ 215 w 623"/>
                <a:gd name="T49" fmla="*/ 29 h 617"/>
                <a:gd name="T50" fmla="*/ 222 w 623"/>
                <a:gd name="T51" fmla="*/ 16 h 617"/>
                <a:gd name="T52" fmla="*/ 232 w 623"/>
                <a:gd name="T53" fmla="*/ 16 h 617"/>
                <a:gd name="T54" fmla="*/ 237 w 623"/>
                <a:gd name="T55" fmla="*/ 29 h 617"/>
                <a:gd name="T56" fmla="*/ 247 w 623"/>
                <a:gd name="T57" fmla="*/ 29 h 617"/>
                <a:gd name="T58" fmla="*/ 247 w 623"/>
                <a:gd name="T59" fmla="*/ 128 h 617"/>
                <a:gd name="T60" fmla="*/ 269 w 623"/>
                <a:gd name="T61" fmla="*/ 144 h 617"/>
                <a:gd name="T62" fmla="*/ 391 w 623"/>
                <a:gd name="T63" fmla="*/ 144 h 617"/>
                <a:gd name="T64" fmla="*/ 457 w 623"/>
                <a:gd name="T65" fmla="*/ 206 h 617"/>
                <a:gd name="T66" fmla="*/ 496 w 623"/>
                <a:gd name="T67" fmla="*/ 206 h 617"/>
                <a:gd name="T68" fmla="*/ 506 w 623"/>
                <a:gd name="T69" fmla="*/ 203 h 617"/>
                <a:gd name="T70" fmla="*/ 518 w 623"/>
                <a:gd name="T71" fmla="*/ 173 h 617"/>
                <a:gd name="T72" fmla="*/ 525 w 623"/>
                <a:gd name="T73" fmla="*/ 106 h 617"/>
                <a:gd name="T74" fmla="*/ 622 w 623"/>
                <a:gd name="T75" fmla="*/ 106 h 617"/>
                <a:gd name="T76" fmla="*/ 622 w 623"/>
                <a:gd name="T77" fmla="*/ 149 h 617"/>
                <a:gd name="T78" fmla="*/ 589 w 623"/>
                <a:gd name="T79" fmla="*/ 149 h 617"/>
                <a:gd name="T80" fmla="*/ 579 w 623"/>
                <a:gd name="T81" fmla="*/ 165 h 617"/>
                <a:gd name="T82" fmla="*/ 579 w 623"/>
                <a:gd name="T83" fmla="*/ 290 h 617"/>
                <a:gd name="T84" fmla="*/ 556 w 623"/>
                <a:gd name="T85" fmla="*/ 313 h 617"/>
                <a:gd name="T86" fmla="*/ 556 w 623"/>
                <a:gd name="T87" fmla="*/ 615 h 617"/>
                <a:gd name="T88" fmla="*/ 539 w 623"/>
                <a:gd name="T89" fmla="*/ 616 h 617"/>
                <a:gd name="T90" fmla="*/ 515 w 623"/>
                <a:gd name="T91" fmla="*/ 590 h 617"/>
                <a:gd name="T92" fmla="*/ 515 w 623"/>
                <a:gd name="T93" fmla="*/ 280 h 617"/>
                <a:gd name="T94" fmla="*/ 499 w 623"/>
                <a:gd name="T95" fmla="*/ 264 h 617"/>
                <a:gd name="T96" fmla="*/ 451 w 623"/>
                <a:gd name="T97" fmla="*/ 264 h 617"/>
                <a:gd name="T98" fmla="*/ 438 w 623"/>
                <a:gd name="T99" fmla="*/ 276 h 617"/>
                <a:gd name="T100" fmla="*/ 438 w 623"/>
                <a:gd name="T101" fmla="*/ 290 h 617"/>
                <a:gd name="T102" fmla="*/ 430 w 623"/>
                <a:gd name="T103" fmla="*/ 290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23" h="617">
                  <a:moveTo>
                    <a:pt x="430" y="290"/>
                  </a:moveTo>
                  <a:lnTo>
                    <a:pt x="383" y="290"/>
                  </a:lnTo>
                  <a:lnTo>
                    <a:pt x="383" y="273"/>
                  </a:lnTo>
                  <a:lnTo>
                    <a:pt x="382" y="262"/>
                  </a:lnTo>
                  <a:lnTo>
                    <a:pt x="380" y="253"/>
                  </a:lnTo>
                  <a:lnTo>
                    <a:pt x="372" y="241"/>
                  </a:lnTo>
                  <a:lnTo>
                    <a:pt x="361" y="235"/>
                  </a:lnTo>
                  <a:lnTo>
                    <a:pt x="38" y="226"/>
                  </a:lnTo>
                  <a:lnTo>
                    <a:pt x="0" y="192"/>
                  </a:lnTo>
                  <a:lnTo>
                    <a:pt x="0" y="146"/>
                  </a:lnTo>
                  <a:lnTo>
                    <a:pt x="45" y="146"/>
                  </a:lnTo>
                  <a:lnTo>
                    <a:pt x="45" y="97"/>
                  </a:lnTo>
                  <a:lnTo>
                    <a:pt x="0" y="97"/>
                  </a:lnTo>
                  <a:lnTo>
                    <a:pt x="0" y="22"/>
                  </a:lnTo>
                  <a:lnTo>
                    <a:pt x="44" y="22"/>
                  </a:lnTo>
                  <a:lnTo>
                    <a:pt x="66" y="68"/>
                  </a:lnTo>
                  <a:lnTo>
                    <a:pt x="107" y="68"/>
                  </a:lnTo>
                  <a:lnTo>
                    <a:pt x="107" y="0"/>
                  </a:lnTo>
                  <a:lnTo>
                    <a:pt x="162" y="0"/>
                  </a:lnTo>
                  <a:lnTo>
                    <a:pt x="162" y="29"/>
                  </a:lnTo>
                  <a:lnTo>
                    <a:pt x="190" y="29"/>
                  </a:lnTo>
                  <a:lnTo>
                    <a:pt x="197" y="16"/>
                  </a:lnTo>
                  <a:lnTo>
                    <a:pt x="208" y="16"/>
                  </a:lnTo>
                  <a:lnTo>
                    <a:pt x="212" y="29"/>
                  </a:lnTo>
                  <a:lnTo>
                    <a:pt x="215" y="29"/>
                  </a:lnTo>
                  <a:lnTo>
                    <a:pt x="222" y="16"/>
                  </a:lnTo>
                  <a:lnTo>
                    <a:pt x="232" y="16"/>
                  </a:lnTo>
                  <a:lnTo>
                    <a:pt x="237" y="29"/>
                  </a:lnTo>
                  <a:lnTo>
                    <a:pt x="247" y="29"/>
                  </a:lnTo>
                  <a:lnTo>
                    <a:pt x="247" y="128"/>
                  </a:lnTo>
                  <a:lnTo>
                    <a:pt x="269" y="144"/>
                  </a:lnTo>
                  <a:lnTo>
                    <a:pt x="391" y="144"/>
                  </a:lnTo>
                  <a:lnTo>
                    <a:pt x="457" y="206"/>
                  </a:lnTo>
                  <a:lnTo>
                    <a:pt x="496" y="206"/>
                  </a:lnTo>
                  <a:lnTo>
                    <a:pt x="506" y="203"/>
                  </a:lnTo>
                  <a:lnTo>
                    <a:pt x="518" y="173"/>
                  </a:lnTo>
                  <a:lnTo>
                    <a:pt x="525" y="106"/>
                  </a:lnTo>
                  <a:lnTo>
                    <a:pt x="622" y="106"/>
                  </a:lnTo>
                  <a:lnTo>
                    <a:pt x="622" y="149"/>
                  </a:lnTo>
                  <a:lnTo>
                    <a:pt x="589" y="149"/>
                  </a:lnTo>
                  <a:lnTo>
                    <a:pt x="579" y="165"/>
                  </a:lnTo>
                  <a:lnTo>
                    <a:pt x="579" y="290"/>
                  </a:lnTo>
                  <a:lnTo>
                    <a:pt x="556" y="313"/>
                  </a:lnTo>
                  <a:lnTo>
                    <a:pt x="556" y="615"/>
                  </a:lnTo>
                  <a:lnTo>
                    <a:pt x="539" y="616"/>
                  </a:lnTo>
                  <a:lnTo>
                    <a:pt x="515" y="590"/>
                  </a:lnTo>
                  <a:lnTo>
                    <a:pt x="515" y="280"/>
                  </a:lnTo>
                  <a:lnTo>
                    <a:pt x="499" y="264"/>
                  </a:lnTo>
                  <a:lnTo>
                    <a:pt x="451" y="264"/>
                  </a:lnTo>
                  <a:lnTo>
                    <a:pt x="438" y="276"/>
                  </a:lnTo>
                  <a:lnTo>
                    <a:pt x="438" y="290"/>
                  </a:lnTo>
                  <a:lnTo>
                    <a:pt x="430" y="290"/>
                  </a:lnTo>
                </a:path>
              </a:pathLst>
            </a:custGeom>
            <a:solidFill>
              <a:srgbClr val="CBCBCB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261" name="Freeform 37"/>
            <p:cNvSpPr>
              <a:spLocks/>
            </p:cNvSpPr>
            <p:nvPr/>
          </p:nvSpPr>
          <p:spPr bwMode="auto">
            <a:xfrm>
              <a:off x="1537" y="2615"/>
              <a:ext cx="165" cy="235"/>
            </a:xfrm>
            <a:custGeom>
              <a:avLst/>
              <a:gdLst>
                <a:gd name="T0" fmla="*/ 164 w 165"/>
                <a:gd name="T1" fmla="*/ 219 h 235"/>
                <a:gd name="T2" fmla="*/ 164 w 165"/>
                <a:gd name="T3" fmla="*/ 149 h 235"/>
                <a:gd name="T4" fmla="*/ 164 w 165"/>
                <a:gd name="T5" fmla="*/ 100 h 235"/>
                <a:gd name="T6" fmla="*/ 125 w 165"/>
                <a:gd name="T7" fmla="*/ 100 h 235"/>
                <a:gd name="T8" fmla="*/ 115 w 165"/>
                <a:gd name="T9" fmla="*/ 97 h 235"/>
                <a:gd name="T10" fmla="*/ 104 w 165"/>
                <a:gd name="T11" fmla="*/ 67 h 235"/>
                <a:gd name="T12" fmla="*/ 97 w 165"/>
                <a:gd name="T13" fmla="*/ 0 h 235"/>
                <a:gd name="T14" fmla="*/ 0 w 165"/>
                <a:gd name="T15" fmla="*/ 0 h 235"/>
                <a:gd name="T16" fmla="*/ 0 w 165"/>
                <a:gd name="T17" fmla="*/ 43 h 235"/>
                <a:gd name="T18" fmla="*/ 33 w 165"/>
                <a:gd name="T19" fmla="*/ 43 h 235"/>
                <a:gd name="T20" fmla="*/ 43 w 165"/>
                <a:gd name="T21" fmla="*/ 59 h 235"/>
                <a:gd name="T22" fmla="*/ 43 w 165"/>
                <a:gd name="T23" fmla="*/ 184 h 235"/>
                <a:gd name="T24" fmla="*/ 63 w 165"/>
                <a:gd name="T25" fmla="*/ 207 h 235"/>
                <a:gd name="T26" fmla="*/ 63 w 165"/>
                <a:gd name="T27" fmla="*/ 233 h 235"/>
                <a:gd name="T28" fmla="*/ 148 w 165"/>
                <a:gd name="T29" fmla="*/ 234 h 235"/>
                <a:gd name="T30" fmla="*/ 164 w 165"/>
                <a:gd name="T31" fmla="*/ 219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5" h="235">
                  <a:moveTo>
                    <a:pt x="164" y="219"/>
                  </a:moveTo>
                  <a:lnTo>
                    <a:pt x="164" y="149"/>
                  </a:lnTo>
                  <a:lnTo>
                    <a:pt x="164" y="100"/>
                  </a:lnTo>
                  <a:lnTo>
                    <a:pt x="125" y="100"/>
                  </a:lnTo>
                  <a:lnTo>
                    <a:pt x="115" y="97"/>
                  </a:lnTo>
                  <a:lnTo>
                    <a:pt x="104" y="67"/>
                  </a:lnTo>
                  <a:lnTo>
                    <a:pt x="97" y="0"/>
                  </a:lnTo>
                  <a:lnTo>
                    <a:pt x="0" y="0"/>
                  </a:lnTo>
                  <a:lnTo>
                    <a:pt x="0" y="43"/>
                  </a:lnTo>
                  <a:lnTo>
                    <a:pt x="33" y="43"/>
                  </a:lnTo>
                  <a:lnTo>
                    <a:pt x="43" y="59"/>
                  </a:lnTo>
                  <a:lnTo>
                    <a:pt x="43" y="184"/>
                  </a:lnTo>
                  <a:lnTo>
                    <a:pt x="63" y="207"/>
                  </a:lnTo>
                  <a:lnTo>
                    <a:pt x="63" y="233"/>
                  </a:lnTo>
                  <a:lnTo>
                    <a:pt x="148" y="234"/>
                  </a:lnTo>
                  <a:lnTo>
                    <a:pt x="164" y="219"/>
                  </a:lnTo>
                </a:path>
              </a:pathLst>
            </a:custGeom>
            <a:solidFill>
              <a:srgbClr val="CBCBCB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262" name="Freeform 38"/>
            <p:cNvSpPr>
              <a:spLocks/>
            </p:cNvSpPr>
            <p:nvPr/>
          </p:nvSpPr>
          <p:spPr bwMode="auto">
            <a:xfrm>
              <a:off x="1721" y="2509"/>
              <a:ext cx="439" cy="316"/>
            </a:xfrm>
            <a:custGeom>
              <a:avLst/>
              <a:gdLst>
                <a:gd name="T0" fmla="*/ 157 w 439"/>
                <a:gd name="T1" fmla="*/ 235 h 316"/>
                <a:gd name="T2" fmla="*/ 400 w 439"/>
                <a:gd name="T3" fmla="*/ 226 h 316"/>
                <a:gd name="T4" fmla="*/ 438 w 439"/>
                <a:gd name="T5" fmla="*/ 192 h 316"/>
                <a:gd name="T6" fmla="*/ 438 w 439"/>
                <a:gd name="T7" fmla="*/ 146 h 316"/>
                <a:gd name="T8" fmla="*/ 394 w 439"/>
                <a:gd name="T9" fmla="*/ 146 h 316"/>
                <a:gd name="T10" fmla="*/ 394 w 439"/>
                <a:gd name="T11" fmla="*/ 97 h 316"/>
                <a:gd name="T12" fmla="*/ 438 w 439"/>
                <a:gd name="T13" fmla="*/ 97 h 316"/>
                <a:gd name="T14" fmla="*/ 438 w 439"/>
                <a:gd name="T15" fmla="*/ 22 h 316"/>
                <a:gd name="T16" fmla="*/ 394 w 439"/>
                <a:gd name="T17" fmla="*/ 22 h 316"/>
                <a:gd name="T18" fmla="*/ 372 w 439"/>
                <a:gd name="T19" fmla="*/ 68 h 316"/>
                <a:gd name="T20" fmla="*/ 331 w 439"/>
                <a:gd name="T21" fmla="*/ 68 h 316"/>
                <a:gd name="T22" fmla="*/ 331 w 439"/>
                <a:gd name="T23" fmla="*/ 0 h 316"/>
                <a:gd name="T24" fmla="*/ 276 w 439"/>
                <a:gd name="T25" fmla="*/ 0 h 316"/>
                <a:gd name="T26" fmla="*/ 276 w 439"/>
                <a:gd name="T27" fmla="*/ 29 h 316"/>
                <a:gd name="T28" fmla="*/ 248 w 439"/>
                <a:gd name="T29" fmla="*/ 29 h 316"/>
                <a:gd name="T30" fmla="*/ 241 w 439"/>
                <a:gd name="T31" fmla="*/ 16 h 316"/>
                <a:gd name="T32" fmla="*/ 230 w 439"/>
                <a:gd name="T33" fmla="*/ 16 h 316"/>
                <a:gd name="T34" fmla="*/ 225 w 439"/>
                <a:gd name="T35" fmla="*/ 29 h 316"/>
                <a:gd name="T36" fmla="*/ 223 w 439"/>
                <a:gd name="T37" fmla="*/ 29 h 316"/>
                <a:gd name="T38" fmla="*/ 216 w 439"/>
                <a:gd name="T39" fmla="*/ 16 h 316"/>
                <a:gd name="T40" fmla="*/ 205 w 439"/>
                <a:gd name="T41" fmla="*/ 16 h 316"/>
                <a:gd name="T42" fmla="*/ 201 w 439"/>
                <a:gd name="T43" fmla="*/ 29 h 316"/>
                <a:gd name="T44" fmla="*/ 190 w 439"/>
                <a:gd name="T45" fmla="*/ 29 h 316"/>
                <a:gd name="T46" fmla="*/ 190 w 439"/>
                <a:gd name="T47" fmla="*/ 128 h 316"/>
                <a:gd name="T48" fmla="*/ 169 w 439"/>
                <a:gd name="T49" fmla="*/ 144 h 316"/>
                <a:gd name="T50" fmla="*/ 57 w 439"/>
                <a:gd name="T51" fmla="*/ 156 h 316"/>
                <a:gd name="T52" fmla="*/ 34 w 439"/>
                <a:gd name="T53" fmla="*/ 166 h 316"/>
                <a:gd name="T54" fmla="*/ 24 w 439"/>
                <a:gd name="T55" fmla="*/ 183 h 316"/>
                <a:gd name="T56" fmla="*/ 21 w 439"/>
                <a:gd name="T57" fmla="*/ 207 h 316"/>
                <a:gd name="T58" fmla="*/ 0 w 439"/>
                <a:gd name="T59" fmla="*/ 207 h 316"/>
                <a:gd name="T60" fmla="*/ 0 w 439"/>
                <a:gd name="T61" fmla="*/ 315 h 316"/>
                <a:gd name="T62" fmla="*/ 55 w 439"/>
                <a:gd name="T63" fmla="*/ 271 h 316"/>
                <a:gd name="T64" fmla="*/ 55 w 439"/>
                <a:gd name="T65" fmla="*/ 253 h 316"/>
                <a:gd name="T66" fmla="*/ 63 w 439"/>
                <a:gd name="T67" fmla="*/ 237 h 316"/>
                <a:gd name="T68" fmla="*/ 99 w 439"/>
                <a:gd name="T69" fmla="*/ 235 h 316"/>
                <a:gd name="T70" fmla="*/ 157 w 439"/>
                <a:gd name="T71" fmla="*/ 235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39" h="316">
                  <a:moveTo>
                    <a:pt x="157" y="235"/>
                  </a:moveTo>
                  <a:lnTo>
                    <a:pt x="400" y="226"/>
                  </a:lnTo>
                  <a:lnTo>
                    <a:pt x="438" y="192"/>
                  </a:lnTo>
                  <a:lnTo>
                    <a:pt x="438" y="146"/>
                  </a:lnTo>
                  <a:lnTo>
                    <a:pt x="394" y="146"/>
                  </a:lnTo>
                  <a:lnTo>
                    <a:pt x="394" y="97"/>
                  </a:lnTo>
                  <a:lnTo>
                    <a:pt x="438" y="97"/>
                  </a:lnTo>
                  <a:lnTo>
                    <a:pt x="438" y="22"/>
                  </a:lnTo>
                  <a:lnTo>
                    <a:pt x="394" y="22"/>
                  </a:lnTo>
                  <a:lnTo>
                    <a:pt x="372" y="68"/>
                  </a:lnTo>
                  <a:lnTo>
                    <a:pt x="331" y="68"/>
                  </a:lnTo>
                  <a:lnTo>
                    <a:pt x="331" y="0"/>
                  </a:lnTo>
                  <a:lnTo>
                    <a:pt x="276" y="0"/>
                  </a:lnTo>
                  <a:lnTo>
                    <a:pt x="276" y="29"/>
                  </a:lnTo>
                  <a:lnTo>
                    <a:pt x="248" y="29"/>
                  </a:lnTo>
                  <a:lnTo>
                    <a:pt x="241" y="16"/>
                  </a:lnTo>
                  <a:lnTo>
                    <a:pt x="230" y="16"/>
                  </a:lnTo>
                  <a:lnTo>
                    <a:pt x="225" y="29"/>
                  </a:lnTo>
                  <a:lnTo>
                    <a:pt x="223" y="29"/>
                  </a:lnTo>
                  <a:lnTo>
                    <a:pt x="216" y="16"/>
                  </a:lnTo>
                  <a:lnTo>
                    <a:pt x="205" y="16"/>
                  </a:lnTo>
                  <a:lnTo>
                    <a:pt x="201" y="29"/>
                  </a:lnTo>
                  <a:lnTo>
                    <a:pt x="190" y="29"/>
                  </a:lnTo>
                  <a:lnTo>
                    <a:pt x="190" y="128"/>
                  </a:lnTo>
                  <a:lnTo>
                    <a:pt x="169" y="144"/>
                  </a:lnTo>
                  <a:lnTo>
                    <a:pt x="57" y="156"/>
                  </a:lnTo>
                  <a:lnTo>
                    <a:pt x="34" y="166"/>
                  </a:lnTo>
                  <a:lnTo>
                    <a:pt x="24" y="183"/>
                  </a:lnTo>
                  <a:lnTo>
                    <a:pt x="21" y="207"/>
                  </a:lnTo>
                  <a:lnTo>
                    <a:pt x="0" y="207"/>
                  </a:lnTo>
                  <a:lnTo>
                    <a:pt x="0" y="315"/>
                  </a:lnTo>
                  <a:lnTo>
                    <a:pt x="55" y="271"/>
                  </a:lnTo>
                  <a:lnTo>
                    <a:pt x="55" y="253"/>
                  </a:lnTo>
                  <a:lnTo>
                    <a:pt x="63" y="237"/>
                  </a:lnTo>
                  <a:lnTo>
                    <a:pt x="99" y="235"/>
                  </a:lnTo>
                  <a:lnTo>
                    <a:pt x="157" y="235"/>
                  </a:lnTo>
                </a:path>
              </a:pathLst>
            </a:custGeom>
            <a:solidFill>
              <a:srgbClr val="CBCBCB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263" name="Freeform 39"/>
            <p:cNvSpPr>
              <a:spLocks/>
            </p:cNvSpPr>
            <p:nvPr/>
          </p:nvSpPr>
          <p:spPr bwMode="auto">
            <a:xfrm>
              <a:off x="1088" y="3277"/>
              <a:ext cx="796" cy="556"/>
            </a:xfrm>
            <a:custGeom>
              <a:avLst/>
              <a:gdLst>
                <a:gd name="T0" fmla="*/ 297 w 796"/>
                <a:gd name="T1" fmla="*/ 467 h 556"/>
                <a:gd name="T2" fmla="*/ 280 w 796"/>
                <a:gd name="T3" fmla="*/ 49 h 556"/>
                <a:gd name="T4" fmla="*/ 241 w 796"/>
                <a:gd name="T5" fmla="*/ 29 h 556"/>
                <a:gd name="T6" fmla="*/ 194 w 796"/>
                <a:gd name="T7" fmla="*/ 254 h 556"/>
                <a:gd name="T8" fmla="*/ 133 w 796"/>
                <a:gd name="T9" fmla="*/ 0 h 556"/>
                <a:gd name="T10" fmla="*/ 93 w 796"/>
                <a:gd name="T11" fmla="*/ 31 h 556"/>
                <a:gd name="T12" fmla="*/ 93 w 796"/>
                <a:gd name="T13" fmla="*/ 78 h 556"/>
                <a:gd name="T14" fmla="*/ 93 w 796"/>
                <a:gd name="T15" fmla="*/ 125 h 556"/>
                <a:gd name="T16" fmla="*/ 93 w 796"/>
                <a:gd name="T17" fmla="*/ 173 h 556"/>
                <a:gd name="T18" fmla="*/ 93 w 796"/>
                <a:gd name="T19" fmla="*/ 220 h 556"/>
                <a:gd name="T20" fmla="*/ 133 w 796"/>
                <a:gd name="T21" fmla="*/ 310 h 556"/>
                <a:gd name="T22" fmla="*/ 0 w 796"/>
                <a:gd name="T23" fmla="*/ 323 h 556"/>
                <a:gd name="T24" fmla="*/ 12 w 796"/>
                <a:gd name="T25" fmla="*/ 547 h 556"/>
                <a:gd name="T26" fmla="*/ 91 w 796"/>
                <a:gd name="T27" fmla="*/ 555 h 556"/>
                <a:gd name="T28" fmla="*/ 199 w 796"/>
                <a:gd name="T29" fmla="*/ 403 h 556"/>
                <a:gd name="T30" fmla="*/ 398 w 796"/>
                <a:gd name="T31" fmla="*/ 555 h 556"/>
                <a:gd name="T32" fmla="*/ 597 w 796"/>
                <a:gd name="T33" fmla="*/ 555 h 556"/>
                <a:gd name="T34" fmla="*/ 686 w 796"/>
                <a:gd name="T35" fmla="*/ 403 h 556"/>
                <a:gd name="T36" fmla="*/ 774 w 796"/>
                <a:gd name="T37" fmla="*/ 555 h 556"/>
                <a:gd name="T38" fmla="*/ 786 w 796"/>
                <a:gd name="T39" fmla="*/ 540 h 556"/>
                <a:gd name="T40" fmla="*/ 676 w 796"/>
                <a:gd name="T41" fmla="*/ 323 h 556"/>
                <a:gd name="T42" fmla="*/ 663 w 796"/>
                <a:gd name="T43" fmla="*/ 243 h 556"/>
                <a:gd name="T44" fmla="*/ 663 w 796"/>
                <a:gd name="T45" fmla="*/ 196 h 556"/>
                <a:gd name="T46" fmla="*/ 663 w 796"/>
                <a:gd name="T47" fmla="*/ 148 h 556"/>
                <a:gd name="T48" fmla="*/ 663 w 796"/>
                <a:gd name="T49" fmla="*/ 101 h 556"/>
                <a:gd name="T50" fmla="*/ 663 w 796"/>
                <a:gd name="T51" fmla="*/ 54 h 556"/>
                <a:gd name="T52" fmla="*/ 663 w 796"/>
                <a:gd name="T53" fmla="*/ 7 h 556"/>
                <a:gd name="T54" fmla="*/ 625 w 796"/>
                <a:gd name="T55" fmla="*/ 0 h 556"/>
                <a:gd name="T56" fmla="*/ 555 w 796"/>
                <a:gd name="T57" fmla="*/ 254 h 556"/>
                <a:gd name="T58" fmla="*/ 525 w 796"/>
                <a:gd name="T59" fmla="*/ 29 h 556"/>
                <a:gd name="T60" fmla="*/ 515 w 796"/>
                <a:gd name="T61" fmla="*/ 450 h 556"/>
                <a:gd name="T62" fmla="*/ 398 w 796"/>
                <a:gd name="T63" fmla="*/ 467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96" h="556">
                  <a:moveTo>
                    <a:pt x="398" y="467"/>
                  </a:moveTo>
                  <a:lnTo>
                    <a:pt x="297" y="467"/>
                  </a:lnTo>
                  <a:lnTo>
                    <a:pt x="280" y="450"/>
                  </a:lnTo>
                  <a:lnTo>
                    <a:pt x="280" y="49"/>
                  </a:lnTo>
                  <a:lnTo>
                    <a:pt x="271" y="29"/>
                  </a:lnTo>
                  <a:lnTo>
                    <a:pt x="241" y="29"/>
                  </a:lnTo>
                  <a:lnTo>
                    <a:pt x="241" y="254"/>
                  </a:lnTo>
                  <a:lnTo>
                    <a:pt x="194" y="254"/>
                  </a:lnTo>
                  <a:lnTo>
                    <a:pt x="170" y="0"/>
                  </a:lnTo>
                  <a:lnTo>
                    <a:pt x="133" y="0"/>
                  </a:lnTo>
                  <a:lnTo>
                    <a:pt x="133" y="7"/>
                  </a:lnTo>
                  <a:lnTo>
                    <a:pt x="93" y="31"/>
                  </a:lnTo>
                  <a:lnTo>
                    <a:pt x="133" y="54"/>
                  </a:lnTo>
                  <a:lnTo>
                    <a:pt x="93" y="78"/>
                  </a:lnTo>
                  <a:lnTo>
                    <a:pt x="133" y="101"/>
                  </a:lnTo>
                  <a:lnTo>
                    <a:pt x="93" y="125"/>
                  </a:lnTo>
                  <a:lnTo>
                    <a:pt x="133" y="148"/>
                  </a:lnTo>
                  <a:lnTo>
                    <a:pt x="93" y="173"/>
                  </a:lnTo>
                  <a:lnTo>
                    <a:pt x="133" y="196"/>
                  </a:lnTo>
                  <a:lnTo>
                    <a:pt x="93" y="220"/>
                  </a:lnTo>
                  <a:lnTo>
                    <a:pt x="133" y="243"/>
                  </a:lnTo>
                  <a:lnTo>
                    <a:pt x="133" y="310"/>
                  </a:lnTo>
                  <a:lnTo>
                    <a:pt x="119" y="323"/>
                  </a:lnTo>
                  <a:lnTo>
                    <a:pt x="0" y="323"/>
                  </a:lnTo>
                  <a:lnTo>
                    <a:pt x="9" y="540"/>
                  </a:lnTo>
                  <a:lnTo>
                    <a:pt x="12" y="547"/>
                  </a:lnTo>
                  <a:lnTo>
                    <a:pt x="22" y="555"/>
                  </a:lnTo>
                  <a:lnTo>
                    <a:pt x="91" y="555"/>
                  </a:lnTo>
                  <a:lnTo>
                    <a:pt x="110" y="403"/>
                  </a:lnTo>
                  <a:lnTo>
                    <a:pt x="199" y="403"/>
                  </a:lnTo>
                  <a:lnTo>
                    <a:pt x="199" y="555"/>
                  </a:lnTo>
                  <a:lnTo>
                    <a:pt x="398" y="555"/>
                  </a:lnTo>
                  <a:lnTo>
                    <a:pt x="398" y="555"/>
                  </a:lnTo>
                  <a:lnTo>
                    <a:pt x="597" y="555"/>
                  </a:lnTo>
                  <a:lnTo>
                    <a:pt x="597" y="403"/>
                  </a:lnTo>
                  <a:lnTo>
                    <a:pt x="686" y="403"/>
                  </a:lnTo>
                  <a:lnTo>
                    <a:pt x="705" y="555"/>
                  </a:lnTo>
                  <a:lnTo>
                    <a:pt x="774" y="555"/>
                  </a:lnTo>
                  <a:lnTo>
                    <a:pt x="784" y="548"/>
                  </a:lnTo>
                  <a:lnTo>
                    <a:pt x="786" y="540"/>
                  </a:lnTo>
                  <a:lnTo>
                    <a:pt x="795" y="323"/>
                  </a:lnTo>
                  <a:lnTo>
                    <a:pt x="676" y="323"/>
                  </a:lnTo>
                  <a:lnTo>
                    <a:pt x="663" y="310"/>
                  </a:lnTo>
                  <a:lnTo>
                    <a:pt x="663" y="243"/>
                  </a:lnTo>
                  <a:lnTo>
                    <a:pt x="702" y="220"/>
                  </a:lnTo>
                  <a:lnTo>
                    <a:pt x="663" y="196"/>
                  </a:lnTo>
                  <a:lnTo>
                    <a:pt x="702" y="173"/>
                  </a:lnTo>
                  <a:lnTo>
                    <a:pt x="663" y="148"/>
                  </a:lnTo>
                  <a:lnTo>
                    <a:pt x="702" y="125"/>
                  </a:lnTo>
                  <a:lnTo>
                    <a:pt x="663" y="101"/>
                  </a:lnTo>
                  <a:lnTo>
                    <a:pt x="702" y="78"/>
                  </a:lnTo>
                  <a:lnTo>
                    <a:pt x="663" y="54"/>
                  </a:lnTo>
                  <a:lnTo>
                    <a:pt x="702" y="31"/>
                  </a:lnTo>
                  <a:lnTo>
                    <a:pt x="663" y="7"/>
                  </a:lnTo>
                  <a:lnTo>
                    <a:pt x="663" y="0"/>
                  </a:lnTo>
                  <a:lnTo>
                    <a:pt x="625" y="0"/>
                  </a:lnTo>
                  <a:lnTo>
                    <a:pt x="602" y="254"/>
                  </a:lnTo>
                  <a:lnTo>
                    <a:pt x="555" y="254"/>
                  </a:lnTo>
                  <a:lnTo>
                    <a:pt x="555" y="29"/>
                  </a:lnTo>
                  <a:lnTo>
                    <a:pt x="525" y="29"/>
                  </a:lnTo>
                  <a:lnTo>
                    <a:pt x="515" y="49"/>
                  </a:lnTo>
                  <a:lnTo>
                    <a:pt x="515" y="450"/>
                  </a:lnTo>
                  <a:lnTo>
                    <a:pt x="499" y="467"/>
                  </a:lnTo>
                  <a:lnTo>
                    <a:pt x="398" y="467"/>
                  </a:lnTo>
                  <a:lnTo>
                    <a:pt x="398" y="467"/>
                  </a:lnTo>
                </a:path>
              </a:pathLst>
            </a:custGeom>
            <a:solidFill>
              <a:srgbClr val="5F5F5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264" name="Freeform 40"/>
            <p:cNvSpPr>
              <a:spLocks/>
            </p:cNvSpPr>
            <p:nvPr/>
          </p:nvSpPr>
          <p:spPr bwMode="auto">
            <a:xfrm>
              <a:off x="1453" y="3317"/>
              <a:ext cx="66" cy="187"/>
            </a:xfrm>
            <a:custGeom>
              <a:avLst/>
              <a:gdLst>
                <a:gd name="T0" fmla="*/ 65 w 66"/>
                <a:gd name="T1" fmla="*/ 186 h 187"/>
                <a:gd name="T2" fmla="*/ 65 w 66"/>
                <a:gd name="T3" fmla="*/ 0 h 187"/>
                <a:gd name="T4" fmla="*/ 0 w 66"/>
                <a:gd name="T5" fmla="*/ 0 h 187"/>
                <a:gd name="T6" fmla="*/ 0 w 66"/>
                <a:gd name="T7" fmla="*/ 186 h 187"/>
                <a:gd name="T8" fmla="*/ 65 w 66"/>
                <a:gd name="T9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187">
                  <a:moveTo>
                    <a:pt x="65" y="186"/>
                  </a:moveTo>
                  <a:lnTo>
                    <a:pt x="65" y="0"/>
                  </a:lnTo>
                  <a:lnTo>
                    <a:pt x="0" y="0"/>
                  </a:lnTo>
                  <a:lnTo>
                    <a:pt x="0" y="186"/>
                  </a:lnTo>
                  <a:lnTo>
                    <a:pt x="65" y="186"/>
                  </a:lnTo>
                </a:path>
              </a:pathLst>
            </a:custGeom>
            <a:gradFill rotWithShape="0">
              <a:gsLst>
                <a:gs pos="0">
                  <a:srgbClr val="FFCC66">
                    <a:gamma/>
                    <a:shade val="89804"/>
                    <a:invGamma/>
                  </a:srgbClr>
                </a:gs>
                <a:gs pos="50000">
                  <a:srgbClr val="FFCC66"/>
                </a:gs>
                <a:gs pos="100000">
                  <a:srgbClr val="FFCC66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265" name="Freeform 41"/>
            <p:cNvSpPr>
              <a:spLocks/>
            </p:cNvSpPr>
            <p:nvPr/>
          </p:nvSpPr>
          <p:spPr bwMode="auto">
            <a:xfrm>
              <a:off x="1424" y="2796"/>
              <a:ext cx="125" cy="519"/>
            </a:xfrm>
            <a:custGeom>
              <a:avLst/>
              <a:gdLst>
                <a:gd name="T0" fmla="*/ 95 w 125"/>
                <a:gd name="T1" fmla="*/ 518 h 519"/>
                <a:gd name="T2" fmla="*/ 124 w 125"/>
                <a:gd name="T3" fmla="*/ 518 h 519"/>
                <a:gd name="T4" fmla="*/ 124 w 125"/>
                <a:gd name="T5" fmla="*/ 0 h 519"/>
                <a:gd name="T6" fmla="*/ 0 w 125"/>
                <a:gd name="T7" fmla="*/ 0 h 519"/>
                <a:gd name="T8" fmla="*/ 0 w 125"/>
                <a:gd name="T9" fmla="*/ 518 h 519"/>
                <a:gd name="T10" fmla="*/ 29 w 125"/>
                <a:gd name="T11" fmla="*/ 518 h 519"/>
                <a:gd name="T12" fmla="*/ 95 w 125"/>
                <a:gd name="T13" fmla="*/ 518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" h="519">
                  <a:moveTo>
                    <a:pt x="95" y="518"/>
                  </a:moveTo>
                  <a:lnTo>
                    <a:pt x="124" y="518"/>
                  </a:lnTo>
                  <a:lnTo>
                    <a:pt x="124" y="0"/>
                  </a:lnTo>
                  <a:lnTo>
                    <a:pt x="0" y="0"/>
                  </a:lnTo>
                  <a:lnTo>
                    <a:pt x="0" y="518"/>
                  </a:lnTo>
                  <a:lnTo>
                    <a:pt x="29" y="518"/>
                  </a:lnTo>
                  <a:lnTo>
                    <a:pt x="95" y="518"/>
                  </a:lnTo>
                </a:path>
              </a:pathLst>
            </a:custGeom>
            <a:gradFill rotWithShape="0">
              <a:gsLst>
                <a:gs pos="0">
                  <a:srgbClr val="FFCC66">
                    <a:gamma/>
                    <a:shade val="89804"/>
                    <a:invGamma/>
                  </a:srgbClr>
                </a:gs>
                <a:gs pos="50000">
                  <a:srgbClr val="FFCC66"/>
                </a:gs>
                <a:gs pos="100000">
                  <a:srgbClr val="FFCC66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266" name="Freeform 42"/>
            <p:cNvSpPr>
              <a:spLocks/>
            </p:cNvSpPr>
            <p:nvPr/>
          </p:nvSpPr>
          <p:spPr bwMode="auto">
            <a:xfrm>
              <a:off x="1403" y="2771"/>
              <a:ext cx="167" cy="26"/>
            </a:xfrm>
            <a:custGeom>
              <a:avLst/>
              <a:gdLst>
                <a:gd name="T0" fmla="*/ 21 w 167"/>
                <a:gd name="T1" fmla="*/ 25 h 26"/>
                <a:gd name="T2" fmla="*/ 145 w 167"/>
                <a:gd name="T3" fmla="*/ 25 h 26"/>
                <a:gd name="T4" fmla="*/ 166 w 167"/>
                <a:gd name="T5" fmla="*/ 0 h 26"/>
                <a:gd name="T6" fmla="*/ 0 w 167"/>
                <a:gd name="T7" fmla="*/ 0 h 26"/>
                <a:gd name="T8" fmla="*/ 21 w 167"/>
                <a:gd name="T9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26">
                  <a:moveTo>
                    <a:pt x="21" y="25"/>
                  </a:moveTo>
                  <a:lnTo>
                    <a:pt x="145" y="25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21" y="25"/>
                  </a:lnTo>
                </a:path>
              </a:pathLst>
            </a:custGeom>
            <a:gradFill rotWithShape="0">
              <a:gsLst>
                <a:gs pos="0">
                  <a:srgbClr val="FFCC66">
                    <a:gamma/>
                    <a:shade val="89804"/>
                    <a:invGamma/>
                  </a:srgbClr>
                </a:gs>
                <a:gs pos="50000">
                  <a:srgbClr val="FFCC66"/>
                </a:gs>
                <a:gs pos="100000">
                  <a:srgbClr val="FFCC66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267" name="Freeform 43"/>
            <p:cNvSpPr>
              <a:spLocks/>
            </p:cNvSpPr>
            <p:nvPr/>
          </p:nvSpPr>
          <p:spPr bwMode="auto">
            <a:xfrm>
              <a:off x="1403" y="2721"/>
              <a:ext cx="167" cy="51"/>
            </a:xfrm>
            <a:custGeom>
              <a:avLst/>
              <a:gdLst>
                <a:gd name="T0" fmla="*/ 30 w 167"/>
                <a:gd name="T1" fmla="*/ 0 h 51"/>
                <a:gd name="T2" fmla="*/ 0 w 167"/>
                <a:gd name="T3" fmla="*/ 0 h 51"/>
                <a:gd name="T4" fmla="*/ 0 w 167"/>
                <a:gd name="T5" fmla="*/ 50 h 51"/>
                <a:gd name="T6" fmla="*/ 166 w 167"/>
                <a:gd name="T7" fmla="*/ 50 h 51"/>
                <a:gd name="T8" fmla="*/ 166 w 167"/>
                <a:gd name="T9" fmla="*/ 0 h 51"/>
                <a:gd name="T10" fmla="*/ 135 w 167"/>
                <a:gd name="T11" fmla="*/ 0 h 51"/>
                <a:gd name="T12" fmla="*/ 30 w 167"/>
                <a:gd name="T1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1">
                  <a:moveTo>
                    <a:pt x="30" y="0"/>
                  </a:moveTo>
                  <a:lnTo>
                    <a:pt x="0" y="0"/>
                  </a:lnTo>
                  <a:lnTo>
                    <a:pt x="0" y="50"/>
                  </a:lnTo>
                  <a:lnTo>
                    <a:pt x="166" y="50"/>
                  </a:lnTo>
                  <a:lnTo>
                    <a:pt x="166" y="0"/>
                  </a:lnTo>
                  <a:lnTo>
                    <a:pt x="135" y="0"/>
                  </a:lnTo>
                  <a:lnTo>
                    <a:pt x="30" y="0"/>
                  </a:lnTo>
                </a:path>
              </a:pathLst>
            </a:custGeom>
            <a:gradFill rotWithShape="0">
              <a:gsLst>
                <a:gs pos="0">
                  <a:srgbClr val="FFCC66">
                    <a:gamma/>
                    <a:shade val="89804"/>
                    <a:invGamma/>
                  </a:srgbClr>
                </a:gs>
                <a:gs pos="50000">
                  <a:srgbClr val="FFCC66"/>
                </a:gs>
                <a:gs pos="100000">
                  <a:srgbClr val="FFCC66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268" name="Freeform 44"/>
            <p:cNvSpPr>
              <a:spLocks/>
            </p:cNvSpPr>
            <p:nvPr/>
          </p:nvSpPr>
          <p:spPr bwMode="auto">
            <a:xfrm>
              <a:off x="1435" y="2449"/>
              <a:ext cx="103" cy="273"/>
            </a:xfrm>
            <a:custGeom>
              <a:avLst/>
              <a:gdLst>
                <a:gd name="T0" fmla="*/ 102 w 103"/>
                <a:gd name="T1" fmla="*/ 50 h 273"/>
                <a:gd name="T2" fmla="*/ 102 w 103"/>
                <a:gd name="T3" fmla="*/ 43 h 273"/>
                <a:gd name="T4" fmla="*/ 96 w 103"/>
                <a:gd name="T5" fmla="*/ 25 h 273"/>
                <a:gd name="T6" fmla="*/ 82 w 103"/>
                <a:gd name="T7" fmla="*/ 8 h 273"/>
                <a:gd name="T8" fmla="*/ 51 w 103"/>
                <a:gd name="T9" fmla="*/ 0 h 273"/>
                <a:gd name="T10" fmla="*/ 35 w 103"/>
                <a:gd name="T11" fmla="*/ 1 h 273"/>
                <a:gd name="T12" fmla="*/ 22 w 103"/>
                <a:gd name="T13" fmla="*/ 7 h 273"/>
                <a:gd name="T14" fmla="*/ 6 w 103"/>
                <a:gd name="T15" fmla="*/ 24 h 273"/>
                <a:gd name="T16" fmla="*/ 1 w 103"/>
                <a:gd name="T17" fmla="*/ 42 h 273"/>
                <a:gd name="T18" fmla="*/ 0 w 103"/>
                <a:gd name="T19" fmla="*/ 50 h 273"/>
                <a:gd name="T20" fmla="*/ 0 w 103"/>
                <a:gd name="T21" fmla="*/ 272 h 273"/>
                <a:gd name="T22" fmla="*/ 102 w 103"/>
                <a:gd name="T23" fmla="*/ 272 h 273"/>
                <a:gd name="T24" fmla="*/ 102 w 103"/>
                <a:gd name="T25" fmla="*/ 5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273">
                  <a:moveTo>
                    <a:pt x="102" y="50"/>
                  </a:moveTo>
                  <a:lnTo>
                    <a:pt x="102" y="43"/>
                  </a:lnTo>
                  <a:lnTo>
                    <a:pt x="96" y="25"/>
                  </a:lnTo>
                  <a:lnTo>
                    <a:pt x="82" y="8"/>
                  </a:lnTo>
                  <a:lnTo>
                    <a:pt x="51" y="0"/>
                  </a:lnTo>
                  <a:lnTo>
                    <a:pt x="35" y="1"/>
                  </a:lnTo>
                  <a:lnTo>
                    <a:pt x="22" y="7"/>
                  </a:lnTo>
                  <a:lnTo>
                    <a:pt x="6" y="24"/>
                  </a:lnTo>
                  <a:lnTo>
                    <a:pt x="1" y="42"/>
                  </a:lnTo>
                  <a:lnTo>
                    <a:pt x="0" y="50"/>
                  </a:lnTo>
                  <a:lnTo>
                    <a:pt x="0" y="272"/>
                  </a:lnTo>
                  <a:lnTo>
                    <a:pt x="102" y="272"/>
                  </a:lnTo>
                  <a:lnTo>
                    <a:pt x="102" y="50"/>
                  </a:lnTo>
                </a:path>
              </a:pathLst>
            </a:custGeom>
            <a:gradFill rotWithShape="0">
              <a:gsLst>
                <a:gs pos="0">
                  <a:srgbClr val="FFCC66">
                    <a:gamma/>
                    <a:shade val="89804"/>
                    <a:invGamma/>
                  </a:srgbClr>
                </a:gs>
                <a:gs pos="50000">
                  <a:srgbClr val="FFCC66"/>
                </a:gs>
                <a:gs pos="100000">
                  <a:srgbClr val="FFCC66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269" name="Freeform 45"/>
            <p:cNvSpPr>
              <a:spLocks/>
            </p:cNvSpPr>
            <p:nvPr/>
          </p:nvSpPr>
          <p:spPr bwMode="auto">
            <a:xfrm>
              <a:off x="1509" y="3465"/>
              <a:ext cx="56" cy="18"/>
            </a:xfrm>
            <a:custGeom>
              <a:avLst/>
              <a:gdLst>
                <a:gd name="T0" fmla="*/ 0 w 56"/>
                <a:gd name="T1" fmla="*/ 0 h 18"/>
                <a:gd name="T2" fmla="*/ 0 w 56"/>
                <a:gd name="T3" fmla="*/ 17 h 18"/>
                <a:gd name="T4" fmla="*/ 55 w 56"/>
                <a:gd name="T5" fmla="*/ 17 h 18"/>
                <a:gd name="T6" fmla="*/ 55 w 56"/>
                <a:gd name="T7" fmla="*/ 0 h 18"/>
                <a:gd name="T8" fmla="*/ 0 w 56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8">
                  <a:moveTo>
                    <a:pt x="0" y="0"/>
                  </a:moveTo>
                  <a:lnTo>
                    <a:pt x="0" y="17"/>
                  </a:lnTo>
                  <a:lnTo>
                    <a:pt x="55" y="17"/>
                  </a:lnTo>
                  <a:lnTo>
                    <a:pt x="55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270" name="Freeform 46"/>
            <p:cNvSpPr>
              <a:spLocks/>
            </p:cNvSpPr>
            <p:nvPr/>
          </p:nvSpPr>
          <p:spPr bwMode="auto">
            <a:xfrm>
              <a:off x="1408" y="3465"/>
              <a:ext cx="56" cy="18"/>
            </a:xfrm>
            <a:custGeom>
              <a:avLst/>
              <a:gdLst>
                <a:gd name="T0" fmla="*/ 55 w 56"/>
                <a:gd name="T1" fmla="*/ 0 h 18"/>
                <a:gd name="T2" fmla="*/ 55 w 56"/>
                <a:gd name="T3" fmla="*/ 17 h 18"/>
                <a:gd name="T4" fmla="*/ 0 w 56"/>
                <a:gd name="T5" fmla="*/ 17 h 18"/>
                <a:gd name="T6" fmla="*/ 0 w 56"/>
                <a:gd name="T7" fmla="*/ 0 h 18"/>
                <a:gd name="T8" fmla="*/ 55 w 56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8">
                  <a:moveTo>
                    <a:pt x="55" y="0"/>
                  </a:moveTo>
                  <a:lnTo>
                    <a:pt x="55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55" y="0"/>
                  </a:lnTo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271" name="Freeform 47"/>
            <p:cNvSpPr>
              <a:spLocks/>
            </p:cNvSpPr>
            <p:nvPr/>
          </p:nvSpPr>
          <p:spPr bwMode="auto">
            <a:xfrm>
              <a:off x="1279" y="2325"/>
              <a:ext cx="180" cy="228"/>
            </a:xfrm>
            <a:custGeom>
              <a:avLst/>
              <a:gdLst>
                <a:gd name="T0" fmla="*/ 124 w 180"/>
                <a:gd name="T1" fmla="*/ 67 h 228"/>
                <a:gd name="T2" fmla="*/ 109 w 180"/>
                <a:gd name="T3" fmla="*/ 7 h 228"/>
                <a:gd name="T4" fmla="*/ 85 w 180"/>
                <a:gd name="T5" fmla="*/ 0 h 228"/>
                <a:gd name="T6" fmla="*/ 66 w 180"/>
                <a:gd name="T7" fmla="*/ 7 h 228"/>
                <a:gd name="T8" fmla="*/ 66 w 180"/>
                <a:gd name="T9" fmla="*/ 33 h 228"/>
                <a:gd name="T10" fmla="*/ 91 w 180"/>
                <a:gd name="T11" fmla="*/ 33 h 228"/>
                <a:gd name="T12" fmla="*/ 91 w 180"/>
                <a:gd name="T13" fmla="*/ 191 h 228"/>
                <a:gd name="T14" fmla="*/ 35 w 180"/>
                <a:gd name="T15" fmla="*/ 191 h 228"/>
                <a:gd name="T16" fmla="*/ 18 w 180"/>
                <a:gd name="T17" fmla="*/ 180 h 228"/>
                <a:gd name="T18" fmla="*/ 0 w 180"/>
                <a:gd name="T19" fmla="*/ 186 h 228"/>
                <a:gd name="T20" fmla="*/ 0 w 180"/>
                <a:gd name="T21" fmla="*/ 227 h 228"/>
                <a:gd name="T22" fmla="*/ 107 w 180"/>
                <a:gd name="T23" fmla="*/ 227 h 228"/>
                <a:gd name="T24" fmla="*/ 121 w 180"/>
                <a:gd name="T25" fmla="*/ 200 h 228"/>
                <a:gd name="T26" fmla="*/ 121 w 180"/>
                <a:gd name="T27" fmla="*/ 113 h 228"/>
                <a:gd name="T28" fmla="*/ 179 w 180"/>
                <a:gd name="T29" fmla="*/ 113 h 228"/>
                <a:gd name="T30" fmla="*/ 179 w 180"/>
                <a:gd name="T31" fmla="*/ 66 h 228"/>
                <a:gd name="T32" fmla="*/ 124 w 180"/>
                <a:gd name="T33" fmla="*/ 6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0" h="228">
                  <a:moveTo>
                    <a:pt x="124" y="67"/>
                  </a:moveTo>
                  <a:lnTo>
                    <a:pt x="109" y="7"/>
                  </a:lnTo>
                  <a:lnTo>
                    <a:pt x="85" y="0"/>
                  </a:lnTo>
                  <a:lnTo>
                    <a:pt x="66" y="7"/>
                  </a:lnTo>
                  <a:lnTo>
                    <a:pt x="66" y="33"/>
                  </a:lnTo>
                  <a:lnTo>
                    <a:pt x="91" y="33"/>
                  </a:lnTo>
                  <a:lnTo>
                    <a:pt x="91" y="191"/>
                  </a:lnTo>
                  <a:lnTo>
                    <a:pt x="35" y="191"/>
                  </a:lnTo>
                  <a:lnTo>
                    <a:pt x="18" y="180"/>
                  </a:lnTo>
                  <a:lnTo>
                    <a:pt x="0" y="186"/>
                  </a:lnTo>
                  <a:lnTo>
                    <a:pt x="0" y="227"/>
                  </a:lnTo>
                  <a:lnTo>
                    <a:pt x="107" y="227"/>
                  </a:lnTo>
                  <a:lnTo>
                    <a:pt x="121" y="200"/>
                  </a:lnTo>
                  <a:lnTo>
                    <a:pt x="121" y="113"/>
                  </a:lnTo>
                  <a:lnTo>
                    <a:pt x="179" y="113"/>
                  </a:lnTo>
                  <a:lnTo>
                    <a:pt x="179" y="66"/>
                  </a:lnTo>
                  <a:lnTo>
                    <a:pt x="124" y="67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272" name="Freeform 48"/>
            <p:cNvSpPr>
              <a:spLocks/>
            </p:cNvSpPr>
            <p:nvPr/>
          </p:nvSpPr>
          <p:spPr bwMode="auto">
            <a:xfrm>
              <a:off x="1514" y="2325"/>
              <a:ext cx="179" cy="228"/>
            </a:xfrm>
            <a:custGeom>
              <a:avLst/>
              <a:gdLst>
                <a:gd name="T0" fmla="*/ 55 w 179"/>
                <a:gd name="T1" fmla="*/ 67 h 228"/>
                <a:gd name="T2" fmla="*/ 71 w 179"/>
                <a:gd name="T3" fmla="*/ 7 h 228"/>
                <a:gd name="T4" fmla="*/ 94 w 179"/>
                <a:gd name="T5" fmla="*/ 0 h 228"/>
                <a:gd name="T6" fmla="*/ 113 w 179"/>
                <a:gd name="T7" fmla="*/ 7 h 228"/>
                <a:gd name="T8" fmla="*/ 113 w 179"/>
                <a:gd name="T9" fmla="*/ 33 h 228"/>
                <a:gd name="T10" fmla="*/ 88 w 179"/>
                <a:gd name="T11" fmla="*/ 33 h 228"/>
                <a:gd name="T12" fmla="*/ 88 w 179"/>
                <a:gd name="T13" fmla="*/ 191 h 228"/>
                <a:gd name="T14" fmla="*/ 144 w 179"/>
                <a:gd name="T15" fmla="*/ 191 h 228"/>
                <a:gd name="T16" fmla="*/ 161 w 179"/>
                <a:gd name="T17" fmla="*/ 180 h 228"/>
                <a:gd name="T18" fmla="*/ 178 w 179"/>
                <a:gd name="T19" fmla="*/ 186 h 228"/>
                <a:gd name="T20" fmla="*/ 178 w 179"/>
                <a:gd name="T21" fmla="*/ 227 h 228"/>
                <a:gd name="T22" fmla="*/ 72 w 179"/>
                <a:gd name="T23" fmla="*/ 227 h 228"/>
                <a:gd name="T24" fmla="*/ 58 w 179"/>
                <a:gd name="T25" fmla="*/ 200 h 228"/>
                <a:gd name="T26" fmla="*/ 58 w 179"/>
                <a:gd name="T27" fmla="*/ 113 h 228"/>
                <a:gd name="T28" fmla="*/ 0 w 179"/>
                <a:gd name="T29" fmla="*/ 113 h 228"/>
                <a:gd name="T30" fmla="*/ 0 w 179"/>
                <a:gd name="T31" fmla="*/ 66 h 228"/>
                <a:gd name="T32" fmla="*/ 55 w 179"/>
                <a:gd name="T33" fmla="*/ 6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9" h="228">
                  <a:moveTo>
                    <a:pt x="55" y="67"/>
                  </a:moveTo>
                  <a:lnTo>
                    <a:pt x="71" y="7"/>
                  </a:lnTo>
                  <a:lnTo>
                    <a:pt x="94" y="0"/>
                  </a:lnTo>
                  <a:lnTo>
                    <a:pt x="113" y="7"/>
                  </a:lnTo>
                  <a:lnTo>
                    <a:pt x="113" y="33"/>
                  </a:lnTo>
                  <a:lnTo>
                    <a:pt x="88" y="33"/>
                  </a:lnTo>
                  <a:lnTo>
                    <a:pt x="88" y="191"/>
                  </a:lnTo>
                  <a:lnTo>
                    <a:pt x="144" y="191"/>
                  </a:lnTo>
                  <a:lnTo>
                    <a:pt x="161" y="180"/>
                  </a:lnTo>
                  <a:lnTo>
                    <a:pt x="178" y="186"/>
                  </a:lnTo>
                  <a:lnTo>
                    <a:pt x="178" y="227"/>
                  </a:lnTo>
                  <a:lnTo>
                    <a:pt x="72" y="227"/>
                  </a:lnTo>
                  <a:lnTo>
                    <a:pt x="58" y="200"/>
                  </a:lnTo>
                  <a:lnTo>
                    <a:pt x="58" y="113"/>
                  </a:lnTo>
                  <a:lnTo>
                    <a:pt x="0" y="113"/>
                  </a:lnTo>
                  <a:lnTo>
                    <a:pt x="0" y="66"/>
                  </a:lnTo>
                  <a:lnTo>
                    <a:pt x="55" y="67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273" name="Freeform 49"/>
            <p:cNvSpPr>
              <a:spLocks/>
            </p:cNvSpPr>
            <p:nvPr/>
          </p:nvSpPr>
          <p:spPr bwMode="auto">
            <a:xfrm>
              <a:off x="1605" y="2361"/>
              <a:ext cx="233" cy="122"/>
            </a:xfrm>
            <a:custGeom>
              <a:avLst/>
              <a:gdLst>
                <a:gd name="T0" fmla="*/ 0 w 233"/>
                <a:gd name="T1" fmla="*/ 0 h 122"/>
                <a:gd name="T2" fmla="*/ 41 w 233"/>
                <a:gd name="T3" fmla="*/ 0 h 122"/>
                <a:gd name="T4" fmla="*/ 41 w 233"/>
                <a:gd name="T5" fmla="*/ 68 h 122"/>
                <a:gd name="T6" fmla="*/ 56 w 233"/>
                <a:gd name="T7" fmla="*/ 83 h 122"/>
                <a:gd name="T8" fmla="*/ 154 w 233"/>
                <a:gd name="T9" fmla="*/ 83 h 122"/>
                <a:gd name="T10" fmla="*/ 169 w 233"/>
                <a:gd name="T11" fmla="*/ 67 h 122"/>
                <a:gd name="T12" fmla="*/ 169 w 233"/>
                <a:gd name="T13" fmla="*/ 41 h 122"/>
                <a:gd name="T14" fmla="*/ 177 w 233"/>
                <a:gd name="T15" fmla="*/ 34 h 122"/>
                <a:gd name="T16" fmla="*/ 202 w 233"/>
                <a:gd name="T17" fmla="*/ 25 h 122"/>
                <a:gd name="T18" fmla="*/ 215 w 233"/>
                <a:gd name="T19" fmla="*/ 27 h 122"/>
                <a:gd name="T20" fmla="*/ 225 w 233"/>
                <a:gd name="T21" fmla="*/ 33 h 122"/>
                <a:gd name="T22" fmla="*/ 232 w 233"/>
                <a:gd name="T23" fmla="*/ 41 h 122"/>
                <a:gd name="T24" fmla="*/ 232 w 233"/>
                <a:gd name="T25" fmla="*/ 107 h 122"/>
                <a:gd name="T26" fmla="*/ 218 w 233"/>
                <a:gd name="T27" fmla="*/ 121 h 122"/>
                <a:gd name="T28" fmla="*/ 25 w 233"/>
                <a:gd name="T29" fmla="*/ 121 h 122"/>
                <a:gd name="T30" fmla="*/ 0 w 233"/>
                <a:gd name="T31" fmla="*/ 100 h 122"/>
                <a:gd name="T32" fmla="*/ 0 w 233"/>
                <a:gd name="T33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3" h="122">
                  <a:moveTo>
                    <a:pt x="0" y="0"/>
                  </a:moveTo>
                  <a:lnTo>
                    <a:pt x="41" y="0"/>
                  </a:lnTo>
                  <a:lnTo>
                    <a:pt x="41" y="68"/>
                  </a:lnTo>
                  <a:lnTo>
                    <a:pt x="56" y="83"/>
                  </a:lnTo>
                  <a:lnTo>
                    <a:pt x="154" y="83"/>
                  </a:lnTo>
                  <a:lnTo>
                    <a:pt x="169" y="67"/>
                  </a:lnTo>
                  <a:lnTo>
                    <a:pt x="169" y="41"/>
                  </a:lnTo>
                  <a:lnTo>
                    <a:pt x="177" y="34"/>
                  </a:lnTo>
                  <a:lnTo>
                    <a:pt x="202" y="25"/>
                  </a:lnTo>
                  <a:lnTo>
                    <a:pt x="215" y="27"/>
                  </a:lnTo>
                  <a:lnTo>
                    <a:pt x="225" y="33"/>
                  </a:lnTo>
                  <a:lnTo>
                    <a:pt x="232" y="41"/>
                  </a:lnTo>
                  <a:lnTo>
                    <a:pt x="232" y="107"/>
                  </a:lnTo>
                  <a:lnTo>
                    <a:pt x="218" y="121"/>
                  </a:lnTo>
                  <a:lnTo>
                    <a:pt x="25" y="121"/>
                  </a:lnTo>
                  <a:lnTo>
                    <a:pt x="0" y="100"/>
                  </a:lnTo>
                  <a:lnTo>
                    <a:pt x="0" y="0"/>
                  </a:lnTo>
                </a:path>
              </a:pathLst>
            </a:custGeom>
            <a:solidFill>
              <a:srgbClr val="CBCBCB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274" name="Freeform 50"/>
            <p:cNvSpPr>
              <a:spLocks/>
            </p:cNvSpPr>
            <p:nvPr/>
          </p:nvSpPr>
          <p:spPr bwMode="auto">
            <a:xfrm>
              <a:off x="1135" y="2361"/>
              <a:ext cx="233" cy="122"/>
            </a:xfrm>
            <a:custGeom>
              <a:avLst/>
              <a:gdLst>
                <a:gd name="T0" fmla="*/ 232 w 233"/>
                <a:gd name="T1" fmla="*/ 0 h 122"/>
                <a:gd name="T2" fmla="*/ 191 w 233"/>
                <a:gd name="T3" fmla="*/ 0 h 122"/>
                <a:gd name="T4" fmla="*/ 191 w 233"/>
                <a:gd name="T5" fmla="*/ 68 h 122"/>
                <a:gd name="T6" fmla="*/ 177 w 233"/>
                <a:gd name="T7" fmla="*/ 83 h 122"/>
                <a:gd name="T8" fmla="*/ 77 w 233"/>
                <a:gd name="T9" fmla="*/ 83 h 122"/>
                <a:gd name="T10" fmla="*/ 62 w 233"/>
                <a:gd name="T11" fmla="*/ 67 h 122"/>
                <a:gd name="T12" fmla="*/ 62 w 233"/>
                <a:gd name="T13" fmla="*/ 41 h 122"/>
                <a:gd name="T14" fmla="*/ 54 w 233"/>
                <a:gd name="T15" fmla="*/ 34 h 122"/>
                <a:gd name="T16" fmla="*/ 30 w 233"/>
                <a:gd name="T17" fmla="*/ 25 h 122"/>
                <a:gd name="T18" fmla="*/ 16 w 233"/>
                <a:gd name="T19" fmla="*/ 27 h 122"/>
                <a:gd name="T20" fmla="*/ 7 w 233"/>
                <a:gd name="T21" fmla="*/ 33 h 122"/>
                <a:gd name="T22" fmla="*/ 0 w 233"/>
                <a:gd name="T23" fmla="*/ 41 h 122"/>
                <a:gd name="T24" fmla="*/ 0 w 233"/>
                <a:gd name="T25" fmla="*/ 107 h 122"/>
                <a:gd name="T26" fmla="*/ 14 w 233"/>
                <a:gd name="T27" fmla="*/ 121 h 122"/>
                <a:gd name="T28" fmla="*/ 207 w 233"/>
                <a:gd name="T29" fmla="*/ 121 h 122"/>
                <a:gd name="T30" fmla="*/ 232 w 233"/>
                <a:gd name="T31" fmla="*/ 100 h 122"/>
                <a:gd name="T32" fmla="*/ 232 w 233"/>
                <a:gd name="T33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3" h="122">
                  <a:moveTo>
                    <a:pt x="232" y="0"/>
                  </a:moveTo>
                  <a:lnTo>
                    <a:pt x="191" y="0"/>
                  </a:lnTo>
                  <a:lnTo>
                    <a:pt x="191" y="68"/>
                  </a:lnTo>
                  <a:lnTo>
                    <a:pt x="177" y="83"/>
                  </a:lnTo>
                  <a:lnTo>
                    <a:pt x="77" y="83"/>
                  </a:lnTo>
                  <a:lnTo>
                    <a:pt x="62" y="67"/>
                  </a:lnTo>
                  <a:lnTo>
                    <a:pt x="62" y="41"/>
                  </a:lnTo>
                  <a:lnTo>
                    <a:pt x="54" y="34"/>
                  </a:lnTo>
                  <a:lnTo>
                    <a:pt x="30" y="25"/>
                  </a:lnTo>
                  <a:lnTo>
                    <a:pt x="16" y="27"/>
                  </a:lnTo>
                  <a:lnTo>
                    <a:pt x="7" y="33"/>
                  </a:lnTo>
                  <a:lnTo>
                    <a:pt x="0" y="41"/>
                  </a:lnTo>
                  <a:lnTo>
                    <a:pt x="0" y="107"/>
                  </a:lnTo>
                  <a:lnTo>
                    <a:pt x="14" y="121"/>
                  </a:lnTo>
                  <a:lnTo>
                    <a:pt x="207" y="121"/>
                  </a:lnTo>
                  <a:lnTo>
                    <a:pt x="232" y="100"/>
                  </a:lnTo>
                  <a:lnTo>
                    <a:pt x="232" y="0"/>
                  </a:lnTo>
                </a:path>
              </a:pathLst>
            </a:custGeom>
            <a:solidFill>
              <a:srgbClr val="CBCBCB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275" name="Freeform 51"/>
            <p:cNvSpPr>
              <a:spLocks/>
            </p:cNvSpPr>
            <p:nvPr/>
          </p:nvSpPr>
          <p:spPr bwMode="auto">
            <a:xfrm>
              <a:off x="1400" y="2438"/>
              <a:ext cx="59" cy="88"/>
            </a:xfrm>
            <a:custGeom>
              <a:avLst/>
              <a:gdLst>
                <a:gd name="T0" fmla="*/ 0 w 59"/>
                <a:gd name="T1" fmla="*/ 87 h 88"/>
                <a:gd name="T2" fmla="*/ 12 w 59"/>
                <a:gd name="T3" fmla="*/ 87 h 88"/>
                <a:gd name="T4" fmla="*/ 30 w 59"/>
                <a:gd name="T5" fmla="*/ 26 h 88"/>
                <a:gd name="T6" fmla="*/ 46 w 59"/>
                <a:gd name="T7" fmla="*/ 25 h 88"/>
                <a:gd name="T8" fmla="*/ 58 w 59"/>
                <a:gd name="T9" fmla="*/ 17 h 88"/>
                <a:gd name="T10" fmla="*/ 58 w 59"/>
                <a:gd name="T11" fmla="*/ 0 h 88"/>
                <a:gd name="T12" fmla="*/ 0 w 59"/>
                <a:gd name="T13" fmla="*/ 0 h 88"/>
                <a:gd name="T14" fmla="*/ 0 w 59"/>
                <a:gd name="T15" fmla="*/ 8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88">
                  <a:moveTo>
                    <a:pt x="0" y="87"/>
                  </a:moveTo>
                  <a:lnTo>
                    <a:pt x="12" y="87"/>
                  </a:lnTo>
                  <a:lnTo>
                    <a:pt x="30" y="26"/>
                  </a:lnTo>
                  <a:lnTo>
                    <a:pt x="46" y="25"/>
                  </a:lnTo>
                  <a:lnTo>
                    <a:pt x="58" y="17"/>
                  </a:lnTo>
                  <a:lnTo>
                    <a:pt x="58" y="0"/>
                  </a:lnTo>
                  <a:lnTo>
                    <a:pt x="0" y="0"/>
                  </a:lnTo>
                  <a:lnTo>
                    <a:pt x="0" y="87"/>
                  </a:lnTo>
                </a:path>
              </a:pathLst>
            </a:custGeom>
            <a:solidFill>
              <a:srgbClr val="FF33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276" name="Freeform 52"/>
            <p:cNvSpPr>
              <a:spLocks/>
            </p:cNvSpPr>
            <p:nvPr/>
          </p:nvSpPr>
          <p:spPr bwMode="auto">
            <a:xfrm>
              <a:off x="1514" y="2438"/>
              <a:ext cx="59" cy="88"/>
            </a:xfrm>
            <a:custGeom>
              <a:avLst/>
              <a:gdLst>
                <a:gd name="T0" fmla="*/ 58 w 59"/>
                <a:gd name="T1" fmla="*/ 87 h 88"/>
                <a:gd name="T2" fmla="*/ 46 w 59"/>
                <a:gd name="T3" fmla="*/ 87 h 88"/>
                <a:gd name="T4" fmla="*/ 28 w 59"/>
                <a:gd name="T5" fmla="*/ 26 h 88"/>
                <a:gd name="T6" fmla="*/ 12 w 59"/>
                <a:gd name="T7" fmla="*/ 25 h 88"/>
                <a:gd name="T8" fmla="*/ 0 w 59"/>
                <a:gd name="T9" fmla="*/ 17 h 88"/>
                <a:gd name="T10" fmla="*/ 0 w 59"/>
                <a:gd name="T11" fmla="*/ 0 h 88"/>
                <a:gd name="T12" fmla="*/ 58 w 59"/>
                <a:gd name="T13" fmla="*/ 0 h 88"/>
                <a:gd name="T14" fmla="*/ 58 w 59"/>
                <a:gd name="T15" fmla="*/ 8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88">
                  <a:moveTo>
                    <a:pt x="58" y="87"/>
                  </a:moveTo>
                  <a:lnTo>
                    <a:pt x="46" y="87"/>
                  </a:lnTo>
                  <a:lnTo>
                    <a:pt x="28" y="26"/>
                  </a:lnTo>
                  <a:lnTo>
                    <a:pt x="12" y="25"/>
                  </a:lnTo>
                  <a:lnTo>
                    <a:pt x="0" y="17"/>
                  </a:lnTo>
                  <a:lnTo>
                    <a:pt x="0" y="0"/>
                  </a:lnTo>
                  <a:lnTo>
                    <a:pt x="58" y="0"/>
                  </a:lnTo>
                  <a:lnTo>
                    <a:pt x="58" y="87"/>
                  </a:lnTo>
                </a:path>
              </a:pathLst>
            </a:custGeom>
            <a:solidFill>
              <a:srgbClr val="FF33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277" name="Line 53"/>
            <p:cNvSpPr>
              <a:spLocks noChangeShapeType="1"/>
            </p:cNvSpPr>
            <p:nvPr/>
          </p:nvSpPr>
          <p:spPr bwMode="auto">
            <a:xfrm>
              <a:off x="813" y="2701"/>
              <a:ext cx="0" cy="461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8278" name="Line 54"/>
            <p:cNvSpPr>
              <a:spLocks noChangeShapeType="1"/>
            </p:cNvSpPr>
            <p:nvPr/>
          </p:nvSpPr>
          <p:spPr bwMode="auto">
            <a:xfrm>
              <a:off x="851" y="2735"/>
              <a:ext cx="0" cy="393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8279" name="Line 55"/>
            <p:cNvSpPr>
              <a:spLocks noChangeShapeType="1"/>
            </p:cNvSpPr>
            <p:nvPr/>
          </p:nvSpPr>
          <p:spPr bwMode="auto">
            <a:xfrm>
              <a:off x="2159" y="2701"/>
              <a:ext cx="0" cy="461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8280" name="Line 56"/>
            <p:cNvSpPr>
              <a:spLocks noChangeShapeType="1"/>
            </p:cNvSpPr>
            <p:nvPr/>
          </p:nvSpPr>
          <p:spPr bwMode="auto">
            <a:xfrm>
              <a:off x="2121" y="2735"/>
              <a:ext cx="0" cy="393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8281" name="Freeform 57"/>
            <p:cNvSpPr>
              <a:spLocks/>
            </p:cNvSpPr>
            <p:nvPr/>
          </p:nvSpPr>
          <p:spPr bwMode="auto">
            <a:xfrm>
              <a:off x="920" y="1022"/>
              <a:ext cx="432" cy="1488"/>
            </a:xfrm>
            <a:custGeom>
              <a:avLst/>
              <a:gdLst>
                <a:gd name="T0" fmla="*/ 0 w 432"/>
                <a:gd name="T1" fmla="*/ 1487 h 1488"/>
                <a:gd name="T2" fmla="*/ 0 w 432"/>
                <a:gd name="T3" fmla="*/ 1212 h 1488"/>
                <a:gd name="T4" fmla="*/ 40 w 432"/>
                <a:gd name="T5" fmla="*/ 1212 h 1488"/>
                <a:gd name="T6" fmla="*/ 62 w 432"/>
                <a:gd name="T7" fmla="*/ 1201 h 1488"/>
                <a:gd name="T8" fmla="*/ 62 w 432"/>
                <a:gd name="T9" fmla="*/ 887 h 1488"/>
                <a:gd name="T10" fmla="*/ 182 w 432"/>
                <a:gd name="T11" fmla="*/ 887 h 1488"/>
                <a:gd name="T12" fmla="*/ 182 w 432"/>
                <a:gd name="T13" fmla="*/ 802 h 1488"/>
                <a:gd name="T14" fmla="*/ 124 w 432"/>
                <a:gd name="T15" fmla="*/ 802 h 1488"/>
                <a:gd name="T16" fmla="*/ 119 w 432"/>
                <a:gd name="T17" fmla="*/ 800 h 1488"/>
                <a:gd name="T18" fmla="*/ 112 w 432"/>
                <a:gd name="T19" fmla="*/ 788 h 1488"/>
                <a:gd name="T20" fmla="*/ 112 w 432"/>
                <a:gd name="T21" fmla="*/ 757 h 1488"/>
                <a:gd name="T22" fmla="*/ 115 w 432"/>
                <a:gd name="T23" fmla="*/ 751 h 1488"/>
                <a:gd name="T24" fmla="*/ 124 w 432"/>
                <a:gd name="T25" fmla="*/ 746 h 1488"/>
                <a:gd name="T26" fmla="*/ 182 w 432"/>
                <a:gd name="T27" fmla="*/ 746 h 1488"/>
                <a:gd name="T28" fmla="*/ 182 w 432"/>
                <a:gd name="T29" fmla="*/ 595 h 1488"/>
                <a:gd name="T30" fmla="*/ 168 w 432"/>
                <a:gd name="T31" fmla="*/ 580 h 1488"/>
                <a:gd name="T32" fmla="*/ 168 w 432"/>
                <a:gd name="T33" fmla="*/ 232 h 1488"/>
                <a:gd name="T34" fmla="*/ 218 w 432"/>
                <a:gd name="T35" fmla="*/ 231 h 1488"/>
                <a:gd name="T36" fmla="*/ 218 w 432"/>
                <a:gd name="T37" fmla="*/ 123 h 1488"/>
                <a:gd name="T38" fmla="*/ 290 w 432"/>
                <a:gd name="T39" fmla="*/ 123 h 1488"/>
                <a:gd name="T40" fmla="*/ 296 w 432"/>
                <a:gd name="T41" fmla="*/ 121 h 1488"/>
                <a:gd name="T42" fmla="*/ 303 w 432"/>
                <a:gd name="T43" fmla="*/ 106 h 1488"/>
                <a:gd name="T44" fmla="*/ 303 w 432"/>
                <a:gd name="T45" fmla="*/ 0 h 1488"/>
                <a:gd name="T46" fmla="*/ 363 w 432"/>
                <a:gd name="T47" fmla="*/ 0 h 1488"/>
                <a:gd name="T48" fmla="*/ 369 w 432"/>
                <a:gd name="T49" fmla="*/ 2 h 1488"/>
                <a:gd name="T50" fmla="*/ 374 w 432"/>
                <a:gd name="T51" fmla="*/ 16 h 1488"/>
                <a:gd name="T52" fmla="*/ 374 w 432"/>
                <a:gd name="T53" fmla="*/ 314 h 1488"/>
                <a:gd name="T54" fmla="*/ 431 w 432"/>
                <a:gd name="T55" fmla="*/ 314 h 1488"/>
                <a:gd name="T56" fmla="*/ 431 w 432"/>
                <a:gd name="T57" fmla="*/ 394 h 1488"/>
                <a:gd name="T58" fmla="*/ 223 w 432"/>
                <a:gd name="T59" fmla="*/ 394 h 1488"/>
                <a:gd name="T60" fmla="*/ 223 w 432"/>
                <a:gd name="T61" fmla="*/ 1106 h 1488"/>
                <a:gd name="T62" fmla="*/ 187 w 432"/>
                <a:gd name="T63" fmla="*/ 1106 h 1488"/>
                <a:gd name="T64" fmla="*/ 187 w 432"/>
                <a:gd name="T65" fmla="*/ 1383 h 1488"/>
                <a:gd name="T66" fmla="*/ 141 w 432"/>
                <a:gd name="T67" fmla="*/ 1487 h 1488"/>
                <a:gd name="T68" fmla="*/ 0 w 432"/>
                <a:gd name="T69" fmla="*/ 1487 h 1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2" h="1488">
                  <a:moveTo>
                    <a:pt x="0" y="1487"/>
                  </a:moveTo>
                  <a:lnTo>
                    <a:pt x="0" y="1212"/>
                  </a:lnTo>
                  <a:lnTo>
                    <a:pt x="40" y="1212"/>
                  </a:lnTo>
                  <a:lnTo>
                    <a:pt x="62" y="1201"/>
                  </a:lnTo>
                  <a:lnTo>
                    <a:pt x="62" y="887"/>
                  </a:lnTo>
                  <a:lnTo>
                    <a:pt x="182" y="887"/>
                  </a:lnTo>
                  <a:lnTo>
                    <a:pt x="182" y="802"/>
                  </a:lnTo>
                  <a:lnTo>
                    <a:pt x="124" y="802"/>
                  </a:lnTo>
                  <a:lnTo>
                    <a:pt x="119" y="800"/>
                  </a:lnTo>
                  <a:lnTo>
                    <a:pt x="112" y="788"/>
                  </a:lnTo>
                  <a:lnTo>
                    <a:pt x="112" y="757"/>
                  </a:lnTo>
                  <a:lnTo>
                    <a:pt x="115" y="751"/>
                  </a:lnTo>
                  <a:lnTo>
                    <a:pt x="124" y="746"/>
                  </a:lnTo>
                  <a:lnTo>
                    <a:pt x="182" y="746"/>
                  </a:lnTo>
                  <a:lnTo>
                    <a:pt x="182" y="595"/>
                  </a:lnTo>
                  <a:lnTo>
                    <a:pt x="168" y="580"/>
                  </a:lnTo>
                  <a:lnTo>
                    <a:pt x="168" y="232"/>
                  </a:lnTo>
                  <a:lnTo>
                    <a:pt x="218" y="231"/>
                  </a:lnTo>
                  <a:lnTo>
                    <a:pt x="218" y="123"/>
                  </a:lnTo>
                  <a:lnTo>
                    <a:pt x="290" y="123"/>
                  </a:lnTo>
                  <a:lnTo>
                    <a:pt x="296" y="121"/>
                  </a:lnTo>
                  <a:lnTo>
                    <a:pt x="303" y="106"/>
                  </a:lnTo>
                  <a:lnTo>
                    <a:pt x="303" y="0"/>
                  </a:lnTo>
                  <a:lnTo>
                    <a:pt x="363" y="0"/>
                  </a:lnTo>
                  <a:lnTo>
                    <a:pt x="369" y="2"/>
                  </a:lnTo>
                  <a:lnTo>
                    <a:pt x="374" y="16"/>
                  </a:lnTo>
                  <a:lnTo>
                    <a:pt x="374" y="314"/>
                  </a:lnTo>
                  <a:lnTo>
                    <a:pt x="431" y="314"/>
                  </a:lnTo>
                  <a:lnTo>
                    <a:pt x="431" y="394"/>
                  </a:lnTo>
                  <a:lnTo>
                    <a:pt x="223" y="394"/>
                  </a:lnTo>
                  <a:lnTo>
                    <a:pt x="223" y="1106"/>
                  </a:lnTo>
                  <a:lnTo>
                    <a:pt x="187" y="1106"/>
                  </a:lnTo>
                  <a:lnTo>
                    <a:pt x="187" y="1383"/>
                  </a:lnTo>
                  <a:lnTo>
                    <a:pt x="141" y="1487"/>
                  </a:lnTo>
                  <a:lnTo>
                    <a:pt x="0" y="1487"/>
                  </a:lnTo>
                </a:path>
              </a:pathLst>
            </a:custGeom>
            <a:solidFill>
              <a:srgbClr val="868686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282" name="Freeform 58"/>
            <p:cNvSpPr>
              <a:spLocks/>
            </p:cNvSpPr>
            <p:nvPr/>
          </p:nvSpPr>
          <p:spPr bwMode="auto">
            <a:xfrm>
              <a:off x="1621" y="1022"/>
              <a:ext cx="432" cy="1488"/>
            </a:xfrm>
            <a:custGeom>
              <a:avLst/>
              <a:gdLst>
                <a:gd name="T0" fmla="*/ 431 w 432"/>
                <a:gd name="T1" fmla="*/ 1487 h 1488"/>
                <a:gd name="T2" fmla="*/ 431 w 432"/>
                <a:gd name="T3" fmla="*/ 1212 h 1488"/>
                <a:gd name="T4" fmla="*/ 391 w 432"/>
                <a:gd name="T5" fmla="*/ 1212 h 1488"/>
                <a:gd name="T6" fmla="*/ 369 w 432"/>
                <a:gd name="T7" fmla="*/ 1201 h 1488"/>
                <a:gd name="T8" fmla="*/ 369 w 432"/>
                <a:gd name="T9" fmla="*/ 887 h 1488"/>
                <a:gd name="T10" fmla="*/ 249 w 432"/>
                <a:gd name="T11" fmla="*/ 887 h 1488"/>
                <a:gd name="T12" fmla="*/ 249 w 432"/>
                <a:gd name="T13" fmla="*/ 802 h 1488"/>
                <a:gd name="T14" fmla="*/ 307 w 432"/>
                <a:gd name="T15" fmla="*/ 802 h 1488"/>
                <a:gd name="T16" fmla="*/ 312 w 432"/>
                <a:gd name="T17" fmla="*/ 800 h 1488"/>
                <a:gd name="T18" fmla="*/ 318 w 432"/>
                <a:gd name="T19" fmla="*/ 788 h 1488"/>
                <a:gd name="T20" fmla="*/ 318 w 432"/>
                <a:gd name="T21" fmla="*/ 757 h 1488"/>
                <a:gd name="T22" fmla="*/ 316 w 432"/>
                <a:gd name="T23" fmla="*/ 751 h 1488"/>
                <a:gd name="T24" fmla="*/ 307 w 432"/>
                <a:gd name="T25" fmla="*/ 746 h 1488"/>
                <a:gd name="T26" fmla="*/ 249 w 432"/>
                <a:gd name="T27" fmla="*/ 746 h 1488"/>
                <a:gd name="T28" fmla="*/ 249 w 432"/>
                <a:gd name="T29" fmla="*/ 595 h 1488"/>
                <a:gd name="T30" fmla="*/ 263 w 432"/>
                <a:gd name="T31" fmla="*/ 580 h 1488"/>
                <a:gd name="T32" fmla="*/ 263 w 432"/>
                <a:gd name="T33" fmla="*/ 232 h 1488"/>
                <a:gd name="T34" fmla="*/ 213 w 432"/>
                <a:gd name="T35" fmla="*/ 231 h 1488"/>
                <a:gd name="T36" fmla="*/ 213 w 432"/>
                <a:gd name="T37" fmla="*/ 123 h 1488"/>
                <a:gd name="T38" fmla="*/ 141 w 432"/>
                <a:gd name="T39" fmla="*/ 123 h 1488"/>
                <a:gd name="T40" fmla="*/ 134 w 432"/>
                <a:gd name="T41" fmla="*/ 121 h 1488"/>
                <a:gd name="T42" fmla="*/ 128 w 432"/>
                <a:gd name="T43" fmla="*/ 106 h 1488"/>
                <a:gd name="T44" fmla="*/ 128 w 432"/>
                <a:gd name="T45" fmla="*/ 0 h 1488"/>
                <a:gd name="T46" fmla="*/ 68 w 432"/>
                <a:gd name="T47" fmla="*/ 0 h 1488"/>
                <a:gd name="T48" fmla="*/ 62 w 432"/>
                <a:gd name="T49" fmla="*/ 2 h 1488"/>
                <a:gd name="T50" fmla="*/ 56 w 432"/>
                <a:gd name="T51" fmla="*/ 16 h 1488"/>
                <a:gd name="T52" fmla="*/ 56 w 432"/>
                <a:gd name="T53" fmla="*/ 314 h 1488"/>
                <a:gd name="T54" fmla="*/ 0 w 432"/>
                <a:gd name="T55" fmla="*/ 314 h 1488"/>
                <a:gd name="T56" fmla="*/ 0 w 432"/>
                <a:gd name="T57" fmla="*/ 394 h 1488"/>
                <a:gd name="T58" fmla="*/ 208 w 432"/>
                <a:gd name="T59" fmla="*/ 394 h 1488"/>
                <a:gd name="T60" fmla="*/ 208 w 432"/>
                <a:gd name="T61" fmla="*/ 1106 h 1488"/>
                <a:gd name="T62" fmla="*/ 244 w 432"/>
                <a:gd name="T63" fmla="*/ 1106 h 1488"/>
                <a:gd name="T64" fmla="*/ 244 w 432"/>
                <a:gd name="T65" fmla="*/ 1383 h 1488"/>
                <a:gd name="T66" fmla="*/ 290 w 432"/>
                <a:gd name="T67" fmla="*/ 1487 h 1488"/>
                <a:gd name="T68" fmla="*/ 431 w 432"/>
                <a:gd name="T69" fmla="*/ 1487 h 1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2" h="1488">
                  <a:moveTo>
                    <a:pt x="431" y="1487"/>
                  </a:moveTo>
                  <a:lnTo>
                    <a:pt x="431" y="1212"/>
                  </a:lnTo>
                  <a:lnTo>
                    <a:pt x="391" y="1212"/>
                  </a:lnTo>
                  <a:lnTo>
                    <a:pt x="369" y="1201"/>
                  </a:lnTo>
                  <a:lnTo>
                    <a:pt x="369" y="887"/>
                  </a:lnTo>
                  <a:lnTo>
                    <a:pt x="249" y="887"/>
                  </a:lnTo>
                  <a:lnTo>
                    <a:pt x="249" y="802"/>
                  </a:lnTo>
                  <a:lnTo>
                    <a:pt x="307" y="802"/>
                  </a:lnTo>
                  <a:lnTo>
                    <a:pt x="312" y="800"/>
                  </a:lnTo>
                  <a:lnTo>
                    <a:pt x="318" y="788"/>
                  </a:lnTo>
                  <a:lnTo>
                    <a:pt x="318" y="757"/>
                  </a:lnTo>
                  <a:lnTo>
                    <a:pt x="316" y="751"/>
                  </a:lnTo>
                  <a:lnTo>
                    <a:pt x="307" y="746"/>
                  </a:lnTo>
                  <a:lnTo>
                    <a:pt x="249" y="746"/>
                  </a:lnTo>
                  <a:lnTo>
                    <a:pt x="249" y="595"/>
                  </a:lnTo>
                  <a:lnTo>
                    <a:pt x="263" y="580"/>
                  </a:lnTo>
                  <a:lnTo>
                    <a:pt x="263" y="232"/>
                  </a:lnTo>
                  <a:lnTo>
                    <a:pt x="213" y="231"/>
                  </a:lnTo>
                  <a:lnTo>
                    <a:pt x="213" y="123"/>
                  </a:lnTo>
                  <a:lnTo>
                    <a:pt x="141" y="123"/>
                  </a:lnTo>
                  <a:lnTo>
                    <a:pt x="134" y="121"/>
                  </a:lnTo>
                  <a:lnTo>
                    <a:pt x="128" y="106"/>
                  </a:lnTo>
                  <a:lnTo>
                    <a:pt x="128" y="0"/>
                  </a:lnTo>
                  <a:lnTo>
                    <a:pt x="68" y="0"/>
                  </a:lnTo>
                  <a:lnTo>
                    <a:pt x="62" y="2"/>
                  </a:lnTo>
                  <a:lnTo>
                    <a:pt x="56" y="16"/>
                  </a:lnTo>
                  <a:lnTo>
                    <a:pt x="56" y="314"/>
                  </a:lnTo>
                  <a:lnTo>
                    <a:pt x="0" y="314"/>
                  </a:lnTo>
                  <a:lnTo>
                    <a:pt x="0" y="394"/>
                  </a:lnTo>
                  <a:lnTo>
                    <a:pt x="208" y="394"/>
                  </a:lnTo>
                  <a:lnTo>
                    <a:pt x="208" y="1106"/>
                  </a:lnTo>
                  <a:lnTo>
                    <a:pt x="244" y="1106"/>
                  </a:lnTo>
                  <a:lnTo>
                    <a:pt x="244" y="1383"/>
                  </a:lnTo>
                  <a:lnTo>
                    <a:pt x="290" y="1487"/>
                  </a:lnTo>
                  <a:lnTo>
                    <a:pt x="431" y="1487"/>
                  </a:lnTo>
                </a:path>
              </a:pathLst>
            </a:custGeom>
            <a:solidFill>
              <a:srgbClr val="868686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283" name="Freeform 59"/>
            <p:cNvSpPr>
              <a:spLocks/>
            </p:cNvSpPr>
            <p:nvPr/>
          </p:nvSpPr>
          <p:spPr bwMode="auto">
            <a:xfrm>
              <a:off x="1311" y="3126"/>
              <a:ext cx="88" cy="21"/>
            </a:xfrm>
            <a:custGeom>
              <a:avLst/>
              <a:gdLst>
                <a:gd name="T0" fmla="*/ 87 w 88"/>
                <a:gd name="T1" fmla="*/ 20 h 21"/>
                <a:gd name="T2" fmla="*/ 87 w 88"/>
                <a:gd name="T3" fmla="*/ 0 h 21"/>
                <a:gd name="T4" fmla="*/ 0 w 88"/>
                <a:gd name="T5" fmla="*/ 0 h 21"/>
                <a:gd name="T6" fmla="*/ 0 w 88"/>
                <a:gd name="T7" fmla="*/ 20 h 21"/>
                <a:gd name="T8" fmla="*/ 87 w 88"/>
                <a:gd name="T9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21">
                  <a:moveTo>
                    <a:pt x="87" y="20"/>
                  </a:moveTo>
                  <a:lnTo>
                    <a:pt x="87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87" y="20"/>
                  </a:lnTo>
                </a:path>
              </a:pathLst>
            </a:custGeom>
            <a:solidFill>
              <a:srgbClr val="FF33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284" name="Freeform 60"/>
            <p:cNvSpPr>
              <a:spLocks/>
            </p:cNvSpPr>
            <p:nvPr/>
          </p:nvSpPr>
          <p:spPr bwMode="auto">
            <a:xfrm>
              <a:off x="1574" y="3126"/>
              <a:ext cx="88" cy="21"/>
            </a:xfrm>
            <a:custGeom>
              <a:avLst/>
              <a:gdLst>
                <a:gd name="T0" fmla="*/ 87 w 88"/>
                <a:gd name="T1" fmla="*/ 20 h 21"/>
                <a:gd name="T2" fmla="*/ 87 w 88"/>
                <a:gd name="T3" fmla="*/ 0 h 21"/>
                <a:gd name="T4" fmla="*/ 0 w 88"/>
                <a:gd name="T5" fmla="*/ 0 h 21"/>
                <a:gd name="T6" fmla="*/ 0 w 88"/>
                <a:gd name="T7" fmla="*/ 20 h 21"/>
                <a:gd name="T8" fmla="*/ 87 w 88"/>
                <a:gd name="T9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21">
                  <a:moveTo>
                    <a:pt x="87" y="20"/>
                  </a:moveTo>
                  <a:lnTo>
                    <a:pt x="87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87" y="20"/>
                  </a:lnTo>
                </a:path>
              </a:pathLst>
            </a:custGeom>
            <a:solidFill>
              <a:srgbClr val="FF33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285" name="Freeform 61"/>
            <p:cNvSpPr>
              <a:spLocks/>
            </p:cNvSpPr>
            <p:nvPr/>
          </p:nvSpPr>
          <p:spPr bwMode="auto">
            <a:xfrm>
              <a:off x="1373" y="3375"/>
              <a:ext cx="41" cy="42"/>
            </a:xfrm>
            <a:custGeom>
              <a:avLst/>
              <a:gdLst>
                <a:gd name="T0" fmla="*/ 20 w 41"/>
                <a:gd name="T1" fmla="*/ 41 h 42"/>
                <a:gd name="T2" fmla="*/ 34 w 41"/>
                <a:gd name="T3" fmla="*/ 35 h 42"/>
                <a:gd name="T4" fmla="*/ 40 w 41"/>
                <a:gd name="T5" fmla="*/ 21 h 42"/>
                <a:gd name="T6" fmla="*/ 35 w 41"/>
                <a:gd name="T7" fmla="*/ 6 h 42"/>
                <a:gd name="T8" fmla="*/ 20 w 41"/>
                <a:gd name="T9" fmla="*/ 0 h 42"/>
                <a:gd name="T10" fmla="*/ 6 w 41"/>
                <a:gd name="T11" fmla="*/ 6 h 42"/>
                <a:gd name="T12" fmla="*/ 0 w 41"/>
                <a:gd name="T13" fmla="*/ 21 h 42"/>
                <a:gd name="T14" fmla="*/ 5 w 41"/>
                <a:gd name="T15" fmla="*/ 35 h 42"/>
                <a:gd name="T16" fmla="*/ 20 w 41"/>
                <a:gd name="T17" fmla="*/ 4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42">
                  <a:moveTo>
                    <a:pt x="20" y="41"/>
                  </a:moveTo>
                  <a:lnTo>
                    <a:pt x="34" y="35"/>
                  </a:lnTo>
                  <a:lnTo>
                    <a:pt x="40" y="21"/>
                  </a:lnTo>
                  <a:lnTo>
                    <a:pt x="35" y="6"/>
                  </a:lnTo>
                  <a:lnTo>
                    <a:pt x="20" y="0"/>
                  </a:lnTo>
                  <a:lnTo>
                    <a:pt x="6" y="6"/>
                  </a:lnTo>
                  <a:lnTo>
                    <a:pt x="0" y="21"/>
                  </a:lnTo>
                  <a:lnTo>
                    <a:pt x="5" y="35"/>
                  </a:lnTo>
                  <a:lnTo>
                    <a:pt x="20" y="41"/>
                  </a:lnTo>
                </a:path>
              </a:pathLst>
            </a:custGeom>
            <a:solidFill>
              <a:srgbClr val="FF33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286" name="Freeform 62"/>
            <p:cNvSpPr>
              <a:spLocks/>
            </p:cNvSpPr>
            <p:nvPr/>
          </p:nvSpPr>
          <p:spPr bwMode="auto">
            <a:xfrm>
              <a:off x="1559" y="3375"/>
              <a:ext cx="41" cy="42"/>
            </a:xfrm>
            <a:custGeom>
              <a:avLst/>
              <a:gdLst>
                <a:gd name="T0" fmla="*/ 20 w 41"/>
                <a:gd name="T1" fmla="*/ 41 h 42"/>
                <a:gd name="T2" fmla="*/ 34 w 41"/>
                <a:gd name="T3" fmla="*/ 35 h 42"/>
                <a:gd name="T4" fmla="*/ 40 w 41"/>
                <a:gd name="T5" fmla="*/ 21 h 42"/>
                <a:gd name="T6" fmla="*/ 35 w 41"/>
                <a:gd name="T7" fmla="*/ 6 h 42"/>
                <a:gd name="T8" fmla="*/ 20 w 41"/>
                <a:gd name="T9" fmla="*/ 0 h 42"/>
                <a:gd name="T10" fmla="*/ 6 w 41"/>
                <a:gd name="T11" fmla="*/ 6 h 42"/>
                <a:gd name="T12" fmla="*/ 0 w 41"/>
                <a:gd name="T13" fmla="*/ 21 h 42"/>
                <a:gd name="T14" fmla="*/ 6 w 41"/>
                <a:gd name="T15" fmla="*/ 35 h 42"/>
                <a:gd name="T16" fmla="*/ 20 w 41"/>
                <a:gd name="T17" fmla="*/ 4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42">
                  <a:moveTo>
                    <a:pt x="20" y="41"/>
                  </a:moveTo>
                  <a:lnTo>
                    <a:pt x="34" y="35"/>
                  </a:lnTo>
                  <a:lnTo>
                    <a:pt x="40" y="21"/>
                  </a:lnTo>
                  <a:lnTo>
                    <a:pt x="35" y="6"/>
                  </a:lnTo>
                  <a:lnTo>
                    <a:pt x="20" y="0"/>
                  </a:lnTo>
                  <a:lnTo>
                    <a:pt x="6" y="6"/>
                  </a:lnTo>
                  <a:lnTo>
                    <a:pt x="0" y="21"/>
                  </a:lnTo>
                  <a:lnTo>
                    <a:pt x="6" y="35"/>
                  </a:lnTo>
                  <a:lnTo>
                    <a:pt x="20" y="41"/>
                  </a:lnTo>
                </a:path>
              </a:pathLst>
            </a:custGeom>
            <a:solidFill>
              <a:srgbClr val="FF33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287" name="Freeform 63"/>
            <p:cNvSpPr>
              <a:spLocks/>
            </p:cNvSpPr>
            <p:nvPr/>
          </p:nvSpPr>
          <p:spPr bwMode="auto">
            <a:xfrm>
              <a:off x="1391" y="2671"/>
              <a:ext cx="45" cy="45"/>
            </a:xfrm>
            <a:custGeom>
              <a:avLst/>
              <a:gdLst>
                <a:gd name="T0" fmla="*/ 22 w 45"/>
                <a:gd name="T1" fmla="*/ 44 h 45"/>
                <a:gd name="T2" fmla="*/ 37 w 45"/>
                <a:gd name="T3" fmla="*/ 38 h 45"/>
                <a:gd name="T4" fmla="*/ 44 w 45"/>
                <a:gd name="T5" fmla="*/ 22 h 45"/>
                <a:gd name="T6" fmla="*/ 38 w 45"/>
                <a:gd name="T7" fmla="*/ 7 h 45"/>
                <a:gd name="T8" fmla="*/ 22 w 45"/>
                <a:gd name="T9" fmla="*/ 0 h 45"/>
                <a:gd name="T10" fmla="*/ 7 w 45"/>
                <a:gd name="T11" fmla="*/ 6 h 45"/>
                <a:gd name="T12" fmla="*/ 0 w 45"/>
                <a:gd name="T13" fmla="*/ 22 h 45"/>
                <a:gd name="T14" fmla="*/ 6 w 45"/>
                <a:gd name="T15" fmla="*/ 37 h 45"/>
                <a:gd name="T16" fmla="*/ 22 w 45"/>
                <a:gd name="T17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45">
                  <a:moveTo>
                    <a:pt x="22" y="44"/>
                  </a:moveTo>
                  <a:lnTo>
                    <a:pt x="37" y="38"/>
                  </a:lnTo>
                  <a:lnTo>
                    <a:pt x="44" y="22"/>
                  </a:lnTo>
                  <a:lnTo>
                    <a:pt x="38" y="7"/>
                  </a:lnTo>
                  <a:lnTo>
                    <a:pt x="22" y="0"/>
                  </a:lnTo>
                  <a:lnTo>
                    <a:pt x="7" y="6"/>
                  </a:lnTo>
                  <a:lnTo>
                    <a:pt x="0" y="22"/>
                  </a:lnTo>
                  <a:lnTo>
                    <a:pt x="6" y="37"/>
                  </a:lnTo>
                  <a:lnTo>
                    <a:pt x="22" y="44"/>
                  </a:lnTo>
                </a:path>
              </a:pathLst>
            </a:custGeom>
            <a:solidFill>
              <a:srgbClr val="FF33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288" name="Freeform 64"/>
            <p:cNvSpPr>
              <a:spLocks/>
            </p:cNvSpPr>
            <p:nvPr/>
          </p:nvSpPr>
          <p:spPr bwMode="auto">
            <a:xfrm>
              <a:off x="1537" y="2671"/>
              <a:ext cx="44" cy="45"/>
            </a:xfrm>
            <a:custGeom>
              <a:avLst/>
              <a:gdLst>
                <a:gd name="T0" fmla="*/ 22 w 44"/>
                <a:gd name="T1" fmla="*/ 44 h 45"/>
                <a:gd name="T2" fmla="*/ 36 w 44"/>
                <a:gd name="T3" fmla="*/ 38 h 45"/>
                <a:gd name="T4" fmla="*/ 43 w 44"/>
                <a:gd name="T5" fmla="*/ 22 h 45"/>
                <a:gd name="T6" fmla="*/ 37 w 44"/>
                <a:gd name="T7" fmla="*/ 7 h 45"/>
                <a:gd name="T8" fmla="*/ 22 w 44"/>
                <a:gd name="T9" fmla="*/ 0 h 45"/>
                <a:gd name="T10" fmla="*/ 7 w 44"/>
                <a:gd name="T11" fmla="*/ 6 h 45"/>
                <a:gd name="T12" fmla="*/ 0 w 44"/>
                <a:gd name="T13" fmla="*/ 22 h 45"/>
                <a:gd name="T14" fmla="*/ 6 w 44"/>
                <a:gd name="T15" fmla="*/ 37 h 45"/>
                <a:gd name="T16" fmla="*/ 22 w 44"/>
                <a:gd name="T17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5">
                  <a:moveTo>
                    <a:pt x="22" y="44"/>
                  </a:moveTo>
                  <a:lnTo>
                    <a:pt x="36" y="38"/>
                  </a:lnTo>
                  <a:lnTo>
                    <a:pt x="43" y="22"/>
                  </a:lnTo>
                  <a:lnTo>
                    <a:pt x="37" y="7"/>
                  </a:lnTo>
                  <a:lnTo>
                    <a:pt x="22" y="0"/>
                  </a:lnTo>
                  <a:lnTo>
                    <a:pt x="7" y="6"/>
                  </a:lnTo>
                  <a:lnTo>
                    <a:pt x="0" y="22"/>
                  </a:lnTo>
                  <a:lnTo>
                    <a:pt x="6" y="37"/>
                  </a:lnTo>
                  <a:lnTo>
                    <a:pt x="22" y="44"/>
                  </a:lnTo>
                </a:path>
              </a:pathLst>
            </a:custGeom>
            <a:solidFill>
              <a:srgbClr val="FF33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289" name="Freeform 65"/>
            <p:cNvSpPr>
              <a:spLocks/>
            </p:cNvSpPr>
            <p:nvPr/>
          </p:nvSpPr>
          <p:spPr bwMode="auto">
            <a:xfrm>
              <a:off x="1587" y="3179"/>
              <a:ext cx="76" cy="36"/>
            </a:xfrm>
            <a:custGeom>
              <a:avLst/>
              <a:gdLst>
                <a:gd name="T0" fmla="*/ 75 w 76"/>
                <a:gd name="T1" fmla="*/ 31 h 36"/>
                <a:gd name="T2" fmla="*/ 72 w 76"/>
                <a:gd name="T3" fmla="*/ 0 h 36"/>
                <a:gd name="T4" fmla="*/ 0 w 76"/>
                <a:gd name="T5" fmla="*/ 4 h 36"/>
                <a:gd name="T6" fmla="*/ 0 w 76"/>
                <a:gd name="T7" fmla="*/ 35 h 36"/>
                <a:gd name="T8" fmla="*/ 75 w 76"/>
                <a:gd name="T9" fmla="*/ 3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36">
                  <a:moveTo>
                    <a:pt x="75" y="31"/>
                  </a:moveTo>
                  <a:lnTo>
                    <a:pt x="72" y="0"/>
                  </a:lnTo>
                  <a:lnTo>
                    <a:pt x="0" y="4"/>
                  </a:lnTo>
                  <a:lnTo>
                    <a:pt x="0" y="35"/>
                  </a:lnTo>
                  <a:lnTo>
                    <a:pt x="75" y="31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FF">
                    <a:gamma/>
                    <a:shade val="69804"/>
                    <a:invGamma/>
                  </a:srgbClr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290" name="Freeform 66"/>
            <p:cNvSpPr>
              <a:spLocks/>
            </p:cNvSpPr>
            <p:nvPr/>
          </p:nvSpPr>
          <p:spPr bwMode="auto">
            <a:xfrm>
              <a:off x="1306" y="3196"/>
              <a:ext cx="82" cy="36"/>
            </a:xfrm>
            <a:custGeom>
              <a:avLst/>
              <a:gdLst>
                <a:gd name="T0" fmla="*/ 0 w 82"/>
                <a:gd name="T1" fmla="*/ 5 h 36"/>
                <a:gd name="T2" fmla="*/ 6 w 82"/>
                <a:gd name="T3" fmla="*/ 35 h 36"/>
                <a:gd name="T4" fmla="*/ 81 w 82"/>
                <a:gd name="T5" fmla="*/ 30 h 36"/>
                <a:gd name="T6" fmla="*/ 81 w 82"/>
                <a:gd name="T7" fmla="*/ 0 h 36"/>
                <a:gd name="T8" fmla="*/ 0 w 82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36">
                  <a:moveTo>
                    <a:pt x="0" y="5"/>
                  </a:moveTo>
                  <a:lnTo>
                    <a:pt x="6" y="35"/>
                  </a:lnTo>
                  <a:lnTo>
                    <a:pt x="81" y="30"/>
                  </a:lnTo>
                  <a:lnTo>
                    <a:pt x="81" y="0"/>
                  </a:lnTo>
                  <a:lnTo>
                    <a:pt x="0" y="5"/>
                  </a:lnTo>
                </a:path>
              </a:pathLst>
            </a:custGeom>
            <a:gradFill rotWithShape="0">
              <a:gsLst>
                <a:gs pos="0">
                  <a:srgbClr val="FFFFFF">
                    <a:gamma/>
                    <a:shade val="69804"/>
                    <a:invGamma/>
                  </a:srgbClr>
                </a:gs>
                <a:gs pos="100000">
                  <a:srgbClr val="FFFFFF"/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291" name="Freeform 67"/>
            <p:cNvSpPr>
              <a:spLocks/>
            </p:cNvSpPr>
            <p:nvPr/>
          </p:nvSpPr>
          <p:spPr bwMode="auto">
            <a:xfrm>
              <a:off x="1643" y="3467"/>
              <a:ext cx="20" cy="34"/>
            </a:xfrm>
            <a:custGeom>
              <a:avLst/>
              <a:gdLst>
                <a:gd name="T0" fmla="*/ 19 w 20"/>
                <a:gd name="T1" fmla="*/ 31 h 34"/>
                <a:gd name="T2" fmla="*/ 16 w 20"/>
                <a:gd name="T3" fmla="*/ 0 h 34"/>
                <a:gd name="T4" fmla="*/ 0 w 20"/>
                <a:gd name="T5" fmla="*/ 2 h 34"/>
                <a:gd name="T6" fmla="*/ 0 w 20"/>
                <a:gd name="T7" fmla="*/ 33 h 34"/>
                <a:gd name="T8" fmla="*/ 19 w 20"/>
                <a:gd name="T9" fmla="*/ 3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4">
                  <a:moveTo>
                    <a:pt x="19" y="31"/>
                  </a:moveTo>
                  <a:lnTo>
                    <a:pt x="16" y="0"/>
                  </a:lnTo>
                  <a:lnTo>
                    <a:pt x="0" y="2"/>
                  </a:lnTo>
                  <a:lnTo>
                    <a:pt x="0" y="33"/>
                  </a:lnTo>
                  <a:lnTo>
                    <a:pt x="19" y="3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292" name="Freeform 68"/>
            <p:cNvSpPr>
              <a:spLocks/>
            </p:cNvSpPr>
            <p:nvPr/>
          </p:nvSpPr>
          <p:spPr bwMode="auto">
            <a:xfrm>
              <a:off x="1306" y="3499"/>
              <a:ext cx="23" cy="34"/>
            </a:xfrm>
            <a:custGeom>
              <a:avLst/>
              <a:gdLst>
                <a:gd name="T0" fmla="*/ 0 w 23"/>
                <a:gd name="T1" fmla="*/ 4 h 34"/>
                <a:gd name="T2" fmla="*/ 6 w 23"/>
                <a:gd name="T3" fmla="*/ 33 h 34"/>
                <a:gd name="T4" fmla="*/ 22 w 23"/>
                <a:gd name="T5" fmla="*/ 31 h 34"/>
                <a:gd name="T6" fmla="*/ 22 w 23"/>
                <a:gd name="T7" fmla="*/ 0 h 34"/>
                <a:gd name="T8" fmla="*/ 0 w 23"/>
                <a:gd name="T9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4">
                  <a:moveTo>
                    <a:pt x="0" y="4"/>
                  </a:moveTo>
                  <a:lnTo>
                    <a:pt x="6" y="33"/>
                  </a:lnTo>
                  <a:lnTo>
                    <a:pt x="22" y="31"/>
                  </a:lnTo>
                  <a:lnTo>
                    <a:pt x="22" y="0"/>
                  </a:lnTo>
                  <a:lnTo>
                    <a:pt x="0" y="4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293" name="Freeform 69"/>
            <p:cNvSpPr>
              <a:spLocks/>
            </p:cNvSpPr>
            <p:nvPr/>
          </p:nvSpPr>
          <p:spPr bwMode="auto">
            <a:xfrm>
              <a:off x="1643" y="3393"/>
              <a:ext cx="20" cy="33"/>
            </a:xfrm>
            <a:custGeom>
              <a:avLst/>
              <a:gdLst>
                <a:gd name="T0" fmla="*/ 19 w 20"/>
                <a:gd name="T1" fmla="*/ 31 h 33"/>
                <a:gd name="T2" fmla="*/ 16 w 20"/>
                <a:gd name="T3" fmla="*/ 0 h 33"/>
                <a:gd name="T4" fmla="*/ 0 w 20"/>
                <a:gd name="T5" fmla="*/ 2 h 33"/>
                <a:gd name="T6" fmla="*/ 0 w 20"/>
                <a:gd name="T7" fmla="*/ 32 h 33"/>
                <a:gd name="T8" fmla="*/ 19 w 20"/>
                <a:gd name="T9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3">
                  <a:moveTo>
                    <a:pt x="19" y="31"/>
                  </a:moveTo>
                  <a:lnTo>
                    <a:pt x="16" y="0"/>
                  </a:lnTo>
                  <a:lnTo>
                    <a:pt x="0" y="2"/>
                  </a:lnTo>
                  <a:lnTo>
                    <a:pt x="0" y="32"/>
                  </a:lnTo>
                  <a:lnTo>
                    <a:pt x="19" y="31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294" name="Freeform 70"/>
            <p:cNvSpPr>
              <a:spLocks/>
            </p:cNvSpPr>
            <p:nvPr/>
          </p:nvSpPr>
          <p:spPr bwMode="auto">
            <a:xfrm>
              <a:off x="1306" y="3426"/>
              <a:ext cx="23" cy="33"/>
            </a:xfrm>
            <a:custGeom>
              <a:avLst/>
              <a:gdLst>
                <a:gd name="T0" fmla="*/ 0 w 23"/>
                <a:gd name="T1" fmla="*/ 3 h 33"/>
                <a:gd name="T2" fmla="*/ 6 w 23"/>
                <a:gd name="T3" fmla="*/ 32 h 33"/>
                <a:gd name="T4" fmla="*/ 22 w 23"/>
                <a:gd name="T5" fmla="*/ 30 h 33"/>
                <a:gd name="T6" fmla="*/ 22 w 23"/>
                <a:gd name="T7" fmla="*/ 0 h 33"/>
                <a:gd name="T8" fmla="*/ 0 w 23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3">
                  <a:moveTo>
                    <a:pt x="0" y="3"/>
                  </a:moveTo>
                  <a:lnTo>
                    <a:pt x="6" y="32"/>
                  </a:lnTo>
                  <a:lnTo>
                    <a:pt x="22" y="30"/>
                  </a:lnTo>
                  <a:lnTo>
                    <a:pt x="22" y="0"/>
                  </a:lnTo>
                  <a:lnTo>
                    <a:pt x="0" y="3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295" name="Freeform 71"/>
            <p:cNvSpPr>
              <a:spLocks/>
            </p:cNvSpPr>
            <p:nvPr/>
          </p:nvSpPr>
          <p:spPr bwMode="auto">
            <a:xfrm>
              <a:off x="1306" y="3351"/>
              <a:ext cx="23" cy="35"/>
            </a:xfrm>
            <a:custGeom>
              <a:avLst/>
              <a:gdLst>
                <a:gd name="T0" fmla="*/ 0 w 23"/>
                <a:gd name="T1" fmla="*/ 4 h 35"/>
                <a:gd name="T2" fmla="*/ 6 w 23"/>
                <a:gd name="T3" fmla="*/ 34 h 35"/>
                <a:gd name="T4" fmla="*/ 22 w 23"/>
                <a:gd name="T5" fmla="*/ 31 h 35"/>
                <a:gd name="T6" fmla="*/ 22 w 23"/>
                <a:gd name="T7" fmla="*/ 0 h 35"/>
                <a:gd name="T8" fmla="*/ 0 w 23"/>
                <a:gd name="T9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5">
                  <a:moveTo>
                    <a:pt x="0" y="4"/>
                  </a:moveTo>
                  <a:lnTo>
                    <a:pt x="6" y="34"/>
                  </a:lnTo>
                  <a:lnTo>
                    <a:pt x="22" y="31"/>
                  </a:lnTo>
                  <a:lnTo>
                    <a:pt x="22" y="0"/>
                  </a:lnTo>
                  <a:lnTo>
                    <a:pt x="0" y="4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296" name="Freeform 72"/>
            <p:cNvSpPr>
              <a:spLocks/>
            </p:cNvSpPr>
            <p:nvPr/>
          </p:nvSpPr>
          <p:spPr bwMode="auto">
            <a:xfrm>
              <a:off x="1643" y="3319"/>
              <a:ext cx="20" cy="34"/>
            </a:xfrm>
            <a:custGeom>
              <a:avLst/>
              <a:gdLst>
                <a:gd name="T0" fmla="*/ 19 w 20"/>
                <a:gd name="T1" fmla="*/ 31 h 34"/>
                <a:gd name="T2" fmla="*/ 16 w 20"/>
                <a:gd name="T3" fmla="*/ 0 h 34"/>
                <a:gd name="T4" fmla="*/ 0 w 20"/>
                <a:gd name="T5" fmla="*/ 2 h 34"/>
                <a:gd name="T6" fmla="*/ 0 w 20"/>
                <a:gd name="T7" fmla="*/ 33 h 34"/>
                <a:gd name="T8" fmla="*/ 19 w 20"/>
                <a:gd name="T9" fmla="*/ 3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4">
                  <a:moveTo>
                    <a:pt x="19" y="31"/>
                  </a:moveTo>
                  <a:lnTo>
                    <a:pt x="16" y="0"/>
                  </a:lnTo>
                  <a:lnTo>
                    <a:pt x="0" y="2"/>
                  </a:lnTo>
                  <a:lnTo>
                    <a:pt x="0" y="33"/>
                  </a:lnTo>
                  <a:lnTo>
                    <a:pt x="19" y="31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297" name="Freeform 73"/>
            <p:cNvSpPr>
              <a:spLocks/>
            </p:cNvSpPr>
            <p:nvPr/>
          </p:nvSpPr>
          <p:spPr bwMode="auto">
            <a:xfrm>
              <a:off x="1306" y="3273"/>
              <a:ext cx="82" cy="39"/>
            </a:xfrm>
            <a:custGeom>
              <a:avLst/>
              <a:gdLst>
                <a:gd name="T0" fmla="*/ 0 w 82"/>
                <a:gd name="T1" fmla="*/ 8 h 39"/>
                <a:gd name="T2" fmla="*/ 6 w 82"/>
                <a:gd name="T3" fmla="*/ 38 h 39"/>
                <a:gd name="T4" fmla="*/ 81 w 82"/>
                <a:gd name="T5" fmla="*/ 31 h 39"/>
                <a:gd name="T6" fmla="*/ 81 w 82"/>
                <a:gd name="T7" fmla="*/ 0 h 39"/>
                <a:gd name="T8" fmla="*/ 0 w 82"/>
                <a:gd name="T9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39">
                  <a:moveTo>
                    <a:pt x="0" y="8"/>
                  </a:moveTo>
                  <a:lnTo>
                    <a:pt x="6" y="38"/>
                  </a:lnTo>
                  <a:lnTo>
                    <a:pt x="81" y="31"/>
                  </a:lnTo>
                  <a:lnTo>
                    <a:pt x="81" y="0"/>
                  </a:lnTo>
                  <a:lnTo>
                    <a:pt x="0" y="8"/>
                  </a:lnTo>
                </a:path>
              </a:pathLst>
            </a:custGeom>
            <a:gradFill rotWithShape="0">
              <a:gsLst>
                <a:gs pos="0">
                  <a:srgbClr val="FFFFFF">
                    <a:gamma/>
                    <a:shade val="69804"/>
                    <a:invGamma/>
                  </a:srgbClr>
                </a:gs>
                <a:gs pos="100000">
                  <a:srgbClr val="FFFFFF"/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298" name="Freeform 74"/>
            <p:cNvSpPr>
              <a:spLocks/>
            </p:cNvSpPr>
            <p:nvPr/>
          </p:nvSpPr>
          <p:spPr bwMode="auto">
            <a:xfrm>
              <a:off x="1587" y="3246"/>
              <a:ext cx="76" cy="39"/>
            </a:xfrm>
            <a:custGeom>
              <a:avLst/>
              <a:gdLst>
                <a:gd name="T0" fmla="*/ 75 w 76"/>
                <a:gd name="T1" fmla="*/ 30 h 39"/>
                <a:gd name="T2" fmla="*/ 72 w 76"/>
                <a:gd name="T3" fmla="*/ 0 h 39"/>
                <a:gd name="T4" fmla="*/ 0 w 76"/>
                <a:gd name="T5" fmla="*/ 7 h 39"/>
                <a:gd name="T6" fmla="*/ 0 w 76"/>
                <a:gd name="T7" fmla="*/ 38 h 39"/>
                <a:gd name="T8" fmla="*/ 75 w 76"/>
                <a:gd name="T9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39">
                  <a:moveTo>
                    <a:pt x="75" y="30"/>
                  </a:moveTo>
                  <a:lnTo>
                    <a:pt x="72" y="0"/>
                  </a:lnTo>
                  <a:lnTo>
                    <a:pt x="0" y="7"/>
                  </a:lnTo>
                  <a:lnTo>
                    <a:pt x="0" y="38"/>
                  </a:lnTo>
                  <a:lnTo>
                    <a:pt x="75" y="30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FF">
                    <a:gamma/>
                    <a:shade val="69804"/>
                    <a:invGamma/>
                  </a:srgbClr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299" name="Freeform 75"/>
            <p:cNvSpPr>
              <a:spLocks/>
            </p:cNvSpPr>
            <p:nvPr/>
          </p:nvSpPr>
          <p:spPr bwMode="auto">
            <a:xfrm>
              <a:off x="1647" y="3467"/>
              <a:ext cx="31" cy="32"/>
            </a:xfrm>
            <a:custGeom>
              <a:avLst/>
              <a:gdLst>
                <a:gd name="T0" fmla="*/ 15 w 31"/>
                <a:gd name="T1" fmla="*/ 31 h 32"/>
                <a:gd name="T2" fmla="*/ 25 w 31"/>
                <a:gd name="T3" fmla="*/ 26 h 32"/>
                <a:gd name="T4" fmla="*/ 30 w 31"/>
                <a:gd name="T5" fmla="*/ 16 h 32"/>
                <a:gd name="T6" fmla="*/ 26 w 31"/>
                <a:gd name="T7" fmla="*/ 5 h 32"/>
                <a:gd name="T8" fmla="*/ 15 w 31"/>
                <a:gd name="T9" fmla="*/ 0 h 32"/>
                <a:gd name="T10" fmla="*/ 5 w 31"/>
                <a:gd name="T11" fmla="*/ 4 h 32"/>
                <a:gd name="T12" fmla="*/ 0 w 31"/>
                <a:gd name="T13" fmla="*/ 16 h 32"/>
                <a:gd name="T14" fmla="*/ 4 w 31"/>
                <a:gd name="T15" fmla="*/ 26 h 32"/>
                <a:gd name="T16" fmla="*/ 15 w 31"/>
                <a:gd name="T17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2">
                  <a:moveTo>
                    <a:pt x="15" y="31"/>
                  </a:moveTo>
                  <a:lnTo>
                    <a:pt x="25" y="26"/>
                  </a:lnTo>
                  <a:lnTo>
                    <a:pt x="30" y="16"/>
                  </a:lnTo>
                  <a:lnTo>
                    <a:pt x="26" y="5"/>
                  </a:lnTo>
                  <a:lnTo>
                    <a:pt x="15" y="0"/>
                  </a:lnTo>
                  <a:lnTo>
                    <a:pt x="5" y="4"/>
                  </a:lnTo>
                  <a:lnTo>
                    <a:pt x="0" y="16"/>
                  </a:lnTo>
                  <a:lnTo>
                    <a:pt x="4" y="26"/>
                  </a:lnTo>
                  <a:lnTo>
                    <a:pt x="15" y="31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300" name="Freeform 76"/>
            <p:cNvSpPr>
              <a:spLocks/>
            </p:cNvSpPr>
            <p:nvPr/>
          </p:nvSpPr>
          <p:spPr bwMode="auto">
            <a:xfrm>
              <a:off x="1647" y="3394"/>
              <a:ext cx="31" cy="31"/>
            </a:xfrm>
            <a:custGeom>
              <a:avLst/>
              <a:gdLst>
                <a:gd name="T0" fmla="*/ 15 w 31"/>
                <a:gd name="T1" fmla="*/ 30 h 31"/>
                <a:gd name="T2" fmla="*/ 25 w 31"/>
                <a:gd name="T3" fmla="*/ 26 h 31"/>
                <a:gd name="T4" fmla="*/ 30 w 31"/>
                <a:gd name="T5" fmla="*/ 15 h 31"/>
                <a:gd name="T6" fmla="*/ 26 w 31"/>
                <a:gd name="T7" fmla="*/ 4 h 31"/>
                <a:gd name="T8" fmla="*/ 15 w 31"/>
                <a:gd name="T9" fmla="*/ 0 h 31"/>
                <a:gd name="T10" fmla="*/ 5 w 31"/>
                <a:gd name="T11" fmla="*/ 4 h 31"/>
                <a:gd name="T12" fmla="*/ 0 w 31"/>
                <a:gd name="T13" fmla="*/ 15 h 31"/>
                <a:gd name="T14" fmla="*/ 4 w 31"/>
                <a:gd name="T15" fmla="*/ 25 h 31"/>
                <a:gd name="T16" fmla="*/ 15 w 31"/>
                <a:gd name="T17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1">
                  <a:moveTo>
                    <a:pt x="15" y="30"/>
                  </a:moveTo>
                  <a:lnTo>
                    <a:pt x="25" y="26"/>
                  </a:lnTo>
                  <a:lnTo>
                    <a:pt x="30" y="15"/>
                  </a:lnTo>
                  <a:lnTo>
                    <a:pt x="26" y="4"/>
                  </a:lnTo>
                  <a:lnTo>
                    <a:pt x="15" y="0"/>
                  </a:lnTo>
                  <a:lnTo>
                    <a:pt x="5" y="4"/>
                  </a:lnTo>
                  <a:lnTo>
                    <a:pt x="0" y="15"/>
                  </a:lnTo>
                  <a:lnTo>
                    <a:pt x="4" y="25"/>
                  </a:lnTo>
                  <a:lnTo>
                    <a:pt x="15" y="30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301" name="Freeform 77"/>
            <p:cNvSpPr>
              <a:spLocks/>
            </p:cNvSpPr>
            <p:nvPr/>
          </p:nvSpPr>
          <p:spPr bwMode="auto">
            <a:xfrm>
              <a:off x="1647" y="3320"/>
              <a:ext cx="31" cy="31"/>
            </a:xfrm>
            <a:custGeom>
              <a:avLst/>
              <a:gdLst>
                <a:gd name="T0" fmla="*/ 15 w 31"/>
                <a:gd name="T1" fmla="*/ 30 h 31"/>
                <a:gd name="T2" fmla="*/ 25 w 31"/>
                <a:gd name="T3" fmla="*/ 26 h 31"/>
                <a:gd name="T4" fmla="*/ 30 w 31"/>
                <a:gd name="T5" fmla="*/ 15 h 31"/>
                <a:gd name="T6" fmla="*/ 26 w 31"/>
                <a:gd name="T7" fmla="*/ 5 h 31"/>
                <a:gd name="T8" fmla="*/ 15 w 31"/>
                <a:gd name="T9" fmla="*/ 0 h 31"/>
                <a:gd name="T10" fmla="*/ 5 w 31"/>
                <a:gd name="T11" fmla="*/ 4 h 31"/>
                <a:gd name="T12" fmla="*/ 0 w 31"/>
                <a:gd name="T13" fmla="*/ 15 h 31"/>
                <a:gd name="T14" fmla="*/ 4 w 31"/>
                <a:gd name="T15" fmla="*/ 26 h 31"/>
                <a:gd name="T16" fmla="*/ 15 w 31"/>
                <a:gd name="T17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1">
                  <a:moveTo>
                    <a:pt x="15" y="30"/>
                  </a:moveTo>
                  <a:lnTo>
                    <a:pt x="25" y="26"/>
                  </a:lnTo>
                  <a:lnTo>
                    <a:pt x="30" y="15"/>
                  </a:lnTo>
                  <a:lnTo>
                    <a:pt x="26" y="5"/>
                  </a:lnTo>
                  <a:lnTo>
                    <a:pt x="15" y="0"/>
                  </a:lnTo>
                  <a:lnTo>
                    <a:pt x="5" y="4"/>
                  </a:lnTo>
                  <a:lnTo>
                    <a:pt x="0" y="15"/>
                  </a:lnTo>
                  <a:lnTo>
                    <a:pt x="4" y="26"/>
                  </a:lnTo>
                  <a:lnTo>
                    <a:pt x="15" y="30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302" name="Freeform 78"/>
            <p:cNvSpPr>
              <a:spLocks/>
            </p:cNvSpPr>
            <p:nvPr/>
          </p:nvSpPr>
          <p:spPr bwMode="auto">
            <a:xfrm>
              <a:off x="1647" y="3246"/>
              <a:ext cx="31" cy="31"/>
            </a:xfrm>
            <a:custGeom>
              <a:avLst/>
              <a:gdLst>
                <a:gd name="T0" fmla="*/ 15 w 31"/>
                <a:gd name="T1" fmla="*/ 30 h 31"/>
                <a:gd name="T2" fmla="*/ 25 w 31"/>
                <a:gd name="T3" fmla="*/ 26 h 31"/>
                <a:gd name="T4" fmla="*/ 30 w 31"/>
                <a:gd name="T5" fmla="*/ 15 h 31"/>
                <a:gd name="T6" fmla="*/ 26 w 31"/>
                <a:gd name="T7" fmla="*/ 5 h 31"/>
                <a:gd name="T8" fmla="*/ 15 w 31"/>
                <a:gd name="T9" fmla="*/ 0 h 31"/>
                <a:gd name="T10" fmla="*/ 5 w 31"/>
                <a:gd name="T11" fmla="*/ 4 h 31"/>
                <a:gd name="T12" fmla="*/ 0 w 31"/>
                <a:gd name="T13" fmla="*/ 15 h 31"/>
                <a:gd name="T14" fmla="*/ 4 w 31"/>
                <a:gd name="T15" fmla="*/ 26 h 31"/>
                <a:gd name="T16" fmla="*/ 15 w 31"/>
                <a:gd name="T17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1">
                  <a:moveTo>
                    <a:pt x="15" y="30"/>
                  </a:moveTo>
                  <a:lnTo>
                    <a:pt x="25" y="26"/>
                  </a:lnTo>
                  <a:lnTo>
                    <a:pt x="30" y="15"/>
                  </a:lnTo>
                  <a:lnTo>
                    <a:pt x="26" y="5"/>
                  </a:lnTo>
                  <a:lnTo>
                    <a:pt x="15" y="0"/>
                  </a:lnTo>
                  <a:lnTo>
                    <a:pt x="5" y="4"/>
                  </a:lnTo>
                  <a:lnTo>
                    <a:pt x="0" y="15"/>
                  </a:lnTo>
                  <a:lnTo>
                    <a:pt x="4" y="26"/>
                  </a:lnTo>
                  <a:lnTo>
                    <a:pt x="15" y="30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303" name="Freeform 79"/>
            <p:cNvSpPr>
              <a:spLocks/>
            </p:cNvSpPr>
            <p:nvPr/>
          </p:nvSpPr>
          <p:spPr bwMode="auto">
            <a:xfrm>
              <a:off x="1647" y="3180"/>
              <a:ext cx="31" cy="31"/>
            </a:xfrm>
            <a:custGeom>
              <a:avLst/>
              <a:gdLst>
                <a:gd name="T0" fmla="*/ 15 w 31"/>
                <a:gd name="T1" fmla="*/ 30 h 31"/>
                <a:gd name="T2" fmla="*/ 25 w 31"/>
                <a:gd name="T3" fmla="*/ 25 h 31"/>
                <a:gd name="T4" fmla="*/ 30 w 31"/>
                <a:gd name="T5" fmla="*/ 15 h 31"/>
                <a:gd name="T6" fmla="*/ 26 w 31"/>
                <a:gd name="T7" fmla="*/ 4 h 31"/>
                <a:gd name="T8" fmla="*/ 15 w 31"/>
                <a:gd name="T9" fmla="*/ 0 h 31"/>
                <a:gd name="T10" fmla="*/ 5 w 31"/>
                <a:gd name="T11" fmla="*/ 4 h 31"/>
                <a:gd name="T12" fmla="*/ 0 w 31"/>
                <a:gd name="T13" fmla="*/ 15 h 31"/>
                <a:gd name="T14" fmla="*/ 4 w 31"/>
                <a:gd name="T15" fmla="*/ 25 h 31"/>
                <a:gd name="T16" fmla="*/ 15 w 31"/>
                <a:gd name="T17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1">
                  <a:moveTo>
                    <a:pt x="15" y="30"/>
                  </a:moveTo>
                  <a:lnTo>
                    <a:pt x="25" y="25"/>
                  </a:lnTo>
                  <a:lnTo>
                    <a:pt x="30" y="15"/>
                  </a:lnTo>
                  <a:lnTo>
                    <a:pt x="26" y="4"/>
                  </a:lnTo>
                  <a:lnTo>
                    <a:pt x="15" y="0"/>
                  </a:lnTo>
                  <a:lnTo>
                    <a:pt x="5" y="4"/>
                  </a:lnTo>
                  <a:lnTo>
                    <a:pt x="0" y="15"/>
                  </a:lnTo>
                  <a:lnTo>
                    <a:pt x="4" y="25"/>
                  </a:lnTo>
                  <a:lnTo>
                    <a:pt x="15" y="30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304" name="Freeform 80"/>
            <p:cNvSpPr>
              <a:spLocks/>
            </p:cNvSpPr>
            <p:nvPr/>
          </p:nvSpPr>
          <p:spPr bwMode="auto">
            <a:xfrm>
              <a:off x="1297" y="3502"/>
              <a:ext cx="31" cy="31"/>
            </a:xfrm>
            <a:custGeom>
              <a:avLst/>
              <a:gdLst>
                <a:gd name="T0" fmla="*/ 15 w 31"/>
                <a:gd name="T1" fmla="*/ 30 h 31"/>
                <a:gd name="T2" fmla="*/ 25 w 31"/>
                <a:gd name="T3" fmla="*/ 26 h 31"/>
                <a:gd name="T4" fmla="*/ 30 w 31"/>
                <a:gd name="T5" fmla="*/ 15 h 31"/>
                <a:gd name="T6" fmla="*/ 26 w 31"/>
                <a:gd name="T7" fmla="*/ 5 h 31"/>
                <a:gd name="T8" fmla="*/ 15 w 31"/>
                <a:gd name="T9" fmla="*/ 0 h 31"/>
                <a:gd name="T10" fmla="*/ 5 w 31"/>
                <a:gd name="T11" fmla="*/ 4 h 31"/>
                <a:gd name="T12" fmla="*/ 0 w 31"/>
                <a:gd name="T13" fmla="*/ 15 h 31"/>
                <a:gd name="T14" fmla="*/ 4 w 31"/>
                <a:gd name="T15" fmla="*/ 25 h 31"/>
                <a:gd name="T16" fmla="*/ 15 w 31"/>
                <a:gd name="T17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1">
                  <a:moveTo>
                    <a:pt x="15" y="30"/>
                  </a:moveTo>
                  <a:lnTo>
                    <a:pt x="25" y="26"/>
                  </a:lnTo>
                  <a:lnTo>
                    <a:pt x="30" y="15"/>
                  </a:lnTo>
                  <a:lnTo>
                    <a:pt x="26" y="5"/>
                  </a:lnTo>
                  <a:lnTo>
                    <a:pt x="15" y="0"/>
                  </a:lnTo>
                  <a:lnTo>
                    <a:pt x="5" y="4"/>
                  </a:lnTo>
                  <a:lnTo>
                    <a:pt x="0" y="15"/>
                  </a:lnTo>
                  <a:lnTo>
                    <a:pt x="4" y="25"/>
                  </a:lnTo>
                  <a:lnTo>
                    <a:pt x="15" y="30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305" name="Freeform 81"/>
            <p:cNvSpPr>
              <a:spLocks/>
            </p:cNvSpPr>
            <p:nvPr/>
          </p:nvSpPr>
          <p:spPr bwMode="auto">
            <a:xfrm>
              <a:off x="1297" y="3428"/>
              <a:ext cx="31" cy="31"/>
            </a:xfrm>
            <a:custGeom>
              <a:avLst/>
              <a:gdLst>
                <a:gd name="T0" fmla="*/ 15 w 31"/>
                <a:gd name="T1" fmla="*/ 30 h 31"/>
                <a:gd name="T2" fmla="*/ 25 w 31"/>
                <a:gd name="T3" fmla="*/ 26 h 31"/>
                <a:gd name="T4" fmla="*/ 30 w 31"/>
                <a:gd name="T5" fmla="*/ 15 h 31"/>
                <a:gd name="T6" fmla="*/ 26 w 31"/>
                <a:gd name="T7" fmla="*/ 5 h 31"/>
                <a:gd name="T8" fmla="*/ 15 w 31"/>
                <a:gd name="T9" fmla="*/ 0 h 31"/>
                <a:gd name="T10" fmla="*/ 5 w 31"/>
                <a:gd name="T11" fmla="*/ 4 h 31"/>
                <a:gd name="T12" fmla="*/ 0 w 31"/>
                <a:gd name="T13" fmla="*/ 15 h 31"/>
                <a:gd name="T14" fmla="*/ 4 w 31"/>
                <a:gd name="T15" fmla="*/ 26 h 31"/>
                <a:gd name="T16" fmla="*/ 15 w 31"/>
                <a:gd name="T17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1">
                  <a:moveTo>
                    <a:pt x="15" y="30"/>
                  </a:moveTo>
                  <a:lnTo>
                    <a:pt x="25" y="26"/>
                  </a:lnTo>
                  <a:lnTo>
                    <a:pt x="30" y="15"/>
                  </a:lnTo>
                  <a:lnTo>
                    <a:pt x="26" y="5"/>
                  </a:lnTo>
                  <a:lnTo>
                    <a:pt x="15" y="0"/>
                  </a:lnTo>
                  <a:lnTo>
                    <a:pt x="5" y="4"/>
                  </a:lnTo>
                  <a:lnTo>
                    <a:pt x="0" y="15"/>
                  </a:lnTo>
                  <a:lnTo>
                    <a:pt x="4" y="26"/>
                  </a:lnTo>
                  <a:lnTo>
                    <a:pt x="15" y="30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306" name="Freeform 82"/>
            <p:cNvSpPr>
              <a:spLocks/>
            </p:cNvSpPr>
            <p:nvPr/>
          </p:nvSpPr>
          <p:spPr bwMode="auto">
            <a:xfrm>
              <a:off x="1297" y="3354"/>
              <a:ext cx="31" cy="32"/>
            </a:xfrm>
            <a:custGeom>
              <a:avLst/>
              <a:gdLst>
                <a:gd name="T0" fmla="*/ 15 w 31"/>
                <a:gd name="T1" fmla="*/ 31 h 32"/>
                <a:gd name="T2" fmla="*/ 25 w 31"/>
                <a:gd name="T3" fmla="*/ 26 h 32"/>
                <a:gd name="T4" fmla="*/ 30 w 31"/>
                <a:gd name="T5" fmla="*/ 15 h 32"/>
                <a:gd name="T6" fmla="*/ 26 w 31"/>
                <a:gd name="T7" fmla="*/ 5 h 32"/>
                <a:gd name="T8" fmla="*/ 15 w 31"/>
                <a:gd name="T9" fmla="*/ 0 h 32"/>
                <a:gd name="T10" fmla="*/ 5 w 31"/>
                <a:gd name="T11" fmla="*/ 4 h 32"/>
                <a:gd name="T12" fmla="*/ 0 w 31"/>
                <a:gd name="T13" fmla="*/ 15 h 32"/>
                <a:gd name="T14" fmla="*/ 4 w 31"/>
                <a:gd name="T15" fmla="*/ 26 h 32"/>
                <a:gd name="T16" fmla="*/ 15 w 31"/>
                <a:gd name="T17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2">
                  <a:moveTo>
                    <a:pt x="15" y="31"/>
                  </a:moveTo>
                  <a:lnTo>
                    <a:pt x="25" y="26"/>
                  </a:lnTo>
                  <a:lnTo>
                    <a:pt x="30" y="15"/>
                  </a:lnTo>
                  <a:lnTo>
                    <a:pt x="26" y="5"/>
                  </a:lnTo>
                  <a:lnTo>
                    <a:pt x="15" y="0"/>
                  </a:lnTo>
                  <a:lnTo>
                    <a:pt x="5" y="4"/>
                  </a:lnTo>
                  <a:lnTo>
                    <a:pt x="0" y="15"/>
                  </a:lnTo>
                  <a:lnTo>
                    <a:pt x="4" y="26"/>
                  </a:lnTo>
                  <a:lnTo>
                    <a:pt x="15" y="31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307" name="Freeform 83"/>
            <p:cNvSpPr>
              <a:spLocks/>
            </p:cNvSpPr>
            <p:nvPr/>
          </p:nvSpPr>
          <p:spPr bwMode="auto">
            <a:xfrm>
              <a:off x="1297" y="3281"/>
              <a:ext cx="31" cy="31"/>
            </a:xfrm>
            <a:custGeom>
              <a:avLst/>
              <a:gdLst>
                <a:gd name="T0" fmla="*/ 15 w 31"/>
                <a:gd name="T1" fmla="*/ 30 h 31"/>
                <a:gd name="T2" fmla="*/ 25 w 31"/>
                <a:gd name="T3" fmla="*/ 26 h 31"/>
                <a:gd name="T4" fmla="*/ 30 w 31"/>
                <a:gd name="T5" fmla="*/ 15 h 31"/>
                <a:gd name="T6" fmla="*/ 26 w 31"/>
                <a:gd name="T7" fmla="*/ 4 h 31"/>
                <a:gd name="T8" fmla="*/ 15 w 31"/>
                <a:gd name="T9" fmla="*/ 0 h 31"/>
                <a:gd name="T10" fmla="*/ 5 w 31"/>
                <a:gd name="T11" fmla="*/ 4 h 31"/>
                <a:gd name="T12" fmla="*/ 0 w 31"/>
                <a:gd name="T13" fmla="*/ 15 h 31"/>
                <a:gd name="T14" fmla="*/ 4 w 31"/>
                <a:gd name="T15" fmla="*/ 25 h 31"/>
                <a:gd name="T16" fmla="*/ 15 w 31"/>
                <a:gd name="T17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1">
                  <a:moveTo>
                    <a:pt x="15" y="30"/>
                  </a:moveTo>
                  <a:lnTo>
                    <a:pt x="25" y="26"/>
                  </a:lnTo>
                  <a:lnTo>
                    <a:pt x="30" y="15"/>
                  </a:lnTo>
                  <a:lnTo>
                    <a:pt x="26" y="4"/>
                  </a:lnTo>
                  <a:lnTo>
                    <a:pt x="15" y="0"/>
                  </a:lnTo>
                  <a:lnTo>
                    <a:pt x="5" y="4"/>
                  </a:lnTo>
                  <a:lnTo>
                    <a:pt x="0" y="15"/>
                  </a:lnTo>
                  <a:lnTo>
                    <a:pt x="4" y="25"/>
                  </a:lnTo>
                  <a:lnTo>
                    <a:pt x="15" y="30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308" name="Freeform 84"/>
            <p:cNvSpPr>
              <a:spLocks/>
            </p:cNvSpPr>
            <p:nvPr/>
          </p:nvSpPr>
          <p:spPr bwMode="auto">
            <a:xfrm>
              <a:off x="1297" y="3201"/>
              <a:ext cx="31" cy="31"/>
            </a:xfrm>
            <a:custGeom>
              <a:avLst/>
              <a:gdLst>
                <a:gd name="T0" fmla="*/ 15 w 31"/>
                <a:gd name="T1" fmla="*/ 30 h 31"/>
                <a:gd name="T2" fmla="*/ 25 w 31"/>
                <a:gd name="T3" fmla="*/ 26 h 31"/>
                <a:gd name="T4" fmla="*/ 30 w 31"/>
                <a:gd name="T5" fmla="*/ 15 h 31"/>
                <a:gd name="T6" fmla="*/ 26 w 31"/>
                <a:gd name="T7" fmla="*/ 4 h 31"/>
                <a:gd name="T8" fmla="*/ 15 w 31"/>
                <a:gd name="T9" fmla="*/ 0 h 31"/>
                <a:gd name="T10" fmla="*/ 5 w 31"/>
                <a:gd name="T11" fmla="*/ 4 h 31"/>
                <a:gd name="T12" fmla="*/ 0 w 31"/>
                <a:gd name="T13" fmla="*/ 15 h 31"/>
                <a:gd name="T14" fmla="*/ 4 w 31"/>
                <a:gd name="T15" fmla="*/ 25 h 31"/>
                <a:gd name="T16" fmla="*/ 15 w 31"/>
                <a:gd name="T17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1">
                  <a:moveTo>
                    <a:pt x="15" y="30"/>
                  </a:moveTo>
                  <a:lnTo>
                    <a:pt x="25" y="26"/>
                  </a:lnTo>
                  <a:lnTo>
                    <a:pt x="30" y="15"/>
                  </a:lnTo>
                  <a:lnTo>
                    <a:pt x="26" y="4"/>
                  </a:lnTo>
                  <a:lnTo>
                    <a:pt x="15" y="0"/>
                  </a:lnTo>
                  <a:lnTo>
                    <a:pt x="5" y="4"/>
                  </a:lnTo>
                  <a:lnTo>
                    <a:pt x="0" y="15"/>
                  </a:lnTo>
                  <a:lnTo>
                    <a:pt x="4" y="25"/>
                  </a:lnTo>
                  <a:lnTo>
                    <a:pt x="15" y="30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309" name="Freeform 85"/>
            <p:cNvSpPr>
              <a:spLocks/>
            </p:cNvSpPr>
            <p:nvPr/>
          </p:nvSpPr>
          <p:spPr bwMode="auto">
            <a:xfrm>
              <a:off x="1281" y="3014"/>
              <a:ext cx="162" cy="442"/>
            </a:xfrm>
            <a:custGeom>
              <a:avLst/>
              <a:gdLst>
                <a:gd name="T0" fmla="*/ 161 w 162"/>
                <a:gd name="T1" fmla="*/ 440 h 442"/>
                <a:gd name="T2" fmla="*/ 100 w 162"/>
                <a:gd name="T3" fmla="*/ 441 h 442"/>
                <a:gd name="T4" fmla="*/ 88 w 162"/>
                <a:gd name="T5" fmla="*/ 428 h 442"/>
                <a:gd name="T6" fmla="*/ 88 w 162"/>
                <a:gd name="T7" fmla="*/ 403 h 442"/>
                <a:gd name="T8" fmla="*/ 133 w 162"/>
                <a:gd name="T9" fmla="*/ 403 h 442"/>
                <a:gd name="T10" fmla="*/ 132 w 162"/>
                <a:gd name="T11" fmla="*/ 353 h 442"/>
                <a:gd name="T12" fmla="*/ 88 w 162"/>
                <a:gd name="T13" fmla="*/ 353 h 442"/>
                <a:gd name="T14" fmla="*/ 88 w 162"/>
                <a:gd name="T15" fmla="*/ 314 h 442"/>
                <a:gd name="T16" fmla="*/ 104 w 162"/>
                <a:gd name="T17" fmla="*/ 313 h 442"/>
                <a:gd name="T18" fmla="*/ 106 w 162"/>
                <a:gd name="T19" fmla="*/ 307 h 442"/>
                <a:gd name="T20" fmla="*/ 106 w 162"/>
                <a:gd name="T21" fmla="*/ 177 h 442"/>
                <a:gd name="T22" fmla="*/ 0 w 162"/>
                <a:gd name="T23" fmla="*/ 177 h 442"/>
                <a:gd name="T24" fmla="*/ 0 w 162"/>
                <a:gd name="T25" fmla="*/ 130 h 442"/>
                <a:gd name="T26" fmla="*/ 11 w 162"/>
                <a:gd name="T27" fmla="*/ 100 h 442"/>
                <a:gd name="T28" fmla="*/ 30 w 162"/>
                <a:gd name="T29" fmla="*/ 100 h 442"/>
                <a:gd name="T30" fmla="*/ 30 w 162"/>
                <a:gd name="T31" fmla="*/ 133 h 442"/>
                <a:gd name="T32" fmla="*/ 117 w 162"/>
                <a:gd name="T33" fmla="*/ 133 h 442"/>
                <a:gd name="T34" fmla="*/ 117 w 162"/>
                <a:gd name="T35" fmla="*/ 0 h 442"/>
                <a:gd name="T36" fmla="*/ 132 w 162"/>
                <a:gd name="T37" fmla="*/ 0 h 442"/>
                <a:gd name="T38" fmla="*/ 132 w 162"/>
                <a:gd name="T39" fmla="*/ 302 h 442"/>
                <a:gd name="T40" fmla="*/ 161 w 162"/>
                <a:gd name="T41" fmla="*/ 302 h 442"/>
                <a:gd name="T42" fmla="*/ 161 w 162"/>
                <a:gd name="T43" fmla="*/ 44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2" h="442">
                  <a:moveTo>
                    <a:pt x="161" y="440"/>
                  </a:moveTo>
                  <a:lnTo>
                    <a:pt x="100" y="441"/>
                  </a:lnTo>
                  <a:lnTo>
                    <a:pt x="88" y="428"/>
                  </a:lnTo>
                  <a:lnTo>
                    <a:pt x="88" y="403"/>
                  </a:lnTo>
                  <a:lnTo>
                    <a:pt x="133" y="403"/>
                  </a:lnTo>
                  <a:lnTo>
                    <a:pt x="132" y="353"/>
                  </a:lnTo>
                  <a:lnTo>
                    <a:pt x="88" y="353"/>
                  </a:lnTo>
                  <a:lnTo>
                    <a:pt x="88" y="314"/>
                  </a:lnTo>
                  <a:lnTo>
                    <a:pt x="104" y="313"/>
                  </a:lnTo>
                  <a:lnTo>
                    <a:pt x="106" y="307"/>
                  </a:lnTo>
                  <a:lnTo>
                    <a:pt x="106" y="177"/>
                  </a:lnTo>
                  <a:lnTo>
                    <a:pt x="0" y="177"/>
                  </a:lnTo>
                  <a:lnTo>
                    <a:pt x="0" y="130"/>
                  </a:lnTo>
                  <a:lnTo>
                    <a:pt x="11" y="100"/>
                  </a:lnTo>
                  <a:lnTo>
                    <a:pt x="30" y="100"/>
                  </a:lnTo>
                  <a:lnTo>
                    <a:pt x="30" y="133"/>
                  </a:lnTo>
                  <a:lnTo>
                    <a:pt x="117" y="133"/>
                  </a:lnTo>
                  <a:lnTo>
                    <a:pt x="117" y="0"/>
                  </a:lnTo>
                  <a:lnTo>
                    <a:pt x="132" y="0"/>
                  </a:lnTo>
                  <a:lnTo>
                    <a:pt x="132" y="302"/>
                  </a:lnTo>
                  <a:lnTo>
                    <a:pt x="161" y="302"/>
                  </a:lnTo>
                  <a:lnTo>
                    <a:pt x="161" y="440"/>
                  </a:lnTo>
                </a:path>
              </a:pathLst>
            </a:custGeom>
            <a:solidFill>
              <a:srgbClr val="FFCC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310" name="Freeform 86"/>
            <p:cNvSpPr>
              <a:spLocks/>
            </p:cNvSpPr>
            <p:nvPr/>
          </p:nvSpPr>
          <p:spPr bwMode="auto">
            <a:xfrm>
              <a:off x="1527" y="3016"/>
              <a:ext cx="165" cy="440"/>
            </a:xfrm>
            <a:custGeom>
              <a:avLst/>
              <a:gdLst>
                <a:gd name="T0" fmla="*/ 0 w 165"/>
                <a:gd name="T1" fmla="*/ 439 h 440"/>
                <a:gd name="T2" fmla="*/ 64 w 165"/>
                <a:gd name="T3" fmla="*/ 439 h 440"/>
                <a:gd name="T4" fmla="*/ 76 w 165"/>
                <a:gd name="T5" fmla="*/ 426 h 440"/>
                <a:gd name="T6" fmla="*/ 76 w 165"/>
                <a:gd name="T7" fmla="*/ 401 h 440"/>
                <a:gd name="T8" fmla="*/ 31 w 165"/>
                <a:gd name="T9" fmla="*/ 401 h 440"/>
                <a:gd name="T10" fmla="*/ 31 w 165"/>
                <a:gd name="T11" fmla="*/ 351 h 440"/>
                <a:gd name="T12" fmla="*/ 76 w 165"/>
                <a:gd name="T13" fmla="*/ 351 h 440"/>
                <a:gd name="T14" fmla="*/ 76 w 165"/>
                <a:gd name="T15" fmla="*/ 312 h 440"/>
                <a:gd name="T16" fmla="*/ 60 w 165"/>
                <a:gd name="T17" fmla="*/ 311 h 440"/>
                <a:gd name="T18" fmla="*/ 60 w 165"/>
                <a:gd name="T19" fmla="*/ 305 h 440"/>
                <a:gd name="T20" fmla="*/ 60 w 165"/>
                <a:gd name="T21" fmla="*/ 175 h 440"/>
                <a:gd name="T22" fmla="*/ 164 w 165"/>
                <a:gd name="T23" fmla="*/ 175 h 440"/>
                <a:gd name="T24" fmla="*/ 164 w 165"/>
                <a:gd name="T25" fmla="*/ 128 h 440"/>
                <a:gd name="T26" fmla="*/ 153 w 165"/>
                <a:gd name="T27" fmla="*/ 98 h 440"/>
                <a:gd name="T28" fmla="*/ 134 w 165"/>
                <a:gd name="T29" fmla="*/ 98 h 440"/>
                <a:gd name="T30" fmla="*/ 134 w 165"/>
                <a:gd name="T31" fmla="*/ 131 h 440"/>
                <a:gd name="T32" fmla="*/ 48 w 165"/>
                <a:gd name="T33" fmla="*/ 131 h 440"/>
                <a:gd name="T34" fmla="*/ 48 w 165"/>
                <a:gd name="T35" fmla="*/ 0 h 440"/>
                <a:gd name="T36" fmla="*/ 32 w 165"/>
                <a:gd name="T37" fmla="*/ 0 h 440"/>
                <a:gd name="T38" fmla="*/ 32 w 165"/>
                <a:gd name="T39" fmla="*/ 300 h 440"/>
                <a:gd name="T40" fmla="*/ 0 w 165"/>
                <a:gd name="T41" fmla="*/ 300 h 440"/>
                <a:gd name="T42" fmla="*/ 0 w 165"/>
                <a:gd name="T43" fmla="*/ 439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5" h="440">
                  <a:moveTo>
                    <a:pt x="0" y="439"/>
                  </a:moveTo>
                  <a:lnTo>
                    <a:pt x="64" y="439"/>
                  </a:lnTo>
                  <a:lnTo>
                    <a:pt x="76" y="426"/>
                  </a:lnTo>
                  <a:lnTo>
                    <a:pt x="76" y="401"/>
                  </a:lnTo>
                  <a:lnTo>
                    <a:pt x="31" y="401"/>
                  </a:lnTo>
                  <a:lnTo>
                    <a:pt x="31" y="351"/>
                  </a:lnTo>
                  <a:lnTo>
                    <a:pt x="76" y="351"/>
                  </a:lnTo>
                  <a:lnTo>
                    <a:pt x="76" y="312"/>
                  </a:lnTo>
                  <a:lnTo>
                    <a:pt x="60" y="311"/>
                  </a:lnTo>
                  <a:lnTo>
                    <a:pt x="60" y="305"/>
                  </a:lnTo>
                  <a:lnTo>
                    <a:pt x="60" y="175"/>
                  </a:lnTo>
                  <a:lnTo>
                    <a:pt x="164" y="175"/>
                  </a:lnTo>
                  <a:lnTo>
                    <a:pt x="164" y="128"/>
                  </a:lnTo>
                  <a:lnTo>
                    <a:pt x="153" y="98"/>
                  </a:lnTo>
                  <a:lnTo>
                    <a:pt x="134" y="98"/>
                  </a:lnTo>
                  <a:lnTo>
                    <a:pt x="134" y="131"/>
                  </a:lnTo>
                  <a:lnTo>
                    <a:pt x="48" y="131"/>
                  </a:lnTo>
                  <a:lnTo>
                    <a:pt x="48" y="0"/>
                  </a:lnTo>
                  <a:lnTo>
                    <a:pt x="32" y="0"/>
                  </a:lnTo>
                  <a:lnTo>
                    <a:pt x="32" y="300"/>
                  </a:lnTo>
                  <a:lnTo>
                    <a:pt x="0" y="300"/>
                  </a:lnTo>
                  <a:lnTo>
                    <a:pt x="0" y="439"/>
                  </a:lnTo>
                </a:path>
              </a:pathLst>
            </a:custGeom>
            <a:solidFill>
              <a:srgbClr val="FFCC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311" name="Freeform 87"/>
            <p:cNvSpPr>
              <a:spLocks/>
            </p:cNvSpPr>
            <p:nvPr/>
          </p:nvSpPr>
          <p:spPr bwMode="auto">
            <a:xfrm>
              <a:off x="1359" y="1012"/>
              <a:ext cx="253" cy="70"/>
            </a:xfrm>
            <a:custGeom>
              <a:avLst/>
              <a:gdLst>
                <a:gd name="T0" fmla="*/ 0 w 253"/>
                <a:gd name="T1" fmla="*/ 69 h 70"/>
                <a:gd name="T2" fmla="*/ 252 w 253"/>
                <a:gd name="T3" fmla="*/ 69 h 70"/>
                <a:gd name="T4" fmla="*/ 243 w 253"/>
                <a:gd name="T5" fmla="*/ 45 h 70"/>
                <a:gd name="T6" fmla="*/ 230 w 253"/>
                <a:gd name="T7" fmla="*/ 26 h 70"/>
                <a:gd name="T8" fmla="*/ 215 w 253"/>
                <a:gd name="T9" fmla="*/ 12 h 70"/>
                <a:gd name="T10" fmla="*/ 200 w 253"/>
                <a:gd name="T11" fmla="*/ 0 h 70"/>
                <a:gd name="T12" fmla="*/ 54 w 253"/>
                <a:gd name="T13" fmla="*/ 0 h 70"/>
                <a:gd name="T14" fmla="*/ 38 w 253"/>
                <a:gd name="T15" fmla="*/ 11 h 70"/>
                <a:gd name="T16" fmla="*/ 23 w 253"/>
                <a:gd name="T17" fmla="*/ 26 h 70"/>
                <a:gd name="T18" fmla="*/ 14 w 253"/>
                <a:gd name="T19" fmla="*/ 41 h 70"/>
                <a:gd name="T20" fmla="*/ 0 w 253"/>
                <a:gd name="T21" fmla="*/ 6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3" h="70">
                  <a:moveTo>
                    <a:pt x="0" y="69"/>
                  </a:moveTo>
                  <a:lnTo>
                    <a:pt x="252" y="69"/>
                  </a:lnTo>
                  <a:lnTo>
                    <a:pt x="243" y="45"/>
                  </a:lnTo>
                  <a:lnTo>
                    <a:pt x="230" y="26"/>
                  </a:lnTo>
                  <a:lnTo>
                    <a:pt x="215" y="12"/>
                  </a:lnTo>
                  <a:lnTo>
                    <a:pt x="200" y="0"/>
                  </a:lnTo>
                  <a:lnTo>
                    <a:pt x="54" y="0"/>
                  </a:lnTo>
                  <a:lnTo>
                    <a:pt x="38" y="11"/>
                  </a:lnTo>
                  <a:lnTo>
                    <a:pt x="23" y="26"/>
                  </a:lnTo>
                  <a:lnTo>
                    <a:pt x="14" y="41"/>
                  </a:lnTo>
                  <a:lnTo>
                    <a:pt x="0" y="69"/>
                  </a:lnTo>
                </a:path>
              </a:pathLst>
            </a:custGeom>
            <a:gradFill rotWithShape="0">
              <a:gsLst>
                <a:gs pos="0">
                  <a:srgbClr val="CBCBCB">
                    <a:gamma/>
                    <a:shade val="29804"/>
                    <a:invGamma/>
                  </a:srgbClr>
                </a:gs>
                <a:gs pos="50000">
                  <a:srgbClr val="CBCBCB"/>
                </a:gs>
                <a:gs pos="100000">
                  <a:srgbClr val="CBCBCB">
                    <a:gamma/>
                    <a:shade val="29804"/>
                    <a:invGamma/>
                  </a:srgbClr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312" name="Freeform 88"/>
            <p:cNvSpPr>
              <a:spLocks/>
            </p:cNvSpPr>
            <p:nvPr/>
          </p:nvSpPr>
          <p:spPr bwMode="auto">
            <a:xfrm>
              <a:off x="1359" y="1335"/>
              <a:ext cx="253" cy="70"/>
            </a:xfrm>
            <a:custGeom>
              <a:avLst/>
              <a:gdLst>
                <a:gd name="T0" fmla="*/ 0 w 253"/>
                <a:gd name="T1" fmla="*/ 69 h 70"/>
                <a:gd name="T2" fmla="*/ 252 w 253"/>
                <a:gd name="T3" fmla="*/ 69 h 70"/>
                <a:gd name="T4" fmla="*/ 243 w 253"/>
                <a:gd name="T5" fmla="*/ 45 h 70"/>
                <a:gd name="T6" fmla="*/ 230 w 253"/>
                <a:gd name="T7" fmla="*/ 26 h 70"/>
                <a:gd name="T8" fmla="*/ 215 w 253"/>
                <a:gd name="T9" fmla="*/ 12 h 70"/>
                <a:gd name="T10" fmla="*/ 200 w 253"/>
                <a:gd name="T11" fmla="*/ 0 h 70"/>
                <a:gd name="T12" fmla="*/ 54 w 253"/>
                <a:gd name="T13" fmla="*/ 0 h 70"/>
                <a:gd name="T14" fmla="*/ 38 w 253"/>
                <a:gd name="T15" fmla="*/ 11 h 70"/>
                <a:gd name="T16" fmla="*/ 23 w 253"/>
                <a:gd name="T17" fmla="*/ 26 h 70"/>
                <a:gd name="T18" fmla="*/ 14 w 253"/>
                <a:gd name="T19" fmla="*/ 41 h 70"/>
                <a:gd name="T20" fmla="*/ 0 w 253"/>
                <a:gd name="T21" fmla="*/ 6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3" h="70">
                  <a:moveTo>
                    <a:pt x="0" y="69"/>
                  </a:moveTo>
                  <a:lnTo>
                    <a:pt x="252" y="69"/>
                  </a:lnTo>
                  <a:lnTo>
                    <a:pt x="243" y="45"/>
                  </a:lnTo>
                  <a:lnTo>
                    <a:pt x="230" y="26"/>
                  </a:lnTo>
                  <a:lnTo>
                    <a:pt x="215" y="12"/>
                  </a:lnTo>
                  <a:lnTo>
                    <a:pt x="200" y="0"/>
                  </a:lnTo>
                  <a:lnTo>
                    <a:pt x="54" y="0"/>
                  </a:lnTo>
                  <a:lnTo>
                    <a:pt x="38" y="11"/>
                  </a:lnTo>
                  <a:lnTo>
                    <a:pt x="23" y="26"/>
                  </a:lnTo>
                  <a:lnTo>
                    <a:pt x="14" y="41"/>
                  </a:lnTo>
                  <a:lnTo>
                    <a:pt x="0" y="69"/>
                  </a:lnTo>
                </a:path>
              </a:pathLst>
            </a:custGeom>
            <a:gradFill rotWithShape="0">
              <a:gsLst>
                <a:gs pos="0">
                  <a:srgbClr val="CBCBCB">
                    <a:gamma/>
                    <a:shade val="29804"/>
                    <a:invGamma/>
                  </a:srgbClr>
                </a:gs>
                <a:gs pos="50000">
                  <a:srgbClr val="CBCBCB"/>
                </a:gs>
                <a:gs pos="100000">
                  <a:srgbClr val="CBCBCB">
                    <a:gamma/>
                    <a:shade val="29804"/>
                    <a:invGamma/>
                  </a:srgbClr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313" name="Freeform 89"/>
            <p:cNvSpPr>
              <a:spLocks/>
            </p:cNvSpPr>
            <p:nvPr/>
          </p:nvSpPr>
          <p:spPr bwMode="auto">
            <a:xfrm>
              <a:off x="1445" y="1010"/>
              <a:ext cx="80" cy="377"/>
            </a:xfrm>
            <a:custGeom>
              <a:avLst/>
              <a:gdLst>
                <a:gd name="T0" fmla="*/ 0 w 80"/>
                <a:gd name="T1" fmla="*/ 376 h 377"/>
                <a:gd name="T2" fmla="*/ 0 w 80"/>
                <a:gd name="T3" fmla="*/ 34 h 377"/>
                <a:gd name="T4" fmla="*/ 9 w 80"/>
                <a:gd name="T5" fmla="*/ 21 h 377"/>
                <a:gd name="T6" fmla="*/ 22 w 80"/>
                <a:gd name="T7" fmla="*/ 7 h 377"/>
                <a:gd name="T8" fmla="*/ 30 w 80"/>
                <a:gd name="T9" fmla="*/ 3 h 377"/>
                <a:gd name="T10" fmla="*/ 40 w 80"/>
                <a:gd name="T11" fmla="*/ 0 h 377"/>
                <a:gd name="T12" fmla="*/ 55 w 80"/>
                <a:gd name="T13" fmla="*/ 4 h 377"/>
                <a:gd name="T14" fmla="*/ 66 w 80"/>
                <a:gd name="T15" fmla="*/ 16 h 377"/>
                <a:gd name="T16" fmla="*/ 75 w 80"/>
                <a:gd name="T17" fmla="*/ 25 h 377"/>
                <a:gd name="T18" fmla="*/ 79 w 80"/>
                <a:gd name="T19" fmla="*/ 34 h 377"/>
                <a:gd name="T20" fmla="*/ 79 w 80"/>
                <a:gd name="T21" fmla="*/ 373 h 377"/>
                <a:gd name="T22" fmla="*/ 70 w 80"/>
                <a:gd name="T23" fmla="*/ 355 h 377"/>
                <a:gd name="T24" fmla="*/ 63 w 80"/>
                <a:gd name="T25" fmla="*/ 340 h 377"/>
                <a:gd name="T26" fmla="*/ 55 w 80"/>
                <a:gd name="T27" fmla="*/ 331 h 377"/>
                <a:gd name="T28" fmla="*/ 42 w 80"/>
                <a:gd name="T29" fmla="*/ 324 h 377"/>
                <a:gd name="T30" fmla="*/ 25 w 80"/>
                <a:gd name="T31" fmla="*/ 333 h 377"/>
                <a:gd name="T32" fmla="*/ 16 w 80"/>
                <a:gd name="T33" fmla="*/ 348 h 377"/>
                <a:gd name="T34" fmla="*/ 10 w 80"/>
                <a:gd name="T35" fmla="*/ 364 h 377"/>
                <a:gd name="T36" fmla="*/ 0 w 80"/>
                <a:gd name="T37" fmla="*/ 37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0" h="377">
                  <a:moveTo>
                    <a:pt x="0" y="376"/>
                  </a:moveTo>
                  <a:lnTo>
                    <a:pt x="0" y="34"/>
                  </a:lnTo>
                  <a:lnTo>
                    <a:pt x="9" y="21"/>
                  </a:lnTo>
                  <a:lnTo>
                    <a:pt x="22" y="7"/>
                  </a:lnTo>
                  <a:lnTo>
                    <a:pt x="30" y="3"/>
                  </a:lnTo>
                  <a:lnTo>
                    <a:pt x="40" y="0"/>
                  </a:lnTo>
                  <a:lnTo>
                    <a:pt x="55" y="4"/>
                  </a:lnTo>
                  <a:lnTo>
                    <a:pt x="66" y="16"/>
                  </a:lnTo>
                  <a:lnTo>
                    <a:pt x="75" y="25"/>
                  </a:lnTo>
                  <a:lnTo>
                    <a:pt x="79" y="34"/>
                  </a:lnTo>
                  <a:lnTo>
                    <a:pt x="79" y="373"/>
                  </a:lnTo>
                  <a:lnTo>
                    <a:pt x="70" y="355"/>
                  </a:lnTo>
                  <a:lnTo>
                    <a:pt x="63" y="340"/>
                  </a:lnTo>
                  <a:lnTo>
                    <a:pt x="55" y="331"/>
                  </a:lnTo>
                  <a:lnTo>
                    <a:pt x="42" y="324"/>
                  </a:lnTo>
                  <a:lnTo>
                    <a:pt x="25" y="333"/>
                  </a:lnTo>
                  <a:lnTo>
                    <a:pt x="16" y="348"/>
                  </a:lnTo>
                  <a:lnTo>
                    <a:pt x="10" y="364"/>
                  </a:lnTo>
                  <a:lnTo>
                    <a:pt x="0" y="376"/>
                  </a:lnTo>
                </a:path>
              </a:pathLst>
            </a:custGeom>
            <a:gradFill rotWithShape="0">
              <a:gsLst>
                <a:gs pos="0">
                  <a:srgbClr val="CBCBCB">
                    <a:gamma/>
                    <a:shade val="60000"/>
                    <a:invGamma/>
                  </a:srgbClr>
                </a:gs>
                <a:gs pos="50000">
                  <a:srgbClr val="CBCBCB"/>
                </a:gs>
                <a:gs pos="100000">
                  <a:srgbClr val="CBCBCB">
                    <a:gamma/>
                    <a:shade val="60000"/>
                    <a:invGamma/>
                  </a:srgbClr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314" name="Freeform 90"/>
            <p:cNvSpPr>
              <a:spLocks/>
            </p:cNvSpPr>
            <p:nvPr/>
          </p:nvSpPr>
          <p:spPr bwMode="auto">
            <a:xfrm>
              <a:off x="1413" y="1046"/>
              <a:ext cx="30" cy="361"/>
            </a:xfrm>
            <a:custGeom>
              <a:avLst/>
              <a:gdLst>
                <a:gd name="T0" fmla="*/ 14 w 30"/>
                <a:gd name="T1" fmla="*/ 360 h 361"/>
                <a:gd name="T2" fmla="*/ 23 w 30"/>
                <a:gd name="T3" fmla="*/ 355 h 361"/>
                <a:gd name="T4" fmla="*/ 29 w 30"/>
                <a:gd name="T5" fmla="*/ 343 h 361"/>
                <a:gd name="T6" fmla="*/ 29 w 30"/>
                <a:gd name="T7" fmla="*/ 0 h 361"/>
                <a:gd name="T8" fmla="*/ 23 w 30"/>
                <a:gd name="T9" fmla="*/ 9 h 361"/>
                <a:gd name="T10" fmla="*/ 17 w 30"/>
                <a:gd name="T11" fmla="*/ 10 h 361"/>
                <a:gd name="T12" fmla="*/ 8 w 30"/>
                <a:gd name="T13" fmla="*/ 7 h 361"/>
                <a:gd name="T14" fmla="*/ 0 w 30"/>
                <a:gd name="T15" fmla="*/ 1 h 361"/>
                <a:gd name="T16" fmla="*/ 0 w 30"/>
                <a:gd name="T17" fmla="*/ 346 h 361"/>
                <a:gd name="T18" fmla="*/ 3 w 30"/>
                <a:gd name="T19" fmla="*/ 352 h 361"/>
                <a:gd name="T20" fmla="*/ 8 w 30"/>
                <a:gd name="T21" fmla="*/ 357 h 361"/>
                <a:gd name="T22" fmla="*/ 14 w 30"/>
                <a:gd name="T23" fmla="*/ 36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361">
                  <a:moveTo>
                    <a:pt x="14" y="360"/>
                  </a:moveTo>
                  <a:lnTo>
                    <a:pt x="23" y="355"/>
                  </a:lnTo>
                  <a:lnTo>
                    <a:pt x="29" y="343"/>
                  </a:lnTo>
                  <a:lnTo>
                    <a:pt x="29" y="0"/>
                  </a:lnTo>
                  <a:lnTo>
                    <a:pt x="23" y="9"/>
                  </a:lnTo>
                  <a:lnTo>
                    <a:pt x="17" y="10"/>
                  </a:lnTo>
                  <a:lnTo>
                    <a:pt x="8" y="7"/>
                  </a:lnTo>
                  <a:lnTo>
                    <a:pt x="0" y="1"/>
                  </a:lnTo>
                  <a:lnTo>
                    <a:pt x="0" y="346"/>
                  </a:lnTo>
                  <a:lnTo>
                    <a:pt x="3" y="352"/>
                  </a:lnTo>
                  <a:lnTo>
                    <a:pt x="8" y="357"/>
                  </a:lnTo>
                  <a:lnTo>
                    <a:pt x="14" y="360"/>
                  </a:lnTo>
                </a:path>
              </a:pathLst>
            </a:custGeom>
            <a:gradFill rotWithShape="0">
              <a:gsLst>
                <a:gs pos="0">
                  <a:srgbClr val="CBCBCB">
                    <a:gamma/>
                    <a:shade val="89804"/>
                    <a:invGamma/>
                  </a:srgbClr>
                </a:gs>
                <a:gs pos="50000">
                  <a:srgbClr val="CBCBCB"/>
                </a:gs>
                <a:gs pos="100000">
                  <a:srgbClr val="CBCBCB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315" name="Freeform 91"/>
            <p:cNvSpPr>
              <a:spLocks/>
            </p:cNvSpPr>
            <p:nvPr/>
          </p:nvSpPr>
          <p:spPr bwMode="auto">
            <a:xfrm>
              <a:off x="1529" y="1046"/>
              <a:ext cx="30" cy="361"/>
            </a:xfrm>
            <a:custGeom>
              <a:avLst/>
              <a:gdLst>
                <a:gd name="T0" fmla="*/ 14 w 30"/>
                <a:gd name="T1" fmla="*/ 360 h 361"/>
                <a:gd name="T2" fmla="*/ 23 w 30"/>
                <a:gd name="T3" fmla="*/ 355 h 361"/>
                <a:gd name="T4" fmla="*/ 29 w 30"/>
                <a:gd name="T5" fmla="*/ 343 h 361"/>
                <a:gd name="T6" fmla="*/ 29 w 30"/>
                <a:gd name="T7" fmla="*/ 0 h 361"/>
                <a:gd name="T8" fmla="*/ 23 w 30"/>
                <a:gd name="T9" fmla="*/ 9 h 361"/>
                <a:gd name="T10" fmla="*/ 17 w 30"/>
                <a:gd name="T11" fmla="*/ 10 h 361"/>
                <a:gd name="T12" fmla="*/ 8 w 30"/>
                <a:gd name="T13" fmla="*/ 7 h 361"/>
                <a:gd name="T14" fmla="*/ 0 w 30"/>
                <a:gd name="T15" fmla="*/ 1 h 361"/>
                <a:gd name="T16" fmla="*/ 0 w 30"/>
                <a:gd name="T17" fmla="*/ 346 h 361"/>
                <a:gd name="T18" fmla="*/ 3 w 30"/>
                <a:gd name="T19" fmla="*/ 352 h 361"/>
                <a:gd name="T20" fmla="*/ 8 w 30"/>
                <a:gd name="T21" fmla="*/ 357 h 361"/>
                <a:gd name="T22" fmla="*/ 14 w 30"/>
                <a:gd name="T23" fmla="*/ 36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361">
                  <a:moveTo>
                    <a:pt x="14" y="360"/>
                  </a:moveTo>
                  <a:lnTo>
                    <a:pt x="23" y="355"/>
                  </a:lnTo>
                  <a:lnTo>
                    <a:pt x="29" y="343"/>
                  </a:lnTo>
                  <a:lnTo>
                    <a:pt x="29" y="0"/>
                  </a:lnTo>
                  <a:lnTo>
                    <a:pt x="23" y="9"/>
                  </a:lnTo>
                  <a:lnTo>
                    <a:pt x="17" y="10"/>
                  </a:lnTo>
                  <a:lnTo>
                    <a:pt x="8" y="7"/>
                  </a:lnTo>
                  <a:lnTo>
                    <a:pt x="0" y="1"/>
                  </a:lnTo>
                  <a:lnTo>
                    <a:pt x="0" y="346"/>
                  </a:lnTo>
                  <a:lnTo>
                    <a:pt x="3" y="352"/>
                  </a:lnTo>
                  <a:lnTo>
                    <a:pt x="8" y="357"/>
                  </a:lnTo>
                  <a:lnTo>
                    <a:pt x="14" y="360"/>
                  </a:lnTo>
                </a:path>
              </a:pathLst>
            </a:custGeom>
            <a:gradFill rotWithShape="0">
              <a:gsLst>
                <a:gs pos="0">
                  <a:srgbClr val="CBCBCB">
                    <a:gamma/>
                    <a:shade val="89804"/>
                    <a:invGamma/>
                  </a:srgbClr>
                </a:gs>
                <a:gs pos="50000">
                  <a:srgbClr val="CBCBCB"/>
                </a:gs>
                <a:gs pos="100000">
                  <a:srgbClr val="CBCBCB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316" name="Freeform 92"/>
            <p:cNvSpPr>
              <a:spLocks/>
            </p:cNvSpPr>
            <p:nvPr/>
          </p:nvSpPr>
          <p:spPr bwMode="auto">
            <a:xfrm>
              <a:off x="1359" y="1020"/>
              <a:ext cx="55" cy="384"/>
            </a:xfrm>
            <a:custGeom>
              <a:avLst/>
              <a:gdLst>
                <a:gd name="T0" fmla="*/ 0 w 55"/>
                <a:gd name="T1" fmla="*/ 383 h 384"/>
                <a:gd name="T2" fmla="*/ 0 w 55"/>
                <a:gd name="T3" fmla="*/ 59 h 384"/>
                <a:gd name="T4" fmla="*/ 5 w 55"/>
                <a:gd name="T5" fmla="*/ 44 h 384"/>
                <a:gd name="T6" fmla="*/ 15 w 55"/>
                <a:gd name="T7" fmla="*/ 24 h 384"/>
                <a:gd name="T8" fmla="*/ 27 w 55"/>
                <a:gd name="T9" fmla="*/ 11 h 384"/>
                <a:gd name="T10" fmla="*/ 39 w 55"/>
                <a:gd name="T11" fmla="*/ 0 h 384"/>
                <a:gd name="T12" fmla="*/ 50 w 55"/>
                <a:gd name="T13" fmla="*/ 0 h 384"/>
                <a:gd name="T14" fmla="*/ 54 w 55"/>
                <a:gd name="T15" fmla="*/ 11 h 384"/>
                <a:gd name="T16" fmla="*/ 54 w 55"/>
                <a:gd name="T17" fmla="*/ 326 h 384"/>
                <a:gd name="T18" fmla="*/ 50 w 55"/>
                <a:gd name="T19" fmla="*/ 318 h 384"/>
                <a:gd name="T20" fmla="*/ 42 w 55"/>
                <a:gd name="T21" fmla="*/ 320 h 384"/>
                <a:gd name="T22" fmla="*/ 24 w 55"/>
                <a:gd name="T23" fmla="*/ 335 h 384"/>
                <a:gd name="T24" fmla="*/ 15 w 55"/>
                <a:gd name="T25" fmla="*/ 351 h 384"/>
                <a:gd name="T26" fmla="*/ 6 w 55"/>
                <a:gd name="T27" fmla="*/ 366 h 384"/>
                <a:gd name="T28" fmla="*/ 0 w 55"/>
                <a:gd name="T29" fmla="*/ 383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" h="384">
                  <a:moveTo>
                    <a:pt x="0" y="383"/>
                  </a:moveTo>
                  <a:lnTo>
                    <a:pt x="0" y="59"/>
                  </a:lnTo>
                  <a:lnTo>
                    <a:pt x="5" y="44"/>
                  </a:lnTo>
                  <a:lnTo>
                    <a:pt x="15" y="24"/>
                  </a:lnTo>
                  <a:lnTo>
                    <a:pt x="27" y="1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54" y="11"/>
                  </a:lnTo>
                  <a:lnTo>
                    <a:pt x="54" y="326"/>
                  </a:lnTo>
                  <a:lnTo>
                    <a:pt x="50" y="318"/>
                  </a:lnTo>
                  <a:lnTo>
                    <a:pt x="42" y="320"/>
                  </a:lnTo>
                  <a:lnTo>
                    <a:pt x="24" y="335"/>
                  </a:lnTo>
                  <a:lnTo>
                    <a:pt x="15" y="351"/>
                  </a:lnTo>
                  <a:lnTo>
                    <a:pt x="6" y="366"/>
                  </a:lnTo>
                  <a:lnTo>
                    <a:pt x="0" y="383"/>
                  </a:lnTo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B2B2B2">
                    <a:gamma/>
                    <a:shade val="69804"/>
                    <a:invGamma/>
                  </a:srgbClr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317" name="Freeform 93"/>
            <p:cNvSpPr>
              <a:spLocks/>
            </p:cNvSpPr>
            <p:nvPr/>
          </p:nvSpPr>
          <p:spPr bwMode="auto">
            <a:xfrm>
              <a:off x="1558" y="1019"/>
              <a:ext cx="55" cy="384"/>
            </a:xfrm>
            <a:custGeom>
              <a:avLst/>
              <a:gdLst>
                <a:gd name="T0" fmla="*/ 54 w 55"/>
                <a:gd name="T1" fmla="*/ 383 h 384"/>
                <a:gd name="T2" fmla="*/ 54 w 55"/>
                <a:gd name="T3" fmla="*/ 59 h 384"/>
                <a:gd name="T4" fmla="*/ 49 w 55"/>
                <a:gd name="T5" fmla="*/ 44 h 384"/>
                <a:gd name="T6" fmla="*/ 39 w 55"/>
                <a:gd name="T7" fmla="*/ 24 h 384"/>
                <a:gd name="T8" fmla="*/ 27 w 55"/>
                <a:gd name="T9" fmla="*/ 11 h 384"/>
                <a:gd name="T10" fmla="*/ 15 w 55"/>
                <a:gd name="T11" fmla="*/ 0 h 384"/>
                <a:gd name="T12" fmla="*/ 4 w 55"/>
                <a:gd name="T13" fmla="*/ 0 h 384"/>
                <a:gd name="T14" fmla="*/ 0 w 55"/>
                <a:gd name="T15" fmla="*/ 11 h 384"/>
                <a:gd name="T16" fmla="*/ 0 w 55"/>
                <a:gd name="T17" fmla="*/ 326 h 384"/>
                <a:gd name="T18" fmla="*/ 4 w 55"/>
                <a:gd name="T19" fmla="*/ 318 h 384"/>
                <a:gd name="T20" fmla="*/ 12 w 55"/>
                <a:gd name="T21" fmla="*/ 320 h 384"/>
                <a:gd name="T22" fmla="*/ 30 w 55"/>
                <a:gd name="T23" fmla="*/ 335 h 384"/>
                <a:gd name="T24" fmla="*/ 39 w 55"/>
                <a:gd name="T25" fmla="*/ 351 h 384"/>
                <a:gd name="T26" fmla="*/ 48 w 55"/>
                <a:gd name="T27" fmla="*/ 366 h 384"/>
                <a:gd name="T28" fmla="*/ 54 w 55"/>
                <a:gd name="T29" fmla="*/ 383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" h="384">
                  <a:moveTo>
                    <a:pt x="54" y="383"/>
                  </a:moveTo>
                  <a:lnTo>
                    <a:pt x="54" y="59"/>
                  </a:lnTo>
                  <a:lnTo>
                    <a:pt x="49" y="44"/>
                  </a:lnTo>
                  <a:lnTo>
                    <a:pt x="39" y="24"/>
                  </a:lnTo>
                  <a:lnTo>
                    <a:pt x="27" y="11"/>
                  </a:lnTo>
                  <a:lnTo>
                    <a:pt x="15" y="0"/>
                  </a:lnTo>
                  <a:lnTo>
                    <a:pt x="4" y="0"/>
                  </a:lnTo>
                  <a:lnTo>
                    <a:pt x="0" y="11"/>
                  </a:lnTo>
                  <a:lnTo>
                    <a:pt x="0" y="326"/>
                  </a:lnTo>
                  <a:lnTo>
                    <a:pt x="4" y="318"/>
                  </a:lnTo>
                  <a:lnTo>
                    <a:pt x="12" y="320"/>
                  </a:lnTo>
                  <a:lnTo>
                    <a:pt x="30" y="335"/>
                  </a:lnTo>
                  <a:lnTo>
                    <a:pt x="39" y="351"/>
                  </a:lnTo>
                  <a:lnTo>
                    <a:pt x="48" y="366"/>
                  </a:lnTo>
                  <a:lnTo>
                    <a:pt x="54" y="383"/>
                  </a:lnTo>
                </a:path>
              </a:pathLst>
            </a:custGeom>
            <a:gradFill rotWithShape="0">
              <a:gsLst>
                <a:gs pos="0">
                  <a:srgbClr val="B2B2B2">
                    <a:gamma/>
                    <a:shade val="60000"/>
                    <a:invGamma/>
                  </a:srgbClr>
                </a:gs>
                <a:gs pos="100000">
                  <a:srgbClr val="B2B2B2"/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318" name="Rectangle 94"/>
            <p:cNvSpPr>
              <a:spLocks noChangeArrowheads="1"/>
            </p:cNvSpPr>
            <p:nvPr/>
          </p:nvSpPr>
          <p:spPr bwMode="auto">
            <a:xfrm>
              <a:off x="1835" y="1641"/>
              <a:ext cx="31" cy="91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8319" name="Rectangle 95"/>
            <p:cNvSpPr>
              <a:spLocks noChangeArrowheads="1"/>
            </p:cNvSpPr>
            <p:nvPr/>
          </p:nvSpPr>
          <p:spPr bwMode="auto">
            <a:xfrm>
              <a:off x="1162" y="954"/>
              <a:ext cx="643" cy="8"/>
            </a:xfrm>
            <a:prstGeom prst="rect">
              <a:avLst/>
            </a:prstGeom>
            <a:gradFill rotWithShape="0">
              <a:gsLst>
                <a:gs pos="0">
                  <a:srgbClr val="FFFFFF">
                    <a:gamma/>
                    <a:shade val="29804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8320" name="Rectangle 96"/>
            <p:cNvSpPr>
              <a:spLocks noChangeArrowheads="1"/>
            </p:cNvSpPr>
            <p:nvPr/>
          </p:nvSpPr>
          <p:spPr bwMode="auto">
            <a:xfrm>
              <a:off x="1106" y="1147"/>
              <a:ext cx="27" cy="103"/>
            </a:xfrm>
            <a:prstGeom prst="rect">
              <a:avLst/>
            </a:prstGeom>
            <a:solidFill>
              <a:srgbClr val="86868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8321" name="Rectangle 97"/>
            <p:cNvSpPr>
              <a:spLocks noChangeArrowheads="1"/>
            </p:cNvSpPr>
            <p:nvPr/>
          </p:nvSpPr>
          <p:spPr bwMode="auto">
            <a:xfrm>
              <a:off x="1838" y="1147"/>
              <a:ext cx="28" cy="103"/>
            </a:xfrm>
            <a:prstGeom prst="rect">
              <a:avLst/>
            </a:prstGeom>
            <a:solidFill>
              <a:srgbClr val="86868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8322" name="Rectangle 98"/>
            <p:cNvSpPr>
              <a:spLocks noChangeArrowheads="1"/>
            </p:cNvSpPr>
            <p:nvPr/>
          </p:nvSpPr>
          <p:spPr bwMode="auto">
            <a:xfrm>
              <a:off x="1092" y="1147"/>
              <a:ext cx="41" cy="84"/>
            </a:xfrm>
            <a:prstGeom prst="rect">
              <a:avLst/>
            </a:prstGeom>
            <a:solidFill>
              <a:srgbClr val="4D4D4D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8323" name="Freeform 99"/>
            <p:cNvSpPr>
              <a:spLocks/>
            </p:cNvSpPr>
            <p:nvPr/>
          </p:nvSpPr>
          <p:spPr bwMode="auto">
            <a:xfrm>
              <a:off x="1018" y="947"/>
              <a:ext cx="936" cy="792"/>
            </a:xfrm>
            <a:custGeom>
              <a:avLst/>
              <a:gdLst>
                <a:gd name="T0" fmla="*/ 599 w 936"/>
                <a:gd name="T1" fmla="*/ 61 h 792"/>
                <a:gd name="T2" fmla="*/ 599 w 936"/>
                <a:gd name="T3" fmla="*/ 381 h 792"/>
                <a:gd name="T4" fmla="*/ 649 w 936"/>
                <a:gd name="T5" fmla="*/ 381 h 792"/>
                <a:gd name="T6" fmla="*/ 659 w 936"/>
                <a:gd name="T7" fmla="*/ 370 h 792"/>
                <a:gd name="T8" fmla="*/ 659 w 936"/>
                <a:gd name="T9" fmla="*/ 90 h 792"/>
                <a:gd name="T10" fmla="*/ 665 w 936"/>
                <a:gd name="T11" fmla="*/ 78 h 792"/>
                <a:gd name="T12" fmla="*/ 671 w 936"/>
                <a:gd name="T13" fmla="*/ 75 h 792"/>
                <a:gd name="T14" fmla="*/ 867 w 936"/>
                <a:gd name="T15" fmla="*/ 75 h 792"/>
                <a:gd name="T16" fmla="*/ 866 w 936"/>
                <a:gd name="T17" fmla="*/ 196 h 792"/>
                <a:gd name="T18" fmla="*/ 816 w 936"/>
                <a:gd name="T19" fmla="*/ 196 h 792"/>
                <a:gd name="T20" fmla="*/ 816 w 936"/>
                <a:gd name="T21" fmla="*/ 283 h 792"/>
                <a:gd name="T22" fmla="*/ 867 w 936"/>
                <a:gd name="T23" fmla="*/ 284 h 792"/>
                <a:gd name="T24" fmla="*/ 875 w 936"/>
                <a:gd name="T25" fmla="*/ 290 h 792"/>
                <a:gd name="T26" fmla="*/ 875 w 936"/>
                <a:gd name="T27" fmla="*/ 483 h 792"/>
                <a:gd name="T28" fmla="*/ 886 w 936"/>
                <a:gd name="T29" fmla="*/ 493 h 792"/>
                <a:gd name="T30" fmla="*/ 886 w 936"/>
                <a:gd name="T31" fmla="*/ 761 h 792"/>
                <a:gd name="T32" fmla="*/ 870 w 936"/>
                <a:gd name="T33" fmla="*/ 774 h 792"/>
                <a:gd name="T34" fmla="*/ 870 w 936"/>
                <a:gd name="T35" fmla="*/ 791 h 792"/>
                <a:gd name="T36" fmla="*/ 920 w 936"/>
                <a:gd name="T37" fmla="*/ 791 h 792"/>
                <a:gd name="T38" fmla="*/ 920 w 936"/>
                <a:gd name="T39" fmla="*/ 731 h 792"/>
                <a:gd name="T40" fmla="*/ 935 w 936"/>
                <a:gd name="T41" fmla="*/ 714 h 792"/>
                <a:gd name="T42" fmla="*/ 935 w 936"/>
                <a:gd name="T43" fmla="*/ 110 h 792"/>
                <a:gd name="T44" fmla="*/ 934 w 936"/>
                <a:gd name="T45" fmla="*/ 93 h 792"/>
                <a:gd name="T46" fmla="*/ 919 w 936"/>
                <a:gd name="T47" fmla="*/ 55 h 792"/>
                <a:gd name="T48" fmla="*/ 904 w 936"/>
                <a:gd name="T49" fmla="*/ 36 h 792"/>
                <a:gd name="T50" fmla="*/ 879 w 936"/>
                <a:gd name="T51" fmla="*/ 17 h 792"/>
                <a:gd name="T52" fmla="*/ 796 w 936"/>
                <a:gd name="T53" fmla="*/ 0 h 792"/>
                <a:gd name="T54" fmla="*/ 796 w 936"/>
                <a:gd name="T55" fmla="*/ 14 h 792"/>
                <a:gd name="T56" fmla="*/ 139 w 936"/>
                <a:gd name="T57" fmla="*/ 14 h 792"/>
                <a:gd name="T58" fmla="*/ 139 w 936"/>
                <a:gd name="T59" fmla="*/ 0 h 792"/>
                <a:gd name="T60" fmla="*/ 127 w 936"/>
                <a:gd name="T61" fmla="*/ 0 h 792"/>
                <a:gd name="T62" fmla="*/ 115 w 936"/>
                <a:gd name="T63" fmla="*/ 0 h 792"/>
                <a:gd name="T64" fmla="*/ 93 w 936"/>
                <a:gd name="T65" fmla="*/ 4 h 792"/>
                <a:gd name="T66" fmla="*/ 58 w 936"/>
                <a:gd name="T67" fmla="*/ 17 h 792"/>
                <a:gd name="T68" fmla="*/ 17 w 936"/>
                <a:gd name="T69" fmla="*/ 54 h 792"/>
                <a:gd name="T70" fmla="*/ 2 w 936"/>
                <a:gd name="T71" fmla="*/ 92 h 792"/>
                <a:gd name="T72" fmla="*/ 0 w 936"/>
                <a:gd name="T73" fmla="*/ 110 h 792"/>
                <a:gd name="T74" fmla="*/ 0 w 936"/>
                <a:gd name="T75" fmla="*/ 714 h 792"/>
                <a:gd name="T76" fmla="*/ 16 w 936"/>
                <a:gd name="T77" fmla="*/ 731 h 792"/>
                <a:gd name="T78" fmla="*/ 16 w 936"/>
                <a:gd name="T79" fmla="*/ 791 h 792"/>
                <a:gd name="T80" fmla="*/ 66 w 936"/>
                <a:gd name="T81" fmla="*/ 791 h 792"/>
                <a:gd name="T82" fmla="*/ 66 w 936"/>
                <a:gd name="T83" fmla="*/ 774 h 792"/>
                <a:gd name="T84" fmla="*/ 50 w 936"/>
                <a:gd name="T85" fmla="*/ 761 h 792"/>
                <a:gd name="T86" fmla="*/ 50 w 936"/>
                <a:gd name="T87" fmla="*/ 493 h 792"/>
                <a:gd name="T88" fmla="*/ 61 w 936"/>
                <a:gd name="T89" fmla="*/ 483 h 792"/>
                <a:gd name="T90" fmla="*/ 61 w 936"/>
                <a:gd name="T91" fmla="*/ 290 h 792"/>
                <a:gd name="T92" fmla="*/ 69 w 936"/>
                <a:gd name="T93" fmla="*/ 284 h 792"/>
                <a:gd name="T94" fmla="*/ 119 w 936"/>
                <a:gd name="T95" fmla="*/ 283 h 792"/>
                <a:gd name="T96" fmla="*/ 119 w 936"/>
                <a:gd name="T97" fmla="*/ 196 h 792"/>
                <a:gd name="T98" fmla="*/ 70 w 936"/>
                <a:gd name="T99" fmla="*/ 196 h 792"/>
                <a:gd name="T100" fmla="*/ 70 w 936"/>
                <a:gd name="T101" fmla="*/ 76 h 792"/>
                <a:gd name="T102" fmla="*/ 265 w 936"/>
                <a:gd name="T103" fmla="*/ 75 h 792"/>
                <a:gd name="T104" fmla="*/ 271 w 936"/>
                <a:gd name="T105" fmla="*/ 77 h 792"/>
                <a:gd name="T106" fmla="*/ 276 w 936"/>
                <a:gd name="T107" fmla="*/ 90 h 792"/>
                <a:gd name="T108" fmla="*/ 276 w 936"/>
                <a:gd name="T109" fmla="*/ 370 h 792"/>
                <a:gd name="T110" fmla="*/ 287 w 936"/>
                <a:gd name="T111" fmla="*/ 381 h 792"/>
                <a:gd name="T112" fmla="*/ 337 w 936"/>
                <a:gd name="T113" fmla="*/ 381 h 792"/>
                <a:gd name="T114" fmla="*/ 337 w 936"/>
                <a:gd name="T115" fmla="*/ 61 h 792"/>
                <a:gd name="T116" fmla="*/ 599 w 936"/>
                <a:gd name="T117" fmla="*/ 61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36" h="792">
                  <a:moveTo>
                    <a:pt x="599" y="61"/>
                  </a:moveTo>
                  <a:lnTo>
                    <a:pt x="599" y="381"/>
                  </a:lnTo>
                  <a:lnTo>
                    <a:pt x="649" y="381"/>
                  </a:lnTo>
                  <a:lnTo>
                    <a:pt x="659" y="370"/>
                  </a:lnTo>
                  <a:lnTo>
                    <a:pt x="659" y="90"/>
                  </a:lnTo>
                  <a:lnTo>
                    <a:pt x="665" y="78"/>
                  </a:lnTo>
                  <a:lnTo>
                    <a:pt x="671" y="75"/>
                  </a:lnTo>
                  <a:lnTo>
                    <a:pt x="867" y="75"/>
                  </a:lnTo>
                  <a:lnTo>
                    <a:pt x="866" y="196"/>
                  </a:lnTo>
                  <a:lnTo>
                    <a:pt x="816" y="196"/>
                  </a:lnTo>
                  <a:lnTo>
                    <a:pt x="816" y="283"/>
                  </a:lnTo>
                  <a:lnTo>
                    <a:pt x="867" y="284"/>
                  </a:lnTo>
                  <a:lnTo>
                    <a:pt x="875" y="290"/>
                  </a:lnTo>
                  <a:lnTo>
                    <a:pt x="875" y="483"/>
                  </a:lnTo>
                  <a:lnTo>
                    <a:pt x="886" y="493"/>
                  </a:lnTo>
                  <a:lnTo>
                    <a:pt x="886" y="761"/>
                  </a:lnTo>
                  <a:lnTo>
                    <a:pt x="870" y="774"/>
                  </a:lnTo>
                  <a:lnTo>
                    <a:pt x="870" y="791"/>
                  </a:lnTo>
                  <a:lnTo>
                    <a:pt x="920" y="791"/>
                  </a:lnTo>
                  <a:lnTo>
                    <a:pt x="920" y="731"/>
                  </a:lnTo>
                  <a:lnTo>
                    <a:pt x="935" y="714"/>
                  </a:lnTo>
                  <a:lnTo>
                    <a:pt x="935" y="110"/>
                  </a:lnTo>
                  <a:lnTo>
                    <a:pt x="934" y="93"/>
                  </a:lnTo>
                  <a:lnTo>
                    <a:pt x="919" y="55"/>
                  </a:lnTo>
                  <a:lnTo>
                    <a:pt x="904" y="36"/>
                  </a:lnTo>
                  <a:lnTo>
                    <a:pt x="879" y="17"/>
                  </a:lnTo>
                  <a:lnTo>
                    <a:pt x="796" y="0"/>
                  </a:lnTo>
                  <a:lnTo>
                    <a:pt x="796" y="14"/>
                  </a:lnTo>
                  <a:lnTo>
                    <a:pt x="139" y="14"/>
                  </a:lnTo>
                  <a:lnTo>
                    <a:pt x="139" y="0"/>
                  </a:lnTo>
                  <a:lnTo>
                    <a:pt x="127" y="0"/>
                  </a:lnTo>
                  <a:lnTo>
                    <a:pt x="115" y="0"/>
                  </a:lnTo>
                  <a:lnTo>
                    <a:pt x="93" y="4"/>
                  </a:lnTo>
                  <a:lnTo>
                    <a:pt x="58" y="17"/>
                  </a:lnTo>
                  <a:lnTo>
                    <a:pt x="17" y="54"/>
                  </a:lnTo>
                  <a:lnTo>
                    <a:pt x="2" y="92"/>
                  </a:lnTo>
                  <a:lnTo>
                    <a:pt x="0" y="110"/>
                  </a:lnTo>
                  <a:lnTo>
                    <a:pt x="0" y="714"/>
                  </a:lnTo>
                  <a:lnTo>
                    <a:pt x="16" y="731"/>
                  </a:lnTo>
                  <a:lnTo>
                    <a:pt x="16" y="791"/>
                  </a:lnTo>
                  <a:lnTo>
                    <a:pt x="66" y="791"/>
                  </a:lnTo>
                  <a:lnTo>
                    <a:pt x="66" y="774"/>
                  </a:lnTo>
                  <a:lnTo>
                    <a:pt x="50" y="761"/>
                  </a:lnTo>
                  <a:lnTo>
                    <a:pt x="50" y="493"/>
                  </a:lnTo>
                  <a:lnTo>
                    <a:pt x="61" y="483"/>
                  </a:lnTo>
                  <a:lnTo>
                    <a:pt x="61" y="290"/>
                  </a:lnTo>
                  <a:lnTo>
                    <a:pt x="69" y="284"/>
                  </a:lnTo>
                  <a:lnTo>
                    <a:pt x="119" y="283"/>
                  </a:lnTo>
                  <a:lnTo>
                    <a:pt x="119" y="196"/>
                  </a:lnTo>
                  <a:lnTo>
                    <a:pt x="70" y="196"/>
                  </a:lnTo>
                  <a:lnTo>
                    <a:pt x="70" y="76"/>
                  </a:lnTo>
                  <a:lnTo>
                    <a:pt x="265" y="75"/>
                  </a:lnTo>
                  <a:lnTo>
                    <a:pt x="271" y="77"/>
                  </a:lnTo>
                  <a:lnTo>
                    <a:pt x="276" y="90"/>
                  </a:lnTo>
                  <a:lnTo>
                    <a:pt x="276" y="370"/>
                  </a:lnTo>
                  <a:lnTo>
                    <a:pt x="287" y="381"/>
                  </a:lnTo>
                  <a:lnTo>
                    <a:pt x="337" y="381"/>
                  </a:lnTo>
                  <a:lnTo>
                    <a:pt x="337" y="61"/>
                  </a:lnTo>
                  <a:lnTo>
                    <a:pt x="599" y="61"/>
                  </a:lnTo>
                </a:path>
              </a:pathLst>
            </a:custGeom>
            <a:solidFill>
              <a:srgbClr val="4D4D4D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324" name="Line 100"/>
            <p:cNvSpPr>
              <a:spLocks noChangeShapeType="1"/>
            </p:cNvSpPr>
            <p:nvPr/>
          </p:nvSpPr>
          <p:spPr bwMode="auto">
            <a:xfrm>
              <a:off x="1451" y="3465"/>
              <a:ext cx="6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8325" name="Line 101"/>
            <p:cNvSpPr>
              <a:spLocks noChangeShapeType="1"/>
            </p:cNvSpPr>
            <p:nvPr/>
          </p:nvSpPr>
          <p:spPr bwMode="auto">
            <a:xfrm>
              <a:off x="1451" y="3483"/>
              <a:ext cx="6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8326" name="Freeform 102"/>
            <p:cNvSpPr>
              <a:spLocks/>
            </p:cNvSpPr>
            <p:nvPr/>
          </p:nvSpPr>
          <p:spPr bwMode="auto">
            <a:xfrm>
              <a:off x="1601" y="3020"/>
              <a:ext cx="557" cy="580"/>
            </a:xfrm>
            <a:custGeom>
              <a:avLst/>
              <a:gdLst>
                <a:gd name="T0" fmla="*/ 187 w 557"/>
                <a:gd name="T1" fmla="*/ 554 h 580"/>
                <a:gd name="T2" fmla="*/ 187 w 557"/>
                <a:gd name="T3" fmla="*/ 501 h 580"/>
                <a:gd name="T4" fmla="*/ 168 w 557"/>
                <a:gd name="T5" fmla="*/ 487 h 580"/>
                <a:gd name="T6" fmla="*/ 187 w 557"/>
                <a:gd name="T7" fmla="*/ 476 h 580"/>
                <a:gd name="T8" fmla="*/ 152 w 557"/>
                <a:gd name="T9" fmla="*/ 454 h 580"/>
                <a:gd name="T10" fmla="*/ 152 w 557"/>
                <a:gd name="T11" fmla="*/ 450 h 580"/>
                <a:gd name="T12" fmla="*/ 187 w 557"/>
                <a:gd name="T13" fmla="*/ 429 h 580"/>
                <a:gd name="T14" fmla="*/ 152 w 557"/>
                <a:gd name="T15" fmla="*/ 407 h 580"/>
                <a:gd name="T16" fmla="*/ 152 w 557"/>
                <a:gd name="T17" fmla="*/ 403 h 580"/>
                <a:gd name="T18" fmla="*/ 187 w 557"/>
                <a:gd name="T19" fmla="*/ 381 h 580"/>
                <a:gd name="T20" fmla="*/ 152 w 557"/>
                <a:gd name="T21" fmla="*/ 359 h 580"/>
                <a:gd name="T22" fmla="*/ 152 w 557"/>
                <a:gd name="T23" fmla="*/ 355 h 580"/>
                <a:gd name="T24" fmla="*/ 187 w 557"/>
                <a:gd name="T25" fmla="*/ 334 h 580"/>
                <a:gd name="T26" fmla="*/ 152 w 557"/>
                <a:gd name="T27" fmla="*/ 312 h 580"/>
                <a:gd name="T28" fmla="*/ 152 w 557"/>
                <a:gd name="T29" fmla="*/ 308 h 580"/>
                <a:gd name="T30" fmla="*/ 187 w 557"/>
                <a:gd name="T31" fmla="*/ 287 h 580"/>
                <a:gd name="T32" fmla="*/ 152 w 557"/>
                <a:gd name="T33" fmla="*/ 265 h 580"/>
                <a:gd name="T34" fmla="*/ 152 w 557"/>
                <a:gd name="T35" fmla="*/ 157 h 580"/>
                <a:gd name="T36" fmla="*/ 126 w 557"/>
                <a:gd name="T37" fmla="*/ 98 h 580"/>
                <a:gd name="T38" fmla="*/ 126 w 557"/>
                <a:gd name="T39" fmla="*/ 69 h 580"/>
                <a:gd name="T40" fmla="*/ 112 w 557"/>
                <a:gd name="T41" fmla="*/ 55 h 580"/>
                <a:gd name="T42" fmla="*/ 58 w 557"/>
                <a:gd name="T43" fmla="*/ 55 h 580"/>
                <a:gd name="T44" fmla="*/ 12 w 557"/>
                <a:gd name="T45" fmla="*/ 104 h 580"/>
                <a:gd name="T46" fmla="*/ 0 w 557"/>
                <a:gd name="T47" fmla="*/ 104 h 580"/>
                <a:gd name="T48" fmla="*/ 0 w 557"/>
                <a:gd name="T49" fmla="*/ 1 h 580"/>
                <a:gd name="T50" fmla="*/ 173 w 557"/>
                <a:gd name="T51" fmla="*/ 0 h 580"/>
                <a:gd name="T52" fmla="*/ 173 w 557"/>
                <a:gd name="T53" fmla="*/ 59 h 580"/>
                <a:gd name="T54" fmla="*/ 183 w 557"/>
                <a:gd name="T55" fmla="*/ 92 h 580"/>
                <a:gd name="T56" fmla="*/ 194 w 557"/>
                <a:gd name="T57" fmla="*/ 98 h 580"/>
                <a:gd name="T58" fmla="*/ 518 w 557"/>
                <a:gd name="T59" fmla="*/ 107 h 580"/>
                <a:gd name="T60" fmla="*/ 556 w 557"/>
                <a:gd name="T61" fmla="*/ 141 h 580"/>
                <a:gd name="T62" fmla="*/ 556 w 557"/>
                <a:gd name="T63" fmla="*/ 179 h 580"/>
                <a:gd name="T64" fmla="*/ 512 w 557"/>
                <a:gd name="T65" fmla="*/ 179 h 580"/>
                <a:gd name="T66" fmla="*/ 512 w 557"/>
                <a:gd name="T67" fmla="*/ 229 h 580"/>
                <a:gd name="T68" fmla="*/ 556 w 557"/>
                <a:gd name="T69" fmla="*/ 229 h 580"/>
                <a:gd name="T70" fmla="*/ 556 w 557"/>
                <a:gd name="T71" fmla="*/ 310 h 580"/>
                <a:gd name="T72" fmla="*/ 512 w 557"/>
                <a:gd name="T73" fmla="*/ 310 h 580"/>
                <a:gd name="T74" fmla="*/ 490 w 557"/>
                <a:gd name="T75" fmla="*/ 264 h 580"/>
                <a:gd name="T76" fmla="*/ 449 w 557"/>
                <a:gd name="T77" fmla="*/ 264 h 580"/>
                <a:gd name="T78" fmla="*/ 449 w 557"/>
                <a:gd name="T79" fmla="*/ 370 h 580"/>
                <a:gd name="T80" fmla="*/ 390 w 557"/>
                <a:gd name="T81" fmla="*/ 370 h 580"/>
                <a:gd name="T82" fmla="*/ 390 w 557"/>
                <a:gd name="T83" fmla="*/ 207 h 580"/>
                <a:gd name="T84" fmla="*/ 274 w 557"/>
                <a:gd name="T85" fmla="*/ 207 h 580"/>
                <a:gd name="T86" fmla="*/ 274 w 557"/>
                <a:gd name="T87" fmla="*/ 188 h 580"/>
                <a:gd name="T88" fmla="*/ 262 w 557"/>
                <a:gd name="T89" fmla="*/ 188 h 580"/>
                <a:gd name="T90" fmla="*/ 245 w 557"/>
                <a:gd name="T91" fmla="*/ 204 h 580"/>
                <a:gd name="T92" fmla="*/ 245 w 557"/>
                <a:gd name="T93" fmla="*/ 579 h 580"/>
                <a:gd name="T94" fmla="*/ 163 w 557"/>
                <a:gd name="T95" fmla="*/ 579 h 580"/>
                <a:gd name="T96" fmla="*/ 187 w 557"/>
                <a:gd name="T97" fmla="*/ 554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7" h="580">
                  <a:moveTo>
                    <a:pt x="187" y="554"/>
                  </a:moveTo>
                  <a:lnTo>
                    <a:pt x="187" y="501"/>
                  </a:lnTo>
                  <a:lnTo>
                    <a:pt x="168" y="487"/>
                  </a:lnTo>
                  <a:lnTo>
                    <a:pt x="187" y="476"/>
                  </a:lnTo>
                  <a:lnTo>
                    <a:pt x="152" y="454"/>
                  </a:lnTo>
                  <a:lnTo>
                    <a:pt x="152" y="450"/>
                  </a:lnTo>
                  <a:lnTo>
                    <a:pt x="187" y="429"/>
                  </a:lnTo>
                  <a:lnTo>
                    <a:pt x="152" y="407"/>
                  </a:lnTo>
                  <a:lnTo>
                    <a:pt x="152" y="403"/>
                  </a:lnTo>
                  <a:lnTo>
                    <a:pt x="187" y="381"/>
                  </a:lnTo>
                  <a:lnTo>
                    <a:pt x="152" y="359"/>
                  </a:lnTo>
                  <a:lnTo>
                    <a:pt x="152" y="355"/>
                  </a:lnTo>
                  <a:lnTo>
                    <a:pt x="187" y="334"/>
                  </a:lnTo>
                  <a:lnTo>
                    <a:pt x="152" y="312"/>
                  </a:lnTo>
                  <a:lnTo>
                    <a:pt x="152" y="308"/>
                  </a:lnTo>
                  <a:lnTo>
                    <a:pt x="187" y="287"/>
                  </a:lnTo>
                  <a:lnTo>
                    <a:pt x="152" y="265"/>
                  </a:lnTo>
                  <a:lnTo>
                    <a:pt x="152" y="157"/>
                  </a:lnTo>
                  <a:lnTo>
                    <a:pt x="126" y="98"/>
                  </a:lnTo>
                  <a:lnTo>
                    <a:pt x="126" y="69"/>
                  </a:lnTo>
                  <a:lnTo>
                    <a:pt x="112" y="55"/>
                  </a:lnTo>
                  <a:lnTo>
                    <a:pt x="58" y="55"/>
                  </a:lnTo>
                  <a:lnTo>
                    <a:pt x="12" y="104"/>
                  </a:lnTo>
                  <a:lnTo>
                    <a:pt x="0" y="104"/>
                  </a:lnTo>
                  <a:lnTo>
                    <a:pt x="0" y="1"/>
                  </a:lnTo>
                  <a:lnTo>
                    <a:pt x="173" y="0"/>
                  </a:lnTo>
                  <a:lnTo>
                    <a:pt x="173" y="59"/>
                  </a:lnTo>
                  <a:lnTo>
                    <a:pt x="183" y="92"/>
                  </a:lnTo>
                  <a:lnTo>
                    <a:pt x="194" y="98"/>
                  </a:lnTo>
                  <a:lnTo>
                    <a:pt x="518" y="107"/>
                  </a:lnTo>
                  <a:lnTo>
                    <a:pt x="556" y="141"/>
                  </a:lnTo>
                  <a:lnTo>
                    <a:pt x="556" y="179"/>
                  </a:lnTo>
                  <a:lnTo>
                    <a:pt x="512" y="179"/>
                  </a:lnTo>
                  <a:lnTo>
                    <a:pt x="512" y="229"/>
                  </a:lnTo>
                  <a:lnTo>
                    <a:pt x="556" y="229"/>
                  </a:lnTo>
                  <a:lnTo>
                    <a:pt x="556" y="310"/>
                  </a:lnTo>
                  <a:lnTo>
                    <a:pt x="512" y="310"/>
                  </a:lnTo>
                  <a:lnTo>
                    <a:pt x="490" y="264"/>
                  </a:lnTo>
                  <a:lnTo>
                    <a:pt x="449" y="264"/>
                  </a:lnTo>
                  <a:lnTo>
                    <a:pt x="449" y="370"/>
                  </a:lnTo>
                  <a:lnTo>
                    <a:pt x="390" y="370"/>
                  </a:lnTo>
                  <a:lnTo>
                    <a:pt x="390" y="207"/>
                  </a:lnTo>
                  <a:lnTo>
                    <a:pt x="274" y="207"/>
                  </a:lnTo>
                  <a:lnTo>
                    <a:pt x="274" y="188"/>
                  </a:lnTo>
                  <a:lnTo>
                    <a:pt x="262" y="188"/>
                  </a:lnTo>
                  <a:lnTo>
                    <a:pt x="245" y="204"/>
                  </a:lnTo>
                  <a:lnTo>
                    <a:pt x="245" y="579"/>
                  </a:lnTo>
                  <a:lnTo>
                    <a:pt x="163" y="579"/>
                  </a:lnTo>
                  <a:lnTo>
                    <a:pt x="187" y="554"/>
                  </a:lnTo>
                </a:path>
              </a:pathLst>
            </a:custGeom>
            <a:solidFill>
              <a:srgbClr val="CBCBCB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327" name="Freeform 103"/>
            <p:cNvSpPr>
              <a:spLocks/>
            </p:cNvSpPr>
            <p:nvPr/>
          </p:nvSpPr>
          <p:spPr bwMode="auto">
            <a:xfrm>
              <a:off x="921" y="3301"/>
              <a:ext cx="201" cy="298"/>
            </a:xfrm>
            <a:custGeom>
              <a:avLst/>
              <a:gdLst>
                <a:gd name="T0" fmla="*/ 198 w 201"/>
                <a:gd name="T1" fmla="*/ 297 h 298"/>
                <a:gd name="T2" fmla="*/ 168 w 201"/>
                <a:gd name="T3" fmla="*/ 296 h 298"/>
                <a:gd name="T4" fmla="*/ 62 w 201"/>
                <a:gd name="T5" fmla="*/ 153 h 298"/>
                <a:gd name="T6" fmla="*/ 42 w 201"/>
                <a:gd name="T7" fmla="*/ 153 h 298"/>
                <a:gd name="T8" fmla="*/ 0 w 201"/>
                <a:gd name="T9" fmla="*/ 114 h 298"/>
                <a:gd name="T10" fmla="*/ 0 w 201"/>
                <a:gd name="T11" fmla="*/ 91 h 298"/>
                <a:gd name="T12" fmla="*/ 60 w 201"/>
                <a:gd name="T13" fmla="*/ 89 h 298"/>
                <a:gd name="T14" fmla="*/ 60 w 201"/>
                <a:gd name="T15" fmla="*/ 1 h 298"/>
                <a:gd name="T16" fmla="*/ 158 w 201"/>
                <a:gd name="T17" fmla="*/ 0 h 298"/>
                <a:gd name="T18" fmla="*/ 158 w 201"/>
                <a:gd name="T19" fmla="*/ 174 h 298"/>
                <a:gd name="T20" fmla="*/ 200 w 201"/>
                <a:gd name="T21" fmla="*/ 238 h 298"/>
                <a:gd name="T22" fmla="*/ 198 w 201"/>
                <a:gd name="T23" fmla="*/ 297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1" h="298">
                  <a:moveTo>
                    <a:pt x="198" y="297"/>
                  </a:moveTo>
                  <a:lnTo>
                    <a:pt x="168" y="296"/>
                  </a:lnTo>
                  <a:lnTo>
                    <a:pt x="62" y="153"/>
                  </a:lnTo>
                  <a:lnTo>
                    <a:pt x="42" y="153"/>
                  </a:lnTo>
                  <a:lnTo>
                    <a:pt x="0" y="114"/>
                  </a:lnTo>
                  <a:lnTo>
                    <a:pt x="0" y="91"/>
                  </a:lnTo>
                  <a:lnTo>
                    <a:pt x="60" y="89"/>
                  </a:lnTo>
                  <a:lnTo>
                    <a:pt x="60" y="1"/>
                  </a:lnTo>
                  <a:lnTo>
                    <a:pt x="158" y="0"/>
                  </a:lnTo>
                  <a:lnTo>
                    <a:pt x="158" y="174"/>
                  </a:lnTo>
                  <a:lnTo>
                    <a:pt x="200" y="238"/>
                  </a:lnTo>
                  <a:lnTo>
                    <a:pt x="198" y="297"/>
                  </a:lnTo>
                </a:path>
              </a:pathLst>
            </a:custGeom>
            <a:solidFill>
              <a:srgbClr val="777777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328" name="Freeform 104"/>
            <p:cNvSpPr>
              <a:spLocks/>
            </p:cNvSpPr>
            <p:nvPr/>
          </p:nvSpPr>
          <p:spPr bwMode="auto">
            <a:xfrm>
              <a:off x="1850" y="3300"/>
              <a:ext cx="201" cy="298"/>
            </a:xfrm>
            <a:custGeom>
              <a:avLst/>
              <a:gdLst>
                <a:gd name="T0" fmla="*/ 2 w 201"/>
                <a:gd name="T1" fmla="*/ 297 h 298"/>
                <a:gd name="T2" fmla="*/ 32 w 201"/>
                <a:gd name="T3" fmla="*/ 296 h 298"/>
                <a:gd name="T4" fmla="*/ 138 w 201"/>
                <a:gd name="T5" fmla="*/ 153 h 298"/>
                <a:gd name="T6" fmla="*/ 158 w 201"/>
                <a:gd name="T7" fmla="*/ 153 h 298"/>
                <a:gd name="T8" fmla="*/ 200 w 201"/>
                <a:gd name="T9" fmla="*/ 114 h 298"/>
                <a:gd name="T10" fmla="*/ 200 w 201"/>
                <a:gd name="T11" fmla="*/ 91 h 298"/>
                <a:gd name="T12" fmla="*/ 140 w 201"/>
                <a:gd name="T13" fmla="*/ 89 h 298"/>
                <a:gd name="T14" fmla="*/ 140 w 201"/>
                <a:gd name="T15" fmla="*/ 1 h 298"/>
                <a:gd name="T16" fmla="*/ 42 w 201"/>
                <a:gd name="T17" fmla="*/ 0 h 298"/>
                <a:gd name="T18" fmla="*/ 42 w 201"/>
                <a:gd name="T19" fmla="*/ 174 h 298"/>
                <a:gd name="T20" fmla="*/ 0 w 201"/>
                <a:gd name="T21" fmla="*/ 238 h 298"/>
                <a:gd name="T22" fmla="*/ 2 w 201"/>
                <a:gd name="T23" fmla="*/ 297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1" h="298">
                  <a:moveTo>
                    <a:pt x="2" y="297"/>
                  </a:moveTo>
                  <a:lnTo>
                    <a:pt x="32" y="296"/>
                  </a:lnTo>
                  <a:lnTo>
                    <a:pt x="138" y="153"/>
                  </a:lnTo>
                  <a:lnTo>
                    <a:pt x="158" y="153"/>
                  </a:lnTo>
                  <a:lnTo>
                    <a:pt x="200" y="114"/>
                  </a:lnTo>
                  <a:lnTo>
                    <a:pt x="200" y="91"/>
                  </a:lnTo>
                  <a:lnTo>
                    <a:pt x="140" y="89"/>
                  </a:lnTo>
                  <a:lnTo>
                    <a:pt x="140" y="1"/>
                  </a:lnTo>
                  <a:lnTo>
                    <a:pt x="42" y="0"/>
                  </a:lnTo>
                  <a:lnTo>
                    <a:pt x="42" y="174"/>
                  </a:lnTo>
                  <a:lnTo>
                    <a:pt x="0" y="238"/>
                  </a:lnTo>
                  <a:lnTo>
                    <a:pt x="2" y="297"/>
                  </a:lnTo>
                </a:path>
              </a:pathLst>
            </a:custGeom>
            <a:solidFill>
              <a:srgbClr val="777777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308329" name="Group 105"/>
            <p:cNvGrpSpPr>
              <a:grpSpLocks/>
            </p:cNvGrpSpPr>
            <p:nvPr/>
          </p:nvGrpSpPr>
          <p:grpSpPr bwMode="auto">
            <a:xfrm>
              <a:off x="1399" y="1483"/>
              <a:ext cx="179" cy="491"/>
              <a:chOff x="1399" y="1483"/>
              <a:chExt cx="179" cy="491"/>
            </a:xfrm>
          </p:grpSpPr>
          <p:sp>
            <p:nvSpPr>
              <p:cNvPr id="308330" name="Freeform 106"/>
              <p:cNvSpPr>
                <a:spLocks/>
              </p:cNvSpPr>
              <p:nvPr/>
            </p:nvSpPr>
            <p:spPr bwMode="auto">
              <a:xfrm>
                <a:off x="1399" y="1483"/>
                <a:ext cx="179" cy="491"/>
              </a:xfrm>
              <a:custGeom>
                <a:avLst/>
                <a:gdLst>
                  <a:gd name="T0" fmla="*/ 155 w 179"/>
                  <a:gd name="T1" fmla="*/ 26 h 491"/>
                  <a:gd name="T2" fmla="*/ 178 w 179"/>
                  <a:gd name="T3" fmla="*/ 1 h 491"/>
                  <a:gd name="T4" fmla="*/ 178 w 179"/>
                  <a:gd name="T5" fmla="*/ 0 h 491"/>
                  <a:gd name="T6" fmla="*/ 0 w 179"/>
                  <a:gd name="T7" fmla="*/ 0 h 491"/>
                  <a:gd name="T8" fmla="*/ 0 w 179"/>
                  <a:gd name="T9" fmla="*/ 26 h 491"/>
                  <a:gd name="T10" fmla="*/ 23 w 179"/>
                  <a:gd name="T11" fmla="*/ 49 h 491"/>
                  <a:gd name="T12" fmla="*/ 0 w 179"/>
                  <a:gd name="T13" fmla="*/ 74 h 491"/>
                  <a:gd name="T14" fmla="*/ 23 w 179"/>
                  <a:gd name="T15" fmla="*/ 97 h 491"/>
                  <a:gd name="T16" fmla="*/ 0 w 179"/>
                  <a:gd name="T17" fmla="*/ 118 h 491"/>
                  <a:gd name="T18" fmla="*/ 23 w 179"/>
                  <a:gd name="T19" fmla="*/ 142 h 491"/>
                  <a:gd name="T20" fmla="*/ 0 w 179"/>
                  <a:gd name="T21" fmla="*/ 167 h 491"/>
                  <a:gd name="T22" fmla="*/ 23 w 179"/>
                  <a:gd name="T23" fmla="*/ 188 h 491"/>
                  <a:gd name="T24" fmla="*/ 0 w 179"/>
                  <a:gd name="T25" fmla="*/ 211 h 491"/>
                  <a:gd name="T26" fmla="*/ 23 w 179"/>
                  <a:gd name="T27" fmla="*/ 235 h 491"/>
                  <a:gd name="T28" fmla="*/ 0 w 179"/>
                  <a:gd name="T29" fmla="*/ 258 h 491"/>
                  <a:gd name="T30" fmla="*/ 23 w 179"/>
                  <a:gd name="T31" fmla="*/ 281 h 491"/>
                  <a:gd name="T32" fmla="*/ 0 w 179"/>
                  <a:gd name="T33" fmla="*/ 304 h 491"/>
                  <a:gd name="T34" fmla="*/ 23 w 179"/>
                  <a:gd name="T35" fmla="*/ 329 h 491"/>
                  <a:gd name="T36" fmla="*/ 0 w 179"/>
                  <a:gd name="T37" fmla="*/ 352 h 491"/>
                  <a:gd name="T38" fmla="*/ 23 w 179"/>
                  <a:gd name="T39" fmla="*/ 374 h 491"/>
                  <a:gd name="T40" fmla="*/ 0 w 179"/>
                  <a:gd name="T41" fmla="*/ 397 h 491"/>
                  <a:gd name="T42" fmla="*/ 23 w 179"/>
                  <a:gd name="T43" fmla="*/ 422 h 491"/>
                  <a:gd name="T44" fmla="*/ 0 w 179"/>
                  <a:gd name="T45" fmla="*/ 445 h 491"/>
                  <a:gd name="T46" fmla="*/ 23 w 179"/>
                  <a:gd name="T47" fmla="*/ 468 h 491"/>
                  <a:gd name="T48" fmla="*/ 23 w 179"/>
                  <a:gd name="T49" fmla="*/ 490 h 491"/>
                  <a:gd name="T50" fmla="*/ 155 w 179"/>
                  <a:gd name="T51" fmla="*/ 490 h 491"/>
                  <a:gd name="T52" fmla="*/ 155 w 179"/>
                  <a:gd name="T53" fmla="*/ 477 h 491"/>
                  <a:gd name="T54" fmla="*/ 172 w 179"/>
                  <a:gd name="T55" fmla="*/ 460 h 491"/>
                  <a:gd name="T56" fmla="*/ 155 w 179"/>
                  <a:gd name="T57" fmla="*/ 445 h 491"/>
                  <a:gd name="T58" fmla="*/ 178 w 179"/>
                  <a:gd name="T59" fmla="*/ 422 h 491"/>
                  <a:gd name="T60" fmla="*/ 155 w 179"/>
                  <a:gd name="T61" fmla="*/ 397 h 491"/>
                  <a:gd name="T62" fmla="*/ 178 w 179"/>
                  <a:gd name="T63" fmla="*/ 374 h 491"/>
                  <a:gd name="T64" fmla="*/ 155 w 179"/>
                  <a:gd name="T65" fmla="*/ 352 h 491"/>
                  <a:gd name="T66" fmla="*/ 178 w 179"/>
                  <a:gd name="T67" fmla="*/ 329 h 491"/>
                  <a:gd name="T68" fmla="*/ 155 w 179"/>
                  <a:gd name="T69" fmla="*/ 304 h 491"/>
                  <a:gd name="T70" fmla="*/ 178 w 179"/>
                  <a:gd name="T71" fmla="*/ 281 h 491"/>
                  <a:gd name="T72" fmla="*/ 155 w 179"/>
                  <a:gd name="T73" fmla="*/ 258 h 491"/>
                  <a:gd name="T74" fmla="*/ 178 w 179"/>
                  <a:gd name="T75" fmla="*/ 235 h 491"/>
                  <a:gd name="T76" fmla="*/ 155 w 179"/>
                  <a:gd name="T77" fmla="*/ 211 h 491"/>
                  <a:gd name="T78" fmla="*/ 178 w 179"/>
                  <a:gd name="T79" fmla="*/ 188 h 491"/>
                  <a:gd name="T80" fmla="*/ 155 w 179"/>
                  <a:gd name="T81" fmla="*/ 167 h 491"/>
                  <a:gd name="T82" fmla="*/ 178 w 179"/>
                  <a:gd name="T83" fmla="*/ 142 h 491"/>
                  <a:gd name="T84" fmla="*/ 155 w 179"/>
                  <a:gd name="T85" fmla="*/ 118 h 491"/>
                  <a:gd name="T86" fmla="*/ 178 w 179"/>
                  <a:gd name="T87" fmla="*/ 97 h 491"/>
                  <a:gd name="T88" fmla="*/ 155 w 179"/>
                  <a:gd name="T89" fmla="*/ 74 h 491"/>
                  <a:gd name="T90" fmla="*/ 178 w 179"/>
                  <a:gd name="T91" fmla="*/ 49 h 491"/>
                  <a:gd name="T92" fmla="*/ 155 w 179"/>
                  <a:gd name="T93" fmla="*/ 26 h 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79" h="491">
                    <a:moveTo>
                      <a:pt x="155" y="26"/>
                    </a:moveTo>
                    <a:lnTo>
                      <a:pt x="178" y="1"/>
                    </a:lnTo>
                    <a:lnTo>
                      <a:pt x="178" y="0"/>
                    </a:lnTo>
                    <a:lnTo>
                      <a:pt x="0" y="0"/>
                    </a:lnTo>
                    <a:lnTo>
                      <a:pt x="0" y="26"/>
                    </a:lnTo>
                    <a:lnTo>
                      <a:pt x="23" y="49"/>
                    </a:lnTo>
                    <a:lnTo>
                      <a:pt x="0" y="74"/>
                    </a:lnTo>
                    <a:lnTo>
                      <a:pt x="23" y="97"/>
                    </a:lnTo>
                    <a:lnTo>
                      <a:pt x="0" y="118"/>
                    </a:lnTo>
                    <a:lnTo>
                      <a:pt x="23" y="142"/>
                    </a:lnTo>
                    <a:lnTo>
                      <a:pt x="0" y="167"/>
                    </a:lnTo>
                    <a:lnTo>
                      <a:pt x="23" y="188"/>
                    </a:lnTo>
                    <a:lnTo>
                      <a:pt x="0" y="211"/>
                    </a:lnTo>
                    <a:lnTo>
                      <a:pt x="23" y="235"/>
                    </a:lnTo>
                    <a:lnTo>
                      <a:pt x="0" y="258"/>
                    </a:lnTo>
                    <a:lnTo>
                      <a:pt x="23" y="281"/>
                    </a:lnTo>
                    <a:lnTo>
                      <a:pt x="0" y="304"/>
                    </a:lnTo>
                    <a:lnTo>
                      <a:pt x="23" y="329"/>
                    </a:lnTo>
                    <a:lnTo>
                      <a:pt x="0" y="352"/>
                    </a:lnTo>
                    <a:lnTo>
                      <a:pt x="23" y="374"/>
                    </a:lnTo>
                    <a:lnTo>
                      <a:pt x="0" y="397"/>
                    </a:lnTo>
                    <a:lnTo>
                      <a:pt x="23" y="422"/>
                    </a:lnTo>
                    <a:lnTo>
                      <a:pt x="0" y="445"/>
                    </a:lnTo>
                    <a:lnTo>
                      <a:pt x="23" y="468"/>
                    </a:lnTo>
                    <a:lnTo>
                      <a:pt x="23" y="490"/>
                    </a:lnTo>
                    <a:lnTo>
                      <a:pt x="155" y="490"/>
                    </a:lnTo>
                    <a:lnTo>
                      <a:pt x="155" y="477"/>
                    </a:lnTo>
                    <a:lnTo>
                      <a:pt x="172" y="460"/>
                    </a:lnTo>
                    <a:lnTo>
                      <a:pt x="155" y="445"/>
                    </a:lnTo>
                    <a:lnTo>
                      <a:pt x="178" y="422"/>
                    </a:lnTo>
                    <a:lnTo>
                      <a:pt x="155" y="397"/>
                    </a:lnTo>
                    <a:lnTo>
                      <a:pt x="178" y="374"/>
                    </a:lnTo>
                    <a:lnTo>
                      <a:pt x="155" y="352"/>
                    </a:lnTo>
                    <a:lnTo>
                      <a:pt x="178" y="329"/>
                    </a:lnTo>
                    <a:lnTo>
                      <a:pt x="155" y="304"/>
                    </a:lnTo>
                    <a:lnTo>
                      <a:pt x="178" y="281"/>
                    </a:lnTo>
                    <a:lnTo>
                      <a:pt x="155" y="258"/>
                    </a:lnTo>
                    <a:lnTo>
                      <a:pt x="178" y="235"/>
                    </a:lnTo>
                    <a:lnTo>
                      <a:pt x="155" y="211"/>
                    </a:lnTo>
                    <a:lnTo>
                      <a:pt x="178" y="188"/>
                    </a:lnTo>
                    <a:lnTo>
                      <a:pt x="155" y="167"/>
                    </a:lnTo>
                    <a:lnTo>
                      <a:pt x="178" y="142"/>
                    </a:lnTo>
                    <a:lnTo>
                      <a:pt x="155" y="118"/>
                    </a:lnTo>
                    <a:lnTo>
                      <a:pt x="178" y="97"/>
                    </a:lnTo>
                    <a:lnTo>
                      <a:pt x="155" y="74"/>
                    </a:lnTo>
                    <a:lnTo>
                      <a:pt x="178" y="49"/>
                    </a:lnTo>
                    <a:lnTo>
                      <a:pt x="155" y="26"/>
                    </a:lnTo>
                  </a:path>
                </a:pathLst>
              </a:custGeom>
              <a:gradFill rotWithShape="0">
                <a:gsLst>
                  <a:gs pos="0">
                    <a:srgbClr val="CBCBCB">
                      <a:gamma/>
                      <a:shade val="60000"/>
                      <a:invGamma/>
                    </a:srgbClr>
                  </a:gs>
                  <a:gs pos="50000">
                    <a:srgbClr val="CBCBCB"/>
                  </a:gs>
                  <a:gs pos="100000">
                    <a:srgbClr val="CBCBCB">
                      <a:gamma/>
                      <a:shade val="60000"/>
                      <a:invGamma/>
                    </a:srgbClr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331" name="Line 107"/>
              <p:cNvSpPr>
                <a:spLocks noChangeShapeType="1"/>
              </p:cNvSpPr>
              <p:nvPr/>
            </p:nvSpPr>
            <p:spPr bwMode="auto">
              <a:xfrm flipH="1" flipV="1">
                <a:off x="1488" y="1496"/>
                <a:ext cx="67" cy="1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8332" name="Line 108"/>
              <p:cNvSpPr>
                <a:spLocks noChangeShapeType="1"/>
              </p:cNvSpPr>
              <p:nvPr/>
            </p:nvSpPr>
            <p:spPr bwMode="auto">
              <a:xfrm flipH="1" flipV="1">
                <a:off x="1420" y="1534"/>
                <a:ext cx="135" cy="2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8333" name="Line 109"/>
              <p:cNvSpPr>
                <a:spLocks noChangeShapeType="1"/>
              </p:cNvSpPr>
              <p:nvPr/>
            </p:nvSpPr>
            <p:spPr bwMode="auto">
              <a:xfrm flipH="1" flipV="1">
                <a:off x="1420" y="1580"/>
                <a:ext cx="135" cy="2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8334" name="Line 110"/>
              <p:cNvSpPr>
                <a:spLocks noChangeShapeType="1"/>
              </p:cNvSpPr>
              <p:nvPr/>
            </p:nvSpPr>
            <p:spPr bwMode="auto">
              <a:xfrm flipH="1" flipV="1">
                <a:off x="1419" y="1627"/>
                <a:ext cx="135" cy="2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8335" name="Line 111"/>
              <p:cNvSpPr>
                <a:spLocks noChangeShapeType="1"/>
              </p:cNvSpPr>
              <p:nvPr/>
            </p:nvSpPr>
            <p:spPr bwMode="auto">
              <a:xfrm flipH="1" flipV="1">
                <a:off x="1420" y="1672"/>
                <a:ext cx="135" cy="2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8336" name="Line 112"/>
              <p:cNvSpPr>
                <a:spLocks noChangeShapeType="1"/>
              </p:cNvSpPr>
              <p:nvPr/>
            </p:nvSpPr>
            <p:spPr bwMode="auto">
              <a:xfrm flipH="1" flipV="1">
                <a:off x="1420" y="1719"/>
                <a:ext cx="135" cy="2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8337" name="Line 113"/>
              <p:cNvSpPr>
                <a:spLocks noChangeShapeType="1"/>
              </p:cNvSpPr>
              <p:nvPr/>
            </p:nvSpPr>
            <p:spPr bwMode="auto">
              <a:xfrm flipH="1" flipV="1">
                <a:off x="1419" y="1766"/>
                <a:ext cx="135" cy="2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8338" name="Line 114"/>
              <p:cNvSpPr>
                <a:spLocks noChangeShapeType="1"/>
              </p:cNvSpPr>
              <p:nvPr/>
            </p:nvSpPr>
            <p:spPr bwMode="auto">
              <a:xfrm flipH="1" flipV="1">
                <a:off x="1416" y="1812"/>
                <a:ext cx="135" cy="2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8339" name="Line 115"/>
              <p:cNvSpPr>
                <a:spLocks noChangeShapeType="1"/>
              </p:cNvSpPr>
              <p:nvPr/>
            </p:nvSpPr>
            <p:spPr bwMode="auto">
              <a:xfrm flipH="1" flipV="1">
                <a:off x="1415" y="1858"/>
                <a:ext cx="135" cy="2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8340" name="Line 116"/>
              <p:cNvSpPr>
                <a:spLocks noChangeShapeType="1"/>
              </p:cNvSpPr>
              <p:nvPr/>
            </p:nvSpPr>
            <p:spPr bwMode="auto">
              <a:xfrm flipH="1" flipV="1">
                <a:off x="1416" y="1906"/>
                <a:ext cx="135" cy="2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8341" name="Line 117"/>
              <p:cNvSpPr>
                <a:spLocks noChangeShapeType="1"/>
              </p:cNvSpPr>
              <p:nvPr/>
            </p:nvSpPr>
            <p:spPr bwMode="auto">
              <a:xfrm flipH="1" flipV="1">
                <a:off x="1423" y="1949"/>
                <a:ext cx="62" cy="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grpSp>
            <p:nvGrpSpPr>
              <p:cNvPr id="308342" name="Group 118"/>
              <p:cNvGrpSpPr>
                <a:grpSpLocks/>
              </p:cNvGrpSpPr>
              <p:nvPr/>
            </p:nvGrpSpPr>
            <p:grpSpPr bwMode="auto">
              <a:xfrm>
                <a:off x="1400" y="1509"/>
                <a:ext cx="173" cy="441"/>
                <a:chOff x="1400" y="1509"/>
                <a:chExt cx="173" cy="441"/>
              </a:xfrm>
            </p:grpSpPr>
            <p:sp>
              <p:nvSpPr>
                <p:cNvPr id="308343" name="Line 119"/>
                <p:cNvSpPr>
                  <a:spLocks noChangeShapeType="1"/>
                </p:cNvSpPr>
                <p:nvPr/>
              </p:nvSpPr>
              <p:spPr bwMode="auto">
                <a:xfrm flipH="1" flipV="1">
                  <a:off x="1402" y="1556"/>
                  <a:ext cx="169" cy="24"/>
                </a:xfrm>
                <a:prstGeom prst="line">
                  <a:avLst/>
                </a:prstGeom>
                <a:noFill/>
                <a:ln w="12700">
                  <a:solidFill>
                    <a:srgbClr val="CBCBCB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8344" name="Line 120"/>
                <p:cNvSpPr>
                  <a:spLocks noChangeShapeType="1"/>
                </p:cNvSpPr>
                <p:nvPr/>
              </p:nvSpPr>
              <p:spPr bwMode="auto">
                <a:xfrm flipH="1" flipV="1">
                  <a:off x="1402" y="1602"/>
                  <a:ext cx="169" cy="24"/>
                </a:xfrm>
                <a:prstGeom prst="line">
                  <a:avLst/>
                </a:prstGeom>
                <a:noFill/>
                <a:ln w="12700">
                  <a:solidFill>
                    <a:srgbClr val="CBCBCB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8345" name="Line 121"/>
                <p:cNvSpPr>
                  <a:spLocks noChangeShapeType="1"/>
                </p:cNvSpPr>
                <p:nvPr/>
              </p:nvSpPr>
              <p:spPr bwMode="auto">
                <a:xfrm flipH="1" flipV="1">
                  <a:off x="1402" y="1648"/>
                  <a:ext cx="169" cy="24"/>
                </a:xfrm>
                <a:prstGeom prst="line">
                  <a:avLst/>
                </a:prstGeom>
                <a:noFill/>
                <a:ln w="12700">
                  <a:solidFill>
                    <a:srgbClr val="CBCBCB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8346" name="Line 122"/>
                <p:cNvSpPr>
                  <a:spLocks noChangeShapeType="1"/>
                </p:cNvSpPr>
                <p:nvPr/>
              </p:nvSpPr>
              <p:spPr bwMode="auto">
                <a:xfrm flipH="1" flipV="1">
                  <a:off x="1402" y="1694"/>
                  <a:ext cx="169" cy="24"/>
                </a:xfrm>
                <a:prstGeom prst="line">
                  <a:avLst/>
                </a:prstGeom>
                <a:noFill/>
                <a:ln w="12700">
                  <a:solidFill>
                    <a:srgbClr val="CBCBCB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8347" name="Line 123"/>
                <p:cNvSpPr>
                  <a:spLocks noChangeShapeType="1"/>
                </p:cNvSpPr>
                <p:nvPr/>
              </p:nvSpPr>
              <p:spPr bwMode="auto">
                <a:xfrm flipH="1" flipV="1">
                  <a:off x="1402" y="1740"/>
                  <a:ext cx="169" cy="24"/>
                </a:xfrm>
                <a:prstGeom prst="line">
                  <a:avLst/>
                </a:prstGeom>
                <a:noFill/>
                <a:ln w="12700">
                  <a:solidFill>
                    <a:srgbClr val="CBCBCB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8348" name="Line 124"/>
                <p:cNvSpPr>
                  <a:spLocks noChangeShapeType="1"/>
                </p:cNvSpPr>
                <p:nvPr/>
              </p:nvSpPr>
              <p:spPr bwMode="auto">
                <a:xfrm flipH="1" flipV="1">
                  <a:off x="1402" y="1786"/>
                  <a:ext cx="169" cy="24"/>
                </a:xfrm>
                <a:prstGeom prst="line">
                  <a:avLst/>
                </a:prstGeom>
                <a:noFill/>
                <a:ln w="12700">
                  <a:solidFill>
                    <a:srgbClr val="CBCBCB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8349" name="Line 125"/>
                <p:cNvSpPr>
                  <a:spLocks noChangeShapeType="1"/>
                </p:cNvSpPr>
                <p:nvPr/>
              </p:nvSpPr>
              <p:spPr bwMode="auto">
                <a:xfrm flipH="1" flipV="1">
                  <a:off x="1404" y="1832"/>
                  <a:ext cx="169" cy="24"/>
                </a:xfrm>
                <a:prstGeom prst="line">
                  <a:avLst/>
                </a:prstGeom>
                <a:noFill/>
                <a:ln w="12700">
                  <a:solidFill>
                    <a:srgbClr val="CBCBCB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8350" name="Line 126"/>
                <p:cNvSpPr>
                  <a:spLocks noChangeShapeType="1"/>
                </p:cNvSpPr>
                <p:nvPr/>
              </p:nvSpPr>
              <p:spPr bwMode="auto">
                <a:xfrm flipH="1" flipV="1">
                  <a:off x="1400" y="1881"/>
                  <a:ext cx="169" cy="24"/>
                </a:xfrm>
                <a:prstGeom prst="line">
                  <a:avLst/>
                </a:prstGeom>
                <a:noFill/>
                <a:ln w="12700">
                  <a:solidFill>
                    <a:srgbClr val="CBCBCB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8351" name="Line 127"/>
                <p:cNvSpPr>
                  <a:spLocks noChangeShapeType="1"/>
                </p:cNvSpPr>
                <p:nvPr/>
              </p:nvSpPr>
              <p:spPr bwMode="auto">
                <a:xfrm flipH="1" flipV="1">
                  <a:off x="1401" y="1926"/>
                  <a:ext cx="169" cy="24"/>
                </a:xfrm>
                <a:prstGeom prst="line">
                  <a:avLst/>
                </a:prstGeom>
                <a:noFill/>
                <a:ln w="12700">
                  <a:solidFill>
                    <a:srgbClr val="CBCBCB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8352" name="Line 128"/>
                <p:cNvSpPr>
                  <a:spLocks noChangeShapeType="1"/>
                </p:cNvSpPr>
                <p:nvPr/>
              </p:nvSpPr>
              <p:spPr bwMode="auto">
                <a:xfrm flipH="1" flipV="1">
                  <a:off x="1400" y="1509"/>
                  <a:ext cx="169" cy="24"/>
                </a:xfrm>
                <a:prstGeom prst="line">
                  <a:avLst/>
                </a:prstGeom>
                <a:noFill/>
                <a:ln w="12700">
                  <a:solidFill>
                    <a:srgbClr val="CBCBCB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grpSp>
          <p:nvGrpSpPr>
            <p:cNvPr id="308353" name="Group 129"/>
            <p:cNvGrpSpPr>
              <a:grpSpLocks/>
            </p:cNvGrpSpPr>
            <p:nvPr/>
          </p:nvGrpSpPr>
          <p:grpSpPr bwMode="auto">
            <a:xfrm>
              <a:off x="1192" y="1585"/>
              <a:ext cx="590" cy="224"/>
              <a:chOff x="1192" y="1585"/>
              <a:chExt cx="590" cy="224"/>
            </a:xfrm>
          </p:grpSpPr>
          <p:sp>
            <p:nvSpPr>
              <p:cNvPr id="308354" name="Freeform 130"/>
              <p:cNvSpPr>
                <a:spLocks/>
              </p:cNvSpPr>
              <p:nvPr/>
            </p:nvSpPr>
            <p:spPr bwMode="auto">
              <a:xfrm>
                <a:off x="1260" y="1585"/>
                <a:ext cx="464" cy="137"/>
              </a:xfrm>
              <a:custGeom>
                <a:avLst/>
                <a:gdLst>
                  <a:gd name="T0" fmla="*/ 0 w 464"/>
                  <a:gd name="T1" fmla="*/ 42 h 137"/>
                  <a:gd name="T2" fmla="*/ 452 w 464"/>
                  <a:gd name="T3" fmla="*/ 0 h 137"/>
                  <a:gd name="T4" fmla="*/ 463 w 464"/>
                  <a:gd name="T5" fmla="*/ 92 h 137"/>
                  <a:gd name="T6" fmla="*/ 12 w 464"/>
                  <a:gd name="T7" fmla="*/ 136 h 137"/>
                  <a:gd name="T8" fmla="*/ 0 w 464"/>
                  <a:gd name="T9" fmla="*/ 42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4" h="137">
                    <a:moveTo>
                      <a:pt x="0" y="42"/>
                    </a:moveTo>
                    <a:lnTo>
                      <a:pt x="452" y="0"/>
                    </a:lnTo>
                    <a:lnTo>
                      <a:pt x="463" y="92"/>
                    </a:lnTo>
                    <a:lnTo>
                      <a:pt x="12" y="136"/>
                    </a:lnTo>
                    <a:lnTo>
                      <a:pt x="0" y="42"/>
                    </a:lnTo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69804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69804"/>
                      <a:invGamma/>
                    </a:schemeClr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355" name="Freeform 131"/>
              <p:cNvSpPr>
                <a:spLocks/>
              </p:cNvSpPr>
              <p:nvPr/>
            </p:nvSpPr>
            <p:spPr bwMode="auto">
              <a:xfrm>
                <a:off x="1214" y="1622"/>
                <a:ext cx="101" cy="102"/>
              </a:xfrm>
              <a:custGeom>
                <a:avLst/>
                <a:gdLst>
                  <a:gd name="T0" fmla="*/ 50 w 101"/>
                  <a:gd name="T1" fmla="*/ 101 h 102"/>
                  <a:gd name="T2" fmla="*/ 85 w 101"/>
                  <a:gd name="T3" fmla="*/ 86 h 102"/>
                  <a:gd name="T4" fmla="*/ 100 w 101"/>
                  <a:gd name="T5" fmla="*/ 50 h 102"/>
                  <a:gd name="T6" fmla="*/ 96 w 101"/>
                  <a:gd name="T7" fmla="*/ 31 h 102"/>
                  <a:gd name="T8" fmla="*/ 86 w 101"/>
                  <a:gd name="T9" fmla="*/ 15 h 102"/>
                  <a:gd name="T10" fmla="*/ 50 w 101"/>
                  <a:gd name="T11" fmla="*/ 0 h 102"/>
                  <a:gd name="T12" fmla="*/ 31 w 101"/>
                  <a:gd name="T13" fmla="*/ 4 h 102"/>
                  <a:gd name="T14" fmla="*/ 15 w 101"/>
                  <a:gd name="T15" fmla="*/ 15 h 102"/>
                  <a:gd name="T16" fmla="*/ 0 w 101"/>
                  <a:gd name="T17" fmla="*/ 50 h 102"/>
                  <a:gd name="T18" fmla="*/ 15 w 101"/>
                  <a:gd name="T19" fmla="*/ 86 h 102"/>
                  <a:gd name="T20" fmla="*/ 50 w 101"/>
                  <a:gd name="T21" fmla="*/ 10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1" h="102">
                    <a:moveTo>
                      <a:pt x="50" y="101"/>
                    </a:moveTo>
                    <a:lnTo>
                      <a:pt x="85" y="86"/>
                    </a:lnTo>
                    <a:lnTo>
                      <a:pt x="100" y="50"/>
                    </a:lnTo>
                    <a:lnTo>
                      <a:pt x="96" y="31"/>
                    </a:lnTo>
                    <a:lnTo>
                      <a:pt x="86" y="15"/>
                    </a:lnTo>
                    <a:lnTo>
                      <a:pt x="50" y="0"/>
                    </a:lnTo>
                    <a:lnTo>
                      <a:pt x="31" y="4"/>
                    </a:lnTo>
                    <a:lnTo>
                      <a:pt x="15" y="15"/>
                    </a:lnTo>
                    <a:lnTo>
                      <a:pt x="0" y="50"/>
                    </a:lnTo>
                    <a:lnTo>
                      <a:pt x="15" y="86"/>
                    </a:lnTo>
                    <a:lnTo>
                      <a:pt x="50" y="101"/>
                    </a:lnTo>
                  </a:path>
                </a:pathLst>
              </a:custGeom>
              <a:solidFill>
                <a:schemeClr val="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356" name="Freeform 132"/>
              <p:cNvSpPr>
                <a:spLocks/>
              </p:cNvSpPr>
              <p:nvPr/>
            </p:nvSpPr>
            <p:spPr bwMode="auto">
              <a:xfrm>
                <a:off x="1658" y="1626"/>
                <a:ext cx="100" cy="51"/>
              </a:xfrm>
              <a:custGeom>
                <a:avLst/>
                <a:gdLst>
                  <a:gd name="T0" fmla="*/ 99 w 100"/>
                  <a:gd name="T1" fmla="*/ 0 h 51"/>
                  <a:gd name="T2" fmla="*/ 96 w 100"/>
                  <a:gd name="T3" fmla="*/ 19 h 51"/>
                  <a:gd name="T4" fmla="*/ 85 w 100"/>
                  <a:gd name="T5" fmla="*/ 35 h 51"/>
                  <a:gd name="T6" fmla="*/ 50 w 100"/>
                  <a:gd name="T7" fmla="*/ 50 h 51"/>
                  <a:gd name="T8" fmla="*/ 15 w 100"/>
                  <a:gd name="T9" fmla="*/ 35 h 51"/>
                  <a:gd name="T10" fmla="*/ 0 w 100"/>
                  <a:gd name="T11" fmla="*/ 0 h 51"/>
                  <a:gd name="T12" fmla="*/ 99 w 100"/>
                  <a:gd name="T13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51">
                    <a:moveTo>
                      <a:pt x="99" y="0"/>
                    </a:moveTo>
                    <a:lnTo>
                      <a:pt x="96" y="19"/>
                    </a:lnTo>
                    <a:lnTo>
                      <a:pt x="85" y="35"/>
                    </a:lnTo>
                    <a:lnTo>
                      <a:pt x="50" y="50"/>
                    </a:lnTo>
                    <a:lnTo>
                      <a:pt x="15" y="35"/>
                    </a:lnTo>
                    <a:lnTo>
                      <a:pt x="0" y="0"/>
                    </a:lnTo>
                    <a:lnTo>
                      <a:pt x="99" y="0"/>
                    </a:lnTo>
                  </a:path>
                </a:pathLst>
              </a:custGeom>
              <a:solidFill>
                <a:schemeClr val="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357" name="Freeform 133"/>
              <p:cNvSpPr>
                <a:spLocks/>
              </p:cNvSpPr>
              <p:nvPr/>
            </p:nvSpPr>
            <p:spPr bwMode="auto">
              <a:xfrm>
                <a:off x="1192" y="1585"/>
                <a:ext cx="590" cy="39"/>
              </a:xfrm>
              <a:custGeom>
                <a:avLst/>
                <a:gdLst>
                  <a:gd name="T0" fmla="*/ 589 w 590"/>
                  <a:gd name="T1" fmla="*/ 38 h 39"/>
                  <a:gd name="T2" fmla="*/ 589 w 590"/>
                  <a:gd name="T3" fmla="*/ 0 h 39"/>
                  <a:gd name="T4" fmla="*/ 0 w 590"/>
                  <a:gd name="T5" fmla="*/ 0 h 39"/>
                  <a:gd name="T6" fmla="*/ 0 w 590"/>
                  <a:gd name="T7" fmla="*/ 38 h 39"/>
                  <a:gd name="T8" fmla="*/ 589 w 590"/>
                  <a:gd name="T9" fmla="*/ 3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0" h="39">
                    <a:moveTo>
                      <a:pt x="589" y="38"/>
                    </a:moveTo>
                    <a:lnTo>
                      <a:pt x="589" y="0"/>
                    </a:lnTo>
                    <a:lnTo>
                      <a:pt x="0" y="0"/>
                    </a:lnTo>
                    <a:lnTo>
                      <a:pt x="0" y="38"/>
                    </a:lnTo>
                    <a:lnTo>
                      <a:pt x="589" y="38"/>
                    </a:lnTo>
                  </a:path>
                </a:pathLst>
              </a:custGeom>
              <a:gradFill rotWithShape="0">
                <a:gsLst>
                  <a:gs pos="0">
                    <a:srgbClr val="EAEAEA">
                      <a:gamma/>
                      <a:shade val="80000"/>
                      <a:invGamma/>
                    </a:srgbClr>
                  </a:gs>
                  <a:gs pos="50000">
                    <a:srgbClr val="EAEAEA"/>
                  </a:gs>
                  <a:gs pos="100000">
                    <a:srgbClr val="EAEAEA">
                      <a:gamma/>
                      <a:shade val="80000"/>
                      <a:invGamma/>
                    </a:srgbClr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358" name="Freeform 134"/>
              <p:cNvSpPr>
                <a:spLocks/>
              </p:cNvSpPr>
              <p:nvPr/>
            </p:nvSpPr>
            <p:spPr bwMode="auto">
              <a:xfrm>
                <a:off x="1356" y="1623"/>
                <a:ext cx="261" cy="186"/>
              </a:xfrm>
              <a:custGeom>
                <a:avLst/>
                <a:gdLst>
                  <a:gd name="T0" fmla="*/ 0 w 261"/>
                  <a:gd name="T1" fmla="*/ 185 h 186"/>
                  <a:gd name="T2" fmla="*/ 260 w 261"/>
                  <a:gd name="T3" fmla="*/ 185 h 186"/>
                  <a:gd name="T4" fmla="*/ 260 w 261"/>
                  <a:gd name="T5" fmla="*/ 0 h 186"/>
                  <a:gd name="T6" fmla="*/ 0 w 261"/>
                  <a:gd name="T7" fmla="*/ 0 h 186"/>
                  <a:gd name="T8" fmla="*/ 0 w 261"/>
                  <a:gd name="T9" fmla="*/ 185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186">
                    <a:moveTo>
                      <a:pt x="0" y="185"/>
                    </a:moveTo>
                    <a:lnTo>
                      <a:pt x="260" y="185"/>
                    </a:lnTo>
                    <a:lnTo>
                      <a:pt x="260" y="0"/>
                    </a:lnTo>
                    <a:lnTo>
                      <a:pt x="0" y="0"/>
                    </a:lnTo>
                    <a:lnTo>
                      <a:pt x="0" y="185"/>
                    </a:lnTo>
                  </a:path>
                </a:pathLst>
              </a:custGeom>
              <a:gradFill rotWithShape="0">
                <a:gsLst>
                  <a:gs pos="0">
                    <a:srgbClr val="EAEAEA">
                      <a:gamma/>
                      <a:shade val="80000"/>
                      <a:invGamma/>
                    </a:srgbClr>
                  </a:gs>
                  <a:gs pos="50000">
                    <a:srgbClr val="EAEAEA"/>
                  </a:gs>
                  <a:gs pos="100000">
                    <a:srgbClr val="EAEAEA">
                      <a:gamma/>
                      <a:shade val="80000"/>
                      <a:invGamma/>
                    </a:srgbClr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08359" name="Freeform 135"/>
            <p:cNvSpPr>
              <a:spLocks/>
            </p:cNvSpPr>
            <p:nvPr/>
          </p:nvSpPr>
          <p:spPr bwMode="auto">
            <a:xfrm>
              <a:off x="939" y="2366"/>
              <a:ext cx="1112" cy="1112"/>
            </a:xfrm>
            <a:custGeom>
              <a:avLst/>
              <a:gdLst>
                <a:gd name="T0" fmla="*/ 498 w 1112"/>
                <a:gd name="T1" fmla="*/ 1110 h 1112"/>
                <a:gd name="T2" fmla="*/ 416 w 1112"/>
                <a:gd name="T3" fmla="*/ 1094 h 1112"/>
                <a:gd name="T4" fmla="*/ 340 w 1112"/>
                <a:gd name="T5" fmla="*/ 1068 h 1112"/>
                <a:gd name="T6" fmla="*/ 267 w 1112"/>
                <a:gd name="T7" fmla="*/ 1031 h 1112"/>
                <a:gd name="T8" fmla="*/ 202 w 1112"/>
                <a:gd name="T9" fmla="*/ 983 h 1112"/>
                <a:gd name="T10" fmla="*/ 145 w 1112"/>
                <a:gd name="T11" fmla="*/ 930 h 1112"/>
                <a:gd name="T12" fmla="*/ 95 w 1112"/>
                <a:gd name="T13" fmla="*/ 867 h 1112"/>
                <a:gd name="T14" fmla="*/ 55 w 1112"/>
                <a:gd name="T15" fmla="*/ 796 h 1112"/>
                <a:gd name="T16" fmla="*/ 24 w 1112"/>
                <a:gd name="T17" fmla="*/ 720 h 1112"/>
                <a:gd name="T18" fmla="*/ 5 w 1112"/>
                <a:gd name="T19" fmla="*/ 640 h 1112"/>
                <a:gd name="T20" fmla="*/ 0 w 1112"/>
                <a:gd name="T21" fmla="*/ 556 h 1112"/>
                <a:gd name="T22" fmla="*/ 5 w 1112"/>
                <a:gd name="T23" fmla="*/ 471 h 1112"/>
                <a:gd name="T24" fmla="*/ 24 w 1112"/>
                <a:gd name="T25" fmla="*/ 391 h 1112"/>
                <a:gd name="T26" fmla="*/ 55 w 1112"/>
                <a:gd name="T27" fmla="*/ 315 h 1112"/>
                <a:gd name="T28" fmla="*/ 95 w 1112"/>
                <a:gd name="T29" fmla="*/ 244 h 1112"/>
                <a:gd name="T30" fmla="*/ 145 w 1112"/>
                <a:gd name="T31" fmla="*/ 181 h 1112"/>
                <a:gd name="T32" fmla="*/ 202 w 1112"/>
                <a:gd name="T33" fmla="*/ 128 h 1112"/>
                <a:gd name="T34" fmla="*/ 267 w 1112"/>
                <a:gd name="T35" fmla="*/ 80 h 1112"/>
                <a:gd name="T36" fmla="*/ 340 w 1112"/>
                <a:gd name="T37" fmla="*/ 43 h 1112"/>
                <a:gd name="T38" fmla="*/ 416 w 1112"/>
                <a:gd name="T39" fmla="*/ 17 h 1112"/>
                <a:gd name="T40" fmla="*/ 498 w 1112"/>
                <a:gd name="T41" fmla="*/ 1 h 1112"/>
                <a:gd name="T42" fmla="*/ 584 w 1112"/>
                <a:gd name="T43" fmla="*/ 0 h 1112"/>
                <a:gd name="T44" fmla="*/ 668 w 1112"/>
                <a:gd name="T45" fmla="*/ 11 h 1112"/>
                <a:gd name="T46" fmla="*/ 747 w 1112"/>
                <a:gd name="T47" fmla="*/ 34 h 1112"/>
                <a:gd name="T48" fmla="*/ 821 w 1112"/>
                <a:gd name="T49" fmla="*/ 66 h 1112"/>
                <a:gd name="T50" fmla="*/ 888 w 1112"/>
                <a:gd name="T51" fmla="*/ 110 h 1112"/>
                <a:gd name="T52" fmla="*/ 949 w 1112"/>
                <a:gd name="T53" fmla="*/ 162 h 1112"/>
                <a:gd name="T54" fmla="*/ 1001 w 1112"/>
                <a:gd name="T55" fmla="*/ 223 h 1112"/>
                <a:gd name="T56" fmla="*/ 1045 w 1112"/>
                <a:gd name="T57" fmla="*/ 290 h 1112"/>
                <a:gd name="T58" fmla="*/ 1077 w 1112"/>
                <a:gd name="T59" fmla="*/ 364 h 1112"/>
                <a:gd name="T60" fmla="*/ 1100 w 1112"/>
                <a:gd name="T61" fmla="*/ 443 h 1112"/>
                <a:gd name="T62" fmla="*/ 1111 w 1112"/>
                <a:gd name="T63" fmla="*/ 527 h 1112"/>
                <a:gd name="T64" fmla="*/ 1110 w 1112"/>
                <a:gd name="T65" fmla="*/ 613 h 1112"/>
                <a:gd name="T66" fmla="*/ 1094 w 1112"/>
                <a:gd name="T67" fmla="*/ 695 h 1112"/>
                <a:gd name="T68" fmla="*/ 1068 w 1112"/>
                <a:gd name="T69" fmla="*/ 771 h 1112"/>
                <a:gd name="T70" fmla="*/ 1031 w 1112"/>
                <a:gd name="T71" fmla="*/ 844 h 1112"/>
                <a:gd name="T72" fmla="*/ 983 w 1112"/>
                <a:gd name="T73" fmla="*/ 909 h 1112"/>
                <a:gd name="T74" fmla="*/ 930 w 1112"/>
                <a:gd name="T75" fmla="*/ 966 h 1112"/>
                <a:gd name="T76" fmla="*/ 867 w 1112"/>
                <a:gd name="T77" fmla="*/ 1016 h 1112"/>
                <a:gd name="T78" fmla="*/ 796 w 1112"/>
                <a:gd name="T79" fmla="*/ 1056 h 1112"/>
                <a:gd name="T80" fmla="*/ 720 w 1112"/>
                <a:gd name="T81" fmla="*/ 1087 h 1112"/>
                <a:gd name="T82" fmla="*/ 640 w 1112"/>
                <a:gd name="T83" fmla="*/ 1106 h 1112"/>
                <a:gd name="T84" fmla="*/ 556 w 1112"/>
                <a:gd name="T85" fmla="*/ 1111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12" h="1112">
                  <a:moveTo>
                    <a:pt x="556" y="1111"/>
                  </a:moveTo>
                  <a:lnTo>
                    <a:pt x="527" y="1111"/>
                  </a:lnTo>
                  <a:lnTo>
                    <a:pt x="498" y="1110"/>
                  </a:lnTo>
                  <a:lnTo>
                    <a:pt x="471" y="1106"/>
                  </a:lnTo>
                  <a:lnTo>
                    <a:pt x="443" y="1100"/>
                  </a:lnTo>
                  <a:lnTo>
                    <a:pt x="416" y="1094"/>
                  </a:lnTo>
                  <a:lnTo>
                    <a:pt x="391" y="1087"/>
                  </a:lnTo>
                  <a:lnTo>
                    <a:pt x="364" y="1077"/>
                  </a:lnTo>
                  <a:lnTo>
                    <a:pt x="340" y="1068"/>
                  </a:lnTo>
                  <a:lnTo>
                    <a:pt x="315" y="1056"/>
                  </a:lnTo>
                  <a:lnTo>
                    <a:pt x="290" y="1045"/>
                  </a:lnTo>
                  <a:lnTo>
                    <a:pt x="267" y="1031"/>
                  </a:lnTo>
                  <a:lnTo>
                    <a:pt x="244" y="1016"/>
                  </a:lnTo>
                  <a:lnTo>
                    <a:pt x="223" y="1001"/>
                  </a:lnTo>
                  <a:lnTo>
                    <a:pt x="202" y="983"/>
                  </a:lnTo>
                  <a:lnTo>
                    <a:pt x="181" y="966"/>
                  </a:lnTo>
                  <a:lnTo>
                    <a:pt x="162" y="949"/>
                  </a:lnTo>
                  <a:lnTo>
                    <a:pt x="145" y="930"/>
                  </a:lnTo>
                  <a:lnTo>
                    <a:pt x="128" y="909"/>
                  </a:lnTo>
                  <a:lnTo>
                    <a:pt x="110" y="888"/>
                  </a:lnTo>
                  <a:lnTo>
                    <a:pt x="95" y="867"/>
                  </a:lnTo>
                  <a:lnTo>
                    <a:pt x="80" y="844"/>
                  </a:lnTo>
                  <a:lnTo>
                    <a:pt x="66" y="821"/>
                  </a:lnTo>
                  <a:lnTo>
                    <a:pt x="55" y="796"/>
                  </a:lnTo>
                  <a:lnTo>
                    <a:pt x="43" y="771"/>
                  </a:lnTo>
                  <a:lnTo>
                    <a:pt x="34" y="747"/>
                  </a:lnTo>
                  <a:lnTo>
                    <a:pt x="24" y="720"/>
                  </a:lnTo>
                  <a:lnTo>
                    <a:pt x="17" y="695"/>
                  </a:lnTo>
                  <a:lnTo>
                    <a:pt x="11" y="668"/>
                  </a:lnTo>
                  <a:lnTo>
                    <a:pt x="5" y="640"/>
                  </a:lnTo>
                  <a:lnTo>
                    <a:pt x="1" y="613"/>
                  </a:lnTo>
                  <a:lnTo>
                    <a:pt x="0" y="584"/>
                  </a:lnTo>
                  <a:lnTo>
                    <a:pt x="0" y="556"/>
                  </a:lnTo>
                  <a:lnTo>
                    <a:pt x="0" y="527"/>
                  </a:lnTo>
                  <a:lnTo>
                    <a:pt x="1" y="498"/>
                  </a:lnTo>
                  <a:lnTo>
                    <a:pt x="5" y="471"/>
                  </a:lnTo>
                  <a:lnTo>
                    <a:pt x="11" y="443"/>
                  </a:lnTo>
                  <a:lnTo>
                    <a:pt x="17" y="416"/>
                  </a:lnTo>
                  <a:lnTo>
                    <a:pt x="24" y="391"/>
                  </a:lnTo>
                  <a:lnTo>
                    <a:pt x="34" y="364"/>
                  </a:lnTo>
                  <a:lnTo>
                    <a:pt x="43" y="340"/>
                  </a:lnTo>
                  <a:lnTo>
                    <a:pt x="55" y="315"/>
                  </a:lnTo>
                  <a:lnTo>
                    <a:pt x="66" y="290"/>
                  </a:lnTo>
                  <a:lnTo>
                    <a:pt x="80" y="267"/>
                  </a:lnTo>
                  <a:lnTo>
                    <a:pt x="95" y="244"/>
                  </a:lnTo>
                  <a:lnTo>
                    <a:pt x="110" y="223"/>
                  </a:lnTo>
                  <a:lnTo>
                    <a:pt x="128" y="202"/>
                  </a:lnTo>
                  <a:lnTo>
                    <a:pt x="145" y="181"/>
                  </a:lnTo>
                  <a:lnTo>
                    <a:pt x="162" y="162"/>
                  </a:lnTo>
                  <a:lnTo>
                    <a:pt x="181" y="145"/>
                  </a:lnTo>
                  <a:lnTo>
                    <a:pt x="202" y="128"/>
                  </a:lnTo>
                  <a:lnTo>
                    <a:pt x="223" y="110"/>
                  </a:lnTo>
                  <a:lnTo>
                    <a:pt x="244" y="95"/>
                  </a:lnTo>
                  <a:lnTo>
                    <a:pt x="267" y="80"/>
                  </a:lnTo>
                  <a:lnTo>
                    <a:pt x="290" y="66"/>
                  </a:lnTo>
                  <a:lnTo>
                    <a:pt x="315" y="55"/>
                  </a:lnTo>
                  <a:lnTo>
                    <a:pt x="340" y="43"/>
                  </a:lnTo>
                  <a:lnTo>
                    <a:pt x="364" y="34"/>
                  </a:lnTo>
                  <a:lnTo>
                    <a:pt x="391" y="24"/>
                  </a:lnTo>
                  <a:lnTo>
                    <a:pt x="416" y="17"/>
                  </a:lnTo>
                  <a:lnTo>
                    <a:pt x="443" y="11"/>
                  </a:lnTo>
                  <a:lnTo>
                    <a:pt x="471" y="5"/>
                  </a:lnTo>
                  <a:lnTo>
                    <a:pt x="498" y="1"/>
                  </a:lnTo>
                  <a:lnTo>
                    <a:pt x="527" y="0"/>
                  </a:lnTo>
                  <a:lnTo>
                    <a:pt x="556" y="0"/>
                  </a:lnTo>
                  <a:lnTo>
                    <a:pt x="584" y="0"/>
                  </a:lnTo>
                  <a:lnTo>
                    <a:pt x="613" y="1"/>
                  </a:lnTo>
                  <a:lnTo>
                    <a:pt x="640" y="5"/>
                  </a:lnTo>
                  <a:lnTo>
                    <a:pt x="668" y="11"/>
                  </a:lnTo>
                  <a:lnTo>
                    <a:pt x="695" y="17"/>
                  </a:lnTo>
                  <a:lnTo>
                    <a:pt x="720" y="24"/>
                  </a:lnTo>
                  <a:lnTo>
                    <a:pt x="747" y="34"/>
                  </a:lnTo>
                  <a:lnTo>
                    <a:pt x="771" y="43"/>
                  </a:lnTo>
                  <a:lnTo>
                    <a:pt x="796" y="55"/>
                  </a:lnTo>
                  <a:lnTo>
                    <a:pt x="821" y="66"/>
                  </a:lnTo>
                  <a:lnTo>
                    <a:pt x="844" y="80"/>
                  </a:lnTo>
                  <a:lnTo>
                    <a:pt x="867" y="95"/>
                  </a:lnTo>
                  <a:lnTo>
                    <a:pt x="888" y="110"/>
                  </a:lnTo>
                  <a:lnTo>
                    <a:pt x="909" y="128"/>
                  </a:lnTo>
                  <a:lnTo>
                    <a:pt x="930" y="145"/>
                  </a:lnTo>
                  <a:lnTo>
                    <a:pt x="949" y="162"/>
                  </a:lnTo>
                  <a:lnTo>
                    <a:pt x="966" y="181"/>
                  </a:lnTo>
                  <a:lnTo>
                    <a:pt x="983" y="202"/>
                  </a:lnTo>
                  <a:lnTo>
                    <a:pt x="1001" y="223"/>
                  </a:lnTo>
                  <a:lnTo>
                    <a:pt x="1016" y="244"/>
                  </a:lnTo>
                  <a:lnTo>
                    <a:pt x="1031" y="267"/>
                  </a:lnTo>
                  <a:lnTo>
                    <a:pt x="1045" y="290"/>
                  </a:lnTo>
                  <a:lnTo>
                    <a:pt x="1056" y="315"/>
                  </a:lnTo>
                  <a:lnTo>
                    <a:pt x="1068" y="340"/>
                  </a:lnTo>
                  <a:lnTo>
                    <a:pt x="1077" y="364"/>
                  </a:lnTo>
                  <a:lnTo>
                    <a:pt x="1087" y="391"/>
                  </a:lnTo>
                  <a:lnTo>
                    <a:pt x="1094" y="416"/>
                  </a:lnTo>
                  <a:lnTo>
                    <a:pt x="1100" y="443"/>
                  </a:lnTo>
                  <a:lnTo>
                    <a:pt x="1106" y="471"/>
                  </a:lnTo>
                  <a:lnTo>
                    <a:pt x="1110" y="498"/>
                  </a:lnTo>
                  <a:lnTo>
                    <a:pt x="1111" y="527"/>
                  </a:lnTo>
                  <a:lnTo>
                    <a:pt x="1111" y="556"/>
                  </a:lnTo>
                  <a:lnTo>
                    <a:pt x="1111" y="584"/>
                  </a:lnTo>
                  <a:lnTo>
                    <a:pt x="1110" y="613"/>
                  </a:lnTo>
                  <a:lnTo>
                    <a:pt x="1106" y="640"/>
                  </a:lnTo>
                  <a:lnTo>
                    <a:pt x="1100" y="668"/>
                  </a:lnTo>
                  <a:lnTo>
                    <a:pt x="1094" y="695"/>
                  </a:lnTo>
                  <a:lnTo>
                    <a:pt x="1087" y="720"/>
                  </a:lnTo>
                  <a:lnTo>
                    <a:pt x="1077" y="747"/>
                  </a:lnTo>
                  <a:lnTo>
                    <a:pt x="1068" y="771"/>
                  </a:lnTo>
                  <a:lnTo>
                    <a:pt x="1056" y="796"/>
                  </a:lnTo>
                  <a:lnTo>
                    <a:pt x="1045" y="821"/>
                  </a:lnTo>
                  <a:lnTo>
                    <a:pt x="1031" y="844"/>
                  </a:lnTo>
                  <a:lnTo>
                    <a:pt x="1016" y="867"/>
                  </a:lnTo>
                  <a:lnTo>
                    <a:pt x="1001" y="888"/>
                  </a:lnTo>
                  <a:lnTo>
                    <a:pt x="983" y="909"/>
                  </a:lnTo>
                  <a:lnTo>
                    <a:pt x="966" y="930"/>
                  </a:lnTo>
                  <a:lnTo>
                    <a:pt x="949" y="949"/>
                  </a:lnTo>
                  <a:lnTo>
                    <a:pt x="930" y="966"/>
                  </a:lnTo>
                  <a:lnTo>
                    <a:pt x="909" y="983"/>
                  </a:lnTo>
                  <a:lnTo>
                    <a:pt x="888" y="1001"/>
                  </a:lnTo>
                  <a:lnTo>
                    <a:pt x="867" y="1016"/>
                  </a:lnTo>
                  <a:lnTo>
                    <a:pt x="844" y="1031"/>
                  </a:lnTo>
                  <a:lnTo>
                    <a:pt x="821" y="1045"/>
                  </a:lnTo>
                  <a:lnTo>
                    <a:pt x="796" y="1056"/>
                  </a:lnTo>
                  <a:lnTo>
                    <a:pt x="771" y="1068"/>
                  </a:lnTo>
                  <a:lnTo>
                    <a:pt x="747" y="1077"/>
                  </a:lnTo>
                  <a:lnTo>
                    <a:pt x="720" y="1087"/>
                  </a:lnTo>
                  <a:lnTo>
                    <a:pt x="695" y="1094"/>
                  </a:lnTo>
                  <a:lnTo>
                    <a:pt x="668" y="1100"/>
                  </a:lnTo>
                  <a:lnTo>
                    <a:pt x="640" y="1106"/>
                  </a:lnTo>
                  <a:lnTo>
                    <a:pt x="613" y="1110"/>
                  </a:lnTo>
                  <a:lnTo>
                    <a:pt x="584" y="1111"/>
                  </a:lnTo>
                  <a:lnTo>
                    <a:pt x="556" y="1111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360" name="Freeform 136"/>
            <p:cNvSpPr>
              <a:spLocks/>
            </p:cNvSpPr>
            <p:nvPr/>
          </p:nvSpPr>
          <p:spPr bwMode="auto">
            <a:xfrm>
              <a:off x="960" y="2388"/>
              <a:ext cx="1070" cy="1071"/>
            </a:xfrm>
            <a:custGeom>
              <a:avLst/>
              <a:gdLst>
                <a:gd name="T0" fmla="*/ 479 w 1070"/>
                <a:gd name="T1" fmla="*/ 1067 h 1071"/>
                <a:gd name="T2" fmla="*/ 401 w 1070"/>
                <a:gd name="T3" fmla="*/ 1053 h 1071"/>
                <a:gd name="T4" fmla="*/ 326 w 1070"/>
                <a:gd name="T5" fmla="*/ 1028 h 1071"/>
                <a:gd name="T6" fmla="*/ 257 w 1070"/>
                <a:gd name="T7" fmla="*/ 992 h 1071"/>
                <a:gd name="T8" fmla="*/ 194 w 1070"/>
                <a:gd name="T9" fmla="*/ 948 h 1071"/>
                <a:gd name="T10" fmla="*/ 139 w 1070"/>
                <a:gd name="T11" fmla="*/ 895 h 1071"/>
                <a:gd name="T12" fmla="*/ 91 w 1070"/>
                <a:gd name="T13" fmla="*/ 833 h 1071"/>
                <a:gd name="T14" fmla="*/ 53 w 1070"/>
                <a:gd name="T15" fmla="*/ 767 h 1071"/>
                <a:gd name="T16" fmla="*/ 24 w 1070"/>
                <a:gd name="T17" fmla="*/ 694 h 1071"/>
                <a:gd name="T18" fmla="*/ 5 w 1070"/>
                <a:gd name="T19" fmla="*/ 616 h 1071"/>
                <a:gd name="T20" fmla="*/ 0 w 1070"/>
                <a:gd name="T21" fmla="*/ 535 h 1071"/>
                <a:gd name="T22" fmla="*/ 5 w 1070"/>
                <a:gd name="T23" fmla="*/ 453 h 1071"/>
                <a:gd name="T24" fmla="*/ 24 w 1070"/>
                <a:gd name="T25" fmla="*/ 377 h 1071"/>
                <a:gd name="T26" fmla="*/ 53 w 1070"/>
                <a:gd name="T27" fmla="*/ 304 h 1071"/>
                <a:gd name="T28" fmla="*/ 91 w 1070"/>
                <a:gd name="T29" fmla="*/ 237 h 1071"/>
                <a:gd name="T30" fmla="*/ 139 w 1070"/>
                <a:gd name="T31" fmla="*/ 176 h 1071"/>
                <a:gd name="T32" fmla="*/ 194 w 1070"/>
                <a:gd name="T33" fmla="*/ 123 h 1071"/>
                <a:gd name="T34" fmla="*/ 257 w 1070"/>
                <a:gd name="T35" fmla="*/ 79 h 1071"/>
                <a:gd name="T36" fmla="*/ 326 w 1070"/>
                <a:gd name="T37" fmla="*/ 43 h 1071"/>
                <a:gd name="T38" fmla="*/ 401 w 1070"/>
                <a:gd name="T39" fmla="*/ 18 h 1071"/>
                <a:gd name="T40" fmla="*/ 479 w 1070"/>
                <a:gd name="T41" fmla="*/ 2 h 1071"/>
                <a:gd name="T42" fmla="*/ 561 w 1070"/>
                <a:gd name="T43" fmla="*/ 0 h 1071"/>
                <a:gd name="T44" fmla="*/ 641 w 1070"/>
                <a:gd name="T45" fmla="*/ 12 h 1071"/>
                <a:gd name="T46" fmla="*/ 718 w 1070"/>
                <a:gd name="T47" fmla="*/ 33 h 1071"/>
                <a:gd name="T48" fmla="*/ 789 w 1070"/>
                <a:gd name="T49" fmla="*/ 65 h 1071"/>
                <a:gd name="T50" fmla="*/ 854 w 1070"/>
                <a:gd name="T51" fmla="*/ 107 h 1071"/>
                <a:gd name="T52" fmla="*/ 913 w 1070"/>
                <a:gd name="T53" fmla="*/ 157 h 1071"/>
                <a:gd name="T54" fmla="*/ 962 w 1070"/>
                <a:gd name="T55" fmla="*/ 216 h 1071"/>
                <a:gd name="T56" fmla="*/ 1004 w 1070"/>
                <a:gd name="T57" fmla="*/ 281 h 1071"/>
                <a:gd name="T58" fmla="*/ 1037 w 1070"/>
                <a:gd name="T59" fmla="*/ 352 h 1071"/>
                <a:gd name="T60" fmla="*/ 1058 w 1070"/>
                <a:gd name="T61" fmla="*/ 428 h 1071"/>
                <a:gd name="T62" fmla="*/ 1069 w 1070"/>
                <a:gd name="T63" fmla="*/ 509 h 1071"/>
                <a:gd name="T64" fmla="*/ 1068 w 1070"/>
                <a:gd name="T65" fmla="*/ 589 h 1071"/>
                <a:gd name="T66" fmla="*/ 1052 w 1070"/>
                <a:gd name="T67" fmla="*/ 669 h 1071"/>
                <a:gd name="T68" fmla="*/ 1027 w 1070"/>
                <a:gd name="T69" fmla="*/ 744 h 1071"/>
                <a:gd name="T70" fmla="*/ 991 w 1070"/>
                <a:gd name="T71" fmla="*/ 812 h 1071"/>
                <a:gd name="T72" fmla="*/ 947 w 1070"/>
                <a:gd name="T73" fmla="*/ 875 h 1071"/>
                <a:gd name="T74" fmla="*/ 894 w 1070"/>
                <a:gd name="T75" fmla="*/ 931 h 1071"/>
                <a:gd name="T76" fmla="*/ 833 w 1070"/>
                <a:gd name="T77" fmla="*/ 979 h 1071"/>
                <a:gd name="T78" fmla="*/ 766 w 1070"/>
                <a:gd name="T79" fmla="*/ 1017 h 1071"/>
                <a:gd name="T80" fmla="*/ 693 w 1070"/>
                <a:gd name="T81" fmla="*/ 1046 h 1071"/>
                <a:gd name="T82" fmla="*/ 617 w 1070"/>
                <a:gd name="T83" fmla="*/ 1065 h 1071"/>
                <a:gd name="T84" fmla="*/ 535 w 1070"/>
                <a:gd name="T85" fmla="*/ 1070 h 10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70" h="1071">
                  <a:moveTo>
                    <a:pt x="535" y="1070"/>
                  </a:moveTo>
                  <a:lnTo>
                    <a:pt x="508" y="1070"/>
                  </a:lnTo>
                  <a:lnTo>
                    <a:pt x="479" y="1067"/>
                  </a:lnTo>
                  <a:lnTo>
                    <a:pt x="452" y="1065"/>
                  </a:lnTo>
                  <a:lnTo>
                    <a:pt x="428" y="1059"/>
                  </a:lnTo>
                  <a:lnTo>
                    <a:pt x="401" y="1053"/>
                  </a:lnTo>
                  <a:lnTo>
                    <a:pt x="376" y="1046"/>
                  </a:lnTo>
                  <a:lnTo>
                    <a:pt x="351" y="1038"/>
                  </a:lnTo>
                  <a:lnTo>
                    <a:pt x="326" y="1028"/>
                  </a:lnTo>
                  <a:lnTo>
                    <a:pt x="303" y="1017"/>
                  </a:lnTo>
                  <a:lnTo>
                    <a:pt x="280" y="1005"/>
                  </a:lnTo>
                  <a:lnTo>
                    <a:pt x="257" y="992"/>
                  </a:lnTo>
                  <a:lnTo>
                    <a:pt x="236" y="979"/>
                  </a:lnTo>
                  <a:lnTo>
                    <a:pt x="215" y="963"/>
                  </a:lnTo>
                  <a:lnTo>
                    <a:pt x="194" y="948"/>
                  </a:lnTo>
                  <a:lnTo>
                    <a:pt x="175" y="931"/>
                  </a:lnTo>
                  <a:lnTo>
                    <a:pt x="156" y="914"/>
                  </a:lnTo>
                  <a:lnTo>
                    <a:pt x="139" y="895"/>
                  </a:lnTo>
                  <a:lnTo>
                    <a:pt x="122" y="875"/>
                  </a:lnTo>
                  <a:lnTo>
                    <a:pt x="107" y="854"/>
                  </a:lnTo>
                  <a:lnTo>
                    <a:pt x="91" y="833"/>
                  </a:lnTo>
                  <a:lnTo>
                    <a:pt x="78" y="812"/>
                  </a:lnTo>
                  <a:lnTo>
                    <a:pt x="65" y="790"/>
                  </a:lnTo>
                  <a:lnTo>
                    <a:pt x="53" y="767"/>
                  </a:lnTo>
                  <a:lnTo>
                    <a:pt x="42" y="744"/>
                  </a:lnTo>
                  <a:lnTo>
                    <a:pt x="32" y="719"/>
                  </a:lnTo>
                  <a:lnTo>
                    <a:pt x="24" y="694"/>
                  </a:lnTo>
                  <a:lnTo>
                    <a:pt x="17" y="669"/>
                  </a:lnTo>
                  <a:lnTo>
                    <a:pt x="11" y="642"/>
                  </a:lnTo>
                  <a:lnTo>
                    <a:pt x="5" y="616"/>
                  </a:lnTo>
                  <a:lnTo>
                    <a:pt x="1" y="589"/>
                  </a:lnTo>
                  <a:lnTo>
                    <a:pt x="0" y="562"/>
                  </a:lnTo>
                  <a:lnTo>
                    <a:pt x="0" y="535"/>
                  </a:lnTo>
                  <a:lnTo>
                    <a:pt x="0" y="509"/>
                  </a:lnTo>
                  <a:lnTo>
                    <a:pt x="1" y="480"/>
                  </a:lnTo>
                  <a:lnTo>
                    <a:pt x="5" y="453"/>
                  </a:lnTo>
                  <a:lnTo>
                    <a:pt x="11" y="428"/>
                  </a:lnTo>
                  <a:lnTo>
                    <a:pt x="17" y="402"/>
                  </a:lnTo>
                  <a:lnTo>
                    <a:pt x="24" y="377"/>
                  </a:lnTo>
                  <a:lnTo>
                    <a:pt x="32" y="352"/>
                  </a:lnTo>
                  <a:lnTo>
                    <a:pt x="42" y="327"/>
                  </a:lnTo>
                  <a:lnTo>
                    <a:pt x="53" y="304"/>
                  </a:lnTo>
                  <a:lnTo>
                    <a:pt x="65" y="281"/>
                  </a:lnTo>
                  <a:lnTo>
                    <a:pt x="78" y="258"/>
                  </a:lnTo>
                  <a:lnTo>
                    <a:pt x="91" y="237"/>
                  </a:lnTo>
                  <a:lnTo>
                    <a:pt x="107" y="216"/>
                  </a:lnTo>
                  <a:lnTo>
                    <a:pt x="122" y="195"/>
                  </a:lnTo>
                  <a:lnTo>
                    <a:pt x="139" y="176"/>
                  </a:lnTo>
                  <a:lnTo>
                    <a:pt x="156" y="157"/>
                  </a:lnTo>
                  <a:lnTo>
                    <a:pt x="175" y="140"/>
                  </a:lnTo>
                  <a:lnTo>
                    <a:pt x="194" y="123"/>
                  </a:lnTo>
                  <a:lnTo>
                    <a:pt x="215" y="107"/>
                  </a:lnTo>
                  <a:lnTo>
                    <a:pt x="236" y="92"/>
                  </a:lnTo>
                  <a:lnTo>
                    <a:pt x="257" y="79"/>
                  </a:lnTo>
                  <a:lnTo>
                    <a:pt x="280" y="65"/>
                  </a:lnTo>
                  <a:lnTo>
                    <a:pt x="303" y="54"/>
                  </a:lnTo>
                  <a:lnTo>
                    <a:pt x="326" y="43"/>
                  </a:lnTo>
                  <a:lnTo>
                    <a:pt x="351" y="33"/>
                  </a:lnTo>
                  <a:lnTo>
                    <a:pt x="376" y="25"/>
                  </a:lnTo>
                  <a:lnTo>
                    <a:pt x="401" y="18"/>
                  </a:lnTo>
                  <a:lnTo>
                    <a:pt x="428" y="12"/>
                  </a:lnTo>
                  <a:lnTo>
                    <a:pt x="452" y="6"/>
                  </a:lnTo>
                  <a:lnTo>
                    <a:pt x="479" y="2"/>
                  </a:lnTo>
                  <a:lnTo>
                    <a:pt x="508" y="0"/>
                  </a:lnTo>
                  <a:lnTo>
                    <a:pt x="535" y="0"/>
                  </a:lnTo>
                  <a:lnTo>
                    <a:pt x="561" y="0"/>
                  </a:lnTo>
                  <a:lnTo>
                    <a:pt x="590" y="2"/>
                  </a:lnTo>
                  <a:lnTo>
                    <a:pt x="617" y="6"/>
                  </a:lnTo>
                  <a:lnTo>
                    <a:pt x="641" y="12"/>
                  </a:lnTo>
                  <a:lnTo>
                    <a:pt x="668" y="18"/>
                  </a:lnTo>
                  <a:lnTo>
                    <a:pt x="693" y="25"/>
                  </a:lnTo>
                  <a:lnTo>
                    <a:pt x="718" y="33"/>
                  </a:lnTo>
                  <a:lnTo>
                    <a:pt x="743" y="43"/>
                  </a:lnTo>
                  <a:lnTo>
                    <a:pt x="766" y="54"/>
                  </a:lnTo>
                  <a:lnTo>
                    <a:pt x="789" y="65"/>
                  </a:lnTo>
                  <a:lnTo>
                    <a:pt x="812" y="79"/>
                  </a:lnTo>
                  <a:lnTo>
                    <a:pt x="833" y="92"/>
                  </a:lnTo>
                  <a:lnTo>
                    <a:pt x="854" y="107"/>
                  </a:lnTo>
                  <a:lnTo>
                    <a:pt x="875" y="123"/>
                  </a:lnTo>
                  <a:lnTo>
                    <a:pt x="894" y="140"/>
                  </a:lnTo>
                  <a:lnTo>
                    <a:pt x="913" y="157"/>
                  </a:lnTo>
                  <a:lnTo>
                    <a:pt x="930" y="176"/>
                  </a:lnTo>
                  <a:lnTo>
                    <a:pt x="947" y="195"/>
                  </a:lnTo>
                  <a:lnTo>
                    <a:pt x="962" y="216"/>
                  </a:lnTo>
                  <a:lnTo>
                    <a:pt x="978" y="237"/>
                  </a:lnTo>
                  <a:lnTo>
                    <a:pt x="991" y="258"/>
                  </a:lnTo>
                  <a:lnTo>
                    <a:pt x="1004" y="281"/>
                  </a:lnTo>
                  <a:lnTo>
                    <a:pt x="1016" y="304"/>
                  </a:lnTo>
                  <a:lnTo>
                    <a:pt x="1027" y="327"/>
                  </a:lnTo>
                  <a:lnTo>
                    <a:pt x="1037" y="352"/>
                  </a:lnTo>
                  <a:lnTo>
                    <a:pt x="1045" y="377"/>
                  </a:lnTo>
                  <a:lnTo>
                    <a:pt x="1052" y="402"/>
                  </a:lnTo>
                  <a:lnTo>
                    <a:pt x="1058" y="428"/>
                  </a:lnTo>
                  <a:lnTo>
                    <a:pt x="1064" y="453"/>
                  </a:lnTo>
                  <a:lnTo>
                    <a:pt x="1068" y="480"/>
                  </a:lnTo>
                  <a:lnTo>
                    <a:pt x="1069" y="509"/>
                  </a:lnTo>
                  <a:lnTo>
                    <a:pt x="1069" y="535"/>
                  </a:lnTo>
                  <a:lnTo>
                    <a:pt x="1069" y="562"/>
                  </a:lnTo>
                  <a:lnTo>
                    <a:pt x="1068" y="589"/>
                  </a:lnTo>
                  <a:lnTo>
                    <a:pt x="1064" y="616"/>
                  </a:lnTo>
                  <a:lnTo>
                    <a:pt x="1058" y="642"/>
                  </a:lnTo>
                  <a:lnTo>
                    <a:pt x="1052" y="669"/>
                  </a:lnTo>
                  <a:lnTo>
                    <a:pt x="1045" y="694"/>
                  </a:lnTo>
                  <a:lnTo>
                    <a:pt x="1037" y="719"/>
                  </a:lnTo>
                  <a:lnTo>
                    <a:pt x="1027" y="744"/>
                  </a:lnTo>
                  <a:lnTo>
                    <a:pt x="1016" y="767"/>
                  </a:lnTo>
                  <a:lnTo>
                    <a:pt x="1004" y="790"/>
                  </a:lnTo>
                  <a:lnTo>
                    <a:pt x="991" y="812"/>
                  </a:lnTo>
                  <a:lnTo>
                    <a:pt x="978" y="833"/>
                  </a:lnTo>
                  <a:lnTo>
                    <a:pt x="962" y="854"/>
                  </a:lnTo>
                  <a:lnTo>
                    <a:pt x="947" y="875"/>
                  </a:lnTo>
                  <a:lnTo>
                    <a:pt x="930" y="895"/>
                  </a:lnTo>
                  <a:lnTo>
                    <a:pt x="913" y="914"/>
                  </a:lnTo>
                  <a:lnTo>
                    <a:pt x="894" y="931"/>
                  </a:lnTo>
                  <a:lnTo>
                    <a:pt x="875" y="948"/>
                  </a:lnTo>
                  <a:lnTo>
                    <a:pt x="854" y="963"/>
                  </a:lnTo>
                  <a:lnTo>
                    <a:pt x="833" y="979"/>
                  </a:lnTo>
                  <a:lnTo>
                    <a:pt x="812" y="992"/>
                  </a:lnTo>
                  <a:lnTo>
                    <a:pt x="789" y="1005"/>
                  </a:lnTo>
                  <a:lnTo>
                    <a:pt x="766" y="1017"/>
                  </a:lnTo>
                  <a:lnTo>
                    <a:pt x="743" y="1028"/>
                  </a:lnTo>
                  <a:lnTo>
                    <a:pt x="718" y="1038"/>
                  </a:lnTo>
                  <a:lnTo>
                    <a:pt x="693" y="1046"/>
                  </a:lnTo>
                  <a:lnTo>
                    <a:pt x="668" y="1053"/>
                  </a:lnTo>
                  <a:lnTo>
                    <a:pt x="641" y="1059"/>
                  </a:lnTo>
                  <a:lnTo>
                    <a:pt x="617" y="1065"/>
                  </a:lnTo>
                  <a:lnTo>
                    <a:pt x="590" y="1067"/>
                  </a:lnTo>
                  <a:lnTo>
                    <a:pt x="561" y="1070"/>
                  </a:lnTo>
                  <a:lnTo>
                    <a:pt x="535" y="1070"/>
                  </a:lnTo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12700" cap="rnd" cmpd="sng">
              <a:solidFill>
                <a:srgbClr val="777777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361" name="Freeform 137"/>
            <p:cNvSpPr>
              <a:spLocks/>
            </p:cNvSpPr>
            <p:nvPr/>
          </p:nvSpPr>
          <p:spPr bwMode="auto">
            <a:xfrm>
              <a:off x="1021" y="2448"/>
              <a:ext cx="948" cy="948"/>
            </a:xfrm>
            <a:custGeom>
              <a:avLst/>
              <a:gdLst>
                <a:gd name="T0" fmla="*/ 426 w 948"/>
                <a:gd name="T1" fmla="*/ 943 h 948"/>
                <a:gd name="T2" fmla="*/ 355 w 948"/>
                <a:gd name="T3" fmla="*/ 932 h 948"/>
                <a:gd name="T4" fmla="*/ 290 w 948"/>
                <a:gd name="T5" fmla="*/ 909 h 948"/>
                <a:gd name="T6" fmla="*/ 229 w 948"/>
                <a:gd name="T7" fmla="*/ 879 h 948"/>
                <a:gd name="T8" fmla="*/ 174 w 948"/>
                <a:gd name="T9" fmla="*/ 838 h 948"/>
                <a:gd name="T10" fmla="*/ 124 w 948"/>
                <a:gd name="T11" fmla="*/ 791 h 948"/>
                <a:gd name="T12" fmla="*/ 82 w 948"/>
                <a:gd name="T13" fmla="*/ 737 h 948"/>
                <a:gd name="T14" fmla="*/ 47 w 948"/>
                <a:gd name="T15" fmla="*/ 678 h 948"/>
                <a:gd name="T16" fmla="*/ 23 w 948"/>
                <a:gd name="T17" fmla="*/ 613 h 948"/>
                <a:gd name="T18" fmla="*/ 5 w 948"/>
                <a:gd name="T19" fmla="*/ 546 h 948"/>
                <a:gd name="T20" fmla="*/ 0 w 948"/>
                <a:gd name="T21" fmla="*/ 474 h 948"/>
                <a:gd name="T22" fmla="*/ 5 w 948"/>
                <a:gd name="T23" fmla="*/ 401 h 948"/>
                <a:gd name="T24" fmla="*/ 23 w 948"/>
                <a:gd name="T25" fmla="*/ 334 h 948"/>
                <a:gd name="T26" fmla="*/ 47 w 948"/>
                <a:gd name="T27" fmla="*/ 269 h 948"/>
                <a:gd name="T28" fmla="*/ 82 w 948"/>
                <a:gd name="T29" fmla="*/ 210 h 948"/>
                <a:gd name="T30" fmla="*/ 124 w 948"/>
                <a:gd name="T31" fmla="*/ 156 h 948"/>
                <a:gd name="T32" fmla="*/ 174 w 948"/>
                <a:gd name="T33" fmla="*/ 109 h 948"/>
                <a:gd name="T34" fmla="*/ 229 w 948"/>
                <a:gd name="T35" fmla="*/ 68 h 948"/>
                <a:gd name="T36" fmla="*/ 290 w 948"/>
                <a:gd name="T37" fmla="*/ 38 h 948"/>
                <a:gd name="T38" fmla="*/ 355 w 948"/>
                <a:gd name="T39" fmla="*/ 15 h 948"/>
                <a:gd name="T40" fmla="*/ 426 w 948"/>
                <a:gd name="T41" fmla="*/ 4 h 948"/>
                <a:gd name="T42" fmla="*/ 498 w 948"/>
                <a:gd name="T43" fmla="*/ 2 h 948"/>
                <a:gd name="T44" fmla="*/ 569 w 948"/>
                <a:gd name="T45" fmla="*/ 9 h 948"/>
                <a:gd name="T46" fmla="*/ 636 w 948"/>
                <a:gd name="T47" fmla="*/ 28 h 948"/>
                <a:gd name="T48" fmla="*/ 699 w 948"/>
                <a:gd name="T49" fmla="*/ 57 h 948"/>
                <a:gd name="T50" fmla="*/ 756 w 948"/>
                <a:gd name="T51" fmla="*/ 95 h 948"/>
                <a:gd name="T52" fmla="*/ 808 w 948"/>
                <a:gd name="T53" fmla="*/ 139 h 948"/>
                <a:gd name="T54" fmla="*/ 852 w 948"/>
                <a:gd name="T55" fmla="*/ 191 h 948"/>
                <a:gd name="T56" fmla="*/ 890 w 948"/>
                <a:gd name="T57" fmla="*/ 248 h 948"/>
                <a:gd name="T58" fmla="*/ 919 w 948"/>
                <a:gd name="T59" fmla="*/ 311 h 948"/>
                <a:gd name="T60" fmla="*/ 938 w 948"/>
                <a:gd name="T61" fmla="*/ 378 h 948"/>
                <a:gd name="T62" fmla="*/ 945 w 948"/>
                <a:gd name="T63" fmla="*/ 449 h 948"/>
                <a:gd name="T64" fmla="*/ 943 w 948"/>
                <a:gd name="T65" fmla="*/ 521 h 948"/>
                <a:gd name="T66" fmla="*/ 932 w 948"/>
                <a:gd name="T67" fmla="*/ 592 h 948"/>
                <a:gd name="T68" fmla="*/ 909 w 948"/>
                <a:gd name="T69" fmla="*/ 657 h 948"/>
                <a:gd name="T70" fmla="*/ 879 w 948"/>
                <a:gd name="T71" fmla="*/ 718 h 948"/>
                <a:gd name="T72" fmla="*/ 838 w 948"/>
                <a:gd name="T73" fmla="*/ 773 h 948"/>
                <a:gd name="T74" fmla="*/ 791 w 948"/>
                <a:gd name="T75" fmla="*/ 823 h 948"/>
                <a:gd name="T76" fmla="*/ 737 w 948"/>
                <a:gd name="T77" fmla="*/ 865 h 948"/>
                <a:gd name="T78" fmla="*/ 678 w 948"/>
                <a:gd name="T79" fmla="*/ 900 h 948"/>
                <a:gd name="T80" fmla="*/ 613 w 948"/>
                <a:gd name="T81" fmla="*/ 924 h 948"/>
                <a:gd name="T82" fmla="*/ 546 w 948"/>
                <a:gd name="T83" fmla="*/ 942 h 948"/>
                <a:gd name="T84" fmla="*/ 474 w 948"/>
                <a:gd name="T85" fmla="*/ 947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48" h="948">
                  <a:moveTo>
                    <a:pt x="474" y="947"/>
                  </a:moveTo>
                  <a:lnTo>
                    <a:pt x="449" y="945"/>
                  </a:lnTo>
                  <a:lnTo>
                    <a:pt x="426" y="943"/>
                  </a:lnTo>
                  <a:lnTo>
                    <a:pt x="401" y="942"/>
                  </a:lnTo>
                  <a:lnTo>
                    <a:pt x="378" y="938"/>
                  </a:lnTo>
                  <a:lnTo>
                    <a:pt x="355" y="932"/>
                  </a:lnTo>
                  <a:lnTo>
                    <a:pt x="334" y="924"/>
                  </a:lnTo>
                  <a:lnTo>
                    <a:pt x="311" y="919"/>
                  </a:lnTo>
                  <a:lnTo>
                    <a:pt x="290" y="909"/>
                  </a:lnTo>
                  <a:lnTo>
                    <a:pt x="269" y="900"/>
                  </a:lnTo>
                  <a:lnTo>
                    <a:pt x="248" y="890"/>
                  </a:lnTo>
                  <a:lnTo>
                    <a:pt x="229" y="879"/>
                  </a:lnTo>
                  <a:lnTo>
                    <a:pt x="210" y="865"/>
                  </a:lnTo>
                  <a:lnTo>
                    <a:pt x="191" y="852"/>
                  </a:lnTo>
                  <a:lnTo>
                    <a:pt x="174" y="838"/>
                  </a:lnTo>
                  <a:lnTo>
                    <a:pt x="156" y="823"/>
                  </a:lnTo>
                  <a:lnTo>
                    <a:pt x="139" y="808"/>
                  </a:lnTo>
                  <a:lnTo>
                    <a:pt x="124" y="791"/>
                  </a:lnTo>
                  <a:lnTo>
                    <a:pt x="109" y="773"/>
                  </a:lnTo>
                  <a:lnTo>
                    <a:pt x="95" y="756"/>
                  </a:lnTo>
                  <a:lnTo>
                    <a:pt x="82" y="737"/>
                  </a:lnTo>
                  <a:lnTo>
                    <a:pt x="68" y="718"/>
                  </a:lnTo>
                  <a:lnTo>
                    <a:pt x="57" y="699"/>
                  </a:lnTo>
                  <a:lnTo>
                    <a:pt x="47" y="678"/>
                  </a:lnTo>
                  <a:lnTo>
                    <a:pt x="38" y="657"/>
                  </a:lnTo>
                  <a:lnTo>
                    <a:pt x="28" y="636"/>
                  </a:lnTo>
                  <a:lnTo>
                    <a:pt x="23" y="613"/>
                  </a:lnTo>
                  <a:lnTo>
                    <a:pt x="15" y="592"/>
                  </a:lnTo>
                  <a:lnTo>
                    <a:pt x="9" y="569"/>
                  </a:lnTo>
                  <a:lnTo>
                    <a:pt x="5" y="546"/>
                  </a:lnTo>
                  <a:lnTo>
                    <a:pt x="4" y="521"/>
                  </a:lnTo>
                  <a:lnTo>
                    <a:pt x="2" y="498"/>
                  </a:lnTo>
                  <a:lnTo>
                    <a:pt x="0" y="474"/>
                  </a:lnTo>
                  <a:lnTo>
                    <a:pt x="2" y="449"/>
                  </a:lnTo>
                  <a:lnTo>
                    <a:pt x="4" y="426"/>
                  </a:lnTo>
                  <a:lnTo>
                    <a:pt x="5" y="401"/>
                  </a:lnTo>
                  <a:lnTo>
                    <a:pt x="9" y="378"/>
                  </a:lnTo>
                  <a:lnTo>
                    <a:pt x="15" y="355"/>
                  </a:lnTo>
                  <a:lnTo>
                    <a:pt x="23" y="334"/>
                  </a:lnTo>
                  <a:lnTo>
                    <a:pt x="28" y="311"/>
                  </a:lnTo>
                  <a:lnTo>
                    <a:pt x="38" y="290"/>
                  </a:lnTo>
                  <a:lnTo>
                    <a:pt x="47" y="269"/>
                  </a:lnTo>
                  <a:lnTo>
                    <a:pt x="57" y="248"/>
                  </a:lnTo>
                  <a:lnTo>
                    <a:pt x="68" y="229"/>
                  </a:lnTo>
                  <a:lnTo>
                    <a:pt x="82" y="210"/>
                  </a:lnTo>
                  <a:lnTo>
                    <a:pt x="95" y="191"/>
                  </a:lnTo>
                  <a:lnTo>
                    <a:pt x="109" y="174"/>
                  </a:lnTo>
                  <a:lnTo>
                    <a:pt x="124" y="156"/>
                  </a:lnTo>
                  <a:lnTo>
                    <a:pt x="139" y="139"/>
                  </a:lnTo>
                  <a:lnTo>
                    <a:pt x="156" y="124"/>
                  </a:lnTo>
                  <a:lnTo>
                    <a:pt x="174" y="109"/>
                  </a:lnTo>
                  <a:lnTo>
                    <a:pt x="191" y="95"/>
                  </a:lnTo>
                  <a:lnTo>
                    <a:pt x="210" y="82"/>
                  </a:lnTo>
                  <a:lnTo>
                    <a:pt x="229" y="68"/>
                  </a:lnTo>
                  <a:lnTo>
                    <a:pt x="248" y="57"/>
                  </a:lnTo>
                  <a:lnTo>
                    <a:pt x="269" y="47"/>
                  </a:lnTo>
                  <a:lnTo>
                    <a:pt x="290" y="38"/>
                  </a:lnTo>
                  <a:lnTo>
                    <a:pt x="311" y="28"/>
                  </a:lnTo>
                  <a:lnTo>
                    <a:pt x="334" y="23"/>
                  </a:lnTo>
                  <a:lnTo>
                    <a:pt x="355" y="15"/>
                  </a:lnTo>
                  <a:lnTo>
                    <a:pt x="378" y="9"/>
                  </a:lnTo>
                  <a:lnTo>
                    <a:pt x="401" y="5"/>
                  </a:lnTo>
                  <a:lnTo>
                    <a:pt x="426" y="4"/>
                  </a:lnTo>
                  <a:lnTo>
                    <a:pt x="449" y="2"/>
                  </a:lnTo>
                  <a:lnTo>
                    <a:pt x="474" y="0"/>
                  </a:lnTo>
                  <a:lnTo>
                    <a:pt x="498" y="2"/>
                  </a:lnTo>
                  <a:lnTo>
                    <a:pt x="521" y="4"/>
                  </a:lnTo>
                  <a:lnTo>
                    <a:pt x="546" y="5"/>
                  </a:lnTo>
                  <a:lnTo>
                    <a:pt x="569" y="9"/>
                  </a:lnTo>
                  <a:lnTo>
                    <a:pt x="592" y="15"/>
                  </a:lnTo>
                  <a:lnTo>
                    <a:pt x="613" y="23"/>
                  </a:lnTo>
                  <a:lnTo>
                    <a:pt x="636" y="28"/>
                  </a:lnTo>
                  <a:lnTo>
                    <a:pt x="657" y="38"/>
                  </a:lnTo>
                  <a:lnTo>
                    <a:pt x="678" y="47"/>
                  </a:lnTo>
                  <a:lnTo>
                    <a:pt x="699" y="57"/>
                  </a:lnTo>
                  <a:lnTo>
                    <a:pt x="718" y="68"/>
                  </a:lnTo>
                  <a:lnTo>
                    <a:pt x="737" y="82"/>
                  </a:lnTo>
                  <a:lnTo>
                    <a:pt x="756" y="95"/>
                  </a:lnTo>
                  <a:lnTo>
                    <a:pt x="773" y="109"/>
                  </a:lnTo>
                  <a:lnTo>
                    <a:pt x="791" y="124"/>
                  </a:lnTo>
                  <a:lnTo>
                    <a:pt x="808" y="139"/>
                  </a:lnTo>
                  <a:lnTo>
                    <a:pt x="823" y="156"/>
                  </a:lnTo>
                  <a:lnTo>
                    <a:pt x="838" y="174"/>
                  </a:lnTo>
                  <a:lnTo>
                    <a:pt x="852" y="191"/>
                  </a:lnTo>
                  <a:lnTo>
                    <a:pt x="865" y="210"/>
                  </a:lnTo>
                  <a:lnTo>
                    <a:pt x="879" y="229"/>
                  </a:lnTo>
                  <a:lnTo>
                    <a:pt x="890" y="248"/>
                  </a:lnTo>
                  <a:lnTo>
                    <a:pt x="900" y="269"/>
                  </a:lnTo>
                  <a:lnTo>
                    <a:pt x="909" y="290"/>
                  </a:lnTo>
                  <a:lnTo>
                    <a:pt x="919" y="311"/>
                  </a:lnTo>
                  <a:lnTo>
                    <a:pt x="924" y="334"/>
                  </a:lnTo>
                  <a:lnTo>
                    <a:pt x="932" y="355"/>
                  </a:lnTo>
                  <a:lnTo>
                    <a:pt x="938" y="378"/>
                  </a:lnTo>
                  <a:lnTo>
                    <a:pt x="942" y="401"/>
                  </a:lnTo>
                  <a:lnTo>
                    <a:pt x="943" y="426"/>
                  </a:lnTo>
                  <a:lnTo>
                    <a:pt x="945" y="449"/>
                  </a:lnTo>
                  <a:lnTo>
                    <a:pt x="947" y="474"/>
                  </a:lnTo>
                  <a:lnTo>
                    <a:pt x="945" y="498"/>
                  </a:lnTo>
                  <a:lnTo>
                    <a:pt x="943" y="521"/>
                  </a:lnTo>
                  <a:lnTo>
                    <a:pt x="942" y="546"/>
                  </a:lnTo>
                  <a:lnTo>
                    <a:pt x="938" y="569"/>
                  </a:lnTo>
                  <a:lnTo>
                    <a:pt x="932" y="592"/>
                  </a:lnTo>
                  <a:lnTo>
                    <a:pt x="924" y="613"/>
                  </a:lnTo>
                  <a:lnTo>
                    <a:pt x="919" y="636"/>
                  </a:lnTo>
                  <a:lnTo>
                    <a:pt x="909" y="657"/>
                  </a:lnTo>
                  <a:lnTo>
                    <a:pt x="900" y="678"/>
                  </a:lnTo>
                  <a:lnTo>
                    <a:pt x="890" y="699"/>
                  </a:lnTo>
                  <a:lnTo>
                    <a:pt x="879" y="718"/>
                  </a:lnTo>
                  <a:lnTo>
                    <a:pt x="865" y="737"/>
                  </a:lnTo>
                  <a:lnTo>
                    <a:pt x="852" y="756"/>
                  </a:lnTo>
                  <a:lnTo>
                    <a:pt x="838" y="773"/>
                  </a:lnTo>
                  <a:lnTo>
                    <a:pt x="823" y="791"/>
                  </a:lnTo>
                  <a:lnTo>
                    <a:pt x="808" y="808"/>
                  </a:lnTo>
                  <a:lnTo>
                    <a:pt x="791" y="823"/>
                  </a:lnTo>
                  <a:lnTo>
                    <a:pt x="773" y="838"/>
                  </a:lnTo>
                  <a:lnTo>
                    <a:pt x="756" y="852"/>
                  </a:lnTo>
                  <a:lnTo>
                    <a:pt x="737" y="865"/>
                  </a:lnTo>
                  <a:lnTo>
                    <a:pt x="718" y="879"/>
                  </a:lnTo>
                  <a:lnTo>
                    <a:pt x="699" y="890"/>
                  </a:lnTo>
                  <a:lnTo>
                    <a:pt x="678" y="900"/>
                  </a:lnTo>
                  <a:lnTo>
                    <a:pt x="657" y="909"/>
                  </a:lnTo>
                  <a:lnTo>
                    <a:pt x="636" y="919"/>
                  </a:lnTo>
                  <a:lnTo>
                    <a:pt x="613" y="924"/>
                  </a:lnTo>
                  <a:lnTo>
                    <a:pt x="592" y="932"/>
                  </a:lnTo>
                  <a:lnTo>
                    <a:pt x="569" y="938"/>
                  </a:lnTo>
                  <a:lnTo>
                    <a:pt x="546" y="942"/>
                  </a:lnTo>
                  <a:lnTo>
                    <a:pt x="521" y="943"/>
                  </a:lnTo>
                  <a:lnTo>
                    <a:pt x="498" y="945"/>
                  </a:lnTo>
                  <a:lnTo>
                    <a:pt x="474" y="947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rgbClr val="CBCBCB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362" name="Freeform 138"/>
            <p:cNvSpPr>
              <a:spLocks/>
            </p:cNvSpPr>
            <p:nvPr/>
          </p:nvSpPr>
          <p:spPr bwMode="auto">
            <a:xfrm>
              <a:off x="1189" y="2618"/>
              <a:ext cx="612" cy="515"/>
            </a:xfrm>
            <a:custGeom>
              <a:avLst/>
              <a:gdLst>
                <a:gd name="T0" fmla="*/ 535 w 612"/>
                <a:gd name="T1" fmla="*/ 508 h 515"/>
                <a:gd name="T2" fmla="*/ 552 w 612"/>
                <a:gd name="T3" fmla="*/ 487 h 515"/>
                <a:gd name="T4" fmla="*/ 567 w 612"/>
                <a:gd name="T5" fmla="*/ 464 h 515"/>
                <a:gd name="T6" fmla="*/ 581 w 612"/>
                <a:gd name="T7" fmla="*/ 439 h 515"/>
                <a:gd name="T8" fmla="*/ 590 w 612"/>
                <a:gd name="T9" fmla="*/ 414 h 515"/>
                <a:gd name="T10" fmla="*/ 600 w 612"/>
                <a:gd name="T11" fmla="*/ 388 h 515"/>
                <a:gd name="T12" fmla="*/ 605 w 612"/>
                <a:gd name="T13" fmla="*/ 361 h 515"/>
                <a:gd name="T14" fmla="*/ 609 w 612"/>
                <a:gd name="T15" fmla="*/ 332 h 515"/>
                <a:gd name="T16" fmla="*/ 611 w 612"/>
                <a:gd name="T17" fmla="*/ 305 h 515"/>
                <a:gd name="T18" fmla="*/ 609 w 612"/>
                <a:gd name="T19" fmla="*/ 275 h 515"/>
                <a:gd name="T20" fmla="*/ 605 w 612"/>
                <a:gd name="T21" fmla="*/ 244 h 515"/>
                <a:gd name="T22" fmla="*/ 598 w 612"/>
                <a:gd name="T23" fmla="*/ 214 h 515"/>
                <a:gd name="T24" fmla="*/ 586 w 612"/>
                <a:gd name="T25" fmla="*/ 187 h 515"/>
                <a:gd name="T26" fmla="*/ 575 w 612"/>
                <a:gd name="T27" fmla="*/ 160 h 515"/>
                <a:gd name="T28" fmla="*/ 558 w 612"/>
                <a:gd name="T29" fmla="*/ 135 h 515"/>
                <a:gd name="T30" fmla="*/ 540 w 612"/>
                <a:gd name="T31" fmla="*/ 111 h 515"/>
                <a:gd name="T32" fmla="*/ 521 w 612"/>
                <a:gd name="T33" fmla="*/ 90 h 515"/>
                <a:gd name="T34" fmla="*/ 500 w 612"/>
                <a:gd name="T35" fmla="*/ 70 h 515"/>
                <a:gd name="T36" fmla="*/ 476 w 612"/>
                <a:gd name="T37" fmla="*/ 51 h 515"/>
                <a:gd name="T38" fmla="*/ 451 w 612"/>
                <a:gd name="T39" fmla="*/ 36 h 515"/>
                <a:gd name="T40" fmla="*/ 424 w 612"/>
                <a:gd name="T41" fmla="*/ 25 h 515"/>
                <a:gd name="T42" fmla="*/ 395 w 612"/>
                <a:gd name="T43" fmla="*/ 13 h 515"/>
                <a:gd name="T44" fmla="*/ 367 w 612"/>
                <a:gd name="T45" fmla="*/ 5 h 515"/>
                <a:gd name="T46" fmla="*/ 336 w 612"/>
                <a:gd name="T47" fmla="*/ 2 h 515"/>
                <a:gd name="T48" fmla="*/ 306 w 612"/>
                <a:gd name="T49" fmla="*/ 0 h 515"/>
                <a:gd name="T50" fmla="*/ 275 w 612"/>
                <a:gd name="T51" fmla="*/ 2 h 515"/>
                <a:gd name="T52" fmla="*/ 244 w 612"/>
                <a:gd name="T53" fmla="*/ 5 h 515"/>
                <a:gd name="T54" fmla="*/ 216 w 612"/>
                <a:gd name="T55" fmla="*/ 13 h 515"/>
                <a:gd name="T56" fmla="*/ 187 w 612"/>
                <a:gd name="T57" fmla="*/ 25 h 515"/>
                <a:gd name="T58" fmla="*/ 160 w 612"/>
                <a:gd name="T59" fmla="*/ 36 h 515"/>
                <a:gd name="T60" fmla="*/ 135 w 612"/>
                <a:gd name="T61" fmla="*/ 51 h 515"/>
                <a:gd name="T62" fmla="*/ 111 w 612"/>
                <a:gd name="T63" fmla="*/ 70 h 515"/>
                <a:gd name="T64" fmla="*/ 90 w 612"/>
                <a:gd name="T65" fmla="*/ 90 h 515"/>
                <a:gd name="T66" fmla="*/ 71 w 612"/>
                <a:gd name="T67" fmla="*/ 111 h 515"/>
                <a:gd name="T68" fmla="*/ 53 w 612"/>
                <a:gd name="T69" fmla="*/ 135 h 515"/>
                <a:gd name="T70" fmla="*/ 36 w 612"/>
                <a:gd name="T71" fmla="*/ 160 h 515"/>
                <a:gd name="T72" fmla="*/ 25 w 612"/>
                <a:gd name="T73" fmla="*/ 187 h 515"/>
                <a:gd name="T74" fmla="*/ 13 w 612"/>
                <a:gd name="T75" fmla="*/ 214 h 515"/>
                <a:gd name="T76" fmla="*/ 6 w 612"/>
                <a:gd name="T77" fmla="*/ 244 h 515"/>
                <a:gd name="T78" fmla="*/ 2 w 612"/>
                <a:gd name="T79" fmla="*/ 275 h 515"/>
                <a:gd name="T80" fmla="*/ 0 w 612"/>
                <a:gd name="T81" fmla="*/ 305 h 515"/>
                <a:gd name="T82" fmla="*/ 2 w 612"/>
                <a:gd name="T83" fmla="*/ 334 h 515"/>
                <a:gd name="T84" fmla="*/ 6 w 612"/>
                <a:gd name="T85" fmla="*/ 363 h 515"/>
                <a:gd name="T86" fmla="*/ 13 w 612"/>
                <a:gd name="T87" fmla="*/ 391 h 515"/>
                <a:gd name="T88" fmla="*/ 21 w 612"/>
                <a:gd name="T89" fmla="*/ 418 h 515"/>
                <a:gd name="T90" fmla="*/ 34 w 612"/>
                <a:gd name="T91" fmla="*/ 443 h 515"/>
                <a:gd name="T92" fmla="*/ 48 w 612"/>
                <a:gd name="T93" fmla="*/ 468 h 515"/>
                <a:gd name="T94" fmla="*/ 63 w 612"/>
                <a:gd name="T95" fmla="*/ 493 h 515"/>
                <a:gd name="T96" fmla="*/ 82 w 612"/>
                <a:gd name="T97" fmla="*/ 514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12" h="515">
                  <a:moveTo>
                    <a:pt x="535" y="508"/>
                  </a:moveTo>
                  <a:lnTo>
                    <a:pt x="552" y="487"/>
                  </a:lnTo>
                  <a:lnTo>
                    <a:pt x="567" y="464"/>
                  </a:lnTo>
                  <a:lnTo>
                    <a:pt x="581" y="439"/>
                  </a:lnTo>
                  <a:lnTo>
                    <a:pt x="590" y="414"/>
                  </a:lnTo>
                  <a:lnTo>
                    <a:pt x="600" y="388"/>
                  </a:lnTo>
                  <a:lnTo>
                    <a:pt x="605" y="361"/>
                  </a:lnTo>
                  <a:lnTo>
                    <a:pt x="609" y="332"/>
                  </a:lnTo>
                  <a:lnTo>
                    <a:pt x="611" y="305"/>
                  </a:lnTo>
                  <a:lnTo>
                    <a:pt x="609" y="275"/>
                  </a:lnTo>
                  <a:lnTo>
                    <a:pt x="605" y="244"/>
                  </a:lnTo>
                  <a:lnTo>
                    <a:pt x="598" y="214"/>
                  </a:lnTo>
                  <a:lnTo>
                    <a:pt x="586" y="187"/>
                  </a:lnTo>
                  <a:lnTo>
                    <a:pt x="575" y="160"/>
                  </a:lnTo>
                  <a:lnTo>
                    <a:pt x="558" y="135"/>
                  </a:lnTo>
                  <a:lnTo>
                    <a:pt x="540" y="111"/>
                  </a:lnTo>
                  <a:lnTo>
                    <a:pt x="521" y="90"/>
                  </a:lnTo>
                  <a:lnTo>
                    <a:pt x="500" y="70"/>
                  </a:lnTo>
                  <a:lnTo>
                    <a:pt x="476" y="51"/>
                  </a:lnTo>
                  <a:lnTo>
                    <a:pt x="451" y="36"/>
                  </a:lnTo>
                  <a:lnTo>
                    <a:pt x="424" y="25"/>
                  </a:lnTo>
                  <a:lnTo>
                    <a:pt x="395" y="13"/>
                  </a:lnTo>
                  <a:lnTo>
                    <a:pt x="367" y="5"/>
                  </a:lnTo>
                  <a:lnTo>
                    <a:pt x="336" y="2"/>
                  </a:lnTo>
                  <a:lnTo>
                    <a:pt x="306" y="0"/>
                  </a:lnTo>
                  <a:lnTo>
                    <a:pt x="275" y="2"/>
                  </a:lnTo>
                  <a:lnTo>
                    <a:pt x="244" y="5"/>
                  </a:lnTo>
                  <a:lnTo>
                    <a:pt x="216" y="13"/>
                  </a:lnTo>
                  <a:lnTo>
                    <a:pt x="187" y="25"/>
                  </a:lnTo>
                  <a:lnTo>
                    <a:pt x="160" y="36"/>
                  </a:lnTo>
                  <a:lnTo>
                    <a:pt x="135" y="51"/>
                  </a:lnTo>
                  <a:lnTo>
                    <a:pt x="111" y="70"/>
                  </a:lnTo>
                  <a:lnTo>
                    <a:pt x="90" y="90"/>
                  </a:lnTo>
                  <a:lnTo>
                    <a:pt x="71" y="111"/>
                  </a:lnTo>
                  <a:lnTo>
                    <a:pt x="53" y="135"/>
                  </a:lnTo>
                  <a:lnTo>
                    <a:pt x="36" y="160"/>
                  </a:lnTo>
                  <a:lnTo>
                    <a:pt x="25" y="187"/>
                  </a:lnTo>
                  <a:lnTo>
                    <a:pt x="13" y="214"/>
                  </a:lnTo>
                  <a:lnTo>
                    <a:pt x="6" y="244"/>
                  </a:lnTo>
                  <a:lnTo>
                    <a:pt x="2" y="275"/>
                  </a:lnTo>
                  <a:lnTo>
                    <a:pt x="0" y="305"/>
                  </a:lnTo>
                  <a:lnTo>
                    <a:pt x="2" y="334"/>
                  </a:lnTo>
                  <a:lnTo>
                    <a:pt x="6" y="363"/>
                  </a:lnTo>
                  <a:lnTo>
                    <a:pt x="13" y="391"/>
                  </a:lnTo>
                  <a:lnTo>
                    <a:pt x="21" y="418"/>
                  </a:lnTo>
                  <a:lnTo>
                    <a:pt x="34" y="443"/>
                  </a:lnTo>
                  <a:lnTo>
                    <a:pt x="48" y="468"/>
                  </a:lnTo>
                  <a:lnTo>
                    <a:pt x="63" y="493"/>
                  </a:lnTo>
                  <a:lnTo>
                    <a:pt x="82" y="514"/>
                  </a:lnTo>
                </a:path>
              </a:pathLst>
            </a:custGeom>
            <a:noFill/>
            <a:ln w="12700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363" name="Freeform 139"/>
            <p:cNvSpPr>
              <a:spLocks/>
            </p:cNvSpPr>
            <p:nvPr/>
          </p:nvSpPr>
          <p:spPr bwMode="auto">
            <a:xfrm>
              <a:off x="1200" y="2631"/>
              <a:ext cx="590" cy="496"/>
            </a:xfrm>
            <a:custGeom>
              <a:avLst/>
              <a:gdLst>
                <a:gd name="T0" fmla="*/ 79 w 590"/>
                <a:gd name="T1" fmla="*/ 495 h 496"/>
                <a:gd name="T2" fmla="*/ 61 w 590"/>
                <a:gd name="T3" fmla="*/ 474 h 496"/>
                <a:gd name="T4" fmla="*/ 46 w 590"/>
                <a:gd name="T5" fmla="*/ 451 h 496"/>
                <a:gd name="T6" fmla="*/ 33 w 590"/>
                <a:gd name="T7" fmla="*/ 428 h 496"/>
                <a:gd name="T8" fmla="*/ 21 w 590"/>
                <a:gd name="T9" fmla="*/ 401 h 496"/>
                <a:gd name="T10" fmla="*/ 12 w 590"/>
                <a:gd name="T11" fmla="*/ 376 h 496"/>
                <a:gd name="T12" fmla="*/ 6 w 590"/>
                <a:gd name="T13" fmla="*/ 350 h 496"/>
                <a:gd name="T14" fmla="*/ 0 w 590"/>
                <a:gd name="T15" fmla="*/ 321 h 496"/>
                <a:gd name="T16" fmla="*/ 0 w 590"/>
                <a:gd name="T17" fmla="*/ 294 h 496"/>
                <a:gd name="T18" fmla="*/ 0 w 590"/>
                <a:gd name="T19" fmla="*/ 264 h 496"/>
                <a:gd name="T20" fmla="*/ 6 w 590"/>
                <a:gd name="T21" fmla="*/ 235 h 496"/>
                <a:gd name="T22" fmla="*/ 14 w 590"/>
                <a:gd name="T23" fmla="*/ 206 h 496"/>
                <a:gd name="T24" fmla="*/ 23 w 590"/>
                <a:gd name="T25" fmla="*/ 180 h 496"/>
                <a:gd name="T26" fmla="*/ 35 w 590"/>
                <a:gd name="T27" fmla="*/ 153 h 496"/>
                <a:gd name="T28" fmla="*/ 50 w 590"/>
                <a:gd name="T29" fmla="*/ 130 h 496"/>
                <a:gd name="T30" fmla="*/ 67 w 590"/>
                <a:gd name="T31" fmla="*/ 107 h 496"/>
                <a:gd name="T32" fmla="*/ 86 w 590"/>
                <a:gd name="T33" fmla="*/ 86 h 496"/>
                <a:gd name="T34" fmla="*/ 107 w 590"/>
                <a:gd name="T35" fmla="*/ 67 h 496"/>
                <a:gd name="T36" fmla="*/ 130 w 590"/>
                <a:gd name="T37" fmla="*/ 50 h 496"/>
                <a:gd name="T38" fmla="*/ 155 w 590"/>
                <a:gd name="T39" fmla="*/ 34 h 496"/>
                <a:gd name="T40" fmla="*/ 180 w 590"/>
                <a:gd name="T41" fmla="*/ 23 h 496"/>
                <a:gd name="T42" fmla="*/ 207 w 590"/>
                <a:gd name="T43" fmla="*/ 13 h 496"/>
                <a:gd name="T44" fmla="*/ 235 w 590"/>
                <a:gd name="T45" fmla="*/ 6 h 496"/>
                <a:gd name="T46" fmla="*/ 264 w 590"/>
                <a:gd name="T47" fmla="*/ 0 h 496"/>
                <a:gd name="T48" fmla="*/ 295 w 590"/>
                <a:gd name="T49" fmla="*/ 0 h 496"/>
                <a:gd name="T50" fmla="*/ 325 w 590"/>
                <a:gd name="T51" fmla="*/ 0 h 496"/>
                <a:gd name="T52" fmla="*/ 354 w 590"/>
                <a:gd name="T53" fmla="*/ 6 h 496"/>
                <a:gd name="T54" fmla="*/ 382 w 590"/>
                <a:gd name="T55" fmla="*/ 13 h 496"/>
                <a:gd name="T56" fmla="*/ 409 w 590"/>
                <a:gd name="T57" fmla="*/ 23 h 496"/>
                <a:gd name="T58" fmla="*/ 434 w 590"/>
                <a:gd name="T59" fmla="*/ 34 h 496"/>
                <a:gd name="T60" fmla="*/ 459 w 590"/>
                <a:gd name="T61" fmla="*/ 50 h 496"/>
                <a:gd name="T62" fmla="*/ 482 w 590"/>
                <a:gd name="T63" fmla="*/ 67 h 496"/>
                <a:gd name="T64" fmla="*/ 503 w 590"/>
                <a:gd name="T65" fmla="*/ 86 h 496"/>
                <a:gd name="T66" fmla="*/ 522 w 590"/>
                <a:gd name="T67" fmla="*/ 107 h 496"/>
                <a:gd name="T68" fmla="*/ 539 w 590"/>
                <a:gd name="T69" fmla="*/ 130 h 496"/>
                <a:gd name="T70" fmla="*/ 554 w 590"/>
                <a:gd name="T71" fmla="*/ 153 h 496"/>
                <a:gd name="T72" fmla="*/ 566 w 590"/>
                <a:gd name="T73" fmla="*/ 180 h 496"/>
                <a:gd name="T74" fmla="*/ 575 w 590"/>
                <a:gd name="T75" fmla="*/ 206 h 496"/>
                <a:gd name="T76" fmla="*/ 583 w 590"/>
                <a:gd name="T77" fmla="*/ 235 h 496"/>
                <a:gd name="T78" fmla="*/ 589 w 590"/>
                <a:gd name="T79" fmla="*/ 264 h 496"/>
                <a:gd name="T80" fmla="*/ 589 w 590"/>
                <a:gd name="T81" fmla="*/ 294 h 496"/>
                <a:gd name="T82" fmla="*/ 589 w 590"/>
                <a:gd name="T83" fmla="*/ 315 h 496"/>
                <a:gd name="T84" fmla="*/ 587 w 590"/>
                <a:gd name="T85" fmla="*/ 336 h 496"/>
                <a:gd name="T86" fmla="*/ 583 w 590"/>
                <a:gd name="T87" fmla="*/ 355 h 496"/>
                <a:gd name="T88" fmla="*/ 577 w 590"/>
                <a:gd name="T89" fmla="*/ 376 h 496"/>
                <a:gd name="T90" fmla="*/ 570 w 590"/>
                <a:gd name="T91" fmla="*/ 396 h 496"/>
                <a:gd name="T92" fmla="*/ 562 w 590"/>
                <a:gd name="T93" fmla="*/ 415 h 496"/>
                <a:gd name="T94" fmla="*/ 554 w 590"/>
                <a:gd name="T95" fmla="*/ 434 h 496"/>
                <a:gd name="T96" fmla="*/ 543 w 590"/>
                <a:gd name="T97" fmla="*/ 451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90" h="496">
                  <a:moveTo>
                    <a:pt x="79" y="495"/>
                  </a:moveTo>
                  <a:lnTo>
                    <a:pt x="61" y="474"/>
                  </a:lnTo>
                  <a:lnTo>
                    <a:pt x="46" y="451"/>
                  </a:lnTo>
                  <a:lnTo>
                    <a:pt x="33" y="428"/>
                  </a:lnTo>
                  <a:lnTo>
                    <a:pt x="21" y="401"/>
                  </a:lnTo>
                  <a:lnTo>
                    <a:pt x="12" y="376"/>
                  </a:lnTo>
                  <a:lnTo>
                    <a:pt x="6" y="350"/>
                  </a:lnTo>
                  <a:lnTo>
                    <a:pt x="0" y="321"/>
                  </a:lnTo>
                  <a:lnTo>
                    <a:pt x="0" y="294"/>
                  </a:lnTo>
                  <a:lnTo>
                    <a:pt x="0" y="264"/>
                  </a:lnTo>
                  <a:lnTo>
                    <a:pt x="6" y="235"/>
                  </a:lnTo>
                  <a:lnTo>
                    <a:pt x="14" y="206"/>
                  </a:lnTo>
                  <a:lnTo>
                    <a:pt x="23" y="180"/>
                  </a:lnTo>
                  <a:lnTo>
                    <a:pt x="35" y="153"/>
                  </a:lnTo>
                  <a:lnTo>
                    <a:pt x="50" y="130"/>
                  </a:lnTo>
                  <a:lnTo>
                    <a:pt x="67" y="107"/>
                  </a:lnTo>
                  <a:lnTo>
                    <a:pt x="86" y="86"/>
                  </a:lnTo>
                  <a:lnTo>
                    <a:pt x="107" y="67"/>
                  </a:lnTo>
                  <a:lnTo>
                    <a:pt x="130" y="50"/>
                  </a:lnTo>
                  <a:lnTo>
                    <a:pt x="155" y="34"/>
                  </a:lnTo>
                  <a:lnTo>
                    <a:pt x="180" y="23"/>
                  </a:lnTo>
                  <a:lnTo>
                    <a:pt x="207" y="13"/>
                  </a:lnTo>
                  <a:lnTo>
                    <a:pt x="235" y="6"/>
                  </a:lnTo>
                  <a:lnTo>
                    <a:pt x="264" y="0"/>
                  </a:lnTo>
                  <a:lnTo>
                    <a:pt x="295" y="0"/>
                  </a:lnTo>
                  <a:lnTo>
                    <a:pt x="325" y="0"/>
                  </a:lnTo>
                  <a:lnTo>
                    <a:pt x="354" y="6"/>
                  </a:lnTo>
                  <a:lnTo>
                    <a:pt x="382" y="13"/>
                  </a:lnTo>
                  <a:lnTo>
                    <a:pt x="409" y="23"/>
                  </a:lnTo>
                  <a:lnTo>
                    <a:pt x="434" y="34"/>
                  </a:lnTo>
                  <a:lnTo>
                    <a:pt x="459" y="50"/>
                  </a:lnTo>
                  <a:lnTo>
                    <a:pt x="482" y="67"/>
                  </a:lnTo>
                  <a:lnTo>
                    <a:pt x="503" y="86"/>
                  </a:lnTo>
                  <a:lnTo>
                    <a:pt x="522" y="107"/>
                  </a:lnTo>
                  <a:lnTo>
                    <a:pt x="539" y="130"/>
                  </a:lnTo>
                  <a:lnTo>
                    <a:pt x="554" y="153"/>
                  </a:lnTo>
                  <a:lnTo>
                    <a:pt x="566" y="180"/>
                  </a:lnTo>
                  <a:lnTo>
                    <a:pt x="575" y="206"/>
                  </a:lnTo>
                  <a:lnTo>
                    <a:pt x="583" y="235"/>
                  </a:lnTo>
                  <a:lnTo>
                    <a:pt x="589" y="264"/>
                  </a:lnTo>
                  <a:lnTo>
                    <a:pt x="589" y="294"/>
                  </a:lnTo>
                  <a:lnTo>
                    <a:pt x="589" y="315"/>
                  </a:lnTo>
                  <a:lnTo>
                    <a:pt x="587" y="336"/>
                  </a:lnTo>
                  <a:lnTo>
                    <a:pt x="583" y="355"/>
                  </a:lnTo>
                  <a:lnTo>
                    <a:pt x="577" y="376"/>
                  </a:lnTo>
                  <a:lnTo>
                    <a:pt x="570" y="396"/>
                  </a:lnTo>
                  <a:lnTo>
                    <a:pt x="562" y="415"/>
                  </a:lnTo>
                  <a:lnTo>
                    <a:pt x="554" y="434"/>
                  </a:lnTo>
                  <a:lnTo>
                    <a:pt x="543" y="45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364" name="Freeform 140"/>
            <p:cNvSpPr>
              <a:spLocks/>
            </p:cNvSpPr>
            <p:nvPr/>
          </p:nvSpPr>
          <p:spPr bwMode="auto">
            <a:xfrm>
              <a:off x="1613" y="2591"/>
              <a:ext cx="45" cy="60"/>
            </a:xfrm>
            <a:custGeom>
              <a:avLst/>
              <a:gdLst>
                <a:gd name="T0" fmla="*/ 25 w 45"/>
                <a:gd name="T1" fmla="*/ 0 h 60"/>
                <a:gd name="T2" fmla="*/ 44 w 45"/>
                <a:gd name="T3" fmla="*/ 8 h 60"/>
                <a:gd name="T4" fmla="*/ 21 w 45"/>
                <a:gd name="T5" fmla="*/ 59 h 60"/>
                <a:gd name="T6" fmla="*/ 0 w 45"/>
                <a:gd name="T7" fmla="*/ 50 h 60"/>
                <a:gd name="T8" fmla="*/ 25 w 45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0">
                  <a:moveTo>
                    <a:pt x="25" y="0"/>
                  </a:moveTo>
                  <a:lnTo>
                    <a:pt x="44" y="8"/>
                  </a:lnTo>
                  <a:lnTo>
                    <a:pt x="21" y="59"/>
                  </a:lnTo>
                  <a:lnTo>
                    <a:pt x="0" y="50"/>
                  </a:lnTo>
                  <a:lnTo>
                    <a:pt x="25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365" name="Freeform 141"/>
            <p:cNvSpPr>
              <a:spLocks/>
            </p:cNvSpPr>
            <p:nvPr/>
          </p:nvSpPr>
          <p:spPr bwMode="auto">
            <a:xfrm>
              <a:off x="1613" y="2591"/>
              <a:ext cx="45" cy="60"/>
            </a:xfrm>
            <a:custGeom>
              <a:avLst/>
              <a:gdLst>
                <a:gd name="T0" fmla="*/ 25 w 45"/>
                <a:gd name="T1" fmla="*/ 0 h 60"/>
                <a:gd name="T2" fmla="*/ 44 w 45"/>
                <a:gd name="T3" fmla="*/ 8 h 60"/>
                <a:gd name="T4" fmla="*/ 21 w 45"/>
                <a:gd name="T5" fmla="*/ 59 h 60"/>
                <a:gd name="T6" fmla="*/ 0 w 45"/>
                <a:gd name="T7" fmla="*/ 50 h 60"/>
                <a:gd name="T8" fmla="*/ 25 w 45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0">
                  <a:moveTo>
                    <a:pt x="25" y="0"/>
                  </a:moveTo>
                  <a:lnTo>
                    <a:pt x="44" y="8"/>
                  </a:lnTo>
                  <a:lnTo>
                    <a:pt x="21" y="59"/>
                  </a:lnTo>
                  <a:lnTo>
                    <a:pt x="0" y="50"/>
                  </a:lnTo>
                  <a:lnTo>
                    <a:pt x="25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366" name="Freeform 142"/>
            <p:cNvSpPr>
              <a:spLocks/>
            </p:cNvSpPr>
            <p:nvPr/>
          </p:nvSpPr>
          <p:spPr bwMode="auto">
            <a:xfrm>
              <a:off x="1533" y="2637"/>
              <a:ext cx="33" cy="60"/>
            </a:xfrm>
            <a:custGeom>
              <a:avLst/>
              <a:gdLst>
                <a:gd name="T0" fmla="*/ 11 w 33"/>
                <a:gd name="T1" fmla="*/ 0 h 60"/>
                <a:gd name="T2" fmla="*/ 32 w 33"/>
                <a:gd name="T3" fmla="*/ 4 h 60"/>
                <a:gd name="T4" fmla="*/ 21 w 33"/>
                <a:gd name="T5" fmla="*/ 59 h 60"/>
                <a:gd name="T6" fmla="*/ 0 w 33"/>
                <a:gd name="T7" fmla="*/ 55 h 60"/>
                <a:gd name="T8" fmla="*/ 11 w 33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60">
                  <a:moveTo>
                    <a:pt x="11" y="0"/>
                  </a:moveTo>
                  <a:lnTo>
                    <a:pt x="32" y="4"/>
                  </a:lnTo>
                  <a:lnTo>
                    <a:pt x="21" y="59"/>
                  </a:lnTo>
                  <a:lnTo>
                    <a:pt x="0" y="55"/>
                  </a:lnTo>
                  <a:lnTo>
                    <a:pt x="11" y="0"/>
                  </a:lnTo>
                </a:path>
              </a:pathLst>
            </a:custGeom>
            <a:solidFill>
              <a:srgbClr val="4C4C4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367" name="Freeform 143"/>
            <p:cNvSpPr>
              <a:spLocks/>
            </p:cNvSpPr>
            <p:nvPr/>
          </p:nvSpPr>
          <p:spPr bwMode="auto">
            <a:xfrm>
              <a:off x="1533" y="2637"/>
              <a:ext cx="33" cy="60"/>
            </a:xfrm>
            <a:custGeom>
              <a:avLst/>
              <a:gdLst>
                <a:gd name="T0" fmla="*/ 11 w 33"/>
                <a:gd name="T1" fmla="*/ 0 h 60"/>
                <a:gd name="T2" fmla="*/ 32 w 33"/>
                <a:gd name="T3" fmla="*/ 4 h 60"/>
                <a:gd name="T4" fmla="*/ 21 w 33"/>
                <a:gd name="T5" fmla="*/ 59 h 60"/>
                <a:gd name="T6" fmla="*/ 0 w 33"/>
                <a:gd name="T7" fmla="*/ 55 h 60"/>
                <a:gd name="T8" fmla="*/ 11 w 33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60">
                  <a:moveTo>
                    <a:pt x="11" y="0"/>
                  </a:moveTo>
                  <a:lnTo>
                    <a:pt x="32" y="4"/>
                  </a:lnTo>
                  <a:lnTo>
                    <a:pt x="21" y="59"/>
                  </a:lnTo>
                  <a:lnTo>
                    <a:pt x="0" y="55"/>
                  </a:lnTo>
                  <a:lnTo>
                    <a:pt x="11" y="0"/>
                  </a:lnTo>
                </a:path>
              </a:pathLst>
            </a:custGeom>
            <a:solidFill>
              <a:srgbClr val="393939"/>
            </a:solidFill>
            <a:ln w="12700" cap="rnd" cmpd="sng">
              <a:solidFill>
                <a:srgbClr val="393939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368" name="Freeform 144"/>
            <p:cNvSpPr>
              <a:spLocks/>
            </p:cNvSpPr>
            <p:nvPr/>
          </p:nvSpPr>
          <p:spPr bwMode="auto">
            <a:xfrm>
              <a:off x="1235" y="2772"/>
              <a:ext cx="60" cy="47"/>
            </a:xfrm>
            <a:custGeom>
              <a:avLst/>
              <a:gdLst>
                <a:gd name="T0" fmla="*/ 59 w 60"/>
                <a:gd name="T1" fmla="*/ 29 h 47"/>
                <a:gd name="T2" fmla="*/ 47 w 60"/>
                <a:gd name="T3" fmla="*/ 46 h 47"/>
                <a:gd name="T4" fmla="*/ 0 w 60"/>
                <a:gd name="T5" fmla="*/ 18 h 47"/>
                <a:gd name="T6" fmla="*/ 9 w 60"/>
                <a:gd name="T7" fmla="*/ 0 h 47"/>
                <a:gd name="T8" fmla="*/ 59 w 60"/>
                <a:gd name="T9" fmla="*/ 2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47">
                  <a:moveTo>
                    <a:pt x="59" y="29"/>
                  </a:moveTo>
                  <a:lnTo>
                    <a:pt x="47" y="46"/>
                  </a:lnTo>
                  <a:lnTo>
                    <a:pt x="0" y="18"/>
                  </a:lnTo>
                  <a:lnTo>
                    <a:pt x="9" y="0"/>
                  </a:lnTo>
                  <a:lnTo>
                    <a:pt x="59" y="29"/>
                  </a:lnTo>
                </a:path>
              </a:pathLst>
            </a:custGeom>
            <a:solidFill>
              <a:srgbClr val="4C4C4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369" name="Freeform 145"/>
            <p:cNvSpPr>
              <a:spLocks/>
            </p:cNvSpPr>
            <p:nvPr/>
          </p:nvSpPr>
          <p:spPr bwMode="auto">
            <a:xfrm>
              <a:off x="1235" y="2772"/>
              <a:ext cx="60" cy="47"/>
            </a:xfrm>
            <a:custGeom>
              <a:avLst/>
              <a:gdLst>
                <a:gd name="T0" fmla="*/ 59 w 60"/>
                <a:gd name="T1" fmla="*/ 29 h 47"/>
                <a:gd name="T2" fmla="*/ 47 w 60"/>
                <a:gd name="T3" fmla="*/ 46 h 47"/>
                <a:gd name="T4" fmla="*/ 0 w 60"/>
                <a:gd name="T5" fmla="*/ 18 h 47"/>
                <a:gd name="T6" fmla="*/ 9 w 60"/>
                <a:gd name="T7" fmla="*/ 0 h 47"/>
                <a:gd name="T8" fmla="*/ 59 w 60"/>
                <a:gd name="T9" fmla="*/ 2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47">
                  <a:moveTo>
                    <a:pt x="59" y="29"/>
                  </a:moveTo>
                  <a:lnTo>
                    <a:pt x="47" y="46"/>
                  </a:lnTo>
                  <a:lnTo>
                    <a:pt x="0" y="18"/>
                  </a:lnTo>
                  <a:lnTo>
                    <a:pt x="9" y="0"/>
                  </a:lnTo>
                  <a:lnTo>
                    <a:pt x="59" y="29"/>
                  </a:lnTo>
                </a:path>
              </a:pathLst>
            </a:custGeom>
            <a:solidFill>
              <a:srgbClr val="393939"/>
            </a:solidFill>
            <a:ln w="12700" cap="rnd" cmpd="sng">
              <a:solidFill>
                <a:srgbClr val="393939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370" name="Freeform 146"/>
            <p:cNvSpPr>
              <a:spLocks/>
            </p:cNvSpPr>
            <p:nvPr/>
          </p:nvSpPr>
          <p:spPr bwMode="auto">
            <a:xfrm>
              <a:off x="1728" y="2879"/>
              <a:ext cx="58" cy="28"/>
            </a:xfrm>
            <a:custGeom>
              <a:avLst/>
              <a:gdLst>
                <a:gd name="T0" fmla="*/ 0 w 58"/>
                <a:gd name="T1" fmla="*/ 6 h 28"/>
                <a:gd name="T2" fmla="*/ 1 w 58"/>
                <a:gd name="T3" fmla="*/ 27 h 28"/>
                <a:gd name="T4" fmla="*/ 57 w 58"/>
                <a:gd name="T5" fmla="*/ 21 h 28"/>
                <a:gd name="T6" fmla="*/ 55 w 58"/>
                <a:gd name="T7" fmla="*/ 0 h 28"/>
                <a:gd name="T8" fmla="*/ 0 w 58"/>
                <a:gd name="T9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8">
                  <a:moveTo>
                    <a:pt x="0" y="6"/>
                  </a:moveTo>
                  <a:lnTo>
                    <a:pt x="1" y="27"/>
                  </a:lnTo>
                  <a:lnTo>
                    <a:pt x="57" y="21"/>
                  </a:lnTo>
                  <a:lnTo>
                    <a:pt x="55" y="0"/>
                  </a:lnTo>
                  <a:lnTo>
                    <a:pt x="0" y="6"/>
                  </a:lnTo>
                </a:path>
              </a:pathLst>
            </a:custGeom>
            <a:solidFill>
              <a:srgbClr val="4C4C4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371" name="Freeform 147"/>
            <p:cNvSpPr>
              <a:spLocks/>
            </p:cNvSpPr>
            <p:nvPr/>
          </p:nvSpPr>
          <p:spPr bwMode="auto">
            <a:xfrm>
              <a:off x="1728" y="2879"/>
              <a:ext cx="58" cy="28"/>
            </a:xfrm>
            <a:custGeom>
              <a:avLst/>
              <a:gdLst>
                <a:gd name="T0" fmla="*/ 0 w 58"/>
                <a:gd name="T1" fmla="*/ 6 h 28"/>
                <a:gd name="T2" fmla="*/ 1 w 58"/>
                <a:gd name="T3" fmla="*/ 27 h 28"/>
                <a:gd name="T4" fmla="*/ 57 w 58"/>
                <a:gd name="T5" fmla="*/ 21 h 28"/>
                <a:gd name="T6" fmla="*/ 55 w 58"/>
                <a:gd name="T7" fmla="*/ 0 h 28"/>
                <a:gd name="T8" fmla="*/ 0 w 58"/>
                <a:gd name="T9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8">
                  <a:moveTo>
                    <a:pt x="0" y="6"/>
                  </a:moveTo>
                  <a:lnTo>
                    <a:pt x="1" y="27"/>
                  </a:lnTo>
                  <a:lnTo>
                    <a:pt x="57" y="21"/>
                  </a:lnTo>
                  <a:lnTo>
                    <a:pt x="55" y="0"/>
                  </a:lnTo>
                  <a:lnTo>
                    <a:pt x="0" y="6"/>
                  </a:lnTo>
                </a:path>
              </a:pathLst>
            </a:custGeom>
            <a:solidFill>
              <a:srgbClr val="393939"/>
            </a:solidFill>
            <a:ln w="12700" cap="rnd" cmpd="sng">
              <a:solidFill>
                <a:srgbClr val="393939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372" name="Freeform 148"/>
            <p:cNvSpPr>
              <a:spLocks/>
            </p:cNvSpPr>
            <p:nvPr/>
          </p:nvSpPr>
          <p:spPr bwMode="auto">
            <a:xfrm>
              <a:off x="1716" y="3118"/>
              <a:ext cx="58" cy="53"/>
            </a:xfrm>
            <a:custGeom>
              <a:avLst/>
              <a:gdLst>
                <a:gd name="T0" fmla="*/ 13 w 58"/>
                <a:gd name="T1" fmla="*/ 0 h 53"/>
                <a:gd name="T2" fmla="*/ 0 w 58"/>
                <a:gd name="T3" fmla="*/ 16 h 53"/>
                <a:gd name="T4" fmla="*/ 42 w 58"/>
                <a:gd name="T5" fmla="*/ 52 h 53"/>
                <a:gd name="T6" fmla="*/ 57 w 58"/>
                <a:gd name="T7" fmla="*/ 37 h 53"/>
                <a:gd name="T8" fmla="*/ 13 w 58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3">
                  <a:moveTo>
                    <a:pt x="13" y="0"/>
                  </a:moveTo>
                  <a:lnTo>
                    <a:pt x="0" y="16"/>
                  </a:lnTo>
                  <a:lnTo>
                    <a:pt x="42" y="52"/>
                  </a:lnTo>
                  <a:lnTo>
                    <a:pt x="57" y="37"/>
                  </a:lnTo>
                  <a:lnTo>
                    <a:pt x="13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373" name="Freeform 149"/>
            <p:cNvSpPr>
              <a:spLocks/>
            </p:cNvSpPr>
            <p:nvPr/>
          </p:nvSpPr>
          <p:spPr bwMode="auto">
            <a:xfrm>
              <a:off x="1716" y="3118"/>
              <a:ext cx="58" cy="53"/>
            </a:xfrm>
            <a:custGeom>
              <a:avLst/>
              <a:gdLst>
                <a:gd name="T0" fmla="*/ 13 w 58"/>
                <a:gd name="T1" fmla="*/ 0 h 53"/>
                <a:gd name="T2" fmla="*/ 0 w 58"/>
                <a:gd name="T3" fmla="*/ 16 h 53"/>
                <a:gd name="T4" fmla="*/ 42 w 58"/>
                <a:gd name="T5" fmla="*/ 52 h 53"/>
                <a:gd name="T6" fmla="*/ 57 w 58"/>
                <a:gd name="T7" fmla="*/ 37 h 53"/>
                <a:gd name="T8" fmla="*/ 13 w 58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3">
                  <a:moveTo>
                    <a:pt x="13" y="0"/>
                  </a:moveTo>
                  <a:lnTo>
                    <a:pt x="0" y="16"/>
                  </a:lnTo>
                  <a:lnTo>
                    <a:pt x="42" y="52"/>
                  </a:lnTo>
                  <a:lnTo>
                    <a:pt x="57" y="37"/>
                  </a:lnTo>
                  <a:lnTo>
                    <a:pt x="13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374" name="Freeform 150"/>
            <p:cNvSpPr>
              <a:spLocks/>
            </p:cNvSpPr>
            <p:nvPr/>
          </p:nvSpPr>
          <p:spPr bwMode="auto">
            <a:xfrm>
              <a:off x="1783" y="2807"/>
              <a:ext cx="62" cy="35"/>
            </a:xfrm>
            <a:custGeom>
              <a:avLst/>
              <a:gdLst>
                <a:gd name="T0" fmla="*/ 55 w 62"/>
                <a:gd name="T1" fmla="*/ 0 h 35"/>
                <a:gd name="T2" fmla="*/ 61 w 62"/>
                <a:gd name="T3" fmla="*/ 19 h 35"/>
                <a:gd name="T4" fmla="*/ 6 w 62"/>
                <a:gd name="T5" fmla="*/ 34 h 35"/>
                <a:gd name="T6" fmla="*/ 0 w 62"/>
                <a:gd name="T7" fmla="*/ 13 h 35"/>
                <a:gd name="T8" fmla="*/ 55 w 62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35">
                  <a:moveTo>
                    <a:pt x="55" y="0"/>
                  </a:moveTo>
                  <a:lnTo>
                    <a:pt x="61" y="19"/>
                  </a:lnTo>
                  <a:lnTo>
                    <a:pt x="6" y="34"/>
                  </a:lnTo>
                  <a:lnTo>
                    <a:pt x="0" y="13"/>
                  </a:lnTo>
                  <a:lnTo>
                    <a:pt x="55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375" name="Freeform 151"/>
            <p:cNvSpPr>
              <a:spLocks/>
            </p:cNvSpPr>
            <p:nvPr/>
          </p:nvSpPr>
          <p:spPr bwMode="auto">
            <a:xfrm>
              <a:off x="1783" y="2807"/>
              <a:ext cx="62" cy="35"/>
            </a:xfrm>
            <a:custGeom>
              <a:avLst/>
              <a:gdLst>
                <a:gd name="T0" fmla="*/ 55 w 62"/>
                <a:gd name="T1" fmla="*/ 0 h 35"/>
                <a:gd name="T2" fmla="*/ 61 w 62"/>
                <a:gd name="T3" fmla="*/ 19 h 35"/>
                <a:gd name="T4" fmla="*/ 6 w 62"/>
                <a:gd name="T5" fmla="*/ 34 h 35"/>
                <a:gd name="T6" fmla="*/ 0 w 62"/>
                <a:gd name="T7" fmla="*/ 13 h 35"/>
                <a:gd name="T8" fmla="*/ 55 w 62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35">
                  <a:moveTo>
                    <a:pt x="55" y="0"/>
                  </a:moveTo>
                  <a:lnTo>
                    <a:pt x="61" y="19"/>
                  </a:lnTo>
                  <a:lnTo>
                    <a:pt x="6" y="34"/>
                  </a:lnTo>
                  <a:lnTo>
                    <a:pt x="0" y="13"/>
                  </a:lnTo>
                  <a:lnTo>
                    <a:pt x="55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376" name="Freeform 152"/>
            <p:cNvSpPr>
              <a:spLocks/>
            </p:cNvSpPr>
            <p:nvPr/>
          </p:nvSpPr>
          <p:spPr bwMode="auto">
            <a:xfrm>
              <a:off x="1330" y="2591"/>
              <a:ext cx="45" cy="60"/>
            </a:xfrm>
            <a:custGeom>
              <a:avLst/>
              <a:gdLst>
                <a:gd name="T0" fmla="*/ 19 w 45"/>
                <a:gd name="T1" fmla="*/ 0 h 60"/>
                <a:gd name="T2" fmla="*/ 0 w 45"/>
                <a:gd name="T3" fmla="*/ 8 h 60"/>
                <a:gd name="T4" fmla="*/ 25 w 45"/>
                <a:gd name="T5" fmla="*/ 59 h 60"/>
                <a:gd name="T6" fmla="*/ 44 w 45"/>
                <a:gd name="T7" fmla="*/ 50 h 60"/>
                <a:gd name="T8" fmla="*/ 19 w 45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0">
                  <a:moveTo>
                    <a:pt x="19" y="0"/>
                  </a:moveTo>
                  <a:lnTo>
                    <a:pt x="0" y="8"/>
                  </a:lnTo>
                  <a:lnTo>
                    <a:pt x="25" y="59"/>
                  </a:lnTo>
                  <a:lnTo>
                    <a:pt x="44" y="50"/>
                  </a:lnTo>
                  <a:lnTo>
                    <a:pt x="19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377" name="Freeform 153"/>
            <p:cNvSpPr>
              <a:spLocks/>
            </p:cNvSpPr>
            <p:nvPr/>
          </p:nvSpPr>
          <p:spPr bwMode="auto">
            <a:xfrm>
              <a:off x="1330" y="2591"/>
              <a:ext cx="45" cy="60"/>
            </a:xfrm>
            <a:custGeom>
              <a:avLst/>
              <a:gdLst>
                <a:gd name="T0" fmla="*/ 19 w 45"/>
                <a:gd name="T1" fmla="*/ 0 h 60"/>
                <a:gd name="T2" fmla="*/ 0 w 45"/>
                <a:gd name="T3" fmla="*/ 8 h 60"/>
                <a:gd name="T4" fmla="*/ 25 w 45"/>
                <a:gd name="T5" fmla="*/ 59 h 60"/>
                <a:gd name="T6" fmla="*/ 44 w 45"/>
                <a:gd name="T7" fmla="*/ 50 h 60"/>
                <a:gd name="T8" fmla="*/ 19 w 45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0">
                  <a:moveTo>
                    <a:pt x="19" y="0"/>
                  </a:moveTo>
                  <a:lnTo>
                    <a:pt x="0" y="8"/>
                  </a:lnTo>
                  <a:lnTo>
                    <a:pt x="25" y="59"/>
                  </a:lnTo>
                  <a:lnTo>
                    <a:pt x="44" y="50"/>
                  </a:lnTo>
                  <a:lnTo>
                    <a:pt x="19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378" name="Freeform 154"/>
            <p:cNvSpPr>
              <a:spLocks/>
            </p:cNvSpPr>
            <p:nvPr/>
          </p:nvSpPr>
          <p:spPr bwMode="auto">
            <a:xfrm>
              <a:off x="1137" y="2853"/>
              <a:ext cx="60" cy="29"/>
            </a:xfrm>
            <a:custGeom>
              <a:avLst/>
              <a:gdLst>
                <a:gd name="T0" fmla="*/ 4 w 60"/>
                <a:gd name="T1" fmla="*/ 0 h 29"/>
                <a:gd name="T2" fmla="*/ 0 w 60"/>
                <a:gd name="T3" fmla="*/ 21 h 29"/>
                <a:gd name="T4" fmla="*/ 58 w 60"/>
                <a:gd name="T5" fmla="*/ 28 h 29"/>
                <a:gd name="T6" fmla="*/ 59 w 60"/>
                <a:gd name="T7" fmla="*/ 7 h 29"/>
                <a:gd name="T8" fmla="*/ 4 w 60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9">
                  <a:moveTo>
                    <a:pt x="4" y="0"/>
                  </a:moveTo>
                  <a:lnTo>
                    <a:pt x="0" y="21"/>
                  </a:lnTo>
                  <a:lnTo>
                    <a:pt x="58" y="28"/>
                  </a:lnTo>
                  <a:lnTo>
                    <a:pt x="59" y="7"/>
                  </a:lnTo>
                  <a:lnTo>
                    <a:pt x="4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379" name="Freeform 155"/>
            <p:cNvSpPr>
              <a:spLocks/>
            </p:cNvSpPr>
            <p:nvPr/>
          </p:nvSpPr>
          <p:spPr bwMode="auto">
            <a:xfrm>
              <a:off x="1137" y="2853"/>
              <a:ext cx="60" cy="29"/>
            </a:xfrm>
            <a:custGeom>
              <a:avLst/>
              <a:gdLst>
                <a:gd name="T0" fmla="*/ 4 w 60"/>
                <a:gd name="T1" fmla="*/ 0 h 29"/>
                <a:gd name="T2" fmla="*/ 0 w 60"/>
                <a:gd name="T3" fmla="*/ 21 h 29"/>
                <a:gd name="T4" fmla="*/ 58 w 60"/>
                <a:gd name="T5" fmla="*/ 28 h 29"/>
                <a:gd name="T6" fmla="*/ 59 w 60"/>
                <a:gd name="T7" fmla="*/ 7 h 29"/>
                <a:gd name="T8" fmla="*/ 4 w 60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9">
                  <a:moveTo>
                    <a:pt x="4" y="0"/>
                  </a:moveTo>
                  <a:lnTo>
                    <a:pt x="0" y="21"/>
                  </a:lnTo>
                  <a:lnTo>
                    <a:pt x="58" y="28"/>
                  </a:lnTo>
                  <a:lnTo>
                    <a:pt x="59" y="7"/>
                  </a:lnTo>
                  <a:lnTo>
                    <a:pt x="4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380" name="Line 156"/>
            <p:cNvSpPr>
              <a:spLocks noChangeShapeType="1"/>
            </p:cNvSpPr>
            <p:nvPr/>
          </p:nvSpPr>
          <p:spPr bwMode="auto">
            <a:xfrm flipH="1">
              <a:off x="1160" y="2944"/>
              <a:ext cx="2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8381" name="Line 157"/>
            <p:cNvSpPr>
              <a:spLocks noChangeShapeType="1"/>
            </p:cNvSpPr>
            <p:nvPr/>
          </p:nvSpPr>
          <p:spPr bwMode="auto">
            <a:xfrm flipV="1">
              <a:off x="1160" y="2943"/>
              <a:ext cx="33" cy="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8382" name="Line 158"/>
            <p:cNvSpPr>
              <a:spLocks noChangeShapeType="1"/>
            </p:cNvSpPr>
            <p:nvPr/>
          </p:nvSpPr>
          <p:spPr bwMode="auto">
            <a:xfrm flipV="1">
              <a:off x="1177" y="3017"/>
              <a:ext cx="27" cy="1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8383" name="Line 159"/>
            <p:cNvSpPr>
              <a:spLocks noChangeShapeType="1"/>
            </p:cNvSpPr>
            <p:nvPr/>
          </p:nvSpPr>
          <p:spPr bwMode="auto">
            <a:xfrm flipV="1">
              <a:off x="1204" y="3074"/>
              <a:ext cx="25" cy="1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8384" name="Line 160"/>
            <p:cNvSpPr>
              <a:spLocks noChangeShapeType="1"/>
            </p:cNvSpPr>
            <p:nvPr/>
          </p:nvSpPr>
          <p:spPr bwMode="auto">
            <a:xfrm flipV="1">
              <a:off x="1250" y="3128"/>
              <a:ext cx="23" cy="2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8385" name="Line 161"/>
            <p:cNvSpPr>
              <a:spLocks noChangeShapeType="1"/>
            </p:cNvSpPr>
            <p:nvPr/>
          </p:nvSpPr>
          <p:spPr bwMode="auto">
            <a:xfrm>
              <a:off x="1183" y="2793"/>
              <a:ext cx="29" cy="1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8386" name="Line 162"/>
            <p:cNvSpPr>
              <a:spLocks noChangeShapeType="1"/>
            </p:cNvSpPr>
            <p:nvPr/>
          </p:nvSpPr>
          <p:spPr bwMode="auto">
            <a:xfrm>
              <a:off x="1227" y="2723"/>
              <a:ext cx="25" cy="1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8387" name="Line 163"/>
            <p:cNvSpPr>
              <a:spLocks noChangeShapeType="1"/>
            </p:cNvSpPr>
            <p:nvPr/>
          </p:nvSpPr>
          <p:spPr bwMode="auto">
            <a:xfrm>
              <a:off x="1284" y="2662"/>
              <a:ext cx="18" cy="2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8388" name="Line 164"/>
            <p:cNvSpPr>
              <a:spLocks noChangeShapeType="1"/>
            </p:cNvSpPr>
            <p:nvPr/>
          </p:nvSpPr>
          <p:spPr bwMode="auto">
            <a:xfrm>
              <a:off x="1426" y="2597"/>
              <a:ext cx="5" cy="2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8389" name="Line 165"/>
            <p:cNvSpPr>
              <a:spLocks noChangeShapeType="1"/>
            </p:cNvSpPr>
            <p:nvPr/>
          </p:nvSpPr>
          <p:spPr bwMode="auto">
            <a:xfrm>
              <a:off x="1495" y="2587"/>
              <a:ext cx="0" cy="3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8390" name="Line 166"/>
            <p:cNvSpPr>
              <a:spLocks noChangeShapeType="1"/>
            </p:cNvSpPr>
            <p:nvPr/>
          </p:nvSpPr>
          <p:spPr bwMode="auto">
            <a:xfrm flipH="1">
              <a:off x="1556" y="2599"/>
              <a:ext cx="7" cy="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8391" name="Line 167"/>
            <p:cNvSpPr>
              <a:spLocks noChangeShapeType="1"/>
            </p:cNvSpPr>
            <p:nvPr/>
          </p:nvSpPr>
          <p:spPr bwMode="auto">
            <a:xfrm flipH="1">
              <a:off x="1678" y="2654"/>
              <a:ext cx="15" cy="2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8392" name="Line 168"/>
            <p:cNvSpPr>
              <a:spLocks noChangeShapeType="1"/>
            </p:cNvSpPr>
            <p:nvPr/>
          </p:nvSpPr>
          <p:spPr bwMode="auto">
            <a:xfrm flipH="1">
              <a:off x="1718" y="2696"/>
              <a:ext cx="21" cy="2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8393" name="Line 169"/>
            <p:cNvSpPr>
              <a:spLocks noChangeShapeType="1"/>
            </p:cNvSpPr>
            <p:nvPr/>
          </p:nvSpPr>
          <p:spPr bwMode="auto">
            <a:xfrm flipH="1">
              <a:off x="1758" y="2755"/>
              <a:ext cx="25" cy="1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8394" name="Line 170"/>
            <p:cNvSpPr>
              <a:spLocks noChangeShapeType="1"/>
            </p:cNvSpPr>
            <p:nvPr/>
          </p:nvSpPr>
          <p:spPr bwMode="auto">
            <a:xfrm flipH="1">
              <a:off x="1798" y="2922"/>
              <a:ext cx="29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8395" name="Line 171"/>
            <p:cNvSpPr>
              <a:spLocks noChangeShapeType="1"/>
            </p:cNvSpPr>
            <p:nvPr/>
          </p:nvSpPr>
          <p:spPr bwMode="auto">
            <a:xfrm flipH="1" flipV="1">
              <a:off x="1791" y="2992"/>
              <a:ext cx="26" cy="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8396" name="Line 172"/>
            <p:cNvSpPr>
              <a:spLocks noChangeShapeType="1"/>
            </p:cNvSpPr>
            <p:nvPr/>
          </p:nvSpPr>
          <p:spPr bwMode="auto">
            <a:xfrm flipH="1" flipV="1">
              <a:off x="1766" y="3063"/>
              <a:ext cx="23" cy="1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8397" name="Line 173"/>
            <p:cNvSpPr>
              <a:spLocks noChangeShapeType="1"/>
            </p:cNvSpPr>
            <p:nvPr/>
          </p:nvSpPr>
          <p:spPr bwMode="auto">
            <a:xfrm flipV="1">
              <a:off x="1275" y="3107"/>
              <a:ext cx="21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8398" name="Line 174"/>
            <p:cNvSpPr>
              <a:spLocks noChangeShapeType="1"/>
            </p:cNvSpPr>
            <p:nvPr/>
          </p:nvSpPr>
          <p:spPr bwMode="auto">
            <a:xfrm flipV="1">
              <a:off x="1229" y="3040"/>
              <a:ext cx="23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8399" name="Line 175"/>
            <p:cNvSpPr>
              <a:spLocks noChangeShapeType="1"/>
            </p:cNvSpPr>
            <p:nvPr/>
          </p:nvSpPr>
          <p:spPr bwMode="auto">
            <a:xfrm flipV="1">
              <a:off x="1202" y="2965"/>
              <a:ext cx="25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8400" name="Line 176"/>
            <p:cNvSpPr>
              <a:spLocks noChangeShapeType="1"/>
            </p:cNvSpPr>
            <p:nvPr/>
          </p:nvSpPr>
          <p:spPr bwMode="auto">
            <a:xfrm>
              <a:off x="1294" y="2711"/>
              <a:ext cx="19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8401" name="Line 177"/>
            <p:cNvSpPr>
              <a:spLocks noChangeShapeType="1"/>
            </p:cNvSpPr>
            <p:nvPr/>
          </p:nvSpPr>
          <p:spPr bwMode="auto">
            <a:xfrm>
              <a:off x="1374" y="2654"/>
              <a:ext cx="15" cy="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8402" name="Line 178"/>
            <p:cNvSpPr>
              <a:spLocks noChangeShapeType="1"/>
            </p:cNvSpPr>
            <p:nvPr/>
          </p:nvSpPr>
          <p:spPr bwMode="auto">
            <a:xfrm>
              <a:off x="1458" y="2633"/>
              <a:ext cx="4" cy="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8403" name="Line 179"/>
            <p:cNvSpPr>
              <a:spLocks noChangeShapeType="1"/>
            </p:cNvSpPr>
            <p:nvPr/>
          </p:nvSpPr>
          <p:spPr bwMode="auto">
            <a:xfrm flipH="1">
              <a:off x="1626" y="2671"/>
              <a:ext cx="14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8404" name="Line 180"/>
            <p:cNvSpPr>
              <a:spLocks noChangeShapeType="1"/>
            </p:cNvSpPr>
            <p:nvPr/>
          </p:nvSpPr>
          <p:spPr bwMode="auto">
            <a:xfrm flipH="1">
              <a:off x="1691" y="2725"/>
              <a:ext cx="17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8405" name="Line 181"/>
            <p:cNvSpPr>
              <a:spLocks noChangeShapeType="1"/>
            </p:cNvSpPr>
            <p:nvPr/>
          </p:nvSpPr>
          <p:spPr bwMode="auto">
            <a:xfrm flipH="1">
              <a:off x="1739" y="2803"/>
              <a:ext cx="23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8406" name="Line 182"/>
            <p:cNvSpPr>
              <a:spLocks noChangeShapeType="1"/>
            </p:cNvSpPr>
            <p:nvPr/>
          </p:nvSpPr>
          <p:spPr bwMode="auto">
            <a:xfrm flipH="1" flipV="1">
              <a:off x="1756" y="2988"/>
              <a:ext cx="25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8407" name="Line 183"/>
            <p:cNvSpPr>
              <a:spLocks noChangeShapeType="1"/>
            </p:cNvSpPr>
            <p:nvPr/>
          </p:nvSpPr>
          <p:spPr bwMode="auto">
            <a:xfrm flipH="1" flipV="1">
              <a:off x="1724" y="3065"/>
              <a:ext cx="21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8408" name="Freeform 184"/>
            <p:cNvSpPr>
              <a:spLocks/>
            </p:cNvSpPr>
            <p:nvPr/>
          </p:nvSpPr>
          <p:spPr bwMode="auto">
            <a:xfrm>
              <a:off x="1458" y="2887"/>
              <a:ext cx="74" cy="74"/>
            </a:xfrm>
            <a:custGeom>
              <a:avLst/>
              <a:gdLst>
                <a:gd name="T0" fmla="*/ 37 w 74"/>
                <a:gd name="T1" fmla="*/ 73 h 74"/>
                <a:gd name="T2" fmla="*/ 29 w 74"/>
                <a:gd name="T3" fmla="*/ 73 h 74"/>
                <a:gd name="T4" fmla="*/ 21 w 74"/>
                <a:gd name="T5" fmla="*/ 71 h 74"/>
                <a:gd name="T6" fmla="*/ 15 w 74"/>
                <a:gd name="T7" fmla="*/ 67 h 74"/>
                <a:gd name="T8" fmla="*/ 10 w 74"/>
                <a:gd name="T9" fmla="*/ 63 h 74"/>
                <a:gd name="T10" fmla="*/ 6 w 74"/>
                <a:gd name="T11" fmla="*/ 57 h 74"/>
                <a:gd name="T12" fmla="*/ 2 w 74"/>
                <a:gd name="T13" fmla="*/ 50 h 74"/>
                <a:gd name="T14" fmla="*/ 0 w 74"/>
                <a:gd name="T15" fmla="*/ 44 h 74"/>
                <a:gd name="T16" fmla="*/ 0 w 74"/>
                <a:gd name="T17" fmla="*/ 36 h 74"/>
                <a:gd name="T18" fmla="*/ 0 w 74"/>
                <a:gd name="T19" fmla="*/ 29 h 74"/>
                <a:gd name="T20" fmla="*/ 2 w 74"/>
                <a:gd name="T21" fmla="*/ 21 h 74"/>
                <a:gd name="T22" fmla="*/ 6 w 74"/>
                <a:gd name="T23" fmla="*/ 15 h 74"/>
                <a:gd name="T24" fmla="*/ 10 w 74"/>
                <a:gd name="T25" fmla="*/ 10 h 74"/>
                <a:gd name="T26" fmla="*/ 15 w 74"/>
                <a:gd name="T27" fmla="*/ 6 h 74"/>
                <a:gd name="T28" fmla="*/ 21 w 74"/>
                <a:gd name="T29" fmla="*/ 2 h 74"/>
                <a:gd name="T30" fmla="*/ 29 w 74"/>
                <a:gd name="T31" fmla="*/ 0 h 74"/>
                <a:gd name="T32" fmla="*/ 37 w 74"/>
                <a:gd name="T33" fmla="*/ 0 h 74"/>
                <a:gd name="T34" fmla="*/ 44 w 74"/>
                <a:gd name="T35" fmla="*/ 0 h 74"/>
                <a:gd name="T36" fmla="*/ 52 w 74"/>
                <a:gd name="T37" fmla="*/ 2 h 74"/>
                <a:gd name="T38" fmla="*/ 58 w 74"/>
                <a:gd name="T39" fmla="*/ 6 h 74"/>
                <a:gd name="T40" fmla="*/ 63 w 74"/>
                <a:gd name="T41" fmla="*/ 10 h 74"/>
                <a:gd name="T42" fmla="*/ 67 w 74"/>
                <a:gd name="T43" fmla="*/ 15 h 74"/>
                <a:gd name="T44" fmla="*/ 71 w 74"/>
                <a:gd name="T45" fmla="*/ 21 h 74"/>
                <a:gd name="T46" fmla="*/ 73 w 74"/>
                <a:gd name="T47" fmla="*/ 29 h 74"/>
                <a:gd name="T48" fmla="*/ 73 w 74"/>
                <a:gd name="T49" fmla="*/ 36 h 74"/>
                <a:gd name="T50" fmla="*/ 73 w 74"/>
                <a:gd name="T51" fmla="*/ 44 h 74"/>
                <a:gd name="T52" fmla="*/ 71 w 74"/>
                <a:gd name="T53" fmla="*/ 50 h 74"/>
                <a:gd name="T54" fmla="*/ 67 w 74"/>
                <a:gd name="T55" fmla="*/ 57 h 74"/>
                <a:gd name="T56" fmla="*/ 63 w 74"/>
                <a:gd name="T57" fmla="*/ 63 h 74"/>
                <a:gd name="T58" fmla="*/ 58 w 74"/>
                <a:gd name="T59" fmla="*/ 67 h 74"/>
                <a:gd name="T60" fmla="*/ 52 w 74"/>
                <a:gd name="T61" fmla="*/ 71 h 74"/>
                <a:gd name="T62" fmla="*/ 44 w 74"/>
                <a:gd name="T63" fmla="*/ 73 h 74"/>
                <a:gd name="T64" fmla="*/ 37 w 74"/>
                <a:gd name="T65" fmla="*/ 7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74">
                  <a:moveTo>
                    <a:pt x="37" y="73"/>
                  </a:moveTo>
                  <a:lnTo>
                    <a:pt x="29" y="73"/>
                  </a:lnTo>
                  <a:lnTo>
                    <a:pt x="21" y="71"/>
                  </a:lnTo>
                  <a:lnTo>
                    <a:pt x="15" y="67"/>
                  </a:lnTo>
                  <a:lnTo>
                    <a:pt x="10" y="63"/>
                  </a:lnTo>
                  <a:lnTo>
                    <a:pt x="6" y="57"/>
                  </a:lnTo>
                  <a:lnTo>
                    <a:pt x="2" y="50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29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10" y="10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9" y="0"/>
                  </a:lnTo>
                  <a:lnTo>
                    <a:pt x="37" y="0"/>
                  </a:lnTo>
                  <a:lnTo>
                    <a:pt x="44" y="0"/>
                  </a:lnTo>
                  <a:lnTo>
                    <a:pt x="52" y="2"/>
                  </a:lnTo>
                  <a:lnTo>
                    <a:pt x="58" y="6"/>
                  </a:lnTo>
                  <a:lnTo>
                    <a:pt x="63" y="10"/>
                  </a:lnTo>
                  <a:lnTo>
                    <a:pt x="67" y="15"/>
                  </a:lnTo>
                  <a:lnTo>
                    <a:pt x="71" y="21"/>
                  </a:lnTo>
                  <a:lnTo>
                    <a:pt x="73" y="29"/>
                  </a:lnTo>
                  <a:lnTo>
                    <a:pt x="73" y="36"/>
                  </a:lnTo>
                  <a:lnTo>
                    <a:pt x="73" y="44"/>
                  </a:lnTo>
                  <a:lnTo>
                    <a:pt x="71" y="50"/>
                  </a:lnTo>
                  <a:lnTo>
                    <a:pt x="67" y="57"/>
                  </a:lnTo>
                  <a:lnTo>
                    <a:pt x="63" y="63"/>
                  </a:lnTo>
                  <a:lnTo>
                    <a:pt x="58" y="67"/>
                  </a:lnTo>
                  <a:lnTo>
                    <a:pt x="52" y="71"/>
                  </a:lnTo>
                  <a:lnTo>
                    <a:pt x="44" y="73"/>
                  </a:lnTo>
                  <a:lnTo>
                    <a:pt x="37" y="73"/>
                  </a:lnTo>
                </a:path>
              </a:pathLst>
            </a:custGeom>
            <a:solidFill>
              <a:srgbClr val="4C4C4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409" name="Freeform 185"/>
            <p:cNvSpPr>
              <a:spLocks/>
            </p:cNvSpPr>
            <p:nvPr/>
          </p:nvSpPr>
          <p:spPr bwMode="auto">
            <a:xfrm>
              <a:off x="1458" y="2887"/>
              <a:ext cx="74" cy="74"/>
            </a:xfrm>
            <a:custGeom>
              <a:avLst/>
              <a:gdLst>
                <a:gd name="T0" fmla="*/ 37 w 74"/>
                <a:gd name="T1" fmla="*/ 73 h 74"/>
                <a:gd name="T2" fmla="*/ 29 w 74"/>
                <a:gd name="T3" fmla="*/ 73 h 74"/>
                <a:gd name="T4" fmla="*/ 21 w 74"/>
                <a:gd name="T5" fmla="*/ 71 h 74"/>
                <a:gd name="T6" fmla="*/ 15 w 74"/>
                <a:gd name="T7" fmla="*/ 67 h 74"/>
                <a:gd name="T8" fmla="*/ 10 w 74"/>
                <a:gd name="T9" fmla="*/ 63 h 74"/>
                <a:gd name="T10" fmla="*/ 6 w 74"/>
                <a:gd name="T11" fmla="*/ 57 h 74"/>
                <a:gd name="T12" fmla="*/ 2 w 74"/>
                <a:gd name="T13" fmla="*/ 50 h 74"/>
                <a:gd name="T14" fmla="*/ 0 w 74"/>
                <a:gd name="T15" fmla="*/ 44 h 74"/>
                <a:gd name="T16" fmla="*/ 0 w 74"/>
                <a:gd name="T17" fmla="*/ 36 h 74"/>
                <a:gd name="T18" fmla="*/ 0 w 74"/>
                <a:gd name="T19" fmla="*/ 29 h 74"/>
                <a:gd name="T20" fmla="*/ 2 w 74"/>
                <a:gd name="T21" fmla="*/ 21 h 74"/>
                <a:gd name="T22" fmla="*/ 6 w 74"/>
                <a:gd name="T23" fmla="*/ 15 h 74"/>
                <a:gd name="T24" fmla="*/ 10 w 74"/>
                <a:gd name="T25" fmla="*/ 10 h 74"/>
                <a:gd name="T26" fmla="*/ 15 w 74"/>
                <a:gd name="T27" fmla="*/ 6 h 74"/>
                <a:gd name="T28" fmla="*/ 21 w 74"/>
                <a:gd name="T29" fmla="*/ 2 h 74"/>
                <a:gd name="T30" fmla="*/ 29 w 74"/>
                <a:gd name="T31" fmla="*/ 0 h 74"/>
                <a:gd name="T32" fmla="*/ 37 w 74"/>
                <a:gd name="T33" fmla="*/ 0 h 74"/>
                <a:gd name="T34" fmla="*/ 44 w 74"/>
                <a:gd name="T35" fmla="*/ 0 h 74"/>
                <a:gd name="T36" fmla="*/ 52 w 74"/>
                <a:gd name="T37" fmla="*/ 2 h 74"/>
                <a:gd name="T38" fmla="*/ 58 w 74"/>
                <a:gd name="T39" fmla="*/ 6 h 74"/>
                <a:gd name="T40" fmla="*/ 63 w 74"/>
                <a:gd name="T41" fmla="*/ 10 h 74"/>
                <a:gd name="T42" fmla="*/ 67 w 74"/>
                <a:gd name="T43" fmla="*/ 15 h 74"/>
                <a:gd name="T44" fmla="*/ 71 w 74"/>
                <a:gd name="T45" fmla="*/ 21 h 74"/>
                <a:gd name="T46" fmla="*/ 73 w 74"/>
                <a:gd name="T47" fmla="*/ 29 h 74"/>
                <a:gd name="T48" fmla="*/ 73 w 74"/>
                <a:gd name="T49" fmla="*/ 36 h 74"/>
                <a:gd name="T50" fmla="*/ 73 w 74"/>
                <a:gd name="T51" fmla="*/ 44 h 74"/>
                <a:gd name="T52" fmla="*/ 71 w 74"/>
                <a:gd name="T53" fmla="*/ 50 h 74"/>
                <a:gd name="T54" fmla="*/ 67 w 74"/>
                <a:gd name="T55" fmla="*/ 57 h 74"/>
                <a:gd name="T56" fmla="*/ 63 w 74"/>
                <a:gd name="T57" fmla="*/ 63 h 74"/>
                <a:gd name="T58" fmla="*/ 58 w 74"/>
                <a:gd name="T59" fmla="*/ 67 h 74"/>
                <a:gd name="T60" fmla="*/ 52 w 74"/>
                <a:gd name="T61" fmla="*/ 71 h 74"/>
                <a:gd name="T62" fmla="*/ 44 w 74"/>
                <a:gd name="T63" fmla="*/ 73 h 74"/>
                <a:gd name="T64" fmla="*/ 37 w 74"/>
                <a:gd name="T65" fmla="*/ 7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74">
                  <a:moveTo>
                    <a:pt x="37" y="73"/>
                  </a:moveTo>
                  <a:lnTo>
                    <a:pt x="29" y="73"/>
                  </a:lnTo>
                  <a:lnTo>
                    <a:pt x="21" y="71"/>
                  </a:lnTo>
                  <a:lnTo>
                    <a:pt x="15" y="67"/>
                  </a:lnTo>
                  <a:lnTo>
                    <a:pt x="10" y="63"/>
                  </a:lnTo>
                  <a:lnTo>
                    <a:pt x="6" y="57"/>
                  </a:lnTo>
                  <a:lnTo>
                    <a:pt x="2" y="50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29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10" y="10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9" y="0"/>
                  </a:lnTo>
                  <a:lnTo>
                    <a:pt x="37" y="0"/>
                  </a:lnTo>
                  <a:lnTo>
                    <a:pt x="44" y="0"/>
                  </a:lnTo>
                  <a:lnTo>
                    <a:pt x="52" y="2"/>
                  </a:lnTo>
                  <a:lnTo>
                    <a:pt x="58" y="6"/>
                  </a:lnTo>
                  <a:lnTo>
                    <a:pt x="63" y="10"/>
                  </a:lnTo>
                  <a:lnTo>
                    <a:pt x="67" y="15"/>
                  </a:lnTo>
                  <a:lnTo>
                    <a:pt x="71" y="21"/>
                  </a:lnTo>
                  <a:lnTo>
                    <a:pt x="73" y="29"/>
                  </a:lnTo>
                  <a:lnTo>
                    <a:pt x="73" y="36"/>
                  </a:lnTo>
                  <a:lnTo>
                    <a:pt x="73" y="44"/>
                  </a:lnTo>
                  <a:lnTo>
                    <a:pt x="71" y="50"/>
                  </a:lnTo>
                  <a:lnTo>
                    <a:pt x="67" y="57"/>
                  </a:lnTo>
                  <a:lnTo>
                    <a:pt x="63" y="63"/>
                  </a:lnTo>
                  <a:lnTo>
                    <a:pt x="58" y="67"/>
                  </a:lnTo>
                  <a:lnTo>
                    <a:pt x="52" y="71"/>
                  </a:lnTo>
                  <a:lnTo>
                    <a:pt x="44" y="73"/>
                  </a:lnTo>
                  <a:lnTo>
                    <a:pt x="37" y="73"/>
                  </a:lnTo>
                </a:path>
              </a:pathLst>
            </a:custGeom>
            <a:solidFill>
              <a:srgbClr val="393939"/>
            </a:solidFill>
            <a:ln w="12700" cap="rnd" cmpd="sng">
              <a:solidFill>
                <a:srgbClr val="393939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410" name="Freeform 186"/>
            <p:cNvSpPr>
              <a:spLocks/>
            </p:cNvSpPr>
            <p:nvPr/>
          </p:nvSpPr>
          <p:spPr bwMode="auto">
            <a:xfrm>
              <a:off x="1260" y="3141"/>
              <a:ext cx="25" cy="26"/>
            </a:xfrm>
            <a:custGeom>
              <a:avLst/>
              <a:gdLst>
                <a:gd name="T0" fmla="*/ 13 w 25"/>
                <a:gd name="T1" fmla="*/ 0 h 26"/>
                <a:gd name="T2" fmla="*/ 9 w 25"/>
                <a:gd name="T3" fmla="*/ 0 h 26"/>
                <a:gd name="T4" fmla="*/ 7 w 25"/>
                <a:gd name="T5" fmla="*/ 0 h 26"/>
                <a:gd name="T6" fmla="*/ 5 w 25"/>
                <a:gd name="T7" fmla="*/ 2 h 26"/>
                <a:gd name="T8" fmla="*/ 3 w 25"/>
                <a:gd name="T9" fmla="*/ 2 h 26"/>
                <a:gd name="T10" fmla="*/ 1 w 25"/>
                <a:gd name="T11" fmla="*/ 4 h 26"/>
                <a:gd name="T12" fmla="*/ 1 w 25"/>
                <a:gd name="T13" fmla="*/ 8 h 26"/>
                <a:gd name="T14" fmla="*/ 0 w 25"/>
                <a:gd name="T15" fmla="*/ 10 h 26"/>
                <a:gd name="T16" fmla="*/ 0 w 25"/>
                <a:gd name="T17" fmla="*/ 12 h 26"/>
                <a:gd name="T18" fmla="*/ 0 w 25"/>
                <a:gd name="T19" fmla="*/ 14 h 26"/>
                <a:gd name="T20" fmla="*/ 1 w 25"/>
                <a:gd name="T21" fmla="*/ 17 h 26"/>
                <a:gd name="T22" fmla="*/ 1 w 25"/>
                <a:gd name="T23" fmla="*/ 19 h 26"/>
                <a:gd name="T24" fmla="*/ 3 w 25"/>
                <a:gd name="T25" fmla="*/ 21 h 26"/>
                <a:gd name="T26" fmla="*/ 5 w 25"/>
                <a:gd name="T27" fmla="*/ 21 h 26"/>
                <a:gd name="T28" fmla="*/ 7 w 25"/>
                <a:gd name="T29" fmla="*/ 23 h 26"/>
                <a:gd name="T30" fmla="*/ 9 w 25"/>
                <a:gd name="T31" fmla="*/ 23 h 26"/>
                <a:gd name="T32" fmla="*/ 13 w 25"/>
                <a:gd name="T33" fmla="*/ 25 h 26"/>
                <a:gd name="T34" fmla="*/ 15 w 25"/>
                <a:gd name="T35" fmla="*/ 23 h 26"/>
                <a:gd name="T36" fmla="*/ 17 w 25"/>
                <a:gd name="T37" fmla="*/ 23 h 26"/>
                <a:gd name="T38" fmla="*/ 19 w 25"/>
                <a:gd name="T39" fmla="*/ 21 h 26"/>
                <a:gd name="T40" fmla="*/ 21 w 25"/>
                <a:gd name="T41" fmla="*/ 21 h 26"/>
                <a:gd name="T42" fmla="*/ 22 w 25"/>
                <a:gd name="T43" fmla="*/ 19 h 26"/>
                <a:gd name="T44" fmla="*/ 24 w 25"/>
                <a:gd name="T45" fmla="*/ 17 h 26"/>
                <a:gd name="T46" fmla="*/ 24 w 25"/>
                <a:gd name="T47" fmla="*/ 14 h 26"/>
                <a:gd name="T48" fmla="*/ 24 w 25"/>
                <a:gd name="T49" fmla="*/ 12 h 26"/>
                <a:gd name="T50" fmla="*/ 24 w 25"/>
                <a:gd name="T51" fmla="*/ 10 h 26"/>
                <a:gd name="T52" fmla="*/ 24 w 25"/>
                <a:gd name="T53" fmla="*/ 8 h 26"/>
                <a:gd name="T54" fmla="*/ 22 w 25"/>
                <a:gd name="T55" fmla="*/ 4 h 26"/>
                <a:gd name="T56" fmla="*/ 21 w 25"/>
                <a:gd name="T57" fmla="*/ 2 h 26"/>
                <a:gd name="T58" fmla="*/ 19 w 25"/>
                <a:gd name="T59" fmla="*/ 2 h 26"/>
                <a:gd name="T60" fmla="*/ 17 w 25"/>
                <a:gd name="T61" fmla="*/ 0 h 26"/>
                <a:gd name="T62" fmla="*/ 15 w 25"/>
                <a:gd name="T63" fmla="*/ 0 h 26"/>
                <a:gd name="T64" fmla="*/ 13 w 25"/>
                <a:gd name="T6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" h="26">
                  <a:moveTo>
                    <a:pt x="13" y="0"/>
                  </a:moveTo>
                  <a:lnTo>
                    <a:pt x="9" y="0"/>
                  </a:lnTo>
                  <a:lnTo>
                    <a:pt x="7" y="0"/>
                  </a:lnTo>
                  <a:lnTo>
                    <a:pt x="5" y="2"/>
                  </a:lnTo>
                  <a:lnTo>
                    <a:pt x="3" y="2"/>
                  </a:lnTo>
                  <a:lnTo>
                    <a:pt x="1" y="4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1" y="17"/>
                  </a:lnTo>
                  <a:lnTo>
                    <a:pt x="1" y="19"/>
                  </a:lnTo>
                  <a:lnTo>
                    <a:pt x="3" y="21"/>
                  </a:lnTo>
                  <a:lnTo>
                    <a:pt x="5" y="21"/>
                  </a:lnTo>
                  <a:lnTo>
                    <a:pt x="7" y="23"/>
                  </a:lnTo>
                  <a:lnTo>
                    <a:pt x="9" y="23"/>
                  </a:lnTo>
                  <a:lnTo>
                    <a:pt x="13" y="25"/>
                  </a:lnTo>
                  <a:lnTo>
                    <a:pt x="15" y="23"/>
                  </a:lnTo>
                  <a:lnTo>
                    <a:pt x="17" y="23"/>
                  </a:lnTo>
                  <a:lnTo>
                    <a:pt x="19" y="21"/>
                  </a:lnTo>
                  <a:lnTo>
                    <a:pt x="21" y="21"/>
                  </a:lnTo>
                  <a:lnTo>
                    <a:pt x="22" y="19"/>
                  </a:lnTo>
                  <a:lnTo>
                    <a:pt x="24" y="17"/>
                  </a:lnTo>
                  <a:lnTo>
                    <a:pt x="24" y="14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3" y="0"/>
                  </a:lnTo>
                </a:path>
              </a:pathLst>
            </a:custGeom>
            <a:solidFill>
              <a:srgbClr val="CC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411" name="Freeform 187"/>
            <p:cNvSpPr>
              <a:spLocks/>
            </p:cNvSpPr>
            <p:nvPr/>
          </p:nvSpPr>
          <p:spPr bwMode="auto">
            <a:xfrm>
              <a:off x="1260" y="3141"/>
              <a:ext cx="25" cy="26"/>
            </a:xfrm>
            <a:custGeom>
              <a:avLst/>
              <a:gdLst>
                <a:gd name="T0" fmla="*/ 13 w 25"/>
                <a:gd name="T1" fmla="*/ 0 h 26"/>
                <a:gd name="T2" fmla="*/ 9 w 25"/>
                <a:gd name="T3" fmla="*/ 0 h 26"/>
                <a:gd name="T4" fmla="*/ 7 w 25"/>
                <a:gd name="T5" fmla="*/ 0 h 26"/>
                <a:gd name="T6" fmla="*/ 5 w 25"/>
                <a:gd name="T7" fmla="*/ 2 h 26"/>
                <a:gd name="T8" fmla="*/ 3 w 25"/>
                <a:gd name="T9" fmla="*/ 2 h 26"/>
                <a:gd name="T10" fmla="*/ 1 w 25"/>
                <a:gd name="T11" fmla="*/ 4 h 26"/>
                <a:gd name="T12" fmla="*/ 1 w 25"/>
                <a:gd name="T13" fmla="*/ 8 h 26"/>
                <a:gd name="T14" fmla="*/ 0 w 25"/>
                <a:gd name="T15" fmla="*/ 10 h 26"/>
                <a:gd name="T16" fmla="*/ 0 w 25"/>
                <a:gd name="T17" fmla="*/ 12 h 26"/>
                <a:gd name="T18" fmla="*/ 0 w 25"/>
                <a:gd name="T19" fmla="*/ 14 h 26"/>
                <a:gd name="T20" fmla="*/ 1 w 25"/>
                <a:gd name="T21" fmla="*/ 17 h 26"/>
                <a:gd name="T22" fmla="*/ 1 w 25"/>
                <a:gd name="T23" fmla="*/ 19 h 26"/>
                <a:gd name="T24" fmla="*/ 3 w 25"/>
                <a:gd name="T25" fmla="*/ 21 h 26"/>
                <a:gd name="T26" fmla="*/ 5 w 25"/>
                <a:gd name="T27" fmla="*/ 21 h 26"/>
                <a:gd name="T28" fmla="*/ 7 w 25"/>
                <a:gd name="T29" fmla="*/ 23 h 26"/>
                <a:gd name="T30" fmla="*/ 9 w 25"/>
                <a:gd name="T31" fmla="*/ 23 h 26"/>
                <a:gd name="T32" fmla="*/ 13 w 25"/>
                <a:gd name="T33" fmla="*/ 25 h 26"/>
                <a:gd name="T34" fmla="*/ 15 w 25"/>
                <a:gd name="T35" fmla="*/ 23 h 26"/>
                <a:gd name="T36" fmla="*/ 17 w 25"/>
                <a:gd name="T37" fmla="*/ 23 h 26"/>
                <a:gd name="T38" fmla="*/ 19 w 25"/>
                <a:gd name="T39" fmla="*/ 21 h 26"/>
                <a:gd name="T40" fmla="*/ 21 w 25"/>
                <a:gd name="T41" fmla="*/ 21 h 26"/>
                <a:gd name="T42" fmla="*/ 22 w 25"/>
                <a:gd name="T43" fmla="*/ 19 h 26"/>
                <a:gd name="T44" fmla="*/ 24 w 25"/>
                <a:gd name="T45" fmla="*/ 17 h 26"/>
                <a:gd name="T46" fmla="*/ 24 w 25"/>
                <a:gd name="T47" fmla="*/ 14 h 26"/>
                <a:gd name="T48" fmla="*/ 24 w 25"/>
                <a:gd name="T49" fmla="*/ 12 h 26"/>
                <a:gd name="T50" fmla="*/ 24 w 25"/>
                <a:gd name="T51" fmla="*/ 10 h 26"/>
                <a:gd name="T52" fmla="*/ 24 w 25"/>
                <a:gd name="T53" fmla="*/ 8 h 26"/>
                <a:gd name="T54" fmla="*/ 22 w 25"/>
                <a:gd name="T55" fmla="*/ 4 h 26"/>
                <a:gd name="T56" fmla="*/ 21 w 25"/>
                <a:gd name="T57" fmla="*/ 2 h 26"/>
                <a:gd name="T58" fmla="*/ 19 w 25"/>
                <a:gd name="T59" fmla="*/ 2 h 26"/>
                <a:gd name="T60" fmla="*/ 17 w 25"/>
                <a:gd name="T61" fmla="*/ 0 h 26"/>
                <a:gd name="T62" fmla="*/ 15 w 25"/>
                <a:gd name="T63" fmla="*/ 0 h 26"/>
                <a:gd name="T64" fmla="*/ 13 w 25"/>
                <a:gd name="T6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" h="26">
                  <a:moveTo>
                    <a:pt x="13" y="0"/>
                  </a:moveTo>
                  <a:lnTo>
                    <a:pt x="9" y="0"/>
                  </a:lnTo>
                  <a:lnTo>
                    <a:pt x="7" y="0"/>
                  </a:lnTo>
                  <a:lnTo>
                    <a:pt x="5" y="2"/>
                  </a:lnTo>
                  <a:lnTo>
                    <a:pt x="3" y="2"/>
                  </a:lnTo>
                  <a:lnTo>
                    <a:pt x="1" y="4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1" y="17"/>
                  </a:lnTo>
                  <a:lnTo>
                    <a:pt x="1" y="19"/>
                  </a:lnTo>
                  <a:lnTo>
                    <a:pt x="3" y="21"/>
                  </a:lnTo>
                  <a:lnTo>
                    <a:pt x="5" y="21"/>
                  </a:lnTo>
                  <a:lnTo>
                    <a:pt x="7" y="23"/>
                  </a:lnTo>
                  <a:lnTo>
                    <a:pt x="9" y="23"/>
                  </a:lnTo>
                  <a:lnTo>
                    <a:pt x="13" y="25"/>
                  </a:lnTo>
                  <a:lnTo>
                    <a:pt x="15" y="23"/>
                  </a:lnTo>
                  <a:lnTo>
                    <a:pt x="17" y="23"/>
                  </a:lnTo>
                  <a:lnTo>
                    <a:pt x="19" y="21"/>
                  </a:lnTo>
                  <a:lnTo>
                    <a:pt x="21" y="21"/>
                  </a:lnTo>
                  <a:lnTo>
                    <a:pt x="22" y="19"/>
                  </a:lnTo>
                  <a:lnTo>
                    <a:pt x="24" y="17"/>
                  </a:lnTo>
                  <a:lnTo>
                    <a:pt x="24" y="14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3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412" name="Freeform 188"/>
            <p:cNvSpPr>
              <a:spLocks/>
            </p:cNvSpPr>
            <p:nvPr/>
          </p:nvSpPr>
          <p:spPr bwMode="auto">
            <a:xfrm>
              <a:off x="1338" y="2603"/>
              <a:ext cx="258" cy="515"/>
            </a:xfrm>
            <a:custGeom>
              <a:avLst/>
              <a:gdLst>
                <a:gd name="T0" fmla="*/ 4 w 258"/>
                <a:gd name="T1" fmla="*/ 0 h 515"/>
                <a:gd name="T2" fmla="*/ 0 w 258"/>
                <a:gd name="T3" fmla="*/ 3 h 515"/>
                <a:gd name="T4" fmla="*/ 226 w 258"/>
                <a:gd name="T5" fmla="*/ 514 h 515"/>
                <a:gd name="T6" fmla="*/ 257 w 258"/>
                <a:gd name="T7" fmla="*/ 497 h 515"/>
                <a:gd name="T8" fmla="*/ 245 w 258"/>
                <a:gd name="T9" fmla="*/ 475 h 515"/>
                <a:gd name="T10" fmla="*/ 217 w 258"/>
                <a:gd name="T11" fmla="*/ 419 h 515"/>
                <a:gd name="T12" fmla="*/ 178 w 258"/>
                <a:gd name="T13" fmla="*/ 340 h 515"/>
                <a:gd name="T14" fmla="*/ 132 w 258"/>
                <a:gd name="T15" fmla="*/ 249 h 515"/>
                <a:gd name="T16" fmla="*/ 85 w 258"/>
                <a:gd name="T17" fmla="*/ 156 h 515"/>
                <a:gd name="T18" fmla="*/ 43 w 258"/>
                <a:gd name="T19" fmla="*/ 78 h 515"/>
                <a:gd name="T20" fmla="*/ 15 w 258"/>
                <a:gd name="T21" fmla="*/ 23 h 515"/>
                <a:gd name="T22" fmla="*/ 4 w 258"/>
                <a:gd name="T23" fmla="*/ 0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8" h="515">
                  <a:moveTo>
                    <a:pt x="4" y="0"/>
                  </a:moveTo>
                  <a:lnTo>
                    <a:pt x="0" y="3"/>
                  </a:lnTo>
                  <a:lnTo>
                    <a:pt x="226" y="514"/>
                  </a:lnTo>
                  <a:lnTo>
                    <a:pt x="257" y="497"/>
                  </a:lnTo>
                  <a:lnTo>
                    <a:pt x="245" y="475"/>
                  </a:lnTo>
                  <a:lnTo>
                    <a:pt x="217" y="419"/>
                  </a:lnTo>
                  <a:lnTo>
                    <a:pt x="178" y="340"/>
                  </a:lnTo>
                  <a:lnTo>
                    <a:pt x="132" y="249"/>
                  </a:lnTo>
                  <a:lnTo>
                    <a:pt x="85" y="156"/>
                  </a:lnTo>
                  <a:lnTo>
                    <a:pt x="43" y="78"/>
                  </a:lnTo>
                  <a:lnTo>
                    <a:pt x="15" y="23"/>
                  </a:lnTo>
                  <a:lnTo>
                    <a:pt x="4" y="0"/>
                  </a:lnTo>
                </a:path>
              </a:pathLst>
            </a:custGeom>
            <a:solidFill>
              <a:srgbClr val="393939"/>
            </a:solidFill>
            <a:ln w="12700" cap="rnd" cmpd="sng">
              <a:solidFill>
                <a:srgbClr val="393939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413" name="Freeform 189"/>
            <p:cNvSpPr>
              <a:spLocks/>
            </p:cNvSpPr>
            <p:nvPr/>
          </p:nvSpPr>
          <p:spPr bwMode="auto">
            <a:xfrm>
              <a:off x="1485" y="2914"/>
              <a:ext cx="20" cy="20"/>
            </a:xfrm>
            <a:custGeom>
              <a:avLst/>
              <a:gdLst>
                <a:gd name="T0" fmla="*/ 10 w 20"/>
                <a:gd name="T1" fmla="*/ 0 h 20"/>
                <a:gd name="T2" fmla="*/ 11 w 20"/>
                <a:gd name="T3" fmla="*/ 0 h 20"/>
                <a:gd name="T4" fmla="*/ 13 w 20"/>
                <a:gd name="T5" fmla="*/ 2 h 20"/>
                <a:gd name="T6" fmla="*/ 15 w 20"/>
                <a:gd name="T7" fmla="*/ 2 h 20"/>
                <a:gd name="T8" fmla="*/ 15 w 20"/>
                <a:gd name="T9" fmla="*/ 4 h 20"/>
                <a:gd name="T10" fmla="*/ 17 w 20"/>
                <a:gd name="T11" fmla="*/ 4 h 20"/>
                <a:gd name="T12" fmla="*/ 17 w 20"/>
                <a:gd name="T13" fmla="*/ 6 h 20"/>
                <a:gd name="T14" fmla="*/ 19 w 20"/>
                <a:gd name="T15" fmla="*/ 8 h 20"/>
                <a:gd name="T16" fmla="*/ 19 w 20"/>
                <a:gd name="T17" fmla="*/ 9 h 20"/>
                <a:gd name="T18" fmla="*/ 19 w 20"/>
                <a:gd name="T19" fmla="*/ 11 h 20"/>
                <a:gd name="T20" fmla="*/ 17 w 20"/>
                <a:gd name="T21" fmla="*/ 13 h 20"/>
                <a:gd name="T22" fmla="*/ 17 w 20"/>
                <a:gd name="T23" fmla="*/ 15 h 20"/>
                <a:gd name="T24" fmla="*/ 15 w 20"/>
                <a:gd name="T25" fmla="*/ 15 h 20"/>
                <a:gd name="T26" fmla="*/ 15 w 20"/>
                <a:gd name="T27" fmla="*/ 17 h 20"/>
                <a:gd name="T28" fmla="*/ 13 w 20"/>
                <a:gd name="T29" fmla="*/ 17 h 20"/>
                <a:gd name="T30" fmla="*/ 11 w 20"/>
                <a:gd name="T31" fmla="*/ 17 h 20"/>
                <a:gd name="T32" fmla="*/ 10 w 20"/>
                <a:gd name="T33" fmla="*/ 19 h 20"/>
                <a:gd name="T34" fmla="*/ 8 w 20"/>
                <a:gd name="T35" fmla="*/ 17 h 20"/>
                <a:gd name="T36" fmla="*/ 6 w 20"/>
                <a:gd name="T37" fmla="*/ 17 h 20"/>
                <a:gd name="T38" fmla="*/ 4 w 20"/>
                <a:gd name="T39" fmla="*/ 17 h 20"/>
                <a:gd name="T40" fmla="*/ 4 w 20"/>
                <a:gd name="T41" fmla="*/ 15 h 20"/>
                <a:gd name="T42" fmla="*/ 2 w 20"/>
                <a:gd name="T43" fmla="*/ 15 h 20"/>
                <a:gd name="T44" fmla="*/ 2 w 20"/>
                <a:gd name="T45" fmla="*/ 13 h 20"/>
                <a:gd name="T46" fmla="*/ 0 w 20"/>
                <a:gd name="T47" fmla="*/ 11 h 20"/>
                <a:gd name="T48" fmla="*/ 0 w 20"/>
                <a:gd name="T49" fmla="*/ 9 h 20"/>
                <a:gd name="T50" fmla="*/ 0 w 20"/>
                <a:gd name="T51" fmla="*/ 8 h 20"/>
                <a:gd name="T52" fmla="*/ 2 w 20"/>
                <a:gd name="T53" fmla="*/ 6 h 20"/>
                <a:gd name="T54" fmla="*/ 2 w 20"/>
                <a:gd name="T55" fmla="*/ 4 h 20"/>
                <a:gd name="T56" fmla="*/ 4 w 20"/>
                <a:gd name="T57" fmla="*/ 4 h 20"/>
                <a:gd name="T58" fmla="*/ 4 w 20"/>
                <a:gd name="T59" fmla="*/ 2 h 20"/>
                <a:gd name="T60" fmla="*/ 6 w 20"/>
                <a:gd name="T61" fmla="*/ 2 h 20"/>
                <a:gd name="T62" fmla="*/ 8 w 20"/>
                <a:gd name="T63" fmla="*/ 0 h 20"/>
                <a:gd name="T64" fmla="*/ 10 w 20"/>
                <a:gd name="T6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lnTo>
                    <a:pt x="11" y="0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5" y="4"/>
                  </a:lnTo>
                  <a:lnTo>
                    <a:pt x="17" y="4"/>
                  </a:lnTo>
                  <a:lnTo>
                    <a:pt x="17" y="6"/>
                  </a:lnTo>
                  <a:lnTo>
                    <a:pt x="19" y="8"/>
                  </a:lnTo>
                  <a:lnTo>
                    <a:pt x="19" y="9"/>
                  </a:lnTo>
                  <a:lnTo>
                    <a:pt x="19" y="11"/>
                  </a:lnTo>
                  <a:lnTo>
                    <a:pt x="17" y="13"/>
                  </a:lnTo>
                  <a:lnTo>
                    <a:pt x="17" y="15"/>
                  </a:lnTo>
                  <a:lnTo>
                    <a:pt x="15" y="15"/>
                  </a:lnTo>
                  <a:lnTo>
                    <a:pt x="15" y="17"/>
                  </a:lnTo>
                  <a:lnTo>
                    <a:pt x="13" y="17"/>
                  </a:lnTo>
                  <a:lnTo>
                    <a:pt x="11" y="17"/>
                  </a:lnTo>
                  <a:lnTo>
                    <a:pt x="10" y="19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4" y="17"/>
                  </a:lnTo>
                  <a:lnTo>
                    <a:pt x="4" y="15"/>
                  </a:lnTo>
                  <a:lnTo>
                    <a:pt x="2" y="15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6" y="2"/>
                  </a:lnTo>
                  <a:lnTo>
                    <a:pt x="8" y="0"/>
                  </a:lnTo>
                  <a:lnTo>
                    <a:pt x="10" y="0"/>
                  </a:lnTo>
                </a:path>
              </a:pathLst>
            </a:custGeom>
            <a:solidFill>
              <a:srgbClr val="E5E5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414" name="Freeform 190"/>
            <p:cNvSpPr>
              <a:spLocks/>
            </p:cNvSpPr>
            <p:nvPr/>
          </p:nvSpPr>
          <p:spPr bwMode="auto">
            <a:xfrm>
              <a:off x="1485" y="2914"/>
              <a:ext cx="20" cy="20"/>
            </a:xfrm>
            <a:custGeom>
              <a:avLst/>
              <a:gdLst>
                <a:gd name="T0" fmla="*/ 10 w 20"/>
                <a:gd name="T1" fmla="*/ 0 h 20"/>
                <a:gd name="T2" fmla="*/ 11 w 20"/>
                <a:gd name="T3" fmla="*/ 0 h 20"/>
                <a:gd name="T4" fmla="*/ 13 w 20"/>
                <a:gd name="T5" fmla="*/ 2 h 20"/>
                <a:gd name="T6" fmla="*/ 15 w 20"/>
                <a:gd name="T7" fmla="*/ 2 h 20"/>
                <a:gd name="T8" fmla="*/ 15 w 20"/>
                <a:gd name="T9" fmla="*/ 4 h 20"/>
                <a:gd name="T10" fmla="*/ 17 w 20"/>
                <a:gd name="T11" fmla="*/ 4 h 20"/>
                <a:gd name="T12" fmla="*/ 17 w 20"/>
                <a:gd name="T13" fmla="*/ 6 h 20"/>
                <a:gd name="T14" fmla="*/ 19 w 20"/>
                <a:gd name="T15" fmla="*/ 8 h 20"/>
                <a:gd name="T16" fmla="*/ 19 w 20"/>
                <a:gd name="T17" fmla="*/ 9 h 20"/>
                <a:gd name="T18" fmla="*/ 19 w 20"/>
                <a:gd name="T19" fmla="*/ 11 h 20"/>
                <a:gd name="T20" fmla="*/ 17 w 20"/>
                <a:gd name="T21" fmla="*/ 13 h 20"/>
                <a:gd name="T22" fmla="*/ 17 w 20"/>
                <a:gd name="T23" fmla="*/ 15 h 20"/>
                <a:gd name="T24" fmla="*/ 15 w 20"/>
                <a:gd name="T25" fmla="*/ 15 h 20"/>
                <a:gd name="T26" fmla="*/ 15 w 20"/>
                <a:gd name="T27" fmla="*/ 17 h 20"/>
                <a:gd name="T28" fmla="*/ 13 w 20"/>
                <a:gd name="T29" fmla="*/ 17 h 20"/>
                <a:gd name="T30" fmla="*/ 11 w 20"/>
                <a:gd name="T31" fmla="*/ 17 h 20"/>
                <a:gd name="T32" fmla="*/ 10 w 20"/>
                <a:gd name="T33" fmla="*/ 19 h 20"/>
                <a:gd name="T34" fmla="*/ 8 w 20"/>
                <a:gd name="T35" fmla="*/ 17 h 20"/>
                <a:gd name="T36" fmla="*/ 6 w 20"/>
                <a:gd name="T37" fmla="*/ 17 h 20"/>
                <a:gd name="T38" fmla="*/ 4 w 20"/>
                <a:gd name="T39" fmla="*/ 17 h 20"/>
                <a:gd name="T40" fmla="*/ 4 w 20"/>
                <a:gd name="T41" fmla="*/ 15 h 20"/>
                <a:gd name="T42" fmla="*/ 2 w 20"/>
                <a:gd name="T43" fmla="*/ 15 h 20"/>
                <a:gd name="T44" fmla="*/ 2 w 20"/>
                <a:gd name="T45" fmla="*/ 13 h 20"/>
                <a:gd name="T46" fmla="*/ 0 w 20"/>
                <a:gd name="T47" fmla="*/ 11 h 20"/>
                <a:gd name="T48" fmla="*/ 0 w 20"/>
                <a:gd name="T49" fmla="*/ 9 h 20"/>
                <a:gd name="T50" fmla="*/ 0 w 20"/>
                <a:gd name="T51" fmla="*/ 8 h 20"/>
                <a:gd name="T52" fmla="*/ 2 w 20"/>
                <a:gd name="T53" fmla="*/ 6 h 20"/>
                <a:gd name="T54" fmla="*/ 2 w 20"/>
                <a:gd name="T55" fmla="*/ 4 h 20"/>
                <a:gd name="T56" fmla="*/ 4 w 20"/>
                <a:gd name="T57" fmla="*/ 4 h 20"/>
                <a:gd name="T58" fmla="*/ 4 w 20"/>
                <a:gd name="T59" fmla="*/ 2 h 20"/>
                <a:gd name="T60" fmla="*/ 6 w 20"/>
                <a:gd name="T61" fmla="*/ 2 h 20"/>
                <a:gd name="T62" fmla="*/ 8 w 20"/>
                <a:gd name="T63" fmla="*/ 0 h 20"/>
                <a:gd name="T64" fmla="*/ 10 w 20"/>
                <a:gd name="T6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lnTo>
                    <a:pt x="11" y="0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5" y="4"/>
                  </a:lnTo>
                  <a:lnTo>
                    <a:pt x="17" y="4"/>
                  </a:lnTo>
                  <a:lnTo>
                    <a:pt x="17" y="6"/>
                  </a:lnTo>
                  <a:lnTo>
                    <a:pt x="19" y="8"/>
                  </a:lnTo>
                  <a:lnTo>
                    <a:pt x="19" y="9"/>
                  </a:lnTo>
                  <a:lnTo>
                    <a:pt x="19" y="11"/>
                  </a:lnTo>
                  <a:lnTo>
                    <a:pt x="17" y="13"/>
                  </a:lnTo>
                  <a:lnTo>
                    <a:pt x="17" y="15"/>
                  </a:lnTo>
                  <a:lnTo>
                    <a:pt x="15" y="15"/>
                  </a:lnTo>
                  <a:lnTo>
                    <a:pt x="15" y="17"/>
                  </a:lnTo>
                  <a:lnTo>
                    <a:pt x="13" y="17"/>
                  </a:lnTo>
                  <a:lnTo>
                    <a:pt x="11" y="17"/>
                  </a:lnTo>
                  <a:lnTo>
                    <a:pt x="10" y="19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4" y="17"/>
                  </a:lnTo>
                  <a:lnTo>
                    <a:pt x="4" y="15"/>
                  </a:lnTo>
                  <a:lnTo>
                    <a:pt x="2" y="15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6" y="2"/>
                  </a:lnTo>
                  <a:lnTo>
                    <a:pt x="8" y="0"/>
                  </a:lnTo>
                  <a:lnTo>
                    <a:pt x="1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415" name="Rectangle 191"/>
            <p:cNvSpPr>
              <a:spLocks noChangeArrowheads="1"/>
            </p:cNvSpPr>
            <p:nvPr/>
          </p:nvSpPr>
          <p:spPr bwMode="auto">
            <a:xfrm>
              <a:off x="1013" y="2806"/>
              <a:ext cx="15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defTabSz="76200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sz="80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308416" name="Rectangle 192"/>
            <p:cNvSpPr>
              <a:spLocks noChangeArrowheads="1"/>
            </p:cNvSpPr>
            <p:nvPr/>
          </p:nvSpPr>
          <p:spPr bwMode="auto">
            <a:xfrm>
              <a:off x="1235" y="2485"/>
              <a:ext cx="15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defTabSz="76200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sz="80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308417" name="Rectangle 193"/>
            <p:cNvSpPr>
              <a:spLocks noChangeArrowheads="1"/>
            </p:cNvSpPr>
            <p:nvPr/>
          </p:nvSpPr>
          <p:spPr bwMode="auto">
            <a:xfrm>
              <a:off x="1592" y="2482"/>
              <a:ext cx="15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defTabSz="76200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sz="800">
                  <a:solidFill>
                    <a:srgbClr val="FF0000"/>
                  </a:solidFill>
                </a:rPr>
                <a:t>6</a:t>
              </a:r>
            </a:p>
          </p:txBody>
        </p:sp>
        <p:sp>
          <p:nvSpPr>
            <p:cNvPr id="308418" name="Rectangle 194"/>
            <p:cNvSpPr>
              <a:spLocks noChangeArrowheads="1"/>
            </p:cNvSpPr>
            <p:nvPr/>
          </p:nvSpPr>
          <p:spPr bwMode="auto">
            <a:xfrm>
              <a:off x="1814" y="2755"/>
              <a:ext cx="15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defTabSz="76200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sz="800">
                  <a:solidFill>
                    <a:srgbClr val="FF0000"/>
                  </a:solidFill>
                </a:rPr>
                <a:t>8</a:t>
              </a:r>
            </a:p>
          </p:txBody>
        </p:sp>
        <p:sp>
          <p:nvSpPr>
            <p:cNvPr id="308419" name="Rectangle 195"/>
            <p:cNvSpPr>
              <a:spLocks noChangeArrowheads="1"/>
            </p:cNvSpPr>
            <p:nvPr/>
          </p:nvSpPr>
          <p:spPr bwMode="auto">
            <a:xfrm>
              <a:off x="1724" y="3109"/>
              <a:ext cx="187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defTabSz="76200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sz="800">
                  <a:solidFill>
                    <a:srgbClr val="FF0000"/>
                  </a:solidFill>
                </a:rPr>
                <a:t>10</a:t>
              </a:r>
            </a:p>
          </p:txBody>
        </p:sp>
        <p:sp>
          <p:nvSpPr>
            <p:cNvPr id="308420" name="Rectangle 196"/>
            <p:cNvSpPr>
              <a:spLocks noChangeArrowheads="1"/>
            </p:cNvSpPr>
            <p:nvPr/>
          </p:nvSpPr>
          <p:spPr bwMode="auto">
            <a:xfrm>
              <a:off x="1226" y="2773"/>
              <a:ext cx="187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defTabSz="76200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sz="800">
                  <a:solidFill>
                    <a:srgbClr val="000000"/>
                  </a:solidFill>
                </a:rPr>
                <a:t>40</a:t>
              </a:r>
            </a:p>
          </p:txBody>
        </p:sp>
        <p:sp>
          <p:nvSpPr>
            <p:cNvPr id="308421" name="Rectangle 197"/>
            <p:cNvSpPr>
              <a:spLocks noChangeArrowheads="1"/>
            </p:cNvSpPr>
            <p:nvPr/>
          </p:nvSpPr>
          <p:spPr bwMode="auto">
            <a:xfrm>
              <a:off x="1442" y="2677"/>
              <a:ext cx="187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defTabSz="76200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sz="800">
                  <a:solidFill>
                    <a:srgbClr val="000000"/>
                  </a:solidFill>
                </a:rPr>
                <a:t>80</a:t>
              </a:r>
            </a:p>
          </p:txBody>
        </p:sp>
        <p:sp>
          <p:nvSpPr>
            <p:cNvPr id="308422" name="Rectangle 198"/>
            <p:cNvSpPr>
              <a:spLocks noChangeArrowheads="1"/>
            </p:cNvSpPr>
            <p:nvPr/>
          </p:nvSpPr>
          <p:spPr bwMode="auto">
            <a:xfrm>
              <a:off x="1553" y="2836"/>
              <a:ext cx="223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defTabSz="76200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sz="800">
                  <a:solidFill>
                    <a:srgbClr val="000000"/>
                  </a:solidFill>
                </a:rPr>
                <a:t>120</a:t>
              </a:r>
            </a:p>
          </p:txBody>
        </p:sp>
        <p:sp>
          <p:nvSpPr>
            <p:cNvPr id="308423" name="Rectangle 199"/>
            <p:cNvSpPr>
              <a:spLocks noChangeArrowheads="1"/>
            </p:cNvSpPr>
            <p:nvPr/>
          </p:nvSpPr>
          <p:spPr bwMode="auto">
            <a:xfrm>
              <a:off x="1349" y="3022"/>
              <a:ext cx="291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defTabSz="76200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sz="800">
                  <a:solidFill>
                    <a:srgbClr val="000000"/>
                  </a:solidFill>
                </a:rPr>
                <a:t>lbf/in</a:t>
              </a:r>
              <a:r>
                <a:rPr lang="en-GB" sz="800" baseline="30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08424" name="Rectangle 200"/>
            <p:cNvSpPr>
              <a:spLocks noChangeArrowheads="1"/>
            </p:cNvSpPr>
            <p:nvPr/>
          </p:nvSpPr>
          <p:spPr bwMode="auto">
            <a:xfrm>
              <a:off x="1379" y="3103"/>
              <a:ext cx="216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defTabSz="76200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sz="800">
                  <a:solidFill>
                    <a:srgbClr val="FF0000"/>
                  </a:solidFill>
                </a:rPr>
                <a:t>bar</a:t>
              </a:r>
            </a:p>
          </p:txBody>
        </p:sp>
        <p:pic>
          <p:nvPicPr>
            <p:cNvPr id="308425" name="Picture 201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4" y="3249"/>
              <a:ext cx="542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8426" name="Rectangle 202"/>
            <p:cNvSpPr>
              <a:spLocks noChangeArrowheads="1"/>
            </p:cNvSpPr>
            <p:nvPr/>
          </p:nvSpPr>
          <p:spPr bwMode="auto">
            <a:xfrm>
              <a:off x="469" y="3125"/>
              <a:ext cx="2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defTabSz="76200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sz="1800">
                  <a:solidFill>
                    <a:srgbClr val="000000"/>
                  </a:solidFill>
                </a:rPr>
                <a:t>P1</a:t>
              </a:r>
            </a:p>
          </p:txBody>
        </p:sp>
        <p:sp>
          <p:nvSpPr>
            <p:cNvPr id="308427" name="Rectangle 203"/>
            <p:cNvSpPr>
              <a:spLocks noChangeArrowheads="1"/>
            </p:cNvSpPr>
            <p:nvPr/>
          </p:nvSpPr>
          <p:spPr bwMode="auto">
            <a:xfrm>
              <a:off x="2202" y="3125"/>
              <a:ext cx="2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defTabSz="76200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sz="1800">
                  <a:solidFill>
                    <a:srgbClr val="000000"/>
                  </a:solidFill>
                </a:rPr>
                <a:t>P2</a:t>
              </a:r>
            </a:p>
          </p:txBody>
        </p:sp>
        <p:sp>
          <p:nvSpPr>
            <p:cNvPr id="308428" name="AutoShape 204"/>
            <p:cNvSpPr>
              <a:spLocks noChangeArrowheads="1"/>
            </p:cNvSpPr>
            <p:nvPr/>
          </p:nvSpPr>
          <p:spPr bwMode="auto">
            <a:xfrm>
              <a:off x="337" y="2788"/>
              <a:ext cx="559" cy="267"/>
            </a:xfrm>
            <a:prstGeom prst="rightArrow">
              <a:avLst>
                <a:gd name="adj1" fmla="val 50000"/>
                <a:gd name="adj2" fmla="val 104691"/>
              </a:avLst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8429" name="AutoShape 205"/>
            <p:cNvSpPr>
              <a:spLocks noChangeArrowheads="1"/>
            </p:cNvSpPr>
            <p:nvPr/>
          </p:nvSpPr>
          <p:spPr bwMode="auto">
            <a:xfrm>
              <a:off x="2093" y="2792"/>
              <a:ext cx="559" cy="267"/>
            </a:xfrm>
            <a:prstGeom prst="rightArrow">
              <a:avLst>
                <a:gd name="adj1" fmla="val 50000"/>
                <a:gd name="adj2" fmla="val 104691"/>
              </a:avLst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08430" name="Group 206"/>
          <p:cNvGrpSpPr>
            <a:grpSpLocks/>
          </p:cNvGrpSpPr>
          <p:nvPr/>
        </p:nvGrpSpPr>
        <p:grpSpPr bwMode="auto">
          <a:xfrm>
            <a:off x="4525963" y="1706563"/>
            <a:ext cx="3932237" cy="4581525"/>
            <a:chOff x="337" y="947"/>
            <a:chExt cx="2477" cy="2886"/>
          </a:xfrm>
        </p:grpSpPr>
        <p:sp>
          <p:nvSpPr>
            <p:cNvPr id="308431" name="Freeform 207"/>
            <p:cNvSpPr>
              <a:spLocks/>
            </p:cNvSpPr>
            <p:nvPr/>
          </p:nvSpPr>
          <p:spPr bwMode="auto">
            <a:xfrm>
              <a:off x="1025" y="2444"/>
              <a:ext cx="1135" cy="1329"/>
            </a:xfrm>
            <a:custGeom>
              <a:avLst/>
              <a:gdLst>
                <a:gd name="T0" fmla="*/ 6 w 1135"/>
                <a:gd name="T1" fmla="*/ 95 h 1329"/>
                <a:gd name="T2" fmla="*/ 228 w 1135"/>
                <a:gd name="T3" fmla="*/ 56 h 1329"/>
                <a:gd name="T4" fmla="*/ 356 w 1135"/>
                <a:gd name="T5" fmla="*/ 56 h 1329"/>
                <a:gd name="T6" fmla="*/ 361 w 1135"/>
                <a:gd name="T7" fmla="*/ 0 h 1329"/>
                <a:gd name="T8" fmla="*/ 556 w 1135"/>
                <a:gd name="T9" fmla="*/ 12 h 1329"/>
                <a:gd name="T10" fmla="*/ 561 w 1135"/>
                <a:gd name="T11" fmla="*/ 56 h 1329"/>
                <a:gd name="T12" fmla="*/ 917 w 1135"/>
                <a:gd name="T13" fmla="*/ 78 h 1329"/>
                <a:gd name="T14" fmla="*/ 916 w 1135"/>
                <a:gd name="T15" fmla="*/ 225 h 1329"/>
                <a:gd name="T16" fmla="*/ 1134 w 1135"/>
                <a:gd name="T17" fmla="*/ 228 h 1329"/>
                <a:gd name="T18" fmla="*/ 1134 w 1135"/>
                <a:gd name="T19" fmla="*/ 735 h 1329"/>
                <a:gd name="T20" fmla="*/ 778 w 1135"/>
                <a:gd name="T21" fmla="*/ 728 h 1329"/>
                <a:gd name="T22" fmla="*/ 711 w 1135"/>
                <a:gd name="T23" fmla="*/ 606 h 1329"/>
                <a:gd name="T24" fmla="*/ 611 w 1135"/>
                <a:gd name="T25" fmla="*/ 623 h 1329"/>
                <a:gd name="T26" fmla="*/ 606 w 1135"/>
                <a:gd name="T27" fmla="*/ 1317 h 1329"/>
                <a:gd name="T28" fmla="*/ 322 w 1135"/>
                <a:gd name="T29" fmla="*/ 1328 h 1329"/>
                <a:gd name="T30" fmla="*/ 322 w 1135"/>
                <a:gd name="T31" fmla="*/ 295 h 1329"/>
                <a:gd name="T32" fmla="*/ 206 w 1135"/>
                <a:gd name="T33" fmla="*/ 289 h 1329"/>
                <a:gd name="T34" fmla="*/ 0 w 1135"/>
                <a:gd name="T35" fmla="*/ 234 h 1329"/>
                <a:gd name="T36" fmla="*/ 6 w 1135"/>
                <a:gd name="T37" fmla="*/ 95 h 1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5" h="1329">
                  <a:moveTo>
                    <a:pt x="6" y="95"/>
                  </a:moveTo>
                  <a:lnTo>
                    <a:pt x="228" y="56"/>
                  </a:lnTo>
                  <a:lnTo>
                    <a:pt x="356" y="56"/>
                  </a:lnTo>
                  <a:lnTo>
                    <a:pt x="361" y="0"/>
                  </a:lnTo>
                  <a:lnTo>
                    <a:pt x="556" y="12"/>
                  </a:lnTo>
                  <a:lnTo>
                    <a:pt x="561" y="56"/>
                  </a:lnTo>
                  <a:lnTo>
                    <a:pt x="917" y="78"/>
                  </a:lnTo>
                  <a:lnTo>
                    <a:pt x="916" y="225"/>
                  </a:lnTo>
                  <a:lnTo>
                    <a:pt x="1134" y="228"/>
                  </a:lnTo>
                  <a:lnTo>
                    <a:pt x="1134" y="735"/>
                  </a:lnTo>
                  <a:lnTo>
                    <a:pt x="778" y="728"/>
                  </a:lnTo>
                  <a:lnTo>
                    <a:pt x="711" y="606"/>
                  </a:lnTo>
                  <a:lnTo>
                    <a:pt x="611" y="623"/>
                  </a:lnTo>
                  <a:lnTo>
                    <a:pt x="606" y="1317"/>
                  </a:lnTo>
                  <a:lnTo>
                    <a:pt x="322" y="1328"/>
                  </a:lnTo>
                  <a:lnTo>
                    <a:pt x="322" y="295"/>
                  </a:lnTo>
                  <a:lnTo>
                    <a:pt x="206" y="289"/>
                  </a:lnTo>
                  <a:lnTo>
                    <a:pt x="0" y="234"/>
                  </a:lnTo>
                  <a:lnTo>
                    <a:pt x="6" y="95"/>
                  </a:lnTo>
                </a:path>
              </a:pathLst>
            </a:custGeom>
            <a:solidFill>
              <a:srgbClr val="99CC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432" name="Freeform 208"/>
            <p:cNvSpPr>
              <a:spLocks/>
            </p:cNvSpPr>
            <p:nvPr/>
          </p:nvSpPr>
          <p:spPr bwMode="auto">
            <a:xfrm>
              <a:off x="813" y="2672"/>
              <a:ext cx="975" cy="890"/>
            </a:xfrm>
            <a:custGeom>
              <a:avLst/>
              <a:gdLst>
                <a:gd name="T0" fmla="*/ 2 w 975"/>
                <a:gd name="T1" fmla="*/ 0 h 890"/>
                <a:gd name="T2" fmla="*/ 546 w 975"/>
                <a:gd name="T3" fmla="*/ 84 h 890"/>
                <a:gd name="T4" fmla="*/ 546 w 975"/>
                <a:gd name="T5" fmla="*/ 495 h 890"/>
                <a:gd name="T6" fmla="*/ 591 w 975"/>
                <a:gd name="T7" fmla="*/ 495 h 890"/>
                <a:gd name="T8" fmla="*/ 606 w 975"/>
                <a:gd name="T9" fmla="*/ 718 h 890"/>
                <a:gd name="T10" fmla="*/ 738 w 975"/>
                <a:gd name="T11" fmla="*/ 718 h 890"/>
                <a:gd name="T12" fmla="*/ 757 w 975"/>
                <a:gd name="T13" fmla="*/ 499 h 890"/>
                <a:gd name="T14" fmla="*/ 790 w 975"/>
                <a:gd name="T15" fmla="*/ 500 h 890"/>
                <a:gd name="T16" fmla="*/ 824 w 975"/>
                <a:gd name="T17" fmla="*/ 372 h 890"/>
                <a:gd name="T18" fmla="*/ 930 w 975"/>
                <a:gd name="T19" fmla="*/ 383 h 890"/>
                <a:gd name="T20" fmla="*/ 974 w 975"/>
                <a:gd name="T21" fmla="*/ 539 h 890"/>
                <a:gd name="T22" fmla="*/ 919 w 975"/>
                <a:gd name="T23" fmla="*/ 889 h 890"/>
                <a:gd name="T24" fmla="*/ 808 w 975"/>
                <a:gd name="T25" fmla="*/ 883 h 890"/>
                <a:gd name="T26" fmla="*/ 808 w 975"/>
                <a:gd name="T27" fmla="*/ 717 h 890"/>
                <a:gd name="T28" fmla="*/ 790 w 975"/>
                <a:gd name="T29" fmla="*/ 716 h 890"/>
                <a:gd name="T30" fmla="*/ 651 w 975"/>
                <a:gd name="T31" fmla="*/ 716 h 890"/>
                <a:gd name="T32" fmla="*/ 617 w 975"/>
                <a:gd name="T33" fmla="*/ 718 h 890"/>
                <a:gd name="T34" fmla="*/ 535 w 975"/>
                <a:gd name="T35" fmla="*/ 717 h 890"/>
                <a:gd name="T36" fmla="*/ 535 w 975"/>
                <a:gd name="T37" fmla="*/ 883 h 890"/>
                <a:gd name="T38" fmla="*/ 446 w 975"/>
                <a:gd name="T39" fmla="*/ 883 h 890"/>
                <a:gd name="T40" fmla="*/ 352 w 975"/>
                <a:gd name="T41" fmla="*/ 495 h 890"/>
                <a:gd name="T42" fmla="*/ 0 w 975"/>
                <a:gd name="T43" fmla="*/ 506 h 890"/>
                <a:gd name="T44" fmla="*/ 2 w 975"/>
                <a:gd name="T45" fmla="*/ 0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75" h="890">
                  <a:moveTo>
                    <a:pt x="2" y="0"/>
                  </a:moveTo>
                  <a:lnTo>
                    <a:pt x="546" y="84"/>
                  </a:lnTo>
                  <a:lnTo>
                    <a:pt x="546" y="495"/>
                  </a:lnTo>
                  <a:lnTo>
                    <a:pt x="591" y="495"/>
                  </a:lnTo>
                  <a:lnTo>
                    <a:pt x="606" y="718"/>
                  </a:lnTo>
                  <a:lnTo>
                    <a:pt x="738" y="718"/>
                  </a:lnTo>
                  <a:lnTo>
                    <a:pt x="757" y="499"/>
                  </a:lnTo>
                  <a:lnTo>
                    <a:pt x="790" y="500"/>
                  </a:lnTo>
                  <a:lnTo>
                    <a:pt x="824" y="372"/>
                  </a:lnTo>
                  <a:lnTo>
                    <a:pt x="930" y="383"/>
                  </a:lnTo>
                  <a:lnTo>
                    <a:pt x="974" y="539"/>
                  </a:lnTo>
                  <a:lnTo>
                    <a:pt x="919" y="889"/>
                  </a:lnTo>
                  <a:lnTo>
                    <a:pt x="808" y="883"/>
                  </a:lnTo>
                  <a:lnTo>
                    <a:pt x="808" y="717"/>
                  </a:lnTo>
                  <a:lnTo>
                    <a:pt x="790" y="716"/>
                  </a:lnTo>
                  <a:lnTo>
                    <a:pt x="651" y="716"/>
                  </a:lnTo>
                  <a:lnTo>
                    <a:pt x="617" y="718"/>
                  </a:lnTo>
                  <a:lnTo>
                    <a:pt x="535" y="717"/>
                  </a:lnTo>
                  <a:lnTo>
                    <a:pt x="535" y="883"/>
                  </a:lnTo>
                  <a:lnTo>
                    <a:pt x="446" y="883"/>
                  </a:lnTo>
                  <a:lnTo>
                    <a:pt x="352" y="495"/>
                  </a:lnTo>
                  <a:lnTo>
                    <a:pt x="0" y="506"/>
                  </a:lnTo>
                  <a:lnTo>
                    <a:pt x="2" y="0"/>
                  </a:lnTo>
                </a:path>
              </a:pathLst>
            </a:custGeom>
            <a:solidFill>
              <a:srgbClr val="3399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433" name="Freeform 209"/>
            <p:cNvSpPr>
              <a:spLocks/>
            </p:cNvSpPr>
            <p:nvPr/>
          </p:nvSpPr>
          <p:spPr bwMode="auto">
            <a:xfrm>
              <a:off x="1020" y="1333"/>
              <a:ext cx="962" cy="1207"/>
            </a:xfrm>
            <a:custGeom>
              <a:avLst/>
              <a:gdLst>
                <a:gd name="T0" fmla="*/ 100 w 962"/>
                <a:gd name="T1" fmla="*/ 56 h 1207"/>
                <a:gd name="T2" fmla="*/ 94 w 962"/>
                <a:gd name="T3" fmla="*/ 761 h 1207"/>
                <a:gd name="T4" fmla="*/ 5 w 962"/>
                <a:gd name="T5" fmla="*/ 761 h 1207"/>
                <a:gd name="T6" fmla="*/ 0 w 962"/>
                <a:gd name="T7" fmla="*/ 1195 h 1207"/>
                <a:gd name="T8" fmla="*/ 227 w 962"/>
                <a:gd name="T9" fmla="*/ 1161 h 1207"/>
                <a:gd name="T10" fmla="*/ 361 w 962"/>
                <a:gd name="T11" fmla="*/ 1161 h 1207"/>
                <a:gd name="T12" fmla="*/ 355 w 962"/>
                <a:gd name="T13" fmla="*/ 1123 h 1207"/>
                <a:gd name="T14" fmla="*/ 561 w 962"/>
                <a:gd name="T15" fmla="*/ 1117 h 1207"/>
                <a:gd name="T16" fmla="*/ 566 w 962"/>
                <a:gd name="T17" fmla="*/ 1161 h 1207"/>
                <a:gd name="T18" fmla="*/ 733 w 962"/>
                <a:gd name="T19" fmla="*/ 1161 h 1207"/>
                <a:gd name="T20" fmla="*/ 961 w 962"/>
                <a:gd name="T21" fmla="*/ 1206 h 1207"/>
                <a:gd name="T22" fmla="*/ 933 w 962"/>
                <a:gd name="T23" fmla="*/ 623 h 1207"/>
                <a:gd name="T24" fmla="*/ 855 w 962"/>
                <a:gd name="T25" fmla="*/ 611 h 1207"/>
                <a:gd name="T26" fmla="*/ 844 w 962"/>
                <a:gd name="T27" fmla="*/ 0 h 1207"/>
                <a:gd name="T28" fmla="*/ 100 w 962"/>
                <a:gd name="T29" fmla="*/ 12 h 1207"/>
                <a:gd name="T30" fmla="*/ 100 w 962"/>
                <a:gd name="T31" fmla="*/ 100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62" h="1207">
                  <a:moveTo>
                    <a:pt x="100" y="56"/>
                  </a:moveTo>
                  <a:lnTo>
                    <a:pt x="94" y="761"/>
                  </a:lnTo>
                  <a:lnTo>
                    <a:pt x="5" y="761"/>
                  </a:lnTo>
                  <a:lnTo>
                    <a:pt x="0" y="1195"/>
                  </a:lnTo>
                  <a:lnTo>
                    <a:pt x="227" y="1161"/>
                  </a:lnTo>
                  <a:lnTo>
                    <a:pt x="361" y="1161"/>
                  </a:lnTo>
                  <a:lnTo>
                    <a:pt x="355" y="1123"/>
                  </a:lnTo>
                  <a:lnTo>
                    <a:pt x="561" y="1117"/>
                  </a:lnTo>
                  <a:lnTo>
                    <a:pt x="566" y="1161"/>
                  </a:lnTo>
                  <a:lnTo>
                    <a:pt x="733" y="1161"/>
                  </a:lnTo>
                  <a:lnTo>
                    <a:pt x="961" y="1206"/>
                  </a:lnTo>
                  <a:lnTo>
                    <a:pt x="933" y="623"/>
                  </a:lnTo>
                  <a:lnTo>
                    <a:pt x="855" y="611"/>
                  </a:lnTo>
                  <a:lnTo>
                    <a:pt x="844" y="0"/>
                  </a:lnTo>
                  <a:lnTo>
                    <a:pt x="100" y="12"/>
                  </a:lnTo>
                  <a:lnTo>
                    <a:pt x="100" y="100"/>
                  </a:lnTo>
                </a:path>
              </a:pathLst>
            </a:custGeom>
            <a:solidFill>
              <a:srgbClr val="CCEC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434" name="Freeform 210"/>
            <p:cNvSpPr>
              <a:spLocks/>
            </p:cNvSpPr>
            <p:nvPr/>
          </p:nvSpPr>
          <p:spPr bwMode="auto">
            <a:xfrm>
              <a:off x="1597" y="2345"/>
              <a:ext cx="124" cy="117"/>
            </a:xfrm>
            <a:custGeom>
              <a:avLst/>
              <a:gdLst>
                <a:gd name="T0" fmla="*/ 6 w 124"/>
                <a:gd name="T1" fmla="*/ 22 h 117"/>
                <a:gd name="T2" fmla="*/ 112 w 124"/>
                <a:gd name="T3" fmla="*/ 0 h 117"/>
                <a:gd name="T4" fmla="*/ 123 w 124"/>
                <a:gd name="T5" fmla="*/ 91 h 117"/>
                <a:gd name="T6" fmla="*/ 0 w 124"/>
                <a:gd name="T7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4" h="117">
                  <a:moveTo>
                    <a:pt x="6" y="22"/>
                  </a:moveTo>
                  <a:lnTo>
                    <a:pt x="112" y="0"/>
                  </a:lnTo>
                  <a:lnTo>
                    <a:pt x="123" y="91"/>
                  </a:lnTo>
                  <a:lnTo>
                    <a:pt x="0" y="116"/>
                  </a:lnTo>
                </a:path>
              </a:pathLst>
            </a:custGeom>
            <a:solidFill>
              <a:srgbClr val="969696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435" name="Freeform 211"/>
            <p:cNvSpPr>
              <a:spLocks/>
            </p:cNvSpPr>
            <p:nvPr/>
          </p:nvSpPr>
          <p:spPr bwMode="auto">
            <a:xfrm>
              <a:off x="1256" y="2378"/>
              <a:ext cx="120" cy="105"/>
            </a:xfrm>
            <a:custGeom>
              <a:avLst/>
              <a:gdLst>
                <a:gd name="T0" fmla="*/ 0 w 120"/>
                <a:gd name="T1" fmla="*/ 10 h 105"/>
                <a:gd name="T2" fmla="*/ 119 w 120"/>
                <a:gd name="T3" fmla="*/ 0 h 105"/>
                <a:gd name="T4" fmla="*/ 119 w 120"/>
                <a:gd name="T5" fmla="*/ 88 h 105"/>
                <a:gd name="T6" fmla="*/ 12 w 120"/>
                <a:gd name="T7" fmla="*/ 104 h 105"/>
                <a:gd name="T8" fmla="*/ 0 w 120"/>
                <a:gd name="T9" fmla="*/ 1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105">
                  <a:moveTo>
                    <a:pt x="0" y="10"/>
                  </a:moveTo>
                  <a:lnTo>
                    <a:pt x="119" y="0"/>
                  </a:lnTo>
                  <a:lnTo>
                    <a:pt x="119" y="88"/>
                  </a:lnTo>
                  <a:lnTo>
                    <a:pt x="12" y="104"/>
                  </a:lnTo>
                  <a:lnTo>
                    <a:pt x="0" y="10"/>
                  </a:lnTo>
                </a:path>
              </a:pathLst>
            </a:custGeom>
            <a:solidFill>
              <a:srgbClr val="969696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436" name="Rectangle 212"/>
            <p:cNvSpPr>
              <a:spLocks noChangeArrowheads="1"/>
            </p:cNvSpPr>
            <p:nvPr/>
          </p:nvSpPr>
          <p:spPr bwMode="auto">
            <a:xfrm>
              <a:off x="1360" y="1012"/>
              <a:ext cx="25" cy="63"/>
            </a:xfrm>
            <a:prstGeom prst="rect">
              <a:avLst/>
            </a:prstGeom>
            <a:gradFill rotWithShape="0">
              <a:gsLst>
                <a:gs pos="0">
                  <a:srgbClr val="CBCBCB"/>
                </a:gs>
                <a:gs pos="100000">
                  <a:srgbClr val="CBCBCB">
                    <a:gamma/>
                    <a:shade val="29804"/>
                    <a:invGamma/>
                  </a:srgbClr>
                </a:gs>
              </a:gsLst>
              <a:lin ang="0" scaled="1"/>
            </a:gra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8437" name="Rectangle 213"/>
            <p:cNvSpPr>
              <a:spLocks noChangeArrowheads="1"/>
            </p:cNvSpPr>
            <p:nvPr/>
          </p:nvSpPr>
          <p:spPr bwMode="auto">
            <a:xfrm>
              <a:off x="1590" y="1012"/>
              <a:ext cx="25" cy="63"/>
            </a:xfrm>
            <a:prstGeom prst="rect">
              <a:avLst/>
            </a:prstGeom>
            <a:gradFill rotWithShape="0">
              <a:gsLst>
                <a:gs pos="0">
                  <a:srgbClr val="CBCBCB">
                    <a:gamma/>
                    <a:shade val="29804"/>
                    <a:invGamma/>
                  </a:srgbClr>
                </a:gs>
                <a:gs pos="100000">
                  <a:srgbClr val="CBCBCB"/>
                </a:gs>
              </a:gsLst>
              <a:lin ang="0" scaled="1"/>
            </a:gra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8438" name="Freeform 214"/>
            <p:cNvSpPr>
              <a:spLocks/>
            </p:cNvSpPr>
            <p:nvPr/>
          </p:nvSpPr>
          <p:spPr bwMode="auto">
            <a:xfrm>
              <a:off x="993" y="2483"/>
              <a:ext cx="381" cy="62"/>
            </a:xfrm>
            <a:custGeom>
              <a:avLst/>
              <a:gdLst>
                <a:gd name="T0" fmla="*/ 375 w 381"/>
                <a:gd name="T1" fmla="*/ 0 h 62"/>
                <a:gd name="T2" fmla="*/ 265 w 381"/>
                <a:gd name="T3" fmla="*/ 0 h 62"/>
                <a:gd name="T4" fmla="*/ 71 w 381"/>
                <a:gd name="T5" fmla="*/ 18 h 62"/>
                <a:gd name="T6" fmla="*/ 2 w 381"/>
                <a:gd name="T7" fmla="*/ 26 h 62"/>
                <a:gd name="T8" fmla="*/ 2 w 381"/>
                <a:gd name="T9" fmla="*/ 55 h 62"/>
                <a:gd name="T10" fmla="*/ 0 w 381"/>
                <a:gd name="T11" fmla="*/ 61 h 62"/>
                <a:gd name="T12" fmla="*/ 56 w 381"/>
                <a:gd name="T13" fmla="*/ 61 h 62"/>
                <a:gd name="T14" fmla="*/ 67 w 381"/>
                <a:gd name="T15" fmla="*/ 56 h 62"/>
                <a:gd name="T16" fmla="*/ 285 w 381"/>
                <a:gd name="T17" fmla="*/ 31 h 62"/>
                <a:gd name="T18" fmla="*/ 320 w 381"/>
                <a:gd name="T19" fmla="*/ 37 h 62"/>
                <a:gd name="T20" fmla="*/ 380 w 381"/>
                <a:gd name="T21" fmla="*/ 36 h 62"/>
                <a:gd name="T22" fmla="*/ 375 w 381"/>
                <a:gd name="T2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1" h="62">
                  <a:moveTo>
                    <a:pt x="375" y="0"/>
                  </a:moveTo>
                  <a:lnTo>
                    <a:pt x="265" y="0"/>
                  </a:lnTo>
                  <a:lnTo>
                    <a:pt x="71" y="18"/>
                  </a:lnTo>
                  <a:lnTo>
                    <a:pt x="2" y="26"/>
                  </a:lnTo>
                  <a:lnTo>
                    <a:pt x="2" y="55"/>
                  </a:lnTo>
                  <a:lnTo>
                    <a:pt x="0" y="61"/>
                  </a:lnTo>
                  <a:lnTo>
                    <a:pt x="56" y="61"/>
                  </a:lnTo>
                  <a:lnTo>
                    <a:pt x="67" y="56"/>
                  </a:lnTo>
                  <a:lnTo>
                    <a:pt x="285" y="31"/>
                  </a:lnTo>
                  <a:lnTo>
                    <a:pt x="320" y="37"/>
                  </a:lnTo>
                  <a:lnTo>
                    <a:pt x="380" y="36"/>
                  </a:lnTo>
                  <a:lnTo>
                    <a:pt x="375" y="0"/>
                  </a:lnTo>
                </a:path>
              </a:pathLst>
            </a:custGeom>
            <a:solidFill>
              <a:srgbClr val="CC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439" name="Freeform 215"/>
            <p:cNvSpPr>
              <a:spLocks/>
            </p:cNvSpPr>
            <p:nvPr/>
          </p:nvSpPr>
          <p:spPr bwMode="auto">
            <a:xfrm>
              <a:off x="1599" y="2483"/>
              <a:ext cx="381" cy="62"/>
            </a:xfrm>
            <a:custGeom>
              <a:avLst/>
              <a:gdLst>
                <a:gd name="T0" fmla="*/ 4 w 381"/>
                <a:gd name="T1" fmla="*/ 0 h 62"/>
                <a:gd name="T2" fmla="*/ 115 w 381"/>
                <a:gd name="T3" fmla="*/ 0 h 62"/>
                <a:gd name="T4" fmla="*/ 309 w 381"/>
                <a:gd name="T5" fmla="*/ 18 h 62"/>
                <a:gd name="T6" fmla="*/ 378 w 381"/>
                <a:gd name="T7" fmla="*/ 26 h 62"/>
                <a:gd name="T8" fmla="*/ 378 w 381"/>
                <a:gd name="T9" fmla="*/ 55 h 62"/>
                <a:gd name="T10" fmla="*/ 380 w 381"/>
                <a:gd name="T11" fmla="*/ 61 h 62"/>
                <a:gd name="T12" fmla="*/ 324 w 381"/>
                <a:gd name="T13" fmla="*/ 61 h 62"/>
                <a:gd name="T14" fmla="*/ 312 w 381"/>
                <a:gd name="T15" fmla="*/ 56 h 62"/>
                <a:gd name="T16" fmla="*/ 95 w 381"/>
                <a:gd name="T17" fmla="*/ 31 h 62"/>
                <a:gd name="T18" fmla="*/ 60 w 381"/>
                <a:gd name="T19" fmla="*/ 37 h 62"/>
                <a:gd name="T20" fmla="*/ 0 w 381"/>
                <a:gd name="T21" fmla="*/ 36 h 62"/>
                <a:gd name="T22" fmla="*/ 4 w 381"/>
                <a:gd name="T2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1" h="62">
                  <a:moveTo>
                    <a:pt x="4" y="0"/>
                  </a:moveTo>
                  <a:lnTo>
                    <a:pt x="115" y="0"/>
                  </a:lnTo>
                  <a:lnTo>
                    <a:pt x="309" y="18"/>
                  </a:lnTo>
                  <a:lnTo>
                    <a:pt x="378" y="26"/>
                  </a:lnTo>
                  <a:lnTo>
                    <a:pt x="378" y="55"/>
                  </a:lnTo>
                  <a:lnTo>
                    <a:pt x="380" y="61"/>
                  </a:lnTo>
                  <a:lnTo>
                    <a:pt x="324" y="61"/>
                  </a:lnTo>
                  <a:lnTo>
                    <a:pt x="312" y="56"/>
                  </a:lnTo>
                  <a:lnTo>
                    <a:pt x="95" y="31"/>
                  </a:lnTo>
                  <a:lnTo>
                    <a:pt x="60" y="37"/>
                  </a:lnTo>
                  <a:lnTo>
                    <a:pt x="0" y="36"/>
                  </a:lnTo>
                  <a:lnTo>
                    <a:pt x="4" y="0"/>
                  </a:lnTo>
                </a:path>
              </a:pathLst>
            </a:custGeom>
            <a:solidFill>
              <a:srgbClr val="CC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440" name="Freeform 216"/>
            <p:cNvSpPr>
              <a:spLocks/>
            </p:cNvSpPr>
            <p:nvPr/>
          </p:nvSpPr>
          <p:spPr bwMode="auto">
            <a:xfrm>
              <a:off x="1213" y="2393"/>
              <a:ext cx="100" cy="52"/>
            </a:xfrm>
            <a:custGeom>
              <a:avLst/>
              <a:gdLst>
                <a:gd name="T0" fmla="*/ 99 w 100"/>
                <a:gd name="T1" fmla="*/ 51 h 52"/>
                <a:gd name="T2" fmla="*/ 96 w 100"/>
                <a:gd name="T3" fmla="*/ 31 h 52"/>
                <a:gd name="T4" fmla="*/ 85 w 100"/>
                <a:gd name="T5" fmla="*/ 15 h 52"/>
                <a:gd name="T6" fmla="*/ 50 w 100"/>
                <a:gd name="T7" fmla="*/ 0 h 52"/>
                <a:gd name="T8" fmla="*/ 31 w 100"/>
                <a:gd name="T9" fmla="*/ 4 h 52"/>
                <a:gd name="T10" fmla="*/ 15 w 100"/>
                <a:gd name="T11" fmla="*/ 15 h 52"/>
                <a:gd name="T12" fmla="*/ 0 w 100"/>
                <a:gd name="T13" fmla="*/ 51 h 52"/>
                <a:gd name="T14" fmla="*/ 99 w 100"/>
                <a:gd name="T15" fmla="*/ 5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52">
                  <a:moveTo>
                    <a:pt x="99" y="51"/>
                  </a:moveTo>
                  <a:lnTo>
                    <a:pt x="96" y="31"/>
                  </a:lnTo>
                  <a:lnTo>
                    <a:pt x="85" y="15"/>
                  </a:lnTo>
                  <a:lnTo>
                    <a:pt x="50" y="0"/>
                  </a:lnTo>
                  <a:lnTo>
                    <a:pt x="31" y="4"/>
                  </a:lnTo>
                  <a:lnTo>
                    <a:pt x="15" y="15"/>
                  </a:lnTo>
                  <a:lnTo>
                    <a:pt x="0" y="51"/>
                  </a:lnTo>
                  <a:lnTo>
                    <a:pt x="99" y="51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441" name="Freeform 217"/>
            <p:cNvSpPr>
              <a:spLocks/>
            </p:cNvSpPr>
            <p:nvPr/>
          </p:nvSpPr>
          <p:spPr bwMode="auto">
            <a:xfrm>
              <a:off x="1243" y="1438"/>
              <a:ext cx="487" cy="48"/>
            </a:xfrm>
            <a:custGeom>
              <a:avLst/>
              <a:gdLst>
                <a:gd name="T0" fmla="*/ 486 w 487"/>
                <a:gd name="T1" fmla="*/ 47 h 48"/>
                <a:gd name="T2" fmla="*/ 486 w 487"/>
                <a:gd name="T3" fmla="*/ 0 h 48"/>
                <a:gd name="T4" fmla="*/ 0 w 487"/>
                <a:gd name="T5" fmla="*/ 0 h 48"/>
                <a:gd name="T6" fmla="*/ 0 w 487"/>
                <a:gd name="T7" fmla="*/ 47 h 48"/>
                <a:gd name="T8" fmla="*/ 486 w 487"/>
                <a:gd name="T9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7" h="48">
                  <a:moveTo>
                    <a:pt x="486" y="47"/>
                  </a:moveTo>
                  <a:lnTo>
                    <a:pt x="486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486" y="47"/>
                  </a:lnTo>
                </a:path>
              </a:pathLst>
            </a:custGeom>
            <a:gradFill rotWithShape="0">
              <a:gsLst>
                <a:gs pos="0">
                  <a:srgbClr val="B2B2B2">
                    <a:gamma/>
                    <a:shade val="40000"/>
                    <a:invGamma/>
                  </a:srgbClr>
                </a:gs>
                <a:gs pos="50000">
                  <a:srgbClr val="B2B2B2"/>
                </a:gs>
                <a:gs pos="100000">
                  <a:srgbClr val="B2B2B2">
                    <a:gamma/>
                    <a:shade val="40000"/>
                    <a:invGamma/>
                  </a:srgbClr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442" name="Freeform 218"/>
            <p:cNvSpPr>
              <a:spLocks/>
            </p:cNvSpPr>
            <p:nvPr/>
          </p:nvSpPr>
          <p:spPr bwMode="auto">
            <a:xfrm>
              <a:off x="1265" y="1412"/>
              <a:ext cx="88" cy="27"/>
            </a:xfrm>
            <a:custGeom>
              <a:avLst/>
              <a:gdLst>
                <a:gd name="T0" fmla="*/ 87 w 88"/>
                <a:gd name="T1" fmla="*/ 26 h 27"/>
                <a:gd name="T2" fmla="*/ 87 w 88"/>
                <a:gd name="T3" fmla="*/ 0 h 27"/>
                <a:gd name="T4" fmla="*/ 0 w 88"/>
                <a:gd name="T5" fmla="*/ 0 h 27"/>
                <a:gd name="T6" fmla="*/ 0 w 88"/>
                <a:gd name="T7" fmla="*/ 26 h 27"/>
                <a:gd name="T8" fmla="*/ 87 w 88"/>
                <a:gd name="T9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27">
                  <a:moveTo>
                    <a:pt x="87" y="26"/>
                  </a:moveTo>
                  <a:lnTo>
                    <a:pt x="87" y="0"/>
                  </a:lnTo>
                  <a:lnTo>
                    <a:pt x="0" y="0"/>
                  </a:lnTo>
                  <a:lnTo>
                    <a:pt x="0" y="26"/>
                  </a:lnTo>
                  <a:lnTo>
                    <a:pt x="87" y="26"/>
                  </a:lnTo>
                </a:path>
              </a:pathLst>
            </a:custGeom>
            <a:solidFill>
              <a:srgbClr val="FF9F71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443" name="Freeform 219"/>
            <p:cNvSpPr>
              <a:spLocks/>
            </p:cNvSpPr>
            <p:nvPr/>
          </p:nvSpPr>
          <p:spPr bwMode="auto">
            <a:xfrm>
              <a:off x="1621" y="1412"/>
              <a:ext cx="87" cy="27"/>
            </a:xfrm>
            <a:custGeom>
              <a:avLst/>
              <a:gdLst>
                <a:gd name="T0" fmla="*/ 0 w 87"/>
                <a:gd name="T1" fmla="*/ 26 h 27"/>
                <a:gd name="T2" fmla="*/ 0 w 87"/>
                <a:gd name="T3" fmla="*/ 0 h 27"/>
                <a:gd name="T4" fmla="*/ 86 w 87"/>
                <a:gd name="T5" fmla="*/ 0 h 27"/>
                <a:gd name="T6" fmla="*/ 86 w 87"/>
                <a:gd name="T7" fmla="*/ 26 h 27"/>
                <a:gd name="T8" fmla="*/ 0 w 87"/>
                <a:gd name="T9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27">
                  <a:moveTo>
                    <a:pt x="0" y="26"/>
                  </a:moveTo>
                  <a:lnTo>
                    <a:pt x="0" y="0"/>
                  </a:lnTo>
                  <a:lnTo>
                    <a:pt x="86" y="0"/>
                  </a:lnTo>
                  <a:lnTo>
                    <a:pt x="86" y="26"/>
                  </a:lnTo>
                  <a:lnTo>
                    <a:pt x="0" y="26"/>
                  </a:lnTo>
                </a:path>
              </a:pathLst>
            </a:custGeom>
            <a:solidFill>
              <a:srgbClr val="FF9F71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444" name="Freeform 220"/>
            <p:cNvSpPr>
              <a:spLocks/>
            </p:cNvSpPr>
            <p:nvPr/>
          </p:nvSpPr>
          <p:spPr bwMode="auto">
            <a:xfrm>
              <a:off x="1658" y="2346"/>
              <a:ext cx="100" cy="102"/>
            </a:xfrm>
            <a:custGeom>
              <a:avLst/>
              <a:gdLst>
                <a:gd name="T0" fmla="*/ 50 w 100"/>
                <a:gd name="T1" fmla="*/ 101 h 102"/>
                <a:gd name="T2" fmla="*/ 15 w 100"/>
                <a:gd name="T3" fmla="*/ 86 h 102"/>
                <a:gd name="T4" fmla="*/ 0 w 100"/>
                <a:gd name="T5" fmla="*/ 51 h 102"/>
                <a:gd name="T6" fmla="*/ 14 w 100"/>
                <a:gd name="T7" fmla="*/ 15 h 102"/>
                <a:gd name="T8" fmla="*/ 50 w 100"/>
                <a:gd name="T9" fmla="*/ 0 h 102"/>
                <a:gd name="T10" fmla="*/ 69 w 100"/>
                <a:gd name="T11" fmla="*/ 4 h 102"/>
                <a:gd name="T12" fmla="*/ 85 w 100"/>
                <a:gd name="T13" fmla="*/ 15 h 102"/>
                <a:gd name="T14" fmla="*/ 99 w 100"/>
                <a:gd name="T15" fmla="*/ 51 h 102"/>
                <a:gd name="T16" fmla="*/ 96 w 100"/>
                <a:gd name="T17" fmla="*/ 70 h 102"/>
                <a:gd name="T18" fmla="*/ 85 w 100"/>
                <a:gd name="T19" fmla="*/ 86 h 102"/>
                <a:gd name="T20" fmla="*/ 50 w 100"/>
                <a:gd name="T21" fmla="*/ 10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102">
                  <a:moveTo>
                    <a:pt x="50" y="101"/>
                  </a:moveTo>
                  <a:lnTo>
                    <a:pt x="15" y="86"/>
                  </a:lnTo>
                  <a:lnTo>
                    <a:pt x="0" y="51"/>
                  </a:lnTo>
                  <a:lnTo>
                    <a:pt x="14" y="15"/>
                  </a:lnTo>
                  <a:lnTo>
                    <a:pt x="50" y="0"/>
                  </a:lnTo>
                  <a:lnTo>
                    <a:pt x="69" y="4"/>
                  </a:lnTo>
                  <a:lnTo>
                    <a:pt x="85" y="15"/>
                  </a:lnTo>
                  <a:lnTo>
                    <a:pt x="99" y="51"/>
                  </a:lnTo>
                  <a:lnTo>
                    <a:pt x="96" y="70"/>
                  </a:lnTo>
                  <a:lnTo>
                    <a:pt x="85" y="86"/>
                  </a:lnTo>
                  <a:lnTo>
                    <a:pt x="50" y="101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308445" name="Group 221"/>
            <p:cNvGrpSpPr>
              <a:grpSpLocks/>
            </p:cNvGrpSpPr>
            <p:nvPr/>
          </p:nvGrpSpPr>
          <p:grpSpPr bwMode="auto">
            <a:xfrm>
              <a:off x="1214" y="2196"/>
              <a:ext cx="544" cy="149"/>
              <a:chOff x="1214" y="2196"/>
              <a:chExt cx="544" cy="149"/>
            </a:xfrm>
          </p:grpSpPr>
          <p:sp>
            <p:nvSpPr>
              <p:cNvPr id="308446" name="Freeform 222"/>
              <p:cNvSpPr>
                <a:spLocks/>
              </p:cNvSpPr>
              <p:nvPr/>
            </p:nvSpPr>
            <p:spPr bwMode="auto">
              <a:xfrm>
                <a:off x="1261" y="2200"/>
                <a:ext cx="464" cy="137"/>
              </a:xfrm>
              <a:custGeom>
                <a:avLst/>
                <a:gdLst>
                  <a:gd name="T0" fmla="*/ 0 w 464"/>
                  <a:gd name="T1" fmla="*/ 42 h 137"/>
                  <a:gd name="T2" fmla="*/ 452 w 464"/>
                  <a:gd name="T3" fmla="*/ 0 h 137"/>
                  <a:gd name="T4" fmla="*/ 463 w 464"/>
                  <a:gd name="T5" fmla="*/ 92 h 137"/>
                  <a:gd name="T6" fmla="*/ 12 w 464"/>
                  <a:gd name="T7" fmla="*/ 136 h 137"/>
                  <a:gd name="T8" fmla="*/ 0 w 464"/>
                  <a:gd name="T9" fmla="*/ 42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4" h="137">
                    <a:moveTo>
                      <a:pt x="0" y="42"/>
                    </a:moveTo>
                    <a:lnTo>
                      <a:pt x="452" y="0"/>
                    </a:lnTo>
                    <a:lnTo>
                      <a:pt x="463" y="92"/>
                    </a:lnTo>
                    <a:lnTo>
                      <a:pt x="12" y="136"/>
                    </a:lnTo>
                    <a:lnTo>
                      <a:pt x="0" y="42"/>
                    </a:lnTo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69804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69804"/>
                      <a:invGamma/>
                    </a:schemeClr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447" name="Freeform 223"/>
              <p:cNvSpPr>
                <a:spLocks/>
              </p:cNvSpPr>
              <p:nvPr/>
            </p:nvSpPr>
            <p:spPr bwMode="auto">
              <a:xfrm>
                <a:off x="1214" y="2243"/>
                <a:ext cx="101" cy="102"/>
              </a:xfrm>
              <a:custGeom>
                <a:avLst/>
                <a:gdLst>
                  <a:gd name="T0" fmla="*/ 50 w 101"/>
                  <a:gd name="T1" fmla="*/ 101 h 102"/>
                  <a:gd name="T2" fmla="*/ 85 w 101"/>
                  <a:gd name="T3" fmla="*/ 86 h 102"/>
                  <a:gd name="T4" fmla="*/ 100 w 101"/>
                  <a:gd name="T5" fmla="*/ 50 h 102"/>
                  <a:gd name="T6" fmla="*/ 96 w 101"/>
                  <a:gd name="T7" fmla="*/ 31 h 102"/>
                  <a:gd name="T8" fmla="*/ 86 w 101"/>
                  <a:gd name="T9" fmla="*/ 15 h 102"/>
                  <a:gd name="T10" fmla="*/ 50 w 101"/>
                  <a:gd name="T11" fmla="*/ 0 h 102"/>
                  <a:gd name="T12" fmla="*/ 31 w 101"/>
                  <a:gd name="T13" fmla="*/ 4 h 102"/>
                  <a:gd name="T14" fmla="*/ 15 w 101"/>
                  <a:gd name="T15" fmla="*/ 15 h 102"/>
                  <a:gd name="T16" fmla="*/ 0 w 101"/>
                  <a:gd name="T17" fmla="*/ 50 h 102"/>
                  <a:gd name="T18" fmla="*/ 15 w 101"/>
                  <a:gd name="T19" fmla="*/ 86 h 102"/>
                  <a:gd name="T20" fmla="*/ 50 w 101"/>
                  <a:gd name="T21" fmla="*/ 10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1" h="102">
                    <a:moveTo>
                      <a:pt x="50" y="101"/>
                    </a:moveTo>
                    <a:lnTo>
                      <a:pt x="85" y="86"/>
                    </a:lnTo>
                    <a:lnTo>
                      <a:pt x="100" y="50"/>
                    </a:lnTo>
                    <a:lnTo>
                      <a:pt x="96" y="31"/>
                    </a:lnTo>
                    <a:lnTo>
                      <a:pt x="86" y="15"/>
                    </a:lnTo>
                    <a:lnTo>
                      <a:pt x="50" y="0"/>
                    </a:lnTo>
                    <a:lnTo>
                      <a:pt x="31" y="4"/>
                    </a:lnTo>
                    <a:lnTo>
                      <a:pt x="15" y="15"/>
                    </a:lnTo>
                    <a:lnTo>
                      <a:pt x="0" y="50"/>
                    </a:lnTo>
                    <a:lnTo>
                      <a:pt x="15" y="86"/>
                    </a:lnTo>
                    <a:lnTo>
                      <a:pt x="50" y="101"/>
                    </a:lnTo>
                  </a:path>
                </a:pathLst>
              </a:custGeom>
              <a:solidFill>
                <a:schemeClr val="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448" name="Freeform 224"/>
              <p:cNvSpPr>
                <a:spLocks/>
              </p:cNvSpPr>
              <p:nvPr/>
            </p:nvSpPr>
            <p:spPr bwMode="auto">
              <a:xfrm>
                <a:off x="1658" y="2196"/>
                <a:ext cx="100" cy="102"/>
              </a:xfrm>
              <a:custGeom>
                <a:avLst/>
                <a:gdLst>
                  <a:gd name="T0" fmla="*/ 50 w 100"/>
                  <a:gd name="T1" fmla="*/ 101 h 102"/>
                  <a:gd name="T2" fmla="*/ 15 w 100"/>
                  <a:gd name="T3" fmla="*/ 86 h 102"/>
                  <a:gd name="T4" fmla="*/ 0 w 100"/>
                  <a:gd name="T5" fmla="*/ 50 h 102"/>
                  <a:gd name="T6" fmla="*/ 14 w 100"/>
                  <a:gd name="T7" fmla="*/ 15 h 102"/>
                  <a:gd name="T8" fmla="*/ 50 w 100"/>
                  <a:gd name="T9" fmla="*/ 0 h 102"/>
                  <a:gd name="T10" fmla="*/ 69 w 100"/>
                  <a:gd name="T11" fmla="*/ 4 h 102"/>
                  <a:gd name="T12" fmla="*/ 85 w 100"/>
                  <a:gd name="T13" fmla="*/ 15 h 102"/>
                  <a:gd name="T14" fmla="*/ 99 w 100"/>
                  <a:gd name="T15" fmla="*/ 50 h 102"/>
                  <a:gd name="T16" fmla="*/ 96 w 100"/>
                  <a:gd name="T17" fmla="*/ 69 h 102"/>
                  <a:gd name="T18" fmla="*/ 85 w 100"/>
                  <a:gd name="T19" fmla="*/ 86 h 102"/>
                  <a:gd name="T20" fmla="*/ 50 w 100"/>
                  <a:gd name="T21" fmla="*/ 10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0" h="102">
                    <a:moveTo>
                      <a:pt x="50" y="101"/>
                    </a:moveTo>
                    <a:lnTo>
                      <a:pt x="15" y="86"/>
                    </a:lnTo>
                    <a:lnTo>
                      <a:pt x="0" y="50"/>
                    </a:lnTo>
                    <a:lnTo>
                      <a:pt x="14" y="15"/>
                    </a:lnTo>
                    <a:lnTo>
                      <a:pt x="50" y="0"/>
                    </a:lnTo>
                    <a:lnTo>
                      <a:pt x="69" y="4"/>
                    </a:lnTo>
                    <a:lnTo>
                      <a:pt x="85" y="15"/>
                    </a:lnTo>
                    <a:lnTo>
                      <a:pt x="99" y="50"/>
                    </a:lnTo>
                    <a:lnTo>
                      <a:pt x="96" y="69"/>
                    </a:lnTo>
                    <a:lnTo>
                      <a:pt x="85" y="86"/>
                    </a:lnTo>
                    <a:lnTo>
                      <a:pt x="50" y="101"/>
                    </a:lnTo>
                  </a:path>
                </a:pathLst>
              </a:custGeom>
              <a:solidFill>
                <a:schemeClr val="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308449" name="Group 225"/>
            <p:cNvGrpSpPr>
              <a:grpSpLocks/>
            </p:cNvGrpSpPr>
            <p:nvPr/>
          </p:nvGrpSpPr>
          <p:grpSpPr bwMode="auto">
            <a:xfrm>
              <a:off x="1214" y="2045"/>
              <a:ext cx="544" cy="148"/>
              <a:chOff x="1214" y="2045"/>
              <a:chExt cx="544" cy="148"/>
            </a:xfrm>
          </p:grpSpPr>
          <p:sp>
            <p:nvSpPr>
              <p:cNvPr id="308450" name="Freeform 226"/>
              <p:cNvSpPr>
                <a:spLocks/>
              </p:cNvSpPr>
              <p:nvPr/>
            </p:nvSpPr>
            <p:spPr bwMode="auto">
              <a:xfrm>
                <a:off x="1254" y="2048"/>
                <a:ext cx="464" cy="137"/>
              </a:xfrm>
              <a:custGeom>
                <a:avLst/>
                <a:gdLst>
                  <a:gd name="T0" fmla="*/ 0 w 464"/>
                  <a:gd name="T1" fmla="*/ 42 h 137"/>
                  <a:gd name="T2" fmla="*/ 452 w 464"/>
                  <a:gd name="T3" fmla="*/ 0 h 137"/>
                  <a:gd name="T4" fmla="*/ 463 w 464"/>
                  <a:gd name="T5" fmla="*/ 92 h 137"/>
                  <a:gd name="T6" fmla="*/ 12 w 464"/>
                  <a:gd name="T7" fmla="*/ 136 h 137"/>
                  <a:gd name="T8" fmla="*/ 0 w 464"/>
                  <a:gd name="T9" fmla="*/ 42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4" h="137">
                    <a:moveTo>
                      <a:pt x="0" y="42"/>
                    </a:moveTo>
                    <a:lnTo>
                      <a:pt x="452" y="0"/>
                    </a:lnTo>
                    <a:lnTo>
                      <a:pt x="463" y="92"/>
                    </a:lnTo>
                    <a:lnTo>
                      <a:pt x="12" y="136"/>
                    </a:lnTo>
                    <a:lnTo>
                      <a:pt x="0" y="42"/>
                    </a:lnTo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69804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69804"/>
                      <a:invGamma/>
                    </a:schemeClr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451" name="Freeform 227"/>
              <p:cNvSpPr>
                <a:spLocks/>
              </p:cNvSpPr>
              <p:nvPr/>
            </p:nvSpPr>
            <p:spPr bwMode="auto">
              <a:xfrm>
                <a:off x="1214" y="2092"/>
                <a:ext cx="101" cy="101"/>
              </a:xfrm>
              <a:custGeom>
                <a:avLst/>
                <a:gdLst>
                  <a:gd name="T0" fmla="*/ 50 w 101"/>
                  <a:gd name="T1" fmla="*/ 100 h 101"/>
                  <a:gd name="T2" fmla="*/ 85 w 101"/>
                  <a:gd name="T3" fmla="*/ 86 h 101"/>
                  <a:gd name="T4" fmla="*/ 100 w 101"/>
                  <a:gd name="T5" fmla="*/ 50 h 101"/>
                  <a:gd name="T6" fmla="*/ 96 w 101"/>
                  <a:gd name="T7" fmla="*/ 31 h 101"/>
                  <a:gd name="T8" fmla="*/ 86 w 101"/>
                  <a:gd name="T9" fmla="*/ 15 h 101"/>
                  <a:gd name="T10" fmla="*/ 50 w 101"/>
                  <a:gd name="T11" fmla="*/ 0 h 101"/>
                  <a:gd name="T12" fmla="*/ 31 w 101"/>
                  <a:gd name="T13" fmla="*/ 4 h 101"/>
                  <a:gd name="T14" fmla="*/ 15 w 101"/>
                  <a:gd name="T15" fmla="*/ 14 h 101"/>
                  <a:gd name="T16" fmla="*/ 0 w 101"/>
                  <a:gd name="T17" fmla="*/ 50 h 101"/>
                  <a:gd name="T18" fmla="*/ 15 w 101"/>
                  <a:gd name="T19" fmla="*/ 85 h 101"/>
                  <a:gd name="T20" fmla="*/ 50 w 101"/>
                  <a:gd name="T21" fmla="*/ 10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1" h="101">
                    <a:moveTo>
                      <a:pt x="50" y="100"/>
                    </a:moveTo>
                    <a:lnTo>
                      <a:pt x="85" y="86"/>
                    </a:lnTo>
                    <a:lnTo>
                      <a:pt x="100" y="50"/>
                    </a:lnTo>
                    <a:lnTo>
                      <a:pt x="96" y="31"/>
                    </a:lnTo>
                    <a:lnTo>
                      <a:pt x="86" y="15"/>
                    </a:lnTo>
                    <a:lnTo>
                      <a:pt x="50" y="0"/>
                    </a:lnTo>
                    <a:lnTo>
                      <a:pt x="31" y="4"/>
                    </a:lnTo>
                    <a:lnTo>
                      <a:pt x="15" y="14"/>
                    </a:lnTo>
                    <a:lnTo>
                      <a:pt x="0" y="50"/>
                    </a:lnTo>
                    <a:lnTo>
                      <a:pt x="15" y="85"/>
                    </a:lnTo>
                    <a:lnTo>
                      <a:pt x="50" y="100"/>
                    </a:lnTo>
                  </a:path>
                </a:pathLst>
              </a:custGeom>
              <a:solidFill>
                <a:schemeClr val="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452" name="Freeform 228"/>
              <p:cNvSpPr>
                <a:spLocks/>
              </p:cNvSpPr>
              <p:nvPr/>
            </p:nvSpPr>
            <p:spPr bwMode="auto">
              <a:xfrm>
                <a:off x="1658" y="2045"/>
                <a:ext cx="100" cy="101"/>
              </a:xfrm>
              <a:custGeom>
                <a:avLst/>
                <a:gdLst>
                  <a:gd name="T0" fmla="*/ 50 w 100"/>
                  <a:gd name="T1" fmla="*/ 100 h 101"/>
                  <a:gd name="T2" fmla="*/ 15 w 100"/>
                  <a:gd name="T3" fmla="*/ 86 h 101"/>
                  <a:gd name="T4" fmla="*/ 0 w 100"/>
                  <a:gd name="T5" fmla="*/ 50 h 101"/>
                  <a:gd name="T6" fmla="*/ 14 w 100"/>
                  <a:gd name="T7" fmla="*/ 15 h 101"/>
                  <a:gd name="T8" fmla="*/ 50 w 100"/>
                  <a:gd name="T9" fmla="*/ 0 h 101"/>
                  <a:gd name="T10" fmla="*/ 69 w 100"/>
                  <a:gd name="T11" fmla="*/ 4 h 101"/>
                  <a:gd name="T12" fmla="*/ 85 w 100"/>
                  <a:gd name="T13" fmla="*/ 14 h 101"/>
                  <a:gd name="T14" fmla="*/ 99 w 100"/>
                  <a:gd name="T15" fmla="*/ 50 h 101"/>
                  <a:gd name="T16" fmla="*/ 96 w 100"/>
                  <a:gd name="T17" fmla="*/ 69 h 101"/>
                  <a:gd name="T18" fmla="*/ 85 w 100"/>
                  <a:gd name="T19" fmla="*/ 85 h 101"/>
                  <a:gd name="T20" fmla="*/ 50 w 100"/>
                  <a:gd name="T21" fmla="*/ 10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0" h="101">
                    <a:moveTo>
                      <a:pt x="50" y="100"/>
                    </a:moveTo>
                    <a:lnTo>
                      <a:pt x="15" y="86"/>
                    </a:lnTo>
                    <a:lnTo>
                      <a:pt x="0" y="50"/>
                    </a:lnTo>
                    <a:lnTo>
                      <a:pt x="14" y="15"/>
                    </a:lnTo>
                    <a:lnTo>
                      <a:pt x="50" y="0"/>
                    </a:lnTo>
                    <a:lnTo>
                      <a:pt x="69" y="4"/>
                    </a:lnTo>
                    <a:lnTo>
                      <a:pt x="85" y="14"/>
                    </a:lnTo>
                    <a:lnTo>
                      <a:pt x="99" y="50"/>
                    </a:lnTo>
                    <a:lnTo>
                      <a:pt x="96" y="69"/>
                    </a:lnTo>
                    <a:lnTo>
                      <a:pt x="85" y="85"/>
                    </a:lnTo>
                    <a:lnTo>
                      <a:pt x="50" y="100"/>
                    </a:lnTo>
                  </a:path>
                </a:pathLst>
              </a:custGeom>
              <a:solidFill>
                <a:schemeClr val="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308453" name="Group 229"/>
            <p:cNvGrpSpPr>
              <a:grpSpLocks/>
            </p:cNvGrpSpPr>
            <p:nvPr/>
          </p:nvGrpSpPr>
          <p:grpSpPr bwMode="auto">
            <a:xfrm>
              <a:off x="1214" y="1884"/>
              <a:ext cx="544" cy="148"/>
              <a:chOff x="1214" y="1884"/>
              <a:chExt cx="544" cy="148"/>
            </a:xfrm>
          </p:grpSpPr>
          <p:sp>
            <p:nvSpPr>
              <p:cNvPr id="308454" name="Freeform 230"/>
              <p:cNvSpPr>
                <a:spLocks/>
              </p:cNvSpPr>
              <p:nvPr/>
            </p:nvSpPr>
            <p:spPr bwMode="auto">
              <a:xfrm>
                <a:off x="1256" y="1889"/>
                <a:ext cx="464" cy="137"/>
              </a:xfrm>
              <a:custGeom>
                <a:avLst/>
                <a:gdLst>
                  <a:gd name="T0" fmla="*/ 0 w 464"/>
                  <a:gd name="T1" fmla="*/ 42 h 137"/>
                  <a:gd name="T2" fmla="*/ 452 w 464"/>
                  <a:gd name="T3" fmla="*/ 0 h 137"/>
                  <a:gd name="T4" fmla="*/ 463 w 464"/>
                  <a:gd name="T5" fmla="*/ 92 h 137"/>
                  <a:gd name="T6" fmla="*/ 12 w 464"/>
                  <a:gd name="T7" fmla="*/ 136 h 137"/>
                  <a:gd name="T8" fmla="*/ 0 w 464"/>
                  <a:gd name="T9" fmla="*/ 42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4" h="137">
                    <a:moveTo>
                      <a:pt x="0" y="42"/>
                    </a:moveTo>
                    <a:lnTo>
                      <a:pt x="452" y="0"/>
                    </a:lnTo>
                    <a:lnTo>
                      <a:pt x="463" y="92"/>
                    </a:lnTo>
                    <a:lnTo>
                      <a:pt x="12" y="136"/>
                    </a:lnTo>
                    <a:lnTo>
                      <a:pt x="0" y="42"/>
                    </a:lnTo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69804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69804"/>
                      <a:invGamma/>
                    </a:schemeClr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455" name="Freeform 231"/>
              <p:cNvSpPr>
                <a:spLocks/>
              </p:cNvSpPr>
              <p:nvPr/>
            </p:nvSpPr>
            <p:spPr bwMode="auto">
              <a:xfrm>
                <a:off x="1214" y="1931"/>
                <a:ext cx="101" cy="101"/>
              </a:xfrm>
              <a:custGeom>
                <a:avLst/>
                <a:gdLst>
                  <a:gd name="T0" fmla="*/ 50 w 101"/>
                  <a:gd name="T1" fmla="*/ 100 h 101"/>
                  <a:gd name="T2" fmla="*/ 85 w 101"/>
                  <a:gd name="T3" fmla="*/ 86 h 101"/>
                  <a:gd name="T4" fmla="*/ 100 w 101"/>
                  <a:gd name="T5" fmla="*/ 50 h 101"/>
                  <a:gd name="T6" fmla="*/ 96 w 101"/>
                  <a:gd name="T7" fmla="*/ 31 h 101"/>
                  <a:gd name="T8" fmla="*/ 86 w 101"/>
                  <a:gd name="T9" fmla="*/ 15 h 101"/>
                  <a:gd name="T10" fmla="*/ 50 w 101"/>
                  <a:gd name="T11" fmla="*/ 0 h 101"/>
                  <a:gd name="T12" fmla="*/ 31 w 101"/>
                  <a:gd name="T13" fmla="*/ 3 h 101"/>
                  <a:gd name="T14" fmla="*/ 15 w 101"/>
                  <a:gd name="T15" fmla="*/ 14 h 101"/>
                  <a:gd name="T16" fmla="*/ 0 w 101"/>
                  <a:gd name="T17" fmla="*/ 50 h 101"/>
                  <a:gd name="T18" fmla="*/ 15 w 101"/>
                  <a:gd name="T19" fmla="*/ 85 h 101"/>
                  <a:gd name="T20" fmla="*/ 50 w 101"/>
                  <a:gd name="T21" fmla="*/ 10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1" h="101">
                    <a:moveTo>
                      <a:pt x="50" y="100"/>
                    </a:moveTo>
                    <a:lnTo>
                      <a:pt x="85" y="86"/>
                    </a:lnTo>
                    <a:lnTo>
                      <a:pt x="100" y="50"/>
                    </a:lnTo>
                    <a:lnTo>
                      <a:pt x="96" y="31"/>
                    </a:lnTo>
                    <a:lnTo>
                      <a:pt x="86" y="15"/>
                    </a:lnTo>
                    <a:lnTo>
                      <a:pt x="50" y="0"/>
                    </a:lnTo>
                    <a:lnTo>
                      <a:pt x="31" y="3"/>
                    </a:lnTo>
                    <a:lnTo>
                      <a:pt x="15" y="14"/>
                    </a:lnTo>
                    <a:lnTo>
                      <a:pt x="0" y="50"/>
                    </a:lnTo>
                    <a:lnTo>
                      <a:pt x="15" y="85"/>
                    </a:lnTo>
                    <a:lnTo>
                      <a:pt x="50" y="100"/>
                    </a:lnTo>
                  </a:path>
                </a:pathLst>
              </a:custGeom>
              <a:solidFill>
                <a:schemeClr val="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456" name="Freeform 232"/>
              <p:cNvSpPr>
                <a:spLocks/>
              </p:cNvSpPr>
              <p:nvPr/>
            </p:nvSpPr>
            <p:spPr bwMode="auto">
              <a:xfrm>
                <a:off x="1658" y="1884"/>
                <a:ext cx="100" cy="102"/>
              </a:xfrm>
              <a:custGeom>
                <a:avLst/>
                <a:gdLst>
                  <a:gd name="T0" fmla="*/ 50 w 100"/>
                  <a:gd name="T1" fmla="*/ 101 h 102"/>
                  <a:gd name="T2" fmla="*/ 15 w 100"/>
                  <a:gd name="T3" fmla="*/ 86 h 102"/>
                  <a:gd name="T4" fmla="*/ 0 w 100"/>
                  <a:gd name="T5" fmla="*/ 50 h 102"/>
                  <a:gd name="T6" fmla="*/ 14 w 100"/>
                  <a:gd name="T7" fmla="*/ 15 h 102"/>
                  <a:gd name="T8" fmla="*/ 50 w 100"/>
                  <a:gd name="T9" fmla="*/ 0 h 102"/>
                  <a:gd name="T10" fmla="*/ 69 w 100"/>
                  <a:gd name="T11" fmla="*/ 4 h 102"/>
                  <a:gd name="T12" fmla="*/ 85 w 100"/>
                  <a:gd name="T13" fmla="*/ 15 h 102"/>
                  <a:gd name="T14" fmla="*/ 99 w 100"/>
                  <a:gd name="T15" fmla="*/ 50 h 102"/>
                  <a:gd name="T16" fmla="*/ 96 w 100"/>
                  <a:gd name="T17" fmla="*/ 69 h 102"/>
                  <a:gd name="T18" fmla="*/ 85 w 100"/>
                  <a:gd name="T19" fmla="*/ 86 h 102"/>
                  <a:gd name="T20" fmla="*/ 50 w 100"/>
                  <a:gd name="T21" fmla="*/ 10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0" h="102">
                    <a:moveTo>
                      <a:pt x="50" y="101"/>
                    </a:moveTo>
                    <a:lnTo>
                      <a:pt x="15" y="86"/>
                    </a:lnTo>
                    <a:lnTo>
                      <a:pt x="0" y="50"/>
                    </a:lnTo>
                    <a:lnTo>
                      <a:pt x="14" y="15"/>
                    </a:lnTo>
                    <a:lnTo>
                      <a:pt x="50" y="0"/>
                    </a:lnTo>
                    <a:lnTo>
                      <a:pt x="69" y="4"/>
                    </a:lnTo>
                    <a:lnTo>
                      <a:pt x="85" y="15"/>
                    </a:lnTo>
                    <a:lnTo>
                      <a:pt x="99" y="50"/>
                    </a:lnTo>
                    <a:lnTo>
                      <a:pt x="96" y="69"/>
                    </a:lnTo>
                    <a:lnTo>
                      <a:pt x="85" y="86"/>
                    </a:lnTo>
                    <a:lnTo>
                      <a:pt x="50" y="101"/>
                    </a:lnTo>
                  </a:path>
                </a:pathLst>
              </a:custGeom>
              <a:solidFill>
                <a:schemeClr val="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308457" name="Group 233"/>
            <p:cNvGrpSpPr>
              <a:grpSpLocks/>
            </p:cNvGrpSpPr>
            <p:nvPr/>
          </p:nvGrpSpPr>
          <p:grpSpPr bwMode="auto">
            <a:xfrm>
              <a:off x="1214" y="1728"/>
              <a:ext cx="544" cy="154"/>
              <a:chOff x="1214" y="1728"/>
              <a:chExt cx="544" cy="154"/>
            </a:xfrm>
          </p:grpSpPr>
          <p:sp>
            <p:nvSpPr>
              <p:cNvPr id="308458" name="Freeform 234"/>
              <p:cNvSpPr>
                <a:spLocks/>
              </p:cNvSpPr>
              <p:nvPr/>
            </p:nvSpPr>
            <p:spPr bwMode="auto">
              <a:xfrm>
                <a:off x="1258" y="1735"/>
                <a:ext cx="464" cy="137"/>
              </a:xfrm>
              <a:custGeom>
                <a:avLst/>
                <a:gdLst>
                  <a:gd name="T0" fmla="*/ 0 w 464"/>
                  <a:gd name="T1" fmla="*/ 42 h 137"/>
                  <a:gd name="T2" fmla="*/ 452 w 464"/>
                  <a:gd name="T3" fmla="*/ 0 h 137"/>
                  <a:gd name="T4" fmla="*/ 463 w 464"/>
                  <a:gd name="T5" fmla="*/ 92 h 137"/>
                  <a:gd name="T6" fmla="*/ 12 w 464"/>
                  <a:gd name="T7" fmla="*/ 136 h 137"/>
                  <a:gd name="T8" fmla="*/ 0 w 464"/>
                  <a:gd name="T9" fmla="*/ 42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4" h="137">
                    <a:moveTo>
                      <a:pt x="0" y="42"/>
                    </a:moveTo>
                    <a:lnTo>
                      <a:pt x="452" y="0"/>
                    </a:lnTo>
                    <a:lnTo>
                      <a:pt x="463" y="92"/>
                    </a:lnTo>
                    <a:lnTo>
                      <a:pt x="12" y="136"/>
                    </a:lnTo>
                    <a:lnTo>
                      <a:pt x="0" y="42"/>
                    </a:lnTo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69804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69804"/>
                      <a:invGamma/>
                    </a:schemeClr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459" name="Freeform 235"/>
              <p:cNvSpPr>
                <a:spLocks/>
              </p:cNvSpPr>
              <p:nvPr/>
            </p:nvSpPr>
            <p:spPr bwMode="auto">
              <a:xfrm>
                <a:off x="1214" y="1780"/>
                <a:ext cx="101" cy="102"/>
              </a:xfrm>
              <a:custGeom>
                <a:avLst/>
                <a:gdLst>
                  <a:gd name="T0" fmla="*/ 50 w 101"/>
                  <a:gd name="T1" fmla="*/ 101 h 102"/>
                  <a:gd name="T2" fmla="*/ 85 w 101"/>
                  <a:gd name="T3" fmla="*/ 86 h 102"/>
                  <a:gd name="T4" fmla="*/ 100 w 101"/>
                  <a:gd name="T5" fmla="*/ 51 h 102"/>
                  <a:gd name="T6" fmla="*/ 96 w 101"/>
                  <a:gd name="T7" fmla="*/ 31 h 102"/>
                  <a:gd name="T8" fmla="*/ 86 w 101"/>
                  <a:gd name="T9" fmla="*/ 15 h 102"/>
                  <a:gd name="T10" fmla="*/ 50 w 101"/>
                  <a:gd name="T11" fmla="*/ 0 h 102"/>
                  <a:gd name="T12" fmla="*/ 31 w 101"/>
                  <a:gd name="T13" fmla="*/ 4 h 102"/>
                  <a:gd name="T14" fmla="*/ 15 w 101"/>
                  <a:gd name="T15" fmla="*/ 15 h 102"/>
                  <a:gd name="T16" fmla="*/ 0 w 101"/>
                  <a:gd name="T17" fmla="*/ 51 h 102"/>
                  <a:gd name="T18" fmla="*/ 15 w 101"/>
                  <a:gd name="T19" fmla="*/ 86 h 102"/>
                  <a:gd name="T20" fmla="*/ 50 w 101"/>
                  <a:gd name="T21" fmla="*/ 10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1" h="102">
                    <a:moveTo>
                      <a:pt x="50" y="101"/>
                    </a:moveTo>
                    <a:lnTo>
                      <a:pt x="85" y="86"/>
                    </a:lnTo>
                    <a:lnTo>
                      <a:pt x="100" y="51"/>
                    </a:lnTo>
                    <a:lnTo>
                      <a:pt x="96" y="31"/>
                    </a:lnTo>
                    <a:lnTo>
                      <a:pt x="86" y="15"/>
                    </a:lnTo>
                    <a:lnTo>
                      <a:pt x="50" y="0"/>
                    </a:lnTo>
                    <a:lnTo>
                      <a:pt x="31" y="4"/>
                    </a:lnTo>
                    <a:lnTo>
                      <a:pt x="15" y="15"/>
                    </a:lnTo>
                    <a:lnTo>
                      <a:pt x="0" y="51"/>
                    </a:lnTo>
                    <a:lnTo>
                      <a:pt x="15" y="86"/>
                    </a:lnTo>
                    <a:lnTo>
                      <a:pt x="50" y="101"/>
                    </a:lnTo>
                  </a:path>
                </a:pathLst>
              </a:custGeom>
              <a:solidFill>
                <a:schemeClr val="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460" name="Freeform 236"/>
              <p:cNvSpPr>
                <a:spLocks/>
              </p:cNvSpPr>
              <p:nvPr/>
            </p:nvSpPr>
            <p:spPr bwMode="auto">
              <a:xfrm>
                <a:off x="1658" y="1728"/>
                <a:ext cx="100" cy="101"/>
              </a:xfrm>
              <a:custGeom>
                <a:avLst/>
                <a:gdLst>
                  <a:gd name="T0" fmla="*/ 50 w 100"/>
                  <a:gd name="T1" fmla="*/ 100 h 101"/>
                  <a:gd name="T2" fmla="*/ 15 w 100"/>
                  <a:gd name="T3" fmla="*/ 86 h 101"/>
                  <a:gd name="T4" fmla="*/ 0 w 100"/>
                  <a:gd name="T5" fmla="*/ 50 h 101"/>
                  <a:gd name="T6" fmla="*/ 14 w 100"/>
                  <a:gd name="T7" fmla="*/ 15 h 101"/>
                  <a:gd name="T8" fmla="*/ 50 w 100"/>
                  <a:gd name="T9" fmla="*/ 0 h 101"/>
                  <a:gd name="T10" fmla="*/ 69 w 100"/>
                  <a:gd name="T11" fmla="*/ 4 h 101"/>
                  <a:gd name="T12" fmla="*/ 85 w 100"/>
                  <a:gd name="T13" fmla="*/ 14 h 101"/>
                  <a:gd name="T14" fmla="*/ 99 w 100"/>
                  <a:gd name="T15" fmla="*/ 50 h 101"/>
                  <a:gd name="T16" fmla="*/ 96 w 100"/>
                  <a:gd name="T17" fmla="*/ 69 h 101"/>
                  <a:gd name="T18" fmla="*/ 85 w 100"/>
                  <a:gd name="T19" fmla="*/ 85 h 101"/>
                  <a:gd name="T20" fmla="*/ 50 w 100"/>
                  <a:gd name="T21" fmla="*/ 10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0" h="101">
                    <a:moveTo>
                      <a:pt x="50" y="100"/>
                    </a:moveTo>
                    <a:lnTo>
                      <a:pt x="15" y="86"/>
                    </a:lnTo>
                    <a:lnTo>
                      <a:pt x="0" y="50"/>
                    </a:lnTo>
                    <a:lnTo>
                      <a:pt x="14" y="15"/>
                    </a:lnTo>
                    <a:lnTo>
                      <a:pt x="50" y="0"/>
                    </a:lnTo>
                    <a:lnTo>
                      <a:pt x="69" y="4"/>
                    </a:lnTo>
                    <a:lnTo>
                      <a:pt x="85" y="14"/>
                    </a:lnTo>
                    <a:lnTo>
                      <a:pt x="99" y="50"/>
                    </a:lnTo>
                    <a:lnTo>
                      <a:pt x="96" y="69"/>
                    </a:lnTo>
                    <a:lnTo>
                      <a:pt x="85" y="85"/>
                    </a:lnTo>
                    <a:lnTo>
                      <a:pt x="50" y="100"/>
                    </a:lnTo>
                  </a:path>
                </a:pathLst>
              </a:custGeom>
              <a:solidFill>
                <a:schemeClr val="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08461" name="Freeform 237"/>
            <p:cNvSpPr>
              <a:spLocks/>
            </p:cNvSpPr>
            <p:nvPr/>
          </p:nvSpPr>
          <p:spPr bwMode="auto">
            <a:xfrm>
              <a:off x="1351" y="1407"/>
              <a:ext cx="271" cy="32"/>
            </a:xfrm>
            <a:custGeom>
              <a:avLst/>
              <a:gdLst>
                <a:gd name="T0" fmla="*/ 270 w 271"/>
                <a:gd name="T1" fmla="*/ 31 h 32"/>
                <a:gd name="T2" fmla="*/ 270 w 271"/>
                <a:gd name="T3" fmla="*/ 0 h 32"/>
                <a:gd name="T4" fmla="*/ 0 w 271"/>
                <a:gd name="T5" fmla="*/ 0 h 32"/>
                <a:gd name="T6" fmla="*/ 0 w 271"/>
                <a:gd name="T7" fmla="*/ 31 h 32"/>
                <a:gd name="T8" fmla="*/ 270 w 271"/>
                <a:gd name="T9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1" h="32">
                  <a:moveTo>
                    <a:pt x="270" y="31"/>
                  </a:moveTo>
                  <a:lnTo>
                    <a:pt x="270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270" y="31"/>
                  </a:lnTo>
                </a:path>
              </a:pathLst>
            </a:custGeom>
            <a:gradFill rotWithShape="0">
              <a:gsLst>
                <a:gs pos="0">
                  <a:srgbClr val="B2B2B2">
                    <a:gamma/>
                    <a:shade val="40000"/>
                    <a:invGamma/>
                  </a:srgbClr>
                </a:gs>
                <a:gs pos="50000">
                  <a:srgbClr val="B2B2B2"/>
                </a:gs>
                <a:gs pos="100000">
                  <a:srgbClr val="B2B2B2">
                    <a:gamma/>
                    <a:shade val="40000"/>
                    <a:invGamma/>
                  </a:srgbClr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462" name="Freeform 238"/>
            <p:cNvSpPr>
              <a:spLocks/>
            </p:cNvSpPr>
            <p:nvPr/>
          </p:nvSpPr>
          <p:spPr bwMode="auto">
            <a:xfrm>
              <a:off x="813" y="3064"/>
              <a:ext cx="431" cy="537"/>
            </a:xfrm>
            <a:custGeom>
              <a:avLst/>
              <a:gdLst>
                <a:gd name="T0" fmla="*/ 368 w 431"/>
                <a:gd name="T1" fmla="*/ 511 h 537"/>
                <a:gd name="T2" fmla="*/ 368 w 431"/>
                <a:gd name="T3" fmla="*/ 458 h 537"/>
                <a:gd name="T4" fmla="*/ 388 w 431"/>
                <a:gd name="T5" fmla="*/ 444 h 537"/>
                <a:gd name="T6" fmla="*/ 368 w 431"/>
                <a:gd name="T7" fmla="*/ 433 h 537"/>
                <a:gd name="T8" fmla="*/ 404 w 431"/>
                <a:gd name="T9" fmla="*/ 411 h 537"/>
                <a:gd name="T10" fmla="*/ 404 w 431"/>
                <a:gd name="T11" fmla="*/ 407 h 537"/>
                <a:gd name="T12" fmla="*/ 368 w 431"/>
                <a:gd name="T13" fmla="*/ 386 h 537"/>
                <a:gd name="T14" fmla="*/ 404 w 431"/>
                <a:gd name="T15" fmla="*/ 364 h 537"/>
                <a:gd name="T16" fmla="*/ 404 w 431"/>
                <a:gd name="T17" fmla="*/ 360 h 537"/>
                <a:gd name="T18" fmla="*/ 368 w 431"/>
                <a:gd name="T19" fmla="*/ 338 h 537"/>
                <a:gd name="T20" fmla="*/ 404 w 431"/>
                <a:gd name="T21" fmla="*/ 316 h 537"/>
                <a:gd name="T22" fmla="*/ 404 w 431"/>
                <a:gd name="T23" fmla="*/ 312 h 537"/>
                <a:gd name="T24" fmla="*/ 368 w 431"/>
                <a:gd name="T25" fmla="*/ 291 h 537"/>
                <a:gd name="T26" fmla="*/ 404 w 431"/>
                <a:gd name="T27" fmla="*/ 269 h 537"/>
                <a:gd name="T28" fmla="*/ 404 w 431"/>
                <a:gd name="T29" fmla="*/ 265 h 537"/>
                <a:gd name="T30" fmla="*/ 368 w 431"/>
                <a:gd name="T31" fmla="*/ 244 h 537"/>
                <a:gd name="T32" fmla="*/ 404 w 431"/>
                <a:gd name="T33" fmla="*/ 222 h 537"/>
                <a:gd name="T34" fmla="*/ 404 w 431"/>
                <a:gd name="T35" fmla="*/ 114 h 537"/>
                <a:gd name="T36" fmla="*/ 430 w 431"/>
                <a:gd name="T37" fmla="*/ 55 h 537"/>
                <a:gd name="T38" fmla="*/ 430 w 431"/>
                <a:gd name="T39" fmla="*/ 0 h 537"/>
                <a:gd name="T40" fmla="*/ 383 w 431"/>
                <a:gd name="T41" fmla="*/ 0 h 537"/>
                <a:gd name="T42" fmla="*/ 383 w 431"/>
                <a:gd name="T43" fmla="*/ 16 h 537"/>
                <a:gd name="T44" fmla="*/ 382 w 431"/>
                <a:gd name="T45" fmla="*/ 28 h 537"/>
                <a:gd name="T46" fmla="*/ 380 w 431"/>
                <a:gd name="T47" fmla="*/ 37 h 537"/>
                <a:gd name="T48" fmla="*/ 372 w 431"/>
                <a:gd name="T49" fmla="*/ 49 h 537"/>
                <a:gd name="T50" fmla="*/ 361 w 431"/>
                <a:gd name="T51" fmla="*/ 55 h 537"/>
                <a:gd name="T52" fmla="*/ 38 w 431"/>
                <a:gd name="T53" fmla="*/ 64 h 537"/>
                <a:gd name="T54" fmla="*/ 0 w 431"/>
                <a:gd name="T55" fmla="*/ 98 h 537"/>
                <a:gd name="T56" fmla="*/ 0 w 431"/>
                <a:gd name="T57" fmla="*/ 136 h 537"/>
                <a:gd name="T58" fmla="*/ 45 w 431"/>
                <a:gd name="T59" fmla="*/ 136 h 537"/>
                <a:gd name="T60" fmla="*/ 45 w 431"/>
                <a:gd name="T61" fmla="*/ 186 h 537"/>
                <a:gd name="T62" fmla="*/ 0 w 431"/>
                <a:gd name="T63" fmla="*/ 186 h 537"/>
                <a:gd name="T64" fmla="*/ 0 w 431"/>
                <a:gd name="T65" fmla="*/ 267 h 537"/>
                <a:gd name="T66" fmla="*/ 44 w 431"/>
                <a:gd name="T67" fmla="*/ 267 h 537"/>
                <a:gd name="T68" fmla="*/ 66 w 431"/>
                <a:gd name="T69" fmla="*/ 221 h 537"/>
                <a:gd name="T70" fmla="*/ 107 w 431"/>
                <a:gd name="T71" fmla="*/ 221 h 537"/>
                <a:gd name="T72" fmla="*/ 107 w 431"/>
                <a:gd name="T73" fmla="*/ 327 h 537"/>
                <a:gd name="T74" fmla="*/ 166 w 431"/>
                <a:gd name="T75" fmla="*/ 327 h 537"/>
                <a:gd name="T76" fmla="*/ 166 w 431"/>
                <a:gd name="T77" fmla="*/ 164 h 537"/>
                <a:gd name="T78" fmla="*/ 282 w 431"/>
                <a:gd name="T79" fmla="*/ 164 h 537"/>
                <a:gd name="T80" fmla="*/ 282 w 431"/>
                <a:gd name="T81" fmla="*/ 145 h 537"/>
                <a:gd name="T82" fmla="*/ 294 w 431"/>
                <a:gd name="T83" fmla="*/ 145 h 537"/>
                <a:gd name="T84" fmla="*/ 310 w 431"/>
                <a:gd name="T85" fmla="*/ 161 h 537"/>
                <a:gd name="T86" fmla="*/ 310 w 431"/>
                <a:gd name="T87" fmla="*/ 536 h 537"/>
                <a:gd name="T88" fmla="*/ 393 w 431"/>
                <a:gd name="T89" fmla="*/ 536 h 537"/>
                <a:gd name="T90" fmla="*/ 368 w 431"/>
                <a:gd name="T91" fmla="*/ 511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31" h="537">
                  <a:moveTo>
                    <a:pt x="368" y="511"/>
                  </a:moveTo>
                  <a:lnTo>
                    <a:pt x="368" y="458"/>
                  </a:lnTo>
                  <a:lnTo>
                    <a:pt x="388" y="444"/>
                  </a:lnTo>
                  <a:lnTo>
                    <a:pt x="368" y="433"/>
                  </a:lnTo>
                  <a:lnTo>
                    <a:pt x="404" y="411"/>
                  </a:lnTo>
                  <a:lnTo>
                    <a:pt x="404" y="407"/>
                  </a:lnTo>
                  <a:lnTo>
                    <a:pt x="368" y="386"/>
                  </a:lnTo>
                  <a:lnTo>
                    <a:pt x="404" y="364"/>
                  </a:lnTo>
                  <a:lnTo>
                    <a:pt x="404" y="360"/>
                  </a:lnTo>
                  <a:lnTo>
                    <a:pt x="368" y="338"/>
                  </a:lnTo>
                  <a:lnTo>
                    <a:pt x="404" y="316"/>
                  </a:lnTo>
                  <a:lnTo>
                    <a:pt x="404" y="312"/>
                  </a:lnTo>
                  <a:lnTo>
                    <a:pt x="368" y="291"/>
                  </a:lnTo>
                  <a:lnTo>
                    <a:pt x="404" y="269"/>
                  </a:lnTo>
                  <a:lnTo>
                    <a:pt x="404" y="265"/>
                  </a:lnTo>
                  <a:lnTo>
                    <a:pt x="368" y="244"/>
                  </a:lnTo>
                  <a:lnTo>
                    <a:pt x="404" y="222"/>
                  </a:lnTo>
                  <a:lnTo>
                    <a:pt x="404" y="114"/>
                  </a:lnTo>
                  <a:lnTo>
                    <a:pt x="430" y="55"/>
                  </a:lnTo>
                  <a:lnTo>
                    <a:pt x="430" y="0"/>
                  </a:lnTo>
                  <a:lnTo>
                    <a:pt x="383" y="0"/>
                  </a:lnTo>
                  <a:lnTo>
                    <a:pt x="383" y="16"/>
                  </a:lnTo>
                  <a:lnTo>
                    <a:pt x="382" y="28"/>
                  </a:lnTo>
                  <a:lnTo>
                    <a:pt x="380" y="37"/>
                  </a:lnTo>
                  <a:lnTo>
                    <a:pt x="372" y="49"/>
                  </a:lnTo>
                  <a:lnTo>
                    <a:pt x="361" y="55"/>
                  </a:lnTo>
                  <a:lnTo>
                    <a:pt x="38" y="64"/>
                  </a:lnTo>
                  <a:lnTo>
                    <a:pt x="0" y="98"/>
                  </a:lnTo>
                  <a:lnTo>
                    <a:pt x="0" y="136"/>
                  </a:lnTo>
                  <a:lnTo>
                    <a:pt x="45" y="136"/>
                  </a:lnTo>
                  <a:lnTo>
                    <a:pt x="45" y="186"/>
                  </a:lnTo>
                  <a:lnTo>
                    <a:pt x="0" y="186"/>
                  </a:lnTo>
                  <a:lnTo>
                    <a:pt x="0" y="267"/>
                  </a:lnTo>
                  <a:lnTo>
                    <a:pt x="44" y="267"/>
                  </a:lnTo>
                  <a:lnTo>
                    <a:pt x="66" y="221"/>
                  </a:lnTo>
                  <a:lnTo>
                    <a:pt x="107" y="221"/>
                  </a:lnTo>
                  <a:lnTo>
                    <a:pt x="107" y="327"/>
                  </a:lnTo>
                  <a:lnTo>
                    <a:pt x="166" y="327"/>
                  </a:lnTo>
                  <a:lnTo>
                    <a:pt x="166" y="164"/>
                  </a:lnTo>
                  <a:lnTo>
                    <a:pt x="282" y="164"/>
                  </a:lnTo>
                  <a:lnTo>
                    <a:pt x="282" y="145"/>
                  </a:lnTo>
                  <a:lnTo>
                    <a:pt x="294" y="145"/>
                  </a:lnTo>
                  <a:lnTo>
                    <a:pt x="310" y="161"/>
                  </a:lnTo>
                  <a:lnTo>
                    <a:pt x="310" y="536"/>
                  </a:lnTo>
                  <a:lnTo>
                    <a:pt x="393" y="536"/>
                  </a:lnTo>
                  <a:lnTo>
                    <a:pt x="368" y="511"/>
                  </a:lnTo>
                </a:path>
              </a:pathLst>
            </a:custGeom>
            <a:solidFill>
              <a:srgbClr val="CBCBCB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463" name="Freeform 239"/>
            <p:cNvSpPr>
              <a:spLocks/>
            </p:cNvSpPr>
            <p:nvPr/>
          </p:nvSpPr>
          <p:spPr bwMode="auto">
            <a:xfrm>
              <a:off x="813" y="2509"/>
              <a:ext cx="623" cy="617"/>
            </a:xfrm>
            <a:custGeom>
              <a:avLst/>
              <a:gdLst>
                <a:gd name="T0" fmla="*/ 430 w 623"/>
                <a:gd name="T1" fmla="*/ 290 h 617"/>
                <a:gd name="T2" fmla="*/ 383 w 623"/>
                <a:gd name="T3" fmla="*/ 290 h 617"/>
                <a:gd name="T4" fmla="*/ 383 w 623"/>
                <a:gd name="T5" fmla="*/ 273 h 617"/>
                <a:gd name="T6" fmla="*/ 382 w 623"/>
                <a:gd name="T7" fmla="*/ 262 h 617"/>
                <a:gd name="T8" fmla="*/ 380 w 623"/>
                <a:gd name="T9" fmla="*/ 253 h 617"/>
                <a:gd name="T10" fmla="*/ 372 w 623"/>
                <a:gd name="T11" fmla="*/ 241 h 617"/>
                <a:gd name="T12" fmla="*/ 361 w 623"/>
                <a:gd name="T13" fmla="*/ 235 h 617"/>
                <a:gd name="T14" fmla="*/ 38 w 623"/>
                <a:gd name="T15" fmla="*/ 226 h 617"/>
                <a:gd name="T16" fmla="*/ 0 w 623"/>
                <a:gd name="T17" fmla="*/ 192 h 617"/>
                <a:gd name="T18" fmla="*/ 0 w 623"/>
                <a:gd name="T19" fmla="*/ 146 h 617"/>
                <a:gd name="T20" fmla="*/ 45 w 623"/>
                <a:gd name="T21" fmla="*/ 146 h 617"/>
                <a:gd name="T22" fmla="*/ 45 w 623"/>
                <a:gd name="T23" fmla="*/ 97 h 617"/>
                <a:gd name="T24" fmla="*/ 0 w 623"/>
                <a:gd name="T25" fmla="*/ 97 h 617"/>
                <a:gd name="T26" fmla="*/ 0 w 623"/>
                <a:gd name="T27" fmla="*/ 22 h 617"/>
                <a:gd name="T28" fmla="*/ 44 w 623"/>
                <a:gd name="T29" fmla="*/ 22 h 617"/>
                <a:gd name="T30" fmla="*/ 66 w 623"/>
                <a:gd name="T31" fmla="*/ 68 h 617"/>
                <a:gd name="T32" fmla="*/ 107 w 623"/>
                <a:gd name="T33" fmla="*/ 68 h 617"/>
                <a:gd name="T34" fmla="*/ 107 w 623"/>
                <a:gd name="T35" fmla="*/ 0 h 617"/>
                <a:gd name="T36" fmla="*/ 162 w 623"/>
                <a:gd name="T37" fmla="*/ 0 h 617"/>
                <a:gd name="T38" fmla="*/ 162 w 623"/>
                <a:gd name="T39" fmla="*/ 29 h 617"/>
                <a:gd name="T40" fmla="*/ 190 w 623"/>
                <a:gd name="T41" fmla="*/ 29 h 617"/>
                <a:gd name="T42" fmla="*/ 197 w 623"/>
                <a:gd name="T43" fmla="*/ 16 h 617"/>
                <a:gd name="T44" fmla="*/ 208 w 623"/>
                <a:gd name="T45" fmla="*/ 16 h 617"/>
                <a:gd name="T46" fmla="*/ 212 w 623"/>
                <a:gd name="T47" fmla="*/ 29 h 617"/>
                <a:gd name="T48" fmla="*/ 215 w 623"/>
                <a:gd name="T49" fmla="*/ 29 h 617"/>
                <a:gd name="T50" fmla="*/ 222 w 623"/>
                <a:gd name="T51" fmla="*/ 16 h 617"/>
                <a:gd name="T52" fmla="*/ 232 w 623"/>
                <a:gd name="T53" fmla="*/ 16 h 617"/>
                <a:gd name="T54" fmla="*/ 237 w 623"/>
                <a:gd name="T55" fmla="*/ 29 h 617"/>
                <a:gd name="T56" fmla="*/ 247 w 623"/>
                <a:gd name="T57" fmla="*/ 29 h 617"/>
                <a:gd name="T58" fmla="*/ 247 w 623"/>
                <a:gd name="T59" fmla="*/ 128 h 617"/>
                <a:gd name="T60" fmla="*/ 269 w 623"/>
                <a:gd name="T61" fmla="*/ 144 h 617"/>
                <a:gd name="T62" fmla="*/ 391 w 623"/>
                <a:gd name="T63" fmla="*/ 144 h 617"/>
                <a:gd name="T64" fmla="*/ 457 w 623"/>
                <a:gd name="T65" fmla="*/ 206 h 617"/>
                <a:gd name="T66" fmla="*/ 496 w 623"/>
                <a:gd name="T67" fmla="*/ 206 h 617"/>
                <a:gd name="T68" fmla="*/ 506 w 623"/>
                <a:gd name="T69" fmla="*/ 203 h 617"/>
                <a:gd name="T70" fmla="*/ 518 w 623"/>
                <a:gd name="T71" fmla="*/ 173 h 617"/>
                <a:gd name="T72" fmla="*/ 525 w 623"/>
                <a:gd name="T73" fmla="*/ 106 h 617"/>
                <a:gd name="T74" fmla="*/ 622 w 623"/>
                <a:gd name="T75" fmla="*/ 106 h 617"/>
                <a:gd name="T76" fmla="*/ 622 w 623"/>
                <a:gd name="T77" fmla="*/ 149 h 617"/>
                <a:gd name="T78" fmla="*/ 589 w 623"/>
                <a:gd name="T79" fmla="*/ 149 h 617"/>
                <a:gd name="T80" fmla="*/ 579 w 623"/>
                <a:gd name="T81" fmla="*/ 165 h 617"/>
                <a:gd name="T82" fmla="*/ 579 w 623"/>
                <a:gd name="T83" fmla="*/ 290 h 617"/>
                <a:gd name="T84" fmla="*/ 556 w 623"/>
                <a:gd name="T85" fmla="*/ 313 h 617"/>
                <a:gd name="T86" fmla="*/ 556 w 623"/>
                <a:gd name="T87" fmla="*/ 615 h 617"/>
                <a:gd name="T88" fmla="*/ 539 w 623"/>
                <a:gd name="T89" fmla="*/ 616 h 617"/>
                <a:gd name="T90" fmla="*/ 515 w 623"/>
                <a:gd name="T91" fmla="*/ 590 h 617"/>
                <a:gd name="T92" fmla="*/ 515 w 623"/>
                <a:gd name="T93" fmla="*/ 280 h 617"/>
                <a:gd name="T94" fmla="*/ 499 w 623"/>
                <a:gd name="T95" fmla="*/ 264 h 617"/>
                <a:gd name="T96" fmla="*/ 451 w 623"/>
                <a:gd name="T97" fmla="*/ 264 h 617"/>
                <a:gd name="T98" fmla="*/ 438 w 623"/>
                <a:gd name="T99" fmla="*/ 276 h 617"/>
                <a:gd name="T100" fmla="*/ 438 w 623"/>
                <a:gd name="T101" fmla="*/ 290 h 617"/>
                <a:gd name="T102" fmla="*/ 430 w 623"/>
                <a:gd name="T103" fmla="*/ 290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23" h="617">
                  <a:moveTo>
                    <a:pt x="430" y="290"/>
                  </a:moveTo>
                  <a:lnTo>
                    <a:pt x="383" y="290"/>
                  </a:lnTo>
                  <a:lnTo>
                    <a:pt x="383" y="273"/>
                  </a:lnTo>
                  <a:lnTo>
                    <a:pt x="382" y="262"/>
                  </a:lnTo>
                  <a:lnTo>
                    <a:pt x="380" y="253"/>
                  </a:lnTo>
                  <a:lnTo>
                    <a:pt x="372" y="241"/>
                  </a:lnTo>
                  <a:lnTo>
                    <a:pt x="361" y="235"/>
                  </a:lnTo>
                  <a:lnTo>
                    <a:pt x="38" y="226"/>
                  </a:lnTo>
                  <a:lnTo>
                    <a:pt x="0" y="192"/>
                  </a:lnTo>
                  <a:lnTo>
                    <a:pt x="0" y="146"/>
                  </a:lnTo>
                  <a:lnTo>
                    <a:pt x="45" y="146"/>
                  </a:lnTo>
                  <a:lnTo>
                    <a:pt x="45" y="97"/>
                  </a:lnTo>
                  <a:lnTo>
                    <a:pt x="0" y="97"/>
                  </a:lnTo>
                  <a:lnTo>
                    <a:pt x="0" y="22"/>
                  </a:lnTo>
                  <a:lnTo>
                    <a:pt x="44" y="22"/>
                  </a:lnTo>
                  <a:lnTo>
                    <a:pt x="66" y="68"/>
                  </a:lnTo>
                  <a:lnTo>
                    <a:pt x="107" y="68"/>
                  </a:lnTo>
                  <a:lnTo>
                    <a:pt x="107" y="0"/>
                  </a:lnTo>
                  <a:lnTo>
                    <a:pt x="162" y="0"/>
                  </a:lnTo>
                  <a:lnTo>
                    <a:pt x="162" y="29"/>
                  </a:lnTo>
                  <a:lnTo>
                    <a:pt x="190" y="29"/>
                  </a:lnTo>
                  <a:lnTo>
                    <a:pt x="197" y="16"/>
                  </a:lnTo>
                  <a:lnTo>
                    <a:pt x="208" y="16"/>
                  </a:lnTo>
                  <a:lnTo>
                    <a:pt x="212" y="29"/>
                  </a:lnTo>
                  <a:lnTo>
                    <a:pt x="215" y="29"/>
                  </a:lnTo>
                  <a:lnTo>
                    <a:pt x="222" y="16"/>
                  </a:lnTo>
                  <a:lnTo>
                    <a:pt x="232" y="16"/>
                  </a:lnTo>
                  <a:lnTo>
                    <a:pt x="237" y="29"/>
                  </a:lnTo>
                  <a:lnTo>
                    <a:pt x="247" y="29"/>
                  </a:lnTo>
                  <a:lnTo>
                    <a:pt x="247" y="128"/>
                  </a:lnTo>
                  <a:lnTo>
                    <a:pt x="269" y="144"/>
                  </a:lnTo>
                  <a:lnTo>
                    <a:pt x="391" y="144"/>
                  </a:lnTo>
                  <a:lnTo>
                    <a:pt x="457" y="206"/>
                  </a:lnTo>
                  <a:lnTo>
                    <a:pt x="496" y="206"/>
                  </a:lnTo>
                  <a:lnTo>
                    <a:pt x="506" y="203"/>
                  </a:lnTo>
                  <a:lnTo>
                    <a:pt x="518" y="173"/>
                  </a:lnTo>
                  <a:lnTo>
                    <a:pt x="525" y="106"/>
                  </a:lnTo>
                  <a:lnTo>
                    <a:pt x="622" y="106"/>
                  </a:lnTo>
                  <a:lnTo>
                    <a:pt x="622" y="149"/>
                  </a:lnTo>
                  <a:lnTo>
                    <a:pt x="589" y="149"/>
                  </a:lnTo>
                  <a:lnTo>
                    <a:pt x="579" y="165"/>
                  </a:lnTo>
                  <a:lnTo>
                    <a:pt x="579" y="290"/>
                  </a:lnTo>
                  <a:lnTo>
                    <a:pt x="556" y="313"/>
                  </a:lnTo>
                  <a:lnTo>
                    <a:pt x="556" y="615"/>
                  </a:lnTo>
                  <a:lnTo>
                    <a:pt x="539" y="616"/>
                  </a:lnTo>
                  <a:lnTo>
                    <a:pt x="515" y="590"/>
                  </a:lnTo>
                  <a:lnTo>
                    <a:pt x="515" y="280"/>
                  </a:lnTo>
                  <a:lnTo>
                    <a:pt x="499" y="264"/>
                  </a:lnTo>
                  <a:lnTo>
                    <a:pt x="451" y="264"/>
                  </a:lnTo>
                  <a:lnTo>
                    <a:pt x="438" y="276"/>
                  </a:lnTo>
                  <a:lnTo>
                    <a:pt x="438" y="290"/>
                  </a:lnTo>
                  <a:lnTo>
                    <a:pt x="430" y="290"/>
                  </a:lnTo>
                </a:path>
              </a:pathLst>
            </a:custGeom>
            <a:solidFill>
              <a:srgbClr val="CBCBCB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464" name="Freeform 240"/>
            <p:cNvSpPr>
              <a:spLocks/>
            </p:cNvSpPr>
            <p:nvPr/>
          </p:nvSpPr>
          <p:spPr bwMode="auto">
            <a:xfrm>
              <a:off x="1537" y="2615"/>
              <a:ext cx="165" cy="235"/>
            </a:xfrm>
            <a:custGeom>
              <a:avLst/>
              <a:gdLst>
                <a:gd name="T0" fmla="*/ 164 w 165"/>
                <a:gd name="T1" fmla="*/ 219 h 235"/>
                <a:gd name="T2" fmla="*/ 164 w 165"/>
                <a:gd name="T3" fmla="*/ 149 h 235"/>
                <a:gd name="T4" fmla="*/ 164 w 165"/>
                <a:gd name="T5" fmla="*/ 100 h 235"/>
                <a:gd name="T6" fmla="*/ 125 w 165"/>
                <a:gd name="T7" fmla="*/ 100 h 235"/>
                <a:gd name="T8" fmla="*/ 115 w 165"/>
                <a:gd name="T9" fmla="*/ 97 h 235"/>
                <a:gd name="T10" fmla="*/ 104 w 165"/>
                <a:gd name="T11" fmla="*/ 67 h 235"/>
                <a:gd name="T12" fmla="*/ 97 w 165"/>
                <a:gd name="T13" fmla="*/ 0 h 235"/>
                <a:gd name="T14" fmla="*/ 0 w 165"/>
                <a:gd name="T15" fmla="*/ 0 h 235"/>
                <a:gd name="T16" fmla="*/ 0 w 165"/>
                <a:gd name="T17" fmla="*/ 43 h 235"/>
                <a:gd name="T18" fmla="*/ 33 w 165"/>
                <a:gd name="T19" fmla="*/ 43 h 235"/>
                <a:gd name="T20" fmla="*/ 43 w 165"/>
                <a:gd name="T21" fmla="*/ 59 h 235"/>
                <a:gd name="T22" fmla="*/ 43 w 165"/>
                <a:gd name="T23" fmla="*/ 184 h 235"/>
                <a:gd name="T24" fmla="*/ 63 w 165"/>
                <a:gd name="T25" fmla="*/ 207 h 235"/>
                <a:gd name="T26" fmla="*/ 63 w 165"/>
                <a:gd name="T27" fmla="*/ 233 h 235"/>
                <a:gd name="T28" fmla="*/ 148 w 165"/>
                <a:gd name="T29" fmla="*/ 234 h 235"/>
                <a:gd name="T30" fmla="*/ 164 w 165"/>
                <a:gd name="T31" fmla="*/ 219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5" h="235">
                  <a:moveTo>
                    <a:pt x="164" y="219"/>
                  </a:moveTo>
                  <a:lnTo>
                    <a:pt x="164" y="149"/>
                  </a:lnTo>
                  <a:lnTo>
                    <a:pt x="164" y="100"/>
                  </a:lnTo>
                  <a:lnTo>
                    <a:pt x="125" y="100"/>
                  </a:lnTo>
                  <a:lnTo>
                    <a:pt x="115" y="97"/>
                  </a:lnTo>
                  <a:lnTo>
                    <a:pt x="104" y="67"/>
                  </a:lnTo>
                  <a:lnTo>
                    <a:pt x="97" y="0"/>
                  </a:lnTo>
                  <a:lnTo>
                    <a:pt x="0" y="0"/>
                  </a:lnTo>
                  <a:lnTo>
                    <a:pt x="0" y="43"/>
                  </a:lnTo>
                  <a:lnTo>
                    <a:pt x="33" y="43"/>
                  </a:lnTo>
                  <a:lnTo>
                    <a:pt x="43" y="59"/>
                  </a:lnTo>
                  <a:lnTo>
                    <a:pt x="43" y="184"/>
                  </a:lnTo>
                  <a:lnTo>
                    <a:pt x="63" y="207"/>
                  </a:lnTo>
                  <a:lnTo>
                    <a:pt x="63" y="233"/>
                  </a:lnTo>
                  <a:lnTo>
                    <a:pt x="148" y="234"/>
                  </a:lnTo>
                  <a:lnTo>
                    <a:pt x="164" y="219"/>
                  </a:lnTo>
                </a:path>
              </a:pathLst>
            </a:custGeom>
            <a:solidFill>
              <a:srgbClr val="CBCBCB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465" name="Freeform 241"/>
            <p:cNvSpPr>
              <a:spLocks/>
            </p:cNvSpPr>
            <p:nvPr/>
          </p:nvSpPr>
          <p:spPr bwMode="auto">
            <a:xfrm>
              <a:off x="1721" y="2509"/>
              <a:ext cx="439" cy="316"/>
            </a:xfrm>
            <a:custGeom>
              <a:avLst/>
              <a:gdLst>
                <a:gd name="T0" fmla="*/ 157 w 439"/>
                <a:gd name="T1" fmla="*/ 235 h 316"/>
                <a:gd name="T2" fmla="*/ 400 w 439"/>
                <a:gd name="T3" fmla="*/ 226 h 316"/>
                <a:gd name="T4" fmla="*/ 438 w 439"/>
                <a:gd name="T5" fmla="*/ 192 h 316"/>
                <a:gd name="T6" fmla="*/ 438 w 439"/>
                <a:gd name="T7" fmla="*/ 146 h 316"/>
                <a:gd name="T8" fmla="*/ 394 w 439"/>
                <a:gd name="T9" fmla="*/ 146 h 316"/>
                <a:gd name="T10" fmla="*/ 394 w 439"/>
                <a:gd name="T11" fmla="*/ 97 h 316"/>
                <a:gd name="T12" fmla="*/ 438 w 439"/>
                <a:gd name="T13" fmla="*/ 97 h 316"/>
                <a:gd name="T14" fmla="*/ 438 w 439"/>
                <a:gd name="T15" fmla="*/ 22 h 316"/>
                <a:gd name="T16" fmla="*/ 394 w 439"/>
                <a:gd name="T17" fmla="*/ 22 h 316"/>
                <a:gd name="T18" fmla="*/ 372 w 439"/>
                <a:gd name="T19" fmla="*/ 68 h 316"/>
                <a:gd name="T20" fmla="*/ 331 w 439"/>
                <a:gd name="T21" fmla="*/ 68 h 316"/>
                <a:gd name="T22" fmla="*/ 331 w 439"/>
                <a:gd name="T23" fmla="*/ 0 h 316"/>
                <a:gd name="T24" fmla="*/ 276 w 439"/>
                <a:gd name="T25" fmla="*/ 0 h 316"/>
                <a:gd name="T26" fmla="*/ 276 w 439"/>
                <a:gd name="T27" fmla="*/ 29 h 316"/>
                <a:gd name="T28" fmla="*/ 248 w 439"/>
                <a:gd name="T29" fmla="*/ 29 h 316"/>
                <a:gd name="T30" fmla="*/ 241 w 439"/>
                <a:gd name="T31" fmla="*/ 16 h 316"/>
                <a:gd name="T32" fmla="*/ 230 w 439"/>
                <a:gd name="T33" fmla="*/ 16 h 316"/>
                <a:gd name="T34" fmla="*/ 225 w 439"/>
                <a:gd name="T35" fmla="*/ 29 h 316"/>
                <a:gd name="T36" fmla="*/ 223 w 439"/>
                <a:gd name="T37" fmla="*/ 29 h 316"/>
                <a:gd name="T38" fmla="*/ 216 w 439"/>
                <a:gd name="T39" fmla="*/ 16 h 316"/>
                <a:gd name="T40" fmla="*/ 205 w 439"/>
                <a:gd name="T41" fmla="*/ 16 h 316"/>
                <a:gd name="T42" fmla="*/ 201 w 439"/>
                <a:gd name="T43" fmla="*/ 29 h 316"/>
                <a:gd name="T44" fmla="*/ 190 w 439"/>
                <a:gd name="T45" fmla="*/ 29 h 316"/>
                <a:gd name="T46" fmla="*/ 190 w 439"/>
                <a:gd name="T47" fmla="*/ 128 h 316"/>
                <a:gd name="T48" fmla="*/ 169 w 439"/>
                <a:gd name="T49" fmla="*/ 144 h 316"/>
                <a:gd name="T50" fmla="*/ 57 w 439"/>
                <a:gd name="T51" fmla="*/ 156 h 316"/>
                <a:gd name="T52" fmla="*/ 34 w 439"/>
                <a:gd name="T53" fmla="*/ 166 h 316"/>
                <a:gd name="T54" fmla="*/ 24 w 439"/>
                <a:gd name="T55" fmla="*/ 183 h 316"/>
                <a:gd name="T56" fmla="*/ 21 w 439"/>
                <a:gd name="T57" fmla="*/ 207 h 316"/>
                <a:gd name="T58" fmla="*/ 0 w 439"/>
                <a:gd name="T59" fmla="*/ 207 h 316"/>
                <a:gd name="T60" fmla="*/ 0 w 439"/>
                <a:gd name="T61" fmla="*/ 315 h 316"/>
                <a:gd name="T62" fmla="*/ 55 w 439"/>
                <a:gd name="T63" fmla="*/ 271 h 316"/>
                <a:gd name="T64" fmla="*/ 55 w 439"/>
                <a:gd name="T65" fmla="*/ 253 h 316"/>
                <a:gd name="T66" fmla="*/ 63 w 439"/>
                <a:gd name="T67" fmla="*/ 237 h 316"/>
                <a:gd name="T68" fmla="*/ 99 w 439"/>
                <a:gd name="T69" fmla="*/ 235 h 316"/>
                <a:gd name="T70" fmla="*/ 157 w 439"/>
                <a:gd name="T71" fmla="*/ 235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39" h="316">
                  <a:moveTo>
                    <a:pt x="157" y="235"/>
                  </a:moveTo>
                  <a:lnTo>
                    <a:pt x="400" y="226"/>
                  </a:lnTo>
                  <a:lnTo>
                    <a:pt x="438" y="192"/>
                  </a:lnTo>
                  <a:lnTo>
                    <a:pt x="438" y="146"/>
                  </a:lnTo>
                  <a:lnTo>
                    <a:pt x="394" y="146"/>
                  </a:lnTo>
                  <a:lnTo>
                    <a:pt x="394" y="97"/>
                  </a:lnTo>
                  <a:lnTo>
                    <a:pt x="438" y="97"/>
                  </a:lnTo>
                  <a:lnTo>
                    <a:pt x="438" y="22"/>
                  </a:lnTo>
                  <a:lnTo>
                    <a:pt x="394" y="22"/>
                  </a:lnTo>
                  <a:lnTo>
                    <a:pt x="372" y="68"/>
                  </a:lnTo>
                  <a:lnTo>
                    <a:pt x="331" y="68"/>
                  </a:lnTo>
                  <a:lnTo>
                    <a:pt x="331" y="0"/>
                  </a:lnTo>
                  <a:lnTo>
                    <a:pt x="276" y="0"/>
                  </a:lnTo>
                  <a:lnTo>
                    <a:pt x="276" y="29"/>
                  </a:lnTo>
                  <a:lnTo>
                    <a:pt x="248" y="29"/>
                  </a:lnTo>
                  <a:lnTo>
                    <a:pt x="241" y="16"/>
                  </a:lnTo>
                  <a:lnTo>
                    <a:pt x="230" y="16"/>
                  </a:lnTo>
                  <a:lnTo>
                    <a:pt x="225" y="29"/>
                  </a:lnTo>
                  <a:lnTo>
                    <a:pt x="223" y="29"/>
                  </a:lnTo>
                  <a:lnTo>
                    <a:pt x="216" y="16"/>
                  </a:lnTo>
                  <a:lnTo>
                    <a:pt x="205" y="16"/>
                  </a:lnTo>
                  <a:lnTo>
                    <a:pt x="201" y="29"/>
                  </a:lnTo>
                  <a:lnTo>
                    <a:pt x="190" y="29"/>
                  </a:lnTo>
                  <a:lnTo>
                    <a:pt x="190" y="128"/>
                  </a:lnTo>
                  <a:lnTo>
                    <a:pt x="169" y="144"/>
                  </a:lnTo>
                  <a:lnTo>
                    <a:pt x="57" y="156"/>
                  </a:lnTo>
                  <a:lnTo>
                    <a:pt x="34" y="166"/>
                  </a:lnTo>
                  <a:lnTo>
                    <a:pt x="24" y="183"/>
                  </a:lnTo>
                  <a:lnTo>
                    <a:pt x="21" y="207"/>
                  </a:lnTo>
                  <a:lnTo>
                    <a:pt x="0" y="207"/>
                  </a:lnTo>
                  <a:lnTo>
                    <a:pt x="0" y="315"/>
                  </a:lnTo>
                  <a:lnTo>
                    <a:pt x="55" y="271"/>
                  </a:lnTo>
                  <a:lnTo>
                    <a:pt x="55" y="253"/>
                  </a:lnTo>
                  <a:lnTo>
                    <a:pt x="63" y="237"/>
                  </a:lnTo>
                  <a:lnTo>
                    <a:pt x="99" y="235"/>
                  </a:lnTo>
                  <a:lnTo>
                    <a:pt x="157" y="235"/>
                  </a:lnTo>
                </a:path>
              </a:pathLst>
            </a:custGeom>
            <a:solidFill>
              <a:srgbClr val="CBCBCB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466" name="Freeform 242"/>
            <p:cNvSpPr>
              <a:spLocks/>
            </p:cNvSpPr>
            <p:nvPr/>
          </p:nvSpPr>
          <p:spPr bwMode="auto">
            <a:xfrm>
              <a:off x="1088" y="3277"/>
              <a:ext cx="796" cy="556"/>
            </a:xfrm>
            <a:custGeom>
              <a:avLst/>
              <a:gdLst>
                <a:gd name="T0" fmla="*/ 297 w 796"/>
                <a:gd name="T1" fmla="*/ 467 h 556"/>
                <a:gd name="T2" fmla="*/ 280 w 796"/>
                <a:gd name="T3" fmla="*/ 49 h 556"/>
                <a:gd name="T4" fmla="*/ 241 w 796"/>
                <a:gd name="T5" fmla="*/ 29 h 556"/>
                <a:gd name="T6" fmla="*/ 194 w 796"/>
                <a:gd name="T7" fmla="*/ 254 h 556"/>
                <a:gd name="T8" fmla="*/ 133 w 796"/>
                <a:gd name="T9" fmla="*/ 0 h 556"/>
                <a:gd name="T10" fmla="*/ 93 w 796"/>
                <a:gd name="T11" fmla="*/ 31 h 556"/>
                <a:gd name="T12" fmla="*/ 93 w 796"/>
                <a:gd name="T13" fmla="*/ 78 h 556"/>
                <a:gd name="T14" fmla="*/ 93 w 796"/>
                <a:gd name="T15" fmla="*/ 125 h 556"/>
                <a:gd name="T16" fmla="*/ 93 w 796"/>
                <a:gd name="T17" fmla="*/ 173 h 556"/>
                <a:gd name="T18" fmla="*/ 93 w 796"/>
                <a:gd name="T19" fmla="*/ 220 h 556"/>
                <a:gd name="T20" fmla="*/ 133 w 796"/>
                <a:gd name="T21" fmla="*/ 310 h 556"/>
                <a:gd name="T22" fmla="*/ 0 w 796"/>
                <a:gd name="T23" fmla="*/ 323 h 556"/>
                <a:gd name="T24" fmla="*/ 12 w 796"/>
                <a:gd name="T25" fmla="*/ 547 h 556"/>
                <a:gd name="T26" fmla="*/ 91 w 796"/>
                <a:gd name="T27" fmla="*/ 555 h 556"/>
                <a:gd name="T28" fmla="*/ 199 w 796"/>
                <a:gd name="T29" fmla="*/ 403 h 556"/>
                <a:gd name="T30" fmla="*/ 398 w 796"/>
                <a:gd name="T31" fmla="*/ 555 h 556"/>
                <a:gd name="T32" fmla="*/ 597 w 796"/>
                <a:gd name="T33" fmla="*/ 555 h 556"/>
                <a:gd name="T34" fmla="*/ 686 w 796"/>
                <a:gd name="T35" fmla="*/ 403 h 556"/>
                <a:gd name="T36" fmla="*/ 774 w 796"/>
                <a:gd name="T37" fmla="*/ 555 h 556"/>
                <a:gd name="T38" fmla="*/ 786 w 796"/>
                <a:gd name="T39" fmla="*/ 540 h 556"/>
                <a:gd name="T40" fmla="*/ 676 w 796"/>
                <a:gd name="T41" fmla="*/ 323 h 556"/>
                <a:gd name="T42" fmla="*/ 663 w 796"/>
                <a:gd name="T43" fmla="*/ 243 h 556"/>
                <a:gd name="T44" fmla="*/ 663 w 796"/>
                <a:gd name="T45" fmla="*/ 196 h 556"/>
                <a:gd name="T46" fmla="*/ 663 w 796"/>
                <a:gd name="T47" fmla="*/ 148 h 556"/>
                <a:gd name="T48" fmla="*/ 663 w 796"/>
                <a:gd name="T49" fmla="*/ 101 h 556"/>
                <a:gd name="T50" fmla="*/ 663 w 796"/>
                <a:gd name="T51" fmla="*/ 54 h 556"/>
                <a:gd name="T52" fmla="*/ 663 w 796"/>
                <a:gd name="T53" fmla="*/ 7 h 556"/>
                <a:gd name="T54" fmla="*/ 625 w 796"/>
                <a:gd name="T55" fmla="*/ 0 h 556"/>
                <a:gd name="T56" fmla="*/ 555 w 796"/>
                <a:gd name="T57" fmla="*/ 254 h 556"/>
                <a:gd name="T58" fmla="*/ 525 w 796"/>
                <a:gd name="T59" fmla="*/ 29 h 556"/>
                <a:gd name="T60" fmla="*/ 515 w 796"/>
                <a:gd name="T61" fmla="*/ 450 h 556"/>
                <a:gd name="T62" fmla="*/ 398 w 796"/>
                <a:gd name="T63" fmla="*/ 467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96" h="556">
                  <a:moveTo>
                    <a:pt x="398" y="467"/>
                  </a:moveTo>
                  <a:lnTo>
                    <a:pt x="297" y="467"/>
                  </a:lnTo>
                  <a:lnTo>
                    <a:pt x="280" y="450"/>
                  </a:lnTo>
                  <a:lnTo>
                    <a:pt x="280" y="49"/>
                  </a:lnTo>
                  <a:lnTo>
                    <a:pt x="271" y="29"/>
                  </a:lnTo>
                  <a:lnTo>
                    <a:pt x="241" y="29"/>
                  </a:lnTo>
                  <a:lnTo>
                    <a:pt x="241" y="254"/>
                  </a:lnTo>
                  <a:lnTo>
                    <a:pt x="194" y="254"/>
                  </a:lnTo>
                  <a:lnTo>
                    <a:pt x="170" y="0"/>
                  </a:lnTo>
                  <a:lnTo>
                    <a:pt x="133" y="0"/>
                  </a:lnTo>
                  <a:lnTo>
                    <a:pt x="133" y="7"/>
                  </a:lnTo>
                  <a:lnTo>
                    <a:pt x="93" y="31"/>
                  </a:lnTo>
                  <a:lnTo>
                    <a:pt x="133" y="54"/>
                  </a:lnTo>
                  <a:lnTo>
                    <a:pt x="93" y="78"/>
                  </a:lnTo>
                  <a:lnTo>
                    <a:pt x="133" y="101"/>
                  </a:lnTo>
                  <a:lnTo>
                    <a:pt x="93" y="125"/>
                  </a:lnTo>
                  <a:lnTo>
                    <a:pt x="133" y="148"/>
                  </a:lnTo>
                  <a:lnTo>
                    <a:pt x="93" y="173"/>
                  </a:lnTo>
                  <a:lnTo>
                    <a:pt x="133" y="196"/>
                  </a:lnTo>
                  <a:lnTo>
                    <a:pt x="93" y="220"/>
                  </a:lnTo>
                  <a:lnTo>
                    <a:pt x="133" y="243"/>
                  </a:lnTo>
                  <a:lnTo>
                    <a:pt x="133" y="310"/>
                  </a:lnTo>
                  <a:lnTo>
                    <a:pt x="119" y="323"/>
                  </a:lnTo>
                  <a:lnTo>
                    <a:pt x="0" y="323"/>
                  </a:lnTo>
                  <a:lnTo>
                    <a:pt x="9" y="540"/>
                  </a:lnTo>
                  <a:lnTo>
                    <a:pt x="12" y="547"/>
                  </a:lnTo>
                  <a:lnTo>
                    <a:pt x="22" y="555"/>
                  </a:lnTo>
                  <a:lnTo>
                    <a:pt x="91" y="555"/>
                  </a:lnTo>
                  <a:lnTo>
                    <a:pt x="110" y="403"/>
                  </a:lnTo>
                  <a:lnTo>
                    <a:pt x="199" y="403"/>
                  </a:lnTo>
                  <a:lnTo>
                    <a:pt x="199" y="555"/>
                  </a:lnTo>
                  <a:lnTo>
                    <a:pt x="398" y="555"/>
                  </a:lnTo>
                  <a:lnTo>
                    <a:pt x="398" y="555"/>
                  </a:lnTo>
                  <a:lnTo>
                    <a:pt x="597" y="555"/>
                  </a:lnTo>
                  <a:lnTo>
                    <a:pt x="597" y="403"/>
                  </a:lnTo>
                  <a:lnTo>
                    <a:pt x="686" y="403"/>
                  </a:lnTo>
                  <a:lnTo>
                    <a:pt x="705" y="555"/>
                  </a:lnTo>
                  <a:lnTo>
                    <a:pt x="774" y="555"/>
                  </a:lnTo>
                  <a:lnTo>
                    <a:pt x="784" y="548"/>
                  </a:lnTo>
                  <a:lnTo>
                    <a:pt x="786" y="540"/>
                  </a:lnTo>
                  <a:lnTo>
                    <a:pt x="795" y="323"/>
                  </a:lnTo>
                  <a:lnTo>
                    <a:pt x="676" y="323"/>
                  </a:lnTo>
                  <a:lnTo>
                    <a:pt x="663" y="310"/>
                  </a:lnTo>
                  <a:lnTo>
                    <a:pt x="663" y="243"/>
                  </a:lnTo>
                  <a:lnTo>
                    <a:pt x="702" y="220"/>
                  </a:lnTo>
                  <a:lnTo>
                    <a:pt x="663" y="196"/>
                  </a:lnTo>
                  <a:lnTo>
                    <a:pt x="702" y="173"/>
                  </a:lnTo>
                  <a:lnTo>
                    <a:pt x="663" y="148"/>
                  </a:lnTo>
                  <a:lnTo>
                    <a:pt x="702" y="125"/>
                  </a:lnTo>
                  <a:lnTo>
                    <a:pt x="663" y="101"/>
                  </a:lnTo>
                  <a:lnTo>
                    <a:pt x="702" y="78"/>
                  </a:lnTo>
                  <a:lnTo>
                    <a:pt x="663" y="54"/>
                  </a:lnTo>
                  <a:lnTo>
                    <a:pt x="702" y="31"/>
                  </a:lnTo>
                  <a:lnTo>
                    <a:pt x="663" y="7"/>
                  </a:lnTo>
                  <a:lnTo>
                    <a:pt x="663" y="0"/>
                  </a:lnTo>
                  <a:lnTo>
                    <a:pt x="625" y="0"/>
                  </a:lnTo>
                  <a:lnTo>
                    <a:pt x="602" y="254"/>
                  </a:lnTo>
                  <a:lnTo>
                    <a:pt x="555" y="254"/>
                  </a:lnTo>
                  <a:lnTo>
                    <a:pt x="555" y="29"/>
                  </a:lnTo>
                  <a:lnTo>
                    <a:pt x="525" y="29"/>
                  </a:lnTo>
                  <a:lnTo>
                    <a:pt x="515" y="49"/>
                  </a:lnTo>
                  <a:lnTo>
                    <a:pt x="515" y="450"/>
                  </a:lnTo>
                  <a:lnTo>
                    <a:pt x="499" y="467"/>
                  </a:lnTo>
                  <a:lnTo>
                    <a:pt x="398" y="467"/>
                  </a:lnTo>
                  <a:lnTo>
                    <a:pt x="398" y="467"/>
                  </a:lnTo>
                </a:path>
              </a:pathLst>
            </a:custGeom>
            <a:solidFill>
              <a:srgbClr val="5F5F5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467" name="Freeform 243"/>
            <p:cNvSpPr>
              <a:spLocks/>
            </p:cNvSpPr>
            <p:nvPr/>
          </p:nvSpPr>
          <p:spPr bwMode="auto">
            <a:xfrm>
              <a:off x="1453" y="3317"/>
              <a:ext cx="66" cy="187"/>
            </a:xfrm>
            <a:custGeom>
              <a:avLst/>
              <a:gdLst>
                <a:gd name="T0" fmla="*/ 65 w 66"/>
                <a:gd name="T1" fmla="*/ 186 h 187"/>
                <a:gd name="T2" fmla="*/ 65 w 66"/>
                <a:gd name="T3" fmla="*/ 0 h 187"/>
                <a:gd name="T4" fmla="*/ 0 w 66"/>
                <a:gd name="T5" fmla="*/ 0 h 187"/>
                <a:gd name="T6" fmla="*/ 0 w 66"/>
                <a:gd name="T7" fmla="*/ 186 h 187"/>
                <a:gd name="T8" fmla="*/ 65 w 66"/>
                <a:gd name="T9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187">
                  <a:moveTo>
                    <a:pt x="65" y="186"/>
                  </a:moveTo>
                  <a:lnTo>
                    <a:pt x="65" y="0"/>
                  </a:lnTo>
                  <a:lnTo>
                    <a:pt x="0" y="0"/>
                  </a:lnTo>
                  <a:lnTo>
                    <a:pt x="0" y="186"/>
                  </a:lnTo>
                  <a:lnTo>
                    <a:pt x="65" y="186"/>
                  </a:lnTo>
                </a:path>
              </a:pathLst>
            </a:custGeom>
            <a:gradFill rotWithShape="0">
              <a:gsLst>
                <a:gs pos="0">
                  <a:srgbClr val="FFCC66">
                    <a:gamma/>
                    <a:shade val="89804"/>
                    <a:invGamma/>
                  </a:srgbClr>
                </a:gs>
                <a:gs pos="50000">
                  <a:srgbClr val="FFCC66"/>
                </a:gs>
                <a:gs pos="100000">
                  <a:srgbClr val="FFCC66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468" name="Freeform 244"/>
            <p:cNvSpPr>
              <a:spLocks/>
            </p:cNvSpPr>
            <p:nvPr/>
          </p:nvSpPr>
          <p:spPr bwMode="auto">
            <a:xfrm>
              <a:off x="1424" y="2796"/>
              <a:ext cx="125" cy="519"/>
            </a:xfrm>
            <a:custGeom>
              <a:avLst/>
              <a:gdLst>
                <a:gd name="T0" fmla="*/ 95 w 125"/>
                <a:gd name="T1" fmla="*/ 518 h 519"/>
                <a:gd name="T2" fmla="*/ 124 w 125"/>
                <a:gd name="T3" fmla="*/ 518 h 519"/>
                <a:gd name="T4" fmla="*/ 124 w 125"/>
                <a:gd name="T5" fmla="*/ 0 h 519"/>
                <a:gd name="T6" fmla="*/ 0 w 125"/>
                <a:gd name="T7" fmla="*/ 0 h 519"/>
                <a:gd name="T8" fmla="*/ 0 w 125"/>
                <a:gd name="T9" fmla="*/ 518 h 519"/>
                <a:gd name="T10" fmla="*/ 29 w 125"/>
                <a:gd name="T11" fmla="*/ 518 h 519"/>
                <a:gd name="T12" fmla="*/ 95 w 125"/>
                <a:gd name="T13" fmla="*/ 518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" h="519">
                  <a:moveTo>
                    <a:pt x="95" y="518"/>
                  </a:moveTo>
                  <a:lnTo>
                    <a:pt x="124" y="518"/>
                  </a:lnTo>
                  <a:lnTo>
                    <a:pt x="124" y="0"/>
                  </a:lnTo>
                  <a:lnTo>
                    <a:pt x="0" y="0"/>
                  </a:lnTo>
                  <a:lnTo>
                    <a:pt x="0" y="518"/>
                  </a:lnTo>
                  <a:lnTo>
                    <a:pt x="29" y="518"/>
                  </a:lnTo>
                  <a:lnTo>
                    <a:pt x="95" y="518"/>
                  </a:lnTo>
                </a:path>
              </a:pathLst>
            </a:custGeom>
            <a:gradFill rotWithShape="0">
              <a:gsLst>
                <a:gs pos="0">
                  <a:srgbClr val="FFCC66">
                    <a:gamma/>
                    <a:shade val="89804"/>
                    <a:invGamma/>
                  </a:srgbClr>
                </a:gs>
                <a:gs pos="50000">
                  <a:srgbClr val="FFCC66"/>
                </a:gs>
                <a:gs pos="100000">
                  <a:srgbClr val="FFCC66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469" name="Freeform 245"/>
            <p:cNvSpPr>
              <a:spLocks/>
            </p:cNvSpPr>
            <p:nvPr/>
          </p:nvSpPr>
          <p:spPr bwMode="auto">
            <a:xfrm>
              <a:off x="1403" y="2771"/>
              <a:ext cx="167" cy="26"/>
            </a:xfrm>
            <a:custGeom>
              <a:avLst/>
              <a:gdLst>
                <a:gd name="T0" fmla="*/ 21 w 167"/>
                <a:gd name="T1" fmla="*/ 25 h 26"/>
                <a:gd name="T2" fmla="*/ 145 w 167"/>
                <a:gd name="T3" fmla="*/ 25 h 26"/>
                <a:gd name="T4" fmla="*/ 166 w 167"/>
                <a:gd name="T5" fmla="*/ 0 h 26"/>
                <a:gd name="T6" fmla="*/ 0 w 167"/>
                <a:gd name="T7" fmla="*/ 0 h 26"/>
                <a:gd name="T8" fmla="*/ 21 w 167"/>
                <a:gd name="T9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26">
                  <a:moveTo>
                    <a:pt x="21" y="25"/>
                  </a:moveTo>
                  <a:lnTo>
                    <a:pt x="145" y="25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21" y="25"/>
                  </a:lnTo>
                </a:path>
              </a:pathLst>
            </a:custGeom>
            <a:gradFill rotWithShape="0">
              <a:gsLst>
                <a:gs pos="0">
                  <a:srgbClr val="FFCC66">
                    <a:gamma/>
                    <a:shade val="89804"/>
                    <a:invGamma/>
                  </a:srgbClr>
                </a:gs>
                <a:gs pos="50000">
                  <a:srgbClr val="FFCC66"/>
                </a:gs>
                <a:gs pos="100000">
                  <a:srgbClr val="FFCC66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470" name="Freeform 246"/>
            <p:cNvSpPr>
              <a:spLocks/>
            </p:cNvSpPr>
            <p:nvPr/>
          </p:nvSpPr>
          <p:spPr bwMode="auto">
            <a:xfrm>
              <a:off x="1403" y="2721"/>
              <a:ext cx="167" cy="51"/>
            </a:xfrm>
            <a:custGeom>
              <a:avLst/>
              <a:gdLst>
                <a:gd name="T0" fmla="*/ 30 w 167"/>
                <a:gd name="T1" fmla="*/ 0 h 51"/>
                <a:gd name="T2" fmla="*/ 0 w 167"/>
                <a:gd name="T3" fmla="*/ 0 h 51"/>
                <a:gd name="T4" fmla="*/ 0 w 167"/>
                <a:gd name="T5" fmla="*/ 50 h 51"/>
                <a:gd name="T6" fmla="*/ 166 w 167"/>
                <a:gd name="T7" fmla="*/ 50 h 51"/>
                <a:gd name="T8" fmla="*/ 166 w 167"/>
                <a:gd name="T9" fmla="*/ 0 h 51"/>
                <a:gd name="T10" fmla="*/ 135 w 167"/>
                <a:gd name="T11" fmla="*/ 0 h 51"/>
                <a:gd name="T12" fmla="*/ 30 w 167"/>
                <a:gd name="T1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1">
                  <a:moveTo>
                    <a:pt x="30" y="0"/>
                  </a:moveTo>
                  <a:lnTo>
                    <a:pt x="0" y="0"/>
                  </a:lnTo>
                  <a:lnTo>
                    <a:pt x="0" y="50"/>
                  </a:lnTo>
                  <a:lnTo>
                    <a:pt x="166" y="50"/>
                  </a:lnTo>
                  <a:lnTo>
                    <a:pt x="166" y="0"/>
                  </a:lnTo>
                  <a:lnTo>
                    <a:pt x="135" y="0"/>
                  </a:lnTo>
                  <a:lnTo>
                    <a:pt x="30" y="0"/>
                  </a:lnTo>
                </a:path>
              </a:pathLst>
            </a:custGeom>
            <a:gradFill rotWithShape="0">
              <a:gsLst>
                <a:gs pos="0">
                  <a:srgbClr val="FFCC66">
                    <a:gamma/>
                    <a:shade val="89804"/>
                    <a:invGamma/>
                  </a:srgbClr>
                </a:gs>
                <a:gs pos="50000">
                  <a:srgbClr val="FFCC66"/>
                </a:gs>
                <a:gs pos="100000">
                  <a:srgbClr val="FFCC66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471" name="Freeform 247"/>
            <p:cNvSpPr>
              <a:spLocks/>
            </p:cNvSpPr>
            <p:nvPr/>
          </p:nvSpPr>
          <p:spPr bwMode="auto">
            <a:xfrm>
              <a:off x="1435" y="2449"/>
              <a:ext cx="103" cy="273"/>
            </a:xfrm>
            <a:custGeom>
              <a:avLst/>
              <a:gdLst>
                <a:gd name="T0" fmla="*/ 102 w 103"/>
                <a:gd name="T1" fmla="*/ 50 h 273"/>
                <a:gd name="T2" fmla="*/ 102 w 103"/>
                <a:gd name="T3" fmla="*/ 43 h 273"/>
                <a:gd name="T4" fmla="*/ 96 w 103"/>
                <a:gd name="T5" fmla="*/ 25 h 273"/>
                <a:gd name="T6" fmla="*/ 82 w 103"/>
                <a:gd name="T7" fmla="*/ 8 h 273"/>
                <a:gd name="T8" fmla="*/ 51 w 103"/>
                <a:gd name="T9" fmla="*/ 0 h 273"/>
                <a:gd name="T10" fmla="*/ 35 w 103"/>
                <a:gd name="T11" fmla="*/ 1 h 273"/>
                <a:gd name="T12" fmla="*/ 22 w 103"/>
                <a:gd name="T13" fmla="*/ 7 h 273"/>
                <a:gd name="T14" fmla="*/ 6 w 103"/>
                <a:gd name="T15" fmla="*/ 24 h 273"/>
                <a:gd name="T16" fmla="*/ 1 w 103"/>
                <a:gd name="T17" fmla="*/ 42 h 273"/>
                <a:gd name="T18" fmla="*/ 0 w 103"/>
                <a:gd name="T19" fmla="*/ 50 h 273"/>
                <a:gd name="T20" fmla="*/ 0 w 103"/>
                <a:gd name="T21" fmla="*/ 272 h 273"/>
                <a:gd name="T22" fmla="*/ 102 w 103"/>
                <a:gd name="T23" fmla="*/ 272 h 273"/>
                <a:gd name="T24" fmla="*/ 102 w 103"/>
                <a:gd name="T25" fmla="*/ 5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273">
                  <a:moveTo>
                    <a:pt x="102" y="50"/>
                  </a:moveTo>
                  <a:lnTo>
                    <a:pt x="102" y="43"/>
                  </a:lnTo>
                  <a:lnTo>
                    <a:pt x="96" y="25"/>
                  </a:lnTo>
                  <a:lnTo>
                    <a:pt x="82" y="8"/>
                  </a:lnTo>
                  <a:lnTo>
                    <a:pt x="51" y="0"/>
                  </a:lnTo>
                  <a:lnTo>
                    <a:pt x="35" y="1"/>
                  </a:lnTo>
                  <a:lnTo>
                    <a:pt x="22" y="7"/>
                  </a:lnTo>
                  <a:lnTo>
                    <a:pt x="6" y="24"/>
                  </a:lnTo>
                  <a:lnTo>
                    <a:pt x="1" y="42"/>
                  </a:lnTo>
                  <a:lnTo>
                    <a:pt x="0" y="50"/>
                  </a:lnTo>
                  <a:lnTo>
                    <a:pt x="0" y="272"/>
                  </a:lnTo>
                  <a:lnTo>
                    <a:pt x="102" y="272"/>
                  </a:lnTo>
                  <a:lnTo>
                    <a:pt x="102" y="50"/>
                  </a:lnTo>
                </a:path>
              </a:pathLst>
            </a:custGeom>
            <a:gradFill rotWithShape="0">
              <a:gsLst>
                <a:gs pos="0">
                  <a:srgbClr val="FFCC66">
                    <a:gamma/>
                    <a:shade val="89804"/>
                    <a:invGamma/>
                  </a:srgbClr>
                </a:gs>
                <a:gs pos="50000">
                  <a:srgbClr val="FFCC66"/>
                </a:gs>
                <a:gs pos="100000">
                  <a:srgbClr val="FFCC66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472" name="Freeform 248"/>
            <p:cNvSpPr>
              <a:spLocks/>
            </p:cNvSpPr>
            <p:nvPr/>
          </p:nvSpPr>
          <p:spPr bwMode="auto">
            <a:xfrm>
              <a:off x="1509" y="3465"/>
              <a:ext cx="56" cy="18"/>
            </a:xfrm>
            <a:custGeom>
              <a:avLst/>
              <a:gdLst>
                <a:gd name="T0" fmla="*/ 0 w 56"/>
                <a:gd name="T1" fmla="*/ 0 h 18"/>
                <a:gd name="T2" fmla="*/ 0 w 56"/>
                <a:gd name="T3" fmla="*/ 17 h 18"/>
                <a:gd name="T4" fmla="*/ 55 w 56"/>
                <a:gd name="T5" fmla="*/ 17 h 18"/>
                <a:gd name="T6" fmla="*/ 55 w 56"/>
                <a:gd name="T7" fmla="*/ 0 h 18"/>
                <a:gd name="T8" fmla="*/ 0 w 56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8">
                  <a:moveTo>
                    <a:pt x="0" y="0"/>
                  </a:moveTo>
                  <a:lnTo>
                    <a:pt x="0" y="17"/>
                  </a:lnTo>
                  <a:lnTo>
                    <a:pt x="55" y="17"/>
                  </a:lnTo>
                  <a:lnTo>
                    <a:pt x="55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473" name="Freeform 249"/>
            <p:cNvSpPr>
              <a:spLocks/>
            </p:cNvSpPr>
            <p:nvPr/>
          </p:nvSpPr>
          <p:spPr bwMode="auto">
            <a:xfrm>
              <a:off x="1408" y="3465"/>
              <a:ext cx="56" cy="18"/>
            </a:xfrm>
            <a:custGeom>
              <a:avLst/>
              <a:gdLst>
                <a:gd name="T0" fmla="*/ 55 w 56"/>
                <a:gd name="T1" fmla="*/ 0 h 18"/>
                <a:gd name="T2" fmla="*/ 55 w 56"/>
                <a:gd name="T3" fmla="*/ 17 h 18"/>
                <a:gd name="T4" fmla="*/ 0 w 56"/>
                <a:gd name="T5" fmla="*/ 17 h 18"/>
                <a:gd name="T6" fmla="*/ 0 w 56"/>
                <a:gd name="T7" fmla="*/ 0 h 18"/>
                <a:gd name="T8" fmla="*/ 55 w 56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8">
                  <a:moveTo>
                    <a:pt x="55" y="0"/>
                  </a:moveTo>
                  <a:lnTo>
                    <a:pt x="55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55" y="0"/>
                  </a:lnTo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474" name="Freeform 250"/>
            <p:cNvSpPr>
              <a:spLocks/>
            </p:cNvSpPr>
            <p:nvPr/>
          </p:nvSpPr>
          <p:spPr bwMode="auto">
            <a:xfrm>
              <a:off x="1279" y="2325"/>
              <a:ext cx="180" cy="228"/>
            </a:xfrm>
            <a:custGeom>
              <a:avLst/>
              <a:gdLst>
                <a:gd name="T0" fmla="*/ 124 w 180"/>
                <a:gd name="T1" fmla="*/ 67 h 228"/>
                <a:gd name="T2" fmla="*/ 109 w 180"/>
                <a:gd name="T3" fmla="*/ 7 h 228"/>
                <a:gd name="T4" fmla="*/ 85 w 180"/>
                <a:gd name="T5" fmla="*/ 0 h 228"/>
                <a:gd name="T6" fmla="*/ 66 w 180"/>
                <a:gd name="T7" fmla="*/ 7 h 228"/>
                <a:gd name="T8" fmla="*/ 66 w 180"/>
                <a:gd name="T9" fmla="*/ 33 h 228"/>
                <a:gd name="T10" fmla="*/ 91 w 180"/>
                <a:gd name="T11" fmla="*/ 33 h 228"/>
                <a:gd name="T12" fmla="*/ 91 w 180"/>
                <a:gd name="T13" fmla="*/ 191 h 228"/>
                <a:gd name="T14" fmla="*/ 35 w 180"/>
                <a:gd name="T15" fmla="*/ 191 h 228"/>
                <a:gd name="T16" fmla="*/ 18 w 180"/>
                <a:gd name="T17" fmla="*/ 180 h 228"/>
                <a:gd name="T18" fmla="*/ 0 w 180"/>
                <a:gd name="T19" fmla="*/ 186 h 228"/>
                <a:gd name="T20" fmla="*/ 0 w 180"/>
                <a:gd name="T21" fmla="*/ 227 h 228"/>
                <a:gd name="T22" fmla="*/ 107 w 180"/>
                <a:gd name="T23" fmla="*/ 227 h 228"/>
                <a:gd name="T24" fmla="*/ 121 w 180"/>
                <a:gd name="T25" fmla="*/ 200 h 228"/>
                <a:gd name="T26" fmla="*/ 121 w 180"/>
                <a:gd name="T27" fmla="*/ 113 h 228"/>
                <a:gd name="T28" fmla="*/ 179 w 180"/>
                <a:gd name="T29" fmla="*/ 113 h 228"/>
                <a:gd name="T30" fmla="*/ 179 w 180"/>
                <a:gd name="T31" fmla="*/ 66 h 228"/>
                <a:gd name="T32" fmla="*/ 124 w 180"/>
                <a:gd name="T33" fmla="*/ 6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0" h="228">
                  <a:moveTo>
                    <a:pt x="124" y="67"/>
                  </a:moveTo>
                  <a:lnTo>
                    <a:pt x="109" y="7"/>
                  </a:lnTo>
                  <a:lnTo>
                    <a:pt x="85" y="0"/>
                  </a:lnTo>
                  <a:lnTo>
                    <a:pt x="66" y="7"/>
                  </a:lnTo>
                  <a:lnTo>
                    <a:pt x="66" y="33"/>
                  </a:lnTo>
                  <a:lnTo>
                    <a:pt x="91" y="33"/>
                  </a:lnTo>
                  <a:lnTo>
                    <a:pt x="91" y="191"/>
                  </a:lnTo>
                  <a:lnTo>
                    <a:pt x="35" y="191"/>
                  </a:lnTo>
                  <a:lnTo>
                    <a:pt x="18" y="180"/>
                  </a:lnTo>
                  <a:lnTo>
                    <a:pt x="0" y="186"/>
                  </a:lnTo>
                  <a:lnTo>
                    <a:pt x="0" y="227"/>
                  </a:lnTo>
                  <a:lnTo>
                    <a:pt x="107" y="227"/>
                  </a:lnTo>
                  <a:lnTo>
                    <a:pt x="121" y="200"/>
                  </a:lnTo>
                  <a:lnTo>
                    <a:pt x="121" y="113"/>
                  </a:lnTo>
                  <a:lnTo>
                    <a:pt x="179" y="113"/>
                  </a:lnTo>
                  <a:lnTo>
                    <a:pt x="179" y="66"/>
                  </a:lnTo>
                  <a:lnTo>
                    <a:pt x="124" y="67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475" name="Freeform 251"/>
            <p:cNvSpPr>
              <a:spLocks/>
            </p:cNvSpPr>
            <p:nvPr/>
          </p:nvSpPr>
          <p:spPr bwMode="auto">
            <a:xfrm>
              <a:off x="1514" y="2325"/>
              <a:ext cx="179" cy="228"/>
            </a:xfrm>
            <a:custGeom>
              <a:avLst/>
              <a:gdLst>
                <a:gd name="T0" fmla="*/ 55 w 179"/>
                <a:gd name="T1" fmla="*/ 67 h 228"/>
                <a:gd name="T2" fmla="*/ 71 w 179"/>
                <a:gd name="T3" fmla="*/ 7 h 228"/>
                <a:gd name="T4" fmla="*/ 94 w 179"/>
                <a:gd name="T5" fmla="*/ 0 h 228"/>
                <a:gd name="T6" fmla="*/ 113 w 179"/>
                <a:gd name="T7" fmla="*/ 7 h 228"/>
                <a:gd name="T8" fmla="*/ 113 w 179"/>
                <a:gd name="T9" fmla="*/ 33 h 228"/>
                <a:gd name="T10" fmla="*/ 88 w 179"/>
                <a:gd name="T11" fmla="*/ 33 h 228"/>
                <a:gd name="T12" fmla="*/ 88 w 179"/>
                <a:gd name="T13" fmla="*/ 191 h 228"/>
                <a:gd name="T14" fmla="*/ 144 w 179"/>
                <a:gd name="T15" fmla="*/ 191 h 228"/>
                <a:gd name="T16" fmla="*/ 161 w 179"/>
                <a:gd name="T17" fmla="*/ 180 h 228"/>
                <a:gd name="T18" fmla="*/ 178 w 179"/>
                <a:gd name="T19" fmla="*/ 186 h 228"/>
                <a:gd name="T20" fmla="*/ 178 w 179"/>
                <a:gd name="T21" fmla="*/ 227 h 228"/>
                <a:gd name="T22" fmla="*/ 72 w 179"/>
                <a:gd name="T23" fmla="*/ 227 h 228"/>
                <a:gd name="T24" fmla="*/ 58 w 179"/>
                <a:gd name="T25" fmla="*/ 200 h 228"/>
                <a:gd name="T26" fmla="*/ 58 w 179"/>
                <a:gd name="T27" fmla="*/ 113 h 228"/>
                <a:gd name="T28" fmla="*/ 0 w 179"/>
                <a:gd name="T29" fmla="*/ 113 h 228"/>
                <a:gd name="T30" fmla="*/ 0 w 179"/>
                <a:gd name="T31" fmla="*/ 66 h 228"/>
                <a:gd name="T32" fmla="*/ 55 w 179"/>
                <a:gd name="T33" fmla="*/ 6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9" h="228">
                  <a:moveTo>
                    <a:pt x="55" y="67"/>
                  </a:moveTo>
                  <a:lnTo>
                    <a:pt x="71" y="7"/>
                  </a:lnTo>
                  <a:lnTo>
                    <a:pt x="94" y="0"/>
                  </a:lnTo>
                  <a:lnTo>
                    <a:pt x="113" y="7"/>
                  </a:lnTo>
                  <a:lnTo>
                    <a:pt x="113" y="33"/>
                  </a:lnTo>
                  <a:lnTo>
                    <a:pt x="88" y="33"/>
                  </a:lnTo>
                  <a:lnTo>
                    <a:pt x="88" y="191"/>
                  </a:lnTo>
                  <a:lnTo>
                    <a:pt x="144" y="191"/>
                  </a:lnTo>
                  <a:lnTo>
                    <a:pt x="161" y="180"/>
                  </a:lnTo>
                  <a:lnTo>
                    <a:pt x="178" y="186"/>
                  </a:lnTo>
                  <a:lnTo>
                    <a:pt x="178" y="227"/>
                  </a:lnTo>
                  <a:lnTo>
                    <a:pt x="72" y="227"/>
                  </a:lnTo>
                  <a:lnTo>
                    <a:pt x="58" y="200"/>
                  </a:lnTo>
                  <a:lnTo>
                    <a:pt x="58" y="113"/>
                  </a:lnTo>
                  <a:lnTo>
                    <a:pt x="0" y="113"/>
                  </a:lnTo>
                  <a:lnTo>
                    <a:pt x="0" y="66"/>
                  </a:lnTo>
                  <a:lnTo>
                    <a:pt x="55" y="67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476" name="Freeform 252"/>
            <p:cNvSpPr>
              <a:spLocks/>
            </p:cNvSpPr>
            <p:nvPr/>
          </p:nvSpPr>
          <p:spPr bwMode="auto">
            <a:xfrm>
              <a:off x="1605" y="2361"/>
              <a:ext cx="233" cy="122"/>
            </a:xfrm>
            <a:custGeom>
              <a:avLst/>
              <a:gdLst>
                <a:gd name="T0" fmla="*/ 0 w 233"/>
                <a:gd name="T1" fmla="*/ 0 h 122"/>
                <a:gd name="T2" fmla="*/ 41 w 233"/>
                <a:gd name="T3" fmla="*/ 0 h 122"/>
                <a:gd name="T4" fmla="*/ 41 w 233"/>
                <a:gd name="T5" fmla="*/ 68 h 122"/>
                <a:gd name="T6" fmla="*/ 56 w 233"/>
                <a:gd name="T7" fmla="*/ 83 h 122"/>
                <a:gd name="T8" fmla="*/ 154 w 233"/>
                <a:gd name="T9" fmla="*/ 83 h 122"/>
                <a:gd name="T10" fmla="*/ 169 w 233"/>
                <a:gd name="T11" fmla="*/ 67 h 122"/>
                <a:gd name="T12" fmla="*/ 169 w 233"/>
                <a:gd name="T13" fmla="*/ 41 h 122"/>
                <a:gd name="T14" fmla="*/ 177 w 233"/>
                <a:gd name="T15" fmla="*/ 34 h 122"/>
                <a:gd name="T16" fmla="*/ 202 w 233"/>
                <a:gd name="T17" fmla="*/ 25 h 122"/>
                <a:gd name="T18" fmla="*/ 215 w 233"/>
                <a:gd name="T19" fmla="*/ 27 h 122"/>
                <a:gd name="T20" fmla="*/ 225 w 233"/>
                <a:gd name="T21" fmla="*/ 33 h 122"/>
                <a:gd name="T22" fmla="*/ 232 w 233"/>
                <a:gd name="T23" fmla="*/ 41 h 122"/>
                <a:gd name="T24" fmla="*/ 232 w 233"/>
                <a:gd name="T25" fmla="*/ 107 h 122"/>
                <a:gd name="T26" fmla="*/ 218 w 233"/>
                <a:gd name="T27" fmla="*/ 121 h 122"/>
                <a:gd name="T28" fmla="*/ 25 w 233"/>
                <a:gd name="T29" fmla="*/ 121 h 122"/>
                <a:gd name="T30" fmla="*/ 0 w 233"/>
                <a:gd name="T31" fmla="*/ 100 h 122"/>
                <a:gd name="T32" fmla="*/ 0 w 233"/>
                <a:gd name="T33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3" h="122">
                  <a:moveTo>
                    <a:pt x="0" y="0"/>
                  </a:moveTo>
                  <a:lnTo>
                    <a:pt x="41" y="0"/>
                  </a:lnTo>
                  <a:lnTo>
                    <a:pt x="41" y="68"/>
                  </a:lnTo>
                  <a:lnTo>
                    <a:pt x="56" y="83"/>
                  </a:lnTo>
                  <a:lnTo>
                    <a:pt x="154" y="83"/>
                  </a:lnTo>
                  <a:lnTo>
                    <a:pt x="169" y="67"/>
                  </a:lnTo>
                  <a:lnTo>
                    <a:pt x="169" y="41"/>
                  </a:lnTo>
                  <a:lnTo>
                    <a:pt x="177" y="34"/>
                  </a:lnTo>
                  <a:lnTo>
                    <a:pt x="202" y="25"/>
                  </a:lnTo>
                  <a:lnTo>
                    <a:pt x="215" y="27"/>
                  </a:lnTo>
                  <a:lnTo>
                    <a:pt x="225" y="33"/>
                  </a:lnTo>
                  <a:lnTo>
                    <a:pt x="232" y="41"/>
                  </a:lnTo>
                  <a:lnTo>
                    <a:pt x="232" y="107"/>
                  </a:lnTo>
                  <a:lnTo>
                    <a:pt x="218" y="121"/>
                  </a:lnTo>
                  <a:lnTo>
                    <a:pt x="25" y="121"/>
                  </a:lnTo>
                  <a:lnTo>
                    <a:pt x="0" y="100"/>
                  </a:lnTo>
                  <a:lnTo>
                    <a:pt x="0" y="0"/>
                  </a:lnTo>
                </a:path>
              </a:pathLst>
            </a:custGeom>
            <a:solidFill>
              <a:srgbClr val="CBCBCB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477" name="Freeform 253"/>
            <p:cNvSpPr>
              <a:spLocks/>
            </p:cNvSpPr>
            <p:nvPr/>
          </p:nvSpPr>
          <p:spPr bwMode="auto">
            <a:xfrm>
              <a:off x="1135" y="2361"/>
              <a:ext cx="233" cy="122"/>
            </a:xfrm>
            <a:custGeom>
              <a:avLst/>
              <a:gdLst>
                <a:gd name="T0" fmla="*/ 232 w 233"/>
                <a:gd name="T1" fmla="*/ 0 h 122"/>
                <a:gd name="T2" fmla="*/ 191 w 233"/>
                <a:gd name="T3" fmla="*/ 0 h 122"/>
                <a:gd name="T4" fmla="*/ 191 w 233"/>
                <a:gd name="T5" fmla="*/ 68 h 122"/>
                <a:gd name="T6" fmla="*/ 177 w 233"/>
                <a:gd name="T7" fmla="*/ 83 h 122"/>
                <a:gd name="T8" fmla="*/ 77 w 233"/>
                <a:gd name="T9" fmla="*/ 83 h 122"/>
                <a:gd name="T10" fmla="*/ 62 w 233"/>
                <a:gd name="T11" fmla="*/ 67 h 122"/>
                <a:gd name="T12" fmla="*/ 62 w 233"/>
                <a:gd name="T13" fmla="*/ 41 h 122"/>
                <a:gd name="T14" fmla="*/ 54 w 233"/>
                <a:gd name="T15" fmla="*/ 34 h 122"/>
                <a:gd name="T16" fmla="*/ 30 w 233"/>
                <a:gd name="T17" fmla="*/ 25 h 122"/>
                <a:gd name="T18" fmla="*/ 16 w 233"/>
                <a:gd name="T19" fmla="*/ 27 h 122"/>
                <a:gd name="T20" fmla="*/ 7 w 233"/>
                <a:gd name="T21" fmla="*/ 33 h 122"/>
                <a:gd name="T22" fmla="*/ 0 w 233"/>
                <a:gd name="T23" fmla="*/ 41 h 122"/>
                <a:gd name="T24" fmla="*/ 0 w 233"/>
                <a:gd name="T25" fmla="*/ 107 h 122"/>
                <a:gd name="T26" fmla="*/ 14 w 233"/>
                <a:gd name="T27" fmla="*/ 121 h 122"/>
                <a:gd name="T28" fmla="*/ 207 w 233"/>
                <a:gd name="T29" fmla="*/ 121 h 122"/>
                <a:gd name="T30" fmla="*/ 232 w 233"/>
                <a:gd name="T31" fmla="*/ 100 h 122"/>
                <a:gd name="T32" fmla="*/ 232 w 233"/>
                <a:gd name="T33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3" h="122">
                  <a:moveTo>
                    <a:pt x="232" y="0"/>
                  </a:moveTo>
                  <a:lnTo>
                    <a:pt x="191" y="0"/>
                  </a:lnTo>
                  <a:lnTo>
                    <a:pt x="191" y="68"/>
                  </a:lnTo>
                  <a:lnTo>
                    <a:pt x="177" y="83"/>
                  </a:lnTo>
                  <a:lnTo>
                    <a:pt x="77" y="83"/>
                  </a:lnTo>
                  <a:lnTo>
                    <a:pt x="62" y="67"/>
                  </a:lnTo>
                  <a:lnTo>
                    <a:pt x="62" y="41"/>
                  </a:lnTo>
                  <a:lnTo>
                    <a:pt x="54" y="34"/>
                  </a:lnTo>
                  <a:lnTo>
                    <a:pt x="30" y="25"/>
                  </a:lnTo>
                  <a:lnTo>
                    <a:pt x="16" y="27"/>
                  </a:lnTo>
                  <a:lnTo>
                    <a:pt x="7" y="33"/>
                  </a:lnTo>
                  <a:lnTo>
                    <a:pt x="0" y="41"/>
                  </a:lnTo>
                  <a:lnTo>
                    <a:pt x="0" y="107"/>
                  </a:lnTo>
                  <a:lnTo>
                    <a:pt x="14" y="121"/>
                  </a:lnTo>
                  <a:lnTo>
                    <a:pt x="207" y="121"/>
                  </a:lnTo>
                  <a:lnTo>
                    <a:pt x="232" y="100"/>
                  </a:lnTo>
                  <a:lnTo>
                    <a:pt x="232" y="0"/>
                  </a:lnTo>
                </a:path>
              </a:pathLst>
            </a:custGeom>
            <a:solidFill>
              <a:srgbClr val="CBCBCB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478" name="Freeform 254"/>
            <p:cNvSpPr>
              <a:spLocks/>
            </p:cNvSpPr>
            <p:nvPr/>
          </p:nvSpPr>
          <p:spPr bwMode="auto">
            <a:xfrm>
              <a:off x="1400" y="2438"/>
              <a:ext cx="59" cy="88"/>
            </a:xfrm>
            <a:custGeom>
              <a:avLst/>
              <a:gdLst>
                <a:gd name="T0" fmla="*/ 0 w 59"/>
                <a:gd name="T1" fmla="*/ 87 h 88"/>
                <a:gd name="T2" fmla="*/ 12 w 59"/>
                <a:gd name="T3" fmla="*/ 87 h 88"/>
                <a:gd name="T4" fmla="*/ 30 w 59"/>
                <a:gd name="T5" fmla="*/ 26 h 88"/>
                <a:gd name="T6" fmla="*/ 46 w 59"/>
                <a:gd name="T7" fmla="*/ 25 h 88"/>
                <a:gd name="T8" fmla="*/ 58 w 59"/>
                <a:gd name="T9" fmla="*/ 17 h 88"/>
                <a:gd name="T10" fmla="*/ 58 w 59"/>
                <a:gd name="T11" fmla="*/ 0 h 88"/>
                <a:gd name="T12" fmla="*/ 0 w 59"/>
                <a:gd name="T13" fmla="*/ 0 h 88"/>
                <a:gd name="T14" fmla="*/ 0 w 59"/>
                <a:gd name="T15" fmla="*/ 8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88">
                  <a:moveTo>
                    <a:pt x="0" y="87"/>
                  </a:moveTo>
                  <a:lnTo>
                    <a:pt x="12" y="87"/>
                  </a:lnTo>
                  <a:lnTo>
                    <a:pt x="30" y="26"/>
                  </a:lnTo>
                  <a:lnTo>
                    <a:pt x="46" y="25"/>
                  </a:lnTo>
                  <a:lnTo>
                    <a:pt x="58" y="17"/>
                  </a:lnTo>
                  <a:lnTo>
                    <a:pt x="58" y="0"/>
                  </a:lnTo>
                  <a:lnTo>
                    <a:pt x="0" y="0"/>
                  </a:lnTo>
                  <a:lnTo>
                    <a:pt x="0" y="87"/>
                  </a:lnTo>
                </a:path>
              </a:pathLst>
            </a:custGeom>
            <a:solidFill>
              <a:srgbClr val="FF33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479" name="Freeform 255"/>
            <p:cNvSpPr>
              <a:spLocks/>
            </p:cNvSpPr>
            <p:nvPr/>
          </p:nvSpPr>
          <p:spPr bwMode="auto">
            <a:xfrm>
              <a:off x="1514" y="2438"/>
              <a:ext cx="59" cy="88"/>
            </a:xfrm>
            <a:custGeom>
              <a:avLst/>
              <a:gdLst>
                <a:gd name="T0" fmla="*/ 58 w 59"/>
                <a:gd name="T1" fmla="*/ 87 h 88"/>
                <a:gd name="T2" fmla="*/ 46 w 59"/>
                <a:gd name="T3" fmla="*/ 87 h 88"/>
                <a:gd name="T4" fmla="*/ 28 w 59"/>
                <a:gd name="T5" fmla="*/ 26 h 88"/>
                <a:gd name="T6" fmla="*/ 12 w 59"/>
                <a:gd name="T7" fmla="*/ 25 h 88"/>
                <a:gd name="T8" fmla="*/ 0 w 59"/>
                <a:gd name="T9" fmla="*/ 17 h 88"/>
                <a:gd name="T10" fmla="*/ 0 w 59"/>
                <a:gd name="T11" fmla="*/ 0 h 88"/>
                <a:gd name="T12" fmla="*/ 58 w 59"/>
                <a:gd name="T13" fmla="*/ 0 h 88"/>
                <a:gd name="T14" fmla="*/ 58 w 59"/>
                <a:gd name="T15" fmla="*/ 8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88">
                  <a:moveTo>
                    <a:pt x="58" y="87"/>
                  </a:moveTo>
                  <a:lnTo>
                    <a:pt x="46" y="87"/>
                  </a:lnTo>
                  <a:lnTo>
                    <a:pt x="28" y="26"/>
                  </a:lnTo>
                  <a:lnTo>
                    <a:pt x="12" y="25"/>
                  </a:lnTo>
                  <a:lnTo>
                    <a:pt x="0" y="17"/>
                  </a:lnTo>
                  <a:lnTo>
                    <a:pt x="0" y="0"/>
                  </a:lnTo>
                  <a:lnTo>
                    <a:pt x="58" y="0"/>
                  </a:lnTo>
                  <a:lnTo>
                    <a:pt x="58" y="87"/>
                  </a:lnTo>
                </a:path>
              </a:pathLst>
            </a:custGeom>
            <a:solidFill>
              <a:srgbClr val="FF33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480" name="Freeform 256"/>
            <p:cNvSpPr>
              <a:spLocks/>
            </p:cNvSpPr>
            <p:nvPr/>
          </p:nvSpPr>
          <p:spPr bwMode="auto">
            <a:xfrm>
              <a:off x="920" y="1022"/>
              <a:ext cx="432" cy="1488"/>
            </a:xfrm>
            <a:custGeom>
              <a:avLst/>
              <a:gdLst>
                <a:gd name="T0" fmla="*/ 0 w 432"/>
                <a:gd name="T1" fmla="*/ 1487 h 1488"/>
                <a:gd name="T2" fmla="*/ 0 w 432"/>
                <a:gd name="T3" fmla="*/ 1212 h 1488"/>
                <a:gd name="T4" fmla="*/ 40 w 432"/>
                <a:gd name="T5" fmla="*/ 1212 h 1488"/>
                <a:gd name="T6" fmla="*/ 62 w 432"/>
                <a:gd name="T7" fmla="*/ 1201 h 1488"/>
                <a:gd name="T8" fmla="*/ 62 w 432"/>
                <a:gd name="T9" fmla="*/ 887 h 1488"/>
                <a:gd name="T10" fmla="*/ 182 w 432"/>
                <a:gd name="T11" fmla="*/ 887 h 1488"/>
                <a:gd name="T12" fmla="*/ 182 w 432"/>
                <a:gd name="T13" fmla="*/ 802 h 1488"/>
                <a:gd name="T14" fmla="*/ 124 w 432"/>
                <a:gd name="T15" fmla="*/ 802 h 1488"/>
                <a:gd name="T16" fmla="*/ 119 w 432"/>
                <a:gd name="T17" fmla="*/ 800 h 1488"/>
                <a:gd name="T18" fmla="*/ 112 w 432"/>
                <a:gd name="T19" fmla="*/ 788 h 1488"/>
                <a:gd name="T20" fmla="*/ 112 w 432"/>
                <a:gd name="T21" fmla="*/ 757 h 1488"/>
                <a:gd name="T22" fmla="*/ 115 w 432"/>
                <a:gd name="T23" fmla="*/ 751 h 1488"/>
                <a:gd name="T24" fmla="*/ 124 w 432"/>
                <a:gd name="T25" fmla="*/ 746 h 1488"/>
                <a:gd name="T26" fmla="*/ 182 w 432"/>
                <a:gd name="T27" fmla="*/ 746 h 1488"/>
                <a:gd name="T28" fmla="*/ 182 w 432"/>
                <a:gd name="T29" fmla="*/ 595 h 1488"/>
                <a:gd name="T30" fmla="*/ 168 w 432"/>
                <a:gd name="T31" fmla="*/ 580 h 1488"/>
                <a:gd name="T32" fmla="*/ 168 w 432"/>
                <a:gd name="T33" fmla="*/ 232 h 1488"/>
                <a:gd name="T34" fmla="*/ 218 w 432"/>
                <a:gd name="T35" fmla="*/ 231 h 1488"/>
                <a:gd name="T36" fmla="*/ 218 w 432"/>
                <a:gd name="T37" fmla="*/ 123 h 1488"/>
                <a:gd name="T38" fmla="*/ 290 w 432"/>
                <a:gd name="T39" fmla="*/ 123 h 1488"/>
                <a:gd name="T40" fmla="*/ 296 w 432"/>
                <a:gd name="T41" fmla="*/ 121 h 1488"/>
                <a:gd name="T42" fmla="*/ 303 w 432"/>
                <a:gd name="T43" fmla="*/ 106 h 1488"/>
                <a:gd name="T44" fmla="*/ 303 w 432"/>
                <a:gd name="T45" fmla="*/ 0 h 1488"/>
                <a:gd name="T46" fmla="*/ 363 w 432"/>
                <a:gd name="T47" fmla="*/ 0 h 1488"/>
                <a:gd name="T48" fmla="*/ 369 w 432"/>
                <a:gd name="T49" fmla="*/ 2 h 1488"/>
                <a:gd name="T50" fmla="*/ 374 w 432"/>
                <a:gd name="T51" fmla="*/ 16 h 1488"/>
                <a:gd name="T52" fmla="*/ 374 w 432"/>
                <a:gd name="T53" fmla="*/ 314 h 1488"/>
                <a:gd name="T54" fmla="*/ 431 w 432"/>
                <a:gd name="T55" fmla="*/ 314 h 1488"/>
                <a:gd name="T56" fmla="*/ 431 w 432"/>
                <a:gd name="T57" fmla="*/ 394 h 1488"/>
                <a:gd name="T58" fmla="*/ 223 w 432"/>
                <a:gd name="T59" fmla="*/ 394 h 1488"/>
                <a:gd name="T60" fmla="*/ 223 w 432"/>
                <a:gd name="T61" fmla="*/ 1106 h 1488"/>
                <a:gd name="T62" fmla="*/ 187 w 432"/>
                <a:gd name="T63" fmla="*/ 1106 h 1488"/>
                <a:gd name="T64" fmla="*/ 187 w 432"/>
                <a:gd name="T65" fmla="*/ 1383 h 1488"/>
                <a:gd name="T66" fmla="*/ 141 w 432"/>
                <a:gd name="T67" fmla="*/ 1487 h 1488"/>
                <a:gd name="T68" fmla="*/ 0 w 432"/>
                <a:gd name="T69" fmla="*/ 1487 h 1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2" h="1488">
                  <a:moveTo>
                    <a:pt x="0" y="1487"/>
                  </a:moveTo>
                  <a:lnTo>
                    <a:pt x="0" y="1212"/>
                  </a:lnTo>
                  <a:lnTo>
                    <a:pt x="40" y="1212"/>
                  </a:lnTo>
                  <a:lnTo>
                    <a:pt x="62" y="1201"/>
                  </a:lnTo>
                  <a:lnTo>
                    <a:pt x="62" y="887"/>
                  </a:lnTo>
                  <a:lnTo>
                    <a:pt x="182" y="887"/>
                  </a:lnTo>
                  <a:lnTo>
                    <a:pt x="182" y="802"/>
                  </a:lnTo>
                  <a:lnTo>
                    <a:pt x="124" y="802"/>
                  </a:lnTo>
                  <a:lnTo>
                    <a:pt x="119" y="800"/>
                  </a:lnTo>
                  <a:lnTo>
                    <a:pt x="112" y="788"/>
                  </a:lnTo>
                  <a:lnTo>
                    <a:pt x="112" y="757"/>
                  </a:lnTo>
                  <a:lnTo>
                    <a:pt x="115" y="751"/>
                  </a:lnTo>
                  <a:lnTo>
                    <a:pt x="124" y="746"/>
                  </a:lnTo>
                  <a:lnTo>
                    <a:pt x="182" y="746"/>
                  </a:lnTo>
                  <a:lnTo>
                    <a:pt x="182" y="595"/>
                  </a:lnTo>
                  <a:lnTo>
                    <a:pt x="168" y="580"/>
                  </a:lnTo>
                  <a:lnTo>
                    <a:pt x="168" y="232"/>
                  </a:lnTo>
                  <a:lnTo>
                    <a:pt x="218" y="231"/>
                  </a:lnTo>
                  <a:lnTo>
                    <a:pt x="218" y="123"/>
                  </a:lnTo>
                  <a:lnTo>
                    <a:pt x="290" y="123"/>
                  </a:lnTo>
                  <a:lnTo>
                    <a:pt x="296" y="121"/>
                  </a:lnTo>
                  <a:lnTo>
                    <a:pt x="303" y="106"/>
                  </a:lnTo>
                  <a:lnTo>
                    <a:pt x="303" y="0"/>
                  </a:lnTo>
                  <a:lnTo>
                    <a:pt x="363" y="0"/>
                  </a:lnTo>
                  <a:lnTo>
                    <a:pt x="369" y="2"/>
                  </a:lnTo>
                  <a:lnTo>
                    <a:pt x="374" y="16"/>
                  </a:lnTo>
                  <a:lnTo>
                    <a:pt x="374" y="314"/>
                  </a:lnTo>
                  <a:lnTo>
                    <a:pt x="431" y="314"/>
                  </a:lnTo>
                  <a:lnTo>
                    <a:pt x="431" y="394"/>
                  </a:lnTo>
                  <a:lnTo>
                    <a:pt x="223" y="394"/>
                  </a:lnTo>
                  <a:lnTo>
                    <a:pt x="223" y="1106"/>
                  </a:lnTo>
                  <a:lnTo>
                    <a:pt x="187" y="1106"/>
                  </a:lnTo>
                  <a:lnTo>
                    <a:pt x="187" y="1383"/>
                  </a:lnTo>
                  <a:lnTo>
                    <a:pt x="141" y="1487"/>
                  </a:lnTo>
                  <a:lnTo>
                    <a:pt x="0" y="1487"/>
                  </a:lnTo>
                </a:path>
              </a:pathLst>
            </a:custGeom>
            <a:solidFill>
              <a:srgbClr val="868686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481" name="Freeform 257"/>
            <p:cNvSpPr>
              <a:spLocks/>
            </p:cNvSpPr>
            <p:nvPr/>
          </p:nvSpPr>
          <p:spPr bwMode="auto">
            <a:xfrm>
              <a:off x="1621" y="1022"/>
              <a:ext cx="432" cy="1488"/>
            </a:xfrm>
            <a:custGeom>
              <a:avLst/>
              <a:gdLst>
                <a:gd name="T0" fmla="*/ 431 w 432"/>
                <a:gd name="T1" fmla="*/ 1487 h 1488"/>
                <a:gd name="T2" fmla="*/ 431 w 432"/>
                <a:gd name="T3" fmla="*/ 1212 h 1488"/>
                <a:gd name="T4" fmla="*/ 391 w 432"/>
                <a:gd name="T5" fmla="*/ 1212 h 1488"/>
                <a:gd name="T6" fmla="*/ 369 w 432"/>
                <a:gd name="T7" fmla="*/ 1201 h 1488"/>
                <a:gd name="T8" fmla="*/ 369 w 432"/>
                <a:gd name="T9" fmla="*/ 887 h 1488"/>
                <a:gd name="T10" fmla="*/ 249 w 432"/>
                <a:gd name="T11" fmla="*/ 887 h 1488"/>
                <a:gd name="T12" fmla="*/ 249 w 432"/>
                <a:gd name="T13" fmla="*/ 802 h 1488"/>
                <a:gd name="T14" fmla="*/ 307 w 432"/>
                <a:gd name="T15" fmla="*/ 802 h 1488"/>
                <a:gd name="T16" fmla="*/ 312 w 432"/>
                <a:gd name="T17" fmla="*/ 800 h 1488"/>
                <a:gd name="T18" fmla="*/ 318 w 432"/>
                <a:gd name="T19" fmla="*/ 788 h 1488"/>
                <a:gd name="T20" fmla="*/ 318 w 432"/>
                <a:gd name="T21" fmla="*/ 757 h 1488"/>
                <a:gd name="T22" fmla="*/ 316 w 432"/>
                <a:gd name="T23" fmla="*/ 751 h 1488"/>
                <a:gd name="T24" fmla="*/ 307 w 432"/>
                <a:gd name="T25" fmla="*/ 746 h 1488"/>
                <a:gd name="T26" fmla="*/ 249 w 432"/>
                <a:gd name="T27" fmla="*/ 746 h 1488"/>
                <a:gd name="T28" fmla="*/ 249 w 432"/>
                <a:gd name="T29" fmla="*/ 595 h 1488"/>
                <a:gd name="T30" fmla="*/ 263 w 432"/>
                <a:gd name="T31" fmla="*/ 580 h 1488"/>
                <a:gd name="T32" fmla="*/ 263 w 432"/>
                <a:gd name="T33" fmla="*/ 232 h 1488"/>
                <a:gd name="T34" fmla="*/ 213 w 432"/>
                <a:gd name="T35" fmla="*/ 231 h 1488"/>
                <a:gd name="T36" fmla="*/ 213 w 432"/>
                <a:gd name="T37" fmla="*/ 123 h 1488"/>
                <a:gd name="T38" fmla="*/ 141 w 432"/>
                <a:gd name="T39" fmla="*/ 123 h 1488"/>
                <a:gd name="T40" fmla="*/ 134 w 432"/>
                <a:gd name="T41" fmla="*/ 121 h 1488"/>
                <a:gd name="T42" fmla="*/ 128 w 432"/>
                <a:gd name="T43" fmla="*/ 106 h 1488"/>
                <a:gd name="T44" fmla="*/ 128 w 432"/>
                <a:gd name="T45" fmla="*/ 0 h 1488"/>
                <a:gd name="T46" fmla="*/ 68 w 432"/>
                <a:gd name="T47" fmla="*/ 0 h 1488"/>
                <a:gd name="T48" fmla="*/ 62 w 432"/>
                <a:gd name="T49" fmla="*/ 2 h 1488"/>
                <a:gd name="T50" fmla="*/ 56 w 432"/>
                <a:gd name="T51" fmla="*/ 16 h 1488"/>
                <a:gd name="T52" fmla="*/ 56 w 432"/>
                <a:gd name="T53" fmla="*/ 314 h 1488"/>
                <a:gd name="T54" fmla="*/ 0 w 432"/>
                <a:gd name="T55" fmla="*/ 314 h 1488"/>
                <a:gd name="T56" fmla="*/ 0 w 432"/>
                <a:gd name="T57" fmla="*/ 394 h 1488"/>
                <a:gd name="T58" fmla="*/ 208 w 432"/>
                <a:gd name="T59" fmla="*/ 394 h 1488"/>
                <a:gd name="T60" fmla="*/ 208 w 432"/>
                <a:gd name="T61" fmla="*/ 1106 h 1488"/>
                <a:gd name="T62" fmla="*/ 244 w 432"/>
                <a:gd name="T63" fmla="*/ 1106 h 1488"/>
                <a:gd name="T64" fmla="*/ 244 w 432"/>
                <a:gd name="T65" fmla="*/ 1383 h 1488"/>
                <a:gd name="T66" fmla="*/ 290 w 432"/>
                <a:gd name="T67" fmla="*/ 1487 h 1488"/>
                <a:gd name="T68" fmla="*/ 431 w 432"/>
                <a:gd name="T69" fmla="*/ 1487 h 1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2" h="1488">
                  <a:moveTo>
                    <a:pt x="431" y="1487"/>
                  </a:moveTo>
                  <a:lnTo>
                    <a:pt x="431" y="1212"/>
                  </a:lnTo>
                  <a:lnTo>
                    <a:pt x="391" y="1212"/>
                  </a:lnTo>
                  <a:lnTo>
                    <a:pt x="369" y="1201"/>
                  </a:lnTo>
                  <a:lnTo>
                    <a:pt x="369" y="887"/>
                  </a:lnTo>
                  <a:lnTo>
                    <a:pt x="249" y="887"/>
                  </a:lnTo>
                  <a:lnTo>
                    <a:pt x="249" y="802"/>
                  </a:lnTo>
                  <a:lnTo>
                    <a:pt x="307" y="802"/>
                  </a:lnTo>
                  <a:lnTo>
                    <a:pt x="312" y="800"/>
                  </a:lnTo>
                  <a:lnTo>
                    <a:pt x="318" y="788"/>
                  </a:lnTo>
                  <a:lnTo>
                    <a:pt x="318" y="757"/>
                  </a:lnTo>
                  <a:lnTo>
                    <a:pt x="316" y="751"/>
                  </a:lnTo>
                  <a:lnTo>
                    <a:pt x="307" y="746"/>
                  </a:lnTo>
                  <a:lnTo>
                    <a:pt x="249" y="746"/>
                  </a:lnTo>
                  <a:lnTo>
                    <a:pt x="249" y="595"/>
                  </a:lnTo>
                  <a:lnTo>
                    <a:pt x="263" y="580"/>
                  </a:lnTo>
                  <a:lnTo>
                    <a:pt x="263" y="232"/>
                  </a:lnTo>
                  <a:lnTo>
                    <a:pt x="213" y="231"/>
                  </a:lnTo>
                  <a:lnTo>
                    <a:pt x="213" y="123"/>
                  </a:lnTo>
                  <a:lnTo>
                    <a:pt x="141" y="123"/>
                  </a:lnTo>
                  <a:lnTo>
                    <a:pt x="134" y="121"/>
                  </a:lnTo>
                  <a:lnTo>
                    <a:pt x="128" y="106"/>
                  </a:lnTo>
                  <a:lnTo>
                    <a:pt x="128" y="0"/>
                  </a:lnTo>
                  <a:lnTo>
                    <a:pt x="68" y="0"/>
                  </a:lnTo>
                  <a:lnTo>
                    <a:pt x="62" y="2"/>
                  </a:lnTo>
                  <a:lnTo>
                    <a:pt x="56" y="16"/>
                  </a:lnTo>
                  <a:lnTo>
                    <a:pt x="56" y="314"/>
                  </a:lnTo>
                  <a:lnTo>
                    <a:pt x="0" y="314"/>
                  </a:lnTo>
                  <a:lnTo>
                    <a:pt x="0" y="394"/>
                  </a:lnTo>
                  <a:lnTo>
                    <a:pt x="208" y="394"/>
                  </a:lnTo>
                  <a:lnTo>
                    <a:pt x="208" y="1106"/>
                  </a:lnTo>
                  <a:lnTo>
                    <a:pt x="244" y="1106"/>
                  </a:lnTo>
                  <a:lnTo>
                    <a:pt x="244" y="1383"/>
                  </a:lnTo>
                  <a:lnTo>
                    <a:pt x="290" y="1487"/>
                  </a:lnTo>
                  <a:lnTo>
                    <a:pt x="431" y="1487"/>
                  </a:lnTo>
                </a:path>
              </a:pathLst>
            </a:custGeom>
            <a:solidFill>
              <a:srgbClr val="868686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482" name="Freeform 258"/>
            <p:cNvSpPr>
              <a:spLocks/>
            </p:cNvSpPr>
            <p:nvPr/>
          </p:nvSpPr>
          <p:spPr bwMode="auto">
            <a:xfrm>
              <a:off x="1311" y="3126"/>
              <a:ext cx="88" cy="21"/>
            </a:xfrm>
            <a:custGeom>
              <a:avLst/>
              <a:gdLst>
                <a:gd name="T0" fmla="*/ 87 w 88"/>
                <a:gd name="T1" fmla="*/ 20 h 21"/>
                <a:gd name="T2" fmla="*/ 87 w 88"/>
                <a:gd name="T3" fmla="*/ 0 h 21"/>
                <a:gd name="T4" fmla="*/ 0 w 88"/>
                <a:gd name="T5" fmla="*/ 0 h 21"/>
                <a:gd name="T6" fmla="*/ 0 w 88"/>
                <a:gd name="T7" fmla="*/ 20 h 21"/>
                <a:gd name="T8" fmla="*/ 87 w 88"/>
                <a:gd name="T9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21">
                  <a:moveTo>
                    <a:pt x="87" y="20"/>
                  </a:moveTo>
                  <a:lnTo>
                    <a:pt x="87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87" y="20"/>
                  </a:lnTo>
                </a:path>
              </a:pathLst>
            </a:custGeom>
            <a:solidFill>
              <a:srgbClr val="FF33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483" name="Freeform 259"/>
            <p:cNvSpPr>
              <a:spLocks/>
            </p:cNvSpPr>
            <p:nvPr/>
          </p:nvSpPr>
          <p:spPr bwMode="auto">
            <a:xfrm>
              <a:off x="1574" y="3126"/>
              <a:ext cx="88" cy="21"/>
            </a:xfrm>
            <a:custGeom>
              <a:avLst/>
              <a:gdLst>
                <a:gd name="T0" fmla="*/ 87 w 88"/>
                <a:gd name="T1" fmla="*/ 20 h 21"/>
                <a:gd name="T2" fmla="*/ 87 w 88"/>
                <a:gd name="T3" fmla="*/ 0 h 21"/>
                <a:gd name="T4" fmla="*/ 0 w 88"/>
                <a:gd name="T5" fmla="*/ 0 h 21"/>
                <a:gd name="T6" fmla="*/ 0 w 88"/>
                <a:gd name="T7" fmla="*/ 20 h 21"/>
                <a:gd name="T8" fmla="*/ 87 w 88"/>
                <a:gd name="T9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21">
                  <a:moveTo>
                    <a:pt x="87" y="20"/>
                  </a:moveTo>
                  <a:lnTo>
                    <a:pt x="87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87" y="20"/>
                  </a:lnTo>
                </a:path>
              </a:pathLst>
            </a:custGeom>
            <a:solidFill>
              <a:srgbClr val="FF33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484" name="Freeform 260"/>
            <p:cNvSpPr>
              <a:spLocks/>
            </p:cNvSpPr>
            <p:nvPr/>
          </p:nvSpPr>
          <p:spPr bwMode="auto">
            <a:xfrm>
              <a:off x="1373" y="3375"/>
              <a:ext cx="41" cy="42"/>
            </a:xfrm>
            <a:custGeom>
              <a:avLst/>
              <a:gdLst>
                <a:gd name="T0" fmla="*/ 20 w 41"/>
                <a:gd name="T1" fmla="*/ 41 h 42"/>
                <a:gd name="T2" fmla="*/ 34 w 41"/>
                <a:gd name="T3" fmla="*/ 35 h 42"/>
                <a:gd name="T4" fmla="*/ 40 w 41"/>
                <a:gd name="T5" fmla="*/ 21 h 42"/>
                <a:gd name="T6" fmla="*/ 35 w 41"/>
                <a:gd name="T7" fmla="*/ 6 h 42"/>
                <a:gd name="T8" fmla="*/ 20 w 41"/>
                <a:gd name="T9" fmla="*/ 0 h 42"/>
                <a:gd name="T10" fmla="*/ 6 w 41"/>
                <a:gd name="T11" fmla="*/ 6 h 42"/>
                <a:gd name="T12" fmla="*/ 0 w 41"/>
                <a:gd name="T13" fmla="*/ 21 h 42"/>
                <a:gd name="T14" fmla="*/ 5 w 41"/>
                <a:gd name="T15" fmla="*/ 35 h 42"/>
                <a:gd name="T16" fmla="*/ 20 w 41"/>
                <a:gd name="T17" fmla="*/ 4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42">
                  <a:moveTo>
                    <a:pt x="20" y="41"/>
                  </a:moveTo>
                  <a:lnTo>
                    <a:pt x="34" y="35"/>
                  </a:lnTo>
                  <a:lnTo>
                    <a:pt x="40" y="21"/>
                  </a:lnTo>
                  <a:lnTo>
                    <a:pt x="35" y="6"/>
                  </a:lnTo>
                  <a:lnTo>
                    <a:pt x="20" y="0"/>
                  </a:lnTo>
                  <a:lnTo>
                    <a:pt x="6" y="6"/>
                  </a:lnTo>
                  <a:lnTo>
                    <a:pt x="0" y="21"/>
                  </a:lnTo>
                  <a:lnTo>
                    <a:pt x="5" y="35"/>
                  </a:lnTo>
                  <a:lnTo>
                    <a:pt x="20" y="41"/>
                  </a:lnTo>
                </a:path>
              </a:pathLst>
            </a:custGeom>
            <a:solidFill>
              <a:srgbClr val="FF33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485" name="Freeform 261"/>
            <p:cNvSpPr>
              <a:spLocks/>
            </p:cNvSpPr>
            <p:nvPr/>
          </p:nvSpPr>
          <p:spPr bwMode="auto">
            <a:xfrm>
              <a:off x="1559" y="3375"/>
              <a:ext cx="41" cy="42"/>
            </a:xfrm>
            <a:custGeom>
              <a:avLst/>
              <a:gdLst>
                <a:gd name="T0" fmla="*/ 20 w 41"/>
                <a:gd name="T1" fmla="*/ 41 h 42"/>
                <a:gd name="T2" fmla="*/ 34 w 41"/>
                <a:gd name="T3" fmla="*/ 35 h 42"/>
                <a:gd name="T4" fmla="*/ 40 w 41"/>
                <a:gd name="T5" fmla="*/ 21 h 42"/>
                <a:gd name="T6" fmla="*/ 35 w 41"/>
                <a:gd name="T7" fmla="*/ 6 h 42"/>
                <a:gd name="T8" fmla="*/ 20 w 41"/>
                <a:gd name="T9" fmla="*/ 0 h 42"/>
                <a:gd name="T10" fmla="*/ 6 w 41"/>
                <a:gd name="T11" fmla="*/ 6 h 42"/>
                <a:gd name="T12" fmla="*/ 0 w 41"/>
                <a:gd name="T13" fmla="*/ 21 h 42"/>
                <a:gd name="T14" fmla="*/ 6 w 41"/>
                <a:gd name="T15" fmla="*/ 35 h 42"/>
                <a:gd name="T16" fmla="*/ 20 w 41"/>
                <a:gd name="T17" fmla="*/ 4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42">
                  <a:moveTo>
                    <a:pt x="20" y="41"/>
                  </a:moveTo>
                  <a:lnTo>
                    <a:pt x="34" y="35"/>
                  </a:lnTo>
                  <a:lnTo>
                    <a:pt x="40" y="21"/>
                  </a:lnTo>
                  <a:lnTo>
                    <a:pt x="35" y="6"/>
                  </a:lnTo>
                  <a:lnTo>
                    <a:pt x="20" y="0"/>
                  </a:lnTo>
                  <a:lnTo>
                    <a:pt x="6" y="6"/>
                  </a:lnTo>
                  <a:lnTo>
                    <a:pt x="0" y="21"/>
                  </a:lnTo>
                  <a:lnTo>
                    <a:pt x="6" y="35"/>
                  </a:lnTo>
                  <a:lnTo>
                    <a:pt x="20" y="41"/>
                  </a:lnTo>
                </a:path>
              </a:pathLst>
            </a:custGeom>
            <a:solidFill>
              <a:srgbClr val="FF33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486" name="Freeform 262"/>
            <p:cNvSpPr>
              <a:spLocks/>
            </p:cNvSpPr>
            <p:nvPr/>
          </p:nvSpPr>
          <p:spPr bwMode="auto">
            <a:xfrm>
              <a:off x="1391" y="2671"/>
              <a:ext cx="45" cy="45"/>
            </a:xfrm>
            <a:custGeom>
              <a:avLst/>
              <a:gdLst>
                <a:gd name="T0" fmla="*/ 22 w 45"/>
                <a:gd name="T1" fmla="*/ 44 h 45"/>
                <a:gd name="T2" fmla="*/ 37 w 45"/>
                <a:gd name="T3" fmla="*/ 38 h 45"/>
                <a:gd name="T4" fmla="*/ 44 w 45"/>
                <a:gd name="T5" fmla="*/ 22 h 45"/>
                <a:gd name="T6" fmla="*/ 38 w 45"/>
                <a:gd name="T7" fmla="*/ 7 h 45"/>
                <a:gd name="T8" fmla="*/ 22 w 45"/>
                <a:gd name="T9" fmla="*/ 0 h 45"/>
                <a:gd name="T10" fmla="*/ 7 w 45"/>
                <a:gd name="T11" fmla="*/ 6 h 45"/>
                <a:gd name="T12" fmla="*/ 0 w 45"/>
                <a:gd name="T13" fmla="*/ 22 h 45"/>
                <a:gd name="T14" fmla="*/ 6 w 45"/>
                <a:gd name="T15" fmla="*/ 37 h 45"/>
                <a:gd name="T16" fmla="*/ 22 w 45"/>
                <a:gd name="T17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45">
                  <a:moveTo>
                    <a:pt x="22" y="44"/>
                  </a:moveTo>
                  <a:lnTo>
                    <a:pt x="37" y="38"/>
                  </a:lnTo>
                  <a:lnTo>
                    <a:pt x="44" y="22"/>
                  </a:lnTo>
                  <a:lnTo>
                    <a:pt x="38" y="7"/>
                  </a:lnTo>
                  <a:lnTo>
                    <a:pt x="22" y="0"/>
                  </a:lnTo>
                  <a:lnTo>
                    <a:pt x="7" y="6"/>
                  </a:lnTo>
                  <a:lnTo>
                    <a:pt x="0" y="22"/>
                  </a:lnTo>
                  <a:lnTo>
                    <a:pt x="6" y="37"/>
                  </a:lnTo>
                  <a:lnTo>
                    <a:pt x="22" y="44"/>
                  </a:lnTo>
                </a:path>
              </a:pathLst>
            </a:custGeom>
            <a:solidFill>
              <a:srgbClr val="FF33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487" name="Freeform 263"/>
            <p:cNvSpPr>
              <a:spLocks/>
            </p:cNvSpPr>
            <p:nvPr/>
          </p:nvSpPr>
          <p:spPr bwMode="auto">
            <a:xfrm>
              <a:off x="1537" y="2671"/>
              <a:ext cx="44" cy="45"/>
            </a:xfrm>
            <a:custGeom>
              <a:avLst/>
              <a:gdLst>
                <a:gd name="T0" fmla="*/ 22 w 44"/>
                <a:gd name="T1" fmla="*/ 44 h 45"/>
                <a:gd name="T2" fmla="*/ 36 w 44"/>
                <a:gd name="T3" fmla="*/ 38 h 45"/>
                <a:gd name="T4" fmla="*/ 43 w 44"/>
                <a:gd name="T5" fmla="*/ 22 h 45"/>
                <a:gd name="T6" fmla="*/ 37 w 44"/>
                <a:gd name="T7" fmla="*/ 7 h 45"/>
                <a:gd name="T8" fmla="*/ 22 w 44"/>
                <a:gd name="T9" fmla="*/ 0 h 45"/>
                <a:gd name="T10" fmla="*/ 7 w 44"/>
                <a:gd name="T11" fmla="*/ 6 h 45"/>
                <a:gd name="T12" fmla="*/ 0 w 44"/>
                <a:gd name="T13" fmla="*/ 22 h 45"/>
                <a:gd name="T14" fmla="*/ 6 w 44"/>
                <a:gd name="T15" fmla="*/ 37 h 45"/>
                <a:gd name="T16" fmla="*/ 22 w 44"/>
                <a:gd name="T17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5">
                  <a:moveTo>
                    <a:pt x="22" y="44"/>
                  </a:moveTo>
                  <a:lnTo>
                    <a:pt x="36" y="38"/>
                  </a:lnTo>
                  <a:lnTo>
                    <a:pt x="43" y="22"/>
                  </a:lnTo>
                  <a:lnTo>
                    <a:pt x="37" y="7"/>
                  </a:lnTo>
                  <a:lnTo>
                    <a:pt x="22" y="0"/>
                  </a:lnTo>
                  <a:lnTo>
                    <a:pt x="7" y="6"/>
                  </a:lnTo>
                  <a:lnTo>
                    <a:pt x="0" y="22"/>
                  </a:lnTo>
                  <a:lnTo>
                    <a:pt x="6" y="37"/>
                  </a:lnTo>
                  <a:lnTo>
                    <a:pt x="22" y="44"/>
                  </a:lnTo>
                </a:path>
              </a:pathLst>
            </a:custGeom>
            <a:solidFill>
              <a:srgbClr val="FF33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488" name="Freeform 264"/>
            <p:cNvSpPr>
              <a:spLocks/>
            </p:cNvSpPr>
            <p:nvPr/>
          </p:nvSpPr>
          <p:spPr bwMode="auto">
            <a:xfrm>
              <a:off x="1587" y="3179"/>
              <a:ext cx="76" cy="36"/>
            </a:xfrm>
            <a:custGeom>
              <a:avLst/>
              <a:gdLst>
                <a:gd name="T0" fmla="*/ 75 w 76"/>
                <a:gd name="T1" fmla="*/ 31 h 36"/>
                <a:gd name="T2" fmla="*/ 72 w 76"/>
                <a:gd name="T3" fmla="*/ 0 h 36"/>
                <a:gd name="T4" fmla="*/ 0 w 76"/>
                <a:gd name="T5" fmla="*/ 4 h 36"/>
                <a:gd name="T6" fmla="*/ 0 w 76"/>
                <a:gd name="T7" fmla="*/ 35 h 36"/>
                <a:gd name="T8" fmla="*/ 75 w 76"/>
                <a:gd name="T9" fmla="*/ 3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36">
                  <a:moveTo>
                    <a:pt x="75" y="31"/>
                  </a:moveTo>
                  <a:lnTo>
                    <a:pt x="72" y="0"/>
                  </a:lnTo>
                  <a:lnTo>
                    <a:pt x="0" y="4"/>
                  </a:lnTo>
                  <a:lnTo>
                    <a:pt x="0" y="35"/>
                  </a:lnTo>
                  <a:lnTo>
                    <a:pt x="75" y="31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FF">
                    <a:gamma/>
                    <a:shade val="69804"/>
                    <a:invGamma/>
                  </a:srgbClr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489" name="Freeform 265"/>
            <p:cNvSpPr>
              <a:spLocks/>
            </p:cNvSpPr>
            <p:nvPr/>
          </p:nvSpPr>
          <p:spPr bwMode="auto">
            <a:xfrm>
              <a:off x="1306" y="3196"/>
              <a:ext cx="82" cy="36"/>
            </a:xfrm>
            <a:custGeom>
              <a:avLst/>
              <a:gdLst>
                <a:gd name="T0" fmla="*/ 0 w 82"/>
                <a:gd name="T1" fmla="*/ 5 h 36"/>
                <a:gd name="T2" fmla="*/ 6 w 82"/>
                <a:gd name="T3" fmla="*/ 35 h 36"/>
                <a:gd name="T4" fmla="*/ 81 w 82"/>
                <a:gd name="T5" fmla="*/ 30 h 36"/>
                <a:gd name="T6" fmla="*/ 81 w 82"/>
                <a:gd name="T7" fmla="*/ 0 h 36"/>
                <a:gd name="T8" fmla="*/ 0 w 82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36">
                  <a:moveTo>
                    <a:pt x="0" y="5"/>
                  </a:moveTo>
                  <a:lnTo>
                    <a:pt x="6" y="35"/>
                  </a:lnTo>
                  <a:lnTo>
                    <a:pt x="81" y="30"/>
                  </a:lnTo>
                  <a:lnTo>
                    <a:pt x="81" y="0"/>
                  </a:lnTo>
                  <a:lnTo>
                    <a:pt x="0" y="5"/>
                  </a:lnTo>
                </a:path>
              </a:pathLst>
            </a:custGeom>
            <a:gradFill rotWithShape="0">
              <a:gsLst>
                <a:gs pos="0">
                  <a:srgbClr val="FFFFFF">
                    <a:gamma/>
                    <a:shade val="69804"/>
                    <a:invGamma/>
                  </a:srgbClr>
                </a:gs>
                <a:gs pos="100000">
                  <a:srgbClr val="FFFFFF"/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490" name="Freeform 266"/>
            <p:cNvSpPr>
              <a:spLocks/>
            </p:cNvSpPr>
            <p:nvPr/>
          </p:nvSpPr>
          <p:spPr bwMode="auto">
            <a:xfrm>
              <a:off x="1643" y="3467"/>
              <a:ext cx="20" cy="34"/>
            </a:xfrm>
            <a:custGeom>
              <a:avLst/>
              <a:gdLst>
                <a:gd name="T0" fmla="*/ 19 w 20"/>
                <a:gd name="T1" fmla="*/ 31 h 34"/>
                <a:gd name="T2" fmla="*/ 16 w 20"/>
                <a:gd name="T3" fmla="*/ 0 h 34"/>
                <a:gd name="T4" fmla="*/ 0 w 20"/>
                <a:gd name="T5" fmla="*/ 2 h 34"/>
                <a:gd name="T6" fmla="*/ 0 w 20"/>
                <a:gd name="T7" fmla="*/ 33 h 34"/>
                <a:gd name="T8" fmla="*/ 19 w 20"/>
                <a:gd name="T9" fmla="*/ 3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4">
                  <a:moveTo>
                    <a:pt x="19" y="31"/>
                  </a:moveTo>
                  <a:lnTo>
                    <a:pt x="16" y="0"/>
                  </a:lnTo>
                  <a:lnTo>
                    <a:pt x="0" y="2"/>
                  </a:lnTo>
                  <a:lnTo>
                    <a:pt x="0" y="33"/>
                  </a:lnTo>
                  <a:lnTo>
                    <a:pt x="19" y="3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491" name="Freeform 267"/>
            <p:cNvSpPr>
              <a:spLocks/>
            </p:cNvSpPr>
            <p:nvPr/>
          </p:nvSpPr>
          <p:spPr bwMode="auto">
            <a:xfrm>
              <a:off x="1306" y="3499"/>
              <a:ext cx="23" cy="34"/>
            </a:xfrm>
            <a:custGeom>
              <a:avLst/>
              <a:gdLst>
                <a:gd name="T0" fmla="*/ 0 w 23"/>
                <a:gd name="T1" fmla="*/ 4 h 34"/>
                <a:gd name="T2" fmla="*/ 6 w 23"/>
                <a:gd name="T3" fmla="*/ 33 h 34"/>
                <a:gd name="T4" fmla="*/ 22 w 23"/>
                <a:gd name="T5" fmla="*/ 31 h 34"/>
                <a:gd name="T6" fmla="*/ 22 w 23"/>
                <a:gd name="T7" fmla="*/ 0 h 34"/>
                <a:gd name="T8" fmla="*/ 0 w 23"/>
                <a:gd name="T9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4">
                  <a:moveTo>
                    <a:pt x="0" y="4"/>
                  </a:moveTo>
                  <a:lnTo>
                    <a:pt x="6" y="33"/>
                  </a:lnTo>
                  <a:lnTo>
                    <a:pt x="22" y="31"/>
                  </a:lnTo>
                  <a:lnTo>
                    <a:pt x="22" y="0"/>
                  </a:lnTo>
                  <a:lnTo>
                    <a:pt x="0" y="4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492" name="Freeform 268"/>
            <p:cNvSpPr>
              <a:spLocks/>
            </p:cNvSpPr>
            <p:nvPr/>
          </p:nvSpPr>
          <p:spPr bwMode="auto">
            <a:xfrm>
              <a:off x="1643" y="3393"/>
              <a:ext cx="20" cy="33"/>
            </a:xfrm>
            <a:custGeom>
              <a:avLst/>
              <a:gdLst>
                <a:gd name="T0" fmla="*/ 19 w 20"/>
                <a:gd name="T1" fmla="*/ 31 h 33"/>
                <a:gd name="T2" fmla="*/ 16 w 20"/>
                <a:gd name="T3" fmla="*/ 0 h 33"/>
                <a:gd name="T4" fmla="*/ 0 w 20"/>
                <a:gd name="T5" fmla="*/ 2 h 33"/>
                <a:gd name="T6" fmla="*/ 0 w 20"/>
                <a:gd name="T7" fmla="*/ 32 h 33"/>
                <a:gd name="T8" fmla="*/ 19 w 20"/>
                <a:gd name="T9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3">
                  <a:moveTo>
                    <a:pt x="19" y="31"/>
                  </a:moveTo>
                  <a:lnTo>
                    <a:pt x="16" y="0"/>
                  </a:lnTo>
                  <a:lnTo>
                    <a:pt x="0" y="2"/>
                  </a:lnTo>
                  <a:lnTo>
                    <a:pt x="0" y="32"/>
                  </a:lnTo>
                  <a:lnTo>
                    <a:pt x="19" y="31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493" name="Freeform 269"/>
            <p:cNvSpPr>
              <a:spLocks/>
            </p:cNvSpPr>
            <p:nvPr/>
          </p:nvSpPr>
          <p:spPr bwMode="auto">
            <a:xfrm>
              <a:off x="1306" y="3426"/>
              <a:ext cx="23" cy="33"/>
            </a:xfrm>
            <a:custGeom>
              <a:avLst/>
              <a:gdLst>
                <a:gd name="T0" fmla="*/ 0 w 23"/>
                <a:gd name="T1" fmla="*/ 3 h 33"/>
                <a:gd name="T2" fmla="*/ 6 w 23"/>
                <a:gd name="T3" fmla="*/ 32 h 33"/>
                <a:gd name="T4" fmla="*/ 22 w 23"/>
                <a:gd name="T5" fmla="*/ 30 h 33"/>
                <a:gd name="T6" fmla="*/ 22 w 23"/>
                <a:gd name="T7" fmla="*/ 0 h 33"/>
                <a:gd name="T8" fmla="*/ 0 w 23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3">
                  <a:moveTo>
                    <a:pt x="0" y="3"/>
                  </a:moveTo>
                  <a:lnTo>
                    <a:pt x="6" y="32"/>
                  </a:lnTo>
                  <a:lnTo>
                    <a:pt x="22" y="30"/>
                  </a:lnTo>
                  <a:lnTo>
                    <a:pt x="22" y="0"/>
                  </a:lnTo>
                  <a:lnTo>
                    <a:pt x="0" y="3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494" name="Freeform 270"/>
            <p:cNvSpPr>
              <a:spLocks/>
            </p:cNvSpPr>
            <p:nvPr/>
          </p:nvSpPr>
          <p:spPr bwMode="auto">
            <a:xfrm>
              <a:off x="1306" y="3351"/>
              <a:ext cx="23" cy="35"/>
            </a:xfrm>
            <a:custGeom>
              <a:avLst/>
              <a:gdLst>
                <a:gd name="T0" fmla="*/ 0 w 23"/>
                <a:gd name="T1" fmla="*/ 4 h 35"/>
                <a:gd name="T2" fmla="*/ 6 w 23"/>
                <a:gd name="T3" fmla="*/ 34 h 35"/>
                <a:gd name="T4" fmla="*/ 22 w 23"/>
                <a:gd name="T5" fmla="*/ 31 h 35"/>
                <a:gd name="T6" fmla="*/ 22 w 23"/>
                <a:gd name="T7" fmla="*/ 0 h 35"/>
                <a:gd name="T8" fmla="*/ 0 w 23"/>
                <a:gd name="T9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5">
                  <a:moveTo>
                    <a:pt x="0" y="4"/>
                  </a:moveTo>
                  <a:lnTo>
                    <a:pt x="6" y="34"/>
                  </a:lnTo>
                  <a:lnTo>
                    <a:pt x="22" y="31"/>
                  </a:lnTo>
                  <a:lnTo>
                    <a:pt x="22" y="0"/>
                  </a:lnTo>
                  <a:lnTo>
                    <a:pt x="0" y="4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495" name="Freeform 271"/>
            <p:cNvSpPr>
              <a:spLocks/>
            </p:cNvSpPr>
            <p:nvPr/>
          </p:nvSpPr>
          <p:spPr bwMode="auto">
            <a:xfrm>
              <a:off x="1643" y="3319"/>
              <a:ext cx="20" cy="34"/>
            </a:xfrm>
            <a:custGeom>
              <a:avLst/>
              <a:gdLst>
                <a:gd name="T0" fmla="*/ 19 w 20"/>
                <a:gd name="T1" fmla="*/ 31 h 34"/>
                <a:gd name="T2" fmla="*/ 16 w 20"/>
                <a:gd name="T3" fmla="*/ 0 h 34"/>
                <a:gd name="T4" fmla="*/ 0 w 20"/>
                <a:gd name="T5" fmla="*/ 2 h 34"/>
                <a:gd name="T6" fmla="*/ 0 w 20"/>
                <a:gd name="T7" fmla="*/ 33 h 34"/>
                <a:gd name="T8" fmla="*/ 19 w 20"/>
                <a:gd name="T9" fmla="*/ 3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4">
                  <a:moveTo>
                    <a:pt x="19" y="31"/>
                  </a:moveTo>
                  <a:lnTo>
                    <a:pt x="16" y="0"/>
                  </a:lnTo>
                  <a:lnTo>
                    <a:pt x="0" y="2"/>
                  </a:lnTo>
                  <a:lnTo>
                    <a:pt x="0" y="33"/>
                  </a:lnTo>
                  <a:lnTo>
                    <a:pt x="19" y="31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496" name="Freeform 272"/>
            <p:cNvSpPr>
              <a:spLocks/>
            </p:cNvSpPr>
            <p:nvPr/>
          </p:nvSpPr>
          <p:spPr bwMode="auto">
            <a:xfrm>
              <a:off x="1306" y="3273"/>
              <a:ext cx="82" cy="39"/>
            </a:xfrm>
            <a:custGeom>
              <a:avLst/>
              <a:gdLst>
                <a:gd name="T0" fmla="*/ 0 w 82"/>
                <a:gd name="T1" fmla="*/ 8 h 39"/>
                <a:gd name="T2" fmla="*/ 6 w 82"/>
                <a:gd name="T3" fmla="*/ 38 h 39"/>
                <a:gd name="T4" fmla="*/ 81 w 82"/>
                <a:gd name="T5" fmla="*/ 31 h 39"/>
                <a:gd name="T6" fmla="*/ 81 w 82"/>
                <a:gd name="T7" fmla="*/ 0 h 39"/>
                <a:gd name="T8" fmla="*/ 0 w 82"/>
                <a:gd name="T9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39">
                  <a:moveTo>
                    <a:pt x="0" y="8"/>
                  </a:moveTo>
                  <a:lnTo>
                    <a:pt x="6" y="38"/>
                  </a:lnTo>
                  <a:lnTo>
                    <a:pt x="81" y="31"/>
                  </a:lnTo>
                  <a:lnTo>
                    <a:pt x="81" y="0"/>
                  </a:lnTo>
                  <a:lnTo>
                    <a:pt x="0" y="8"/>
                  </a:lnTo>
                </a:path>
              </a:pathLst>
            </a:custGeom>
            <a:gradFill rotWithShape="0">
              <a:gsLst>
                <a:gs pos="0">
                  <a:srgbClr val="FFFFFF">
                    <a:gamma/>
                    <a:shade val="69804"/>
                    <a:invGamma/>
                  </a:srgbClr>
                </a:gs>
                <a:gs pos="100000">
                  <a:srgbClr val="FFFFFF"/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497" name="Freeform 273"/>
            <p:cNvSpPr>
              <a:spLocks/>
            </p:cNvSpPr>
            <p:nvPr/>
          </p:nvSpPr>
          <p:spPr bwMode="auto">
            <a:xfrm>
              <a:off x="1587" y="3246"/>
              <a:ext cx="76" cy="39"/>
            </a:xfrm>
            <a:custGeom>
              <a:avLst/>
              <a:gdLst>
                <a:gd name="T0" fmla="*/ 75 w 76"/>
                <a:gd name="T1" fmla="*/ 30 h 39"/>
                <a:gd name="T2" fmla="*/ 72 w 76"/>
                <a:gd name="T3" fmla="*/ 0 h 39"/>
                <a:gd name="T4" fmla="*/ 0 w 76"/>
                <a:gd name="T5" fmla="*/ 7 h 39"/>
                <a:gd name="T6" fmla="*/ 0 w 76"/>
                <a:gd name="T7" fmla="*/ 38 h 39"/>
                <a:gd name="T8" fmla="*/ 75 w 76"/>
                <a:gd name="T9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39">
                  <a:moveTo>
                    <a:pt x="75" y="30"/>
                  </a:moveTo>
                  <a:lnTo>
                    <a:pt x="72" y="0"/>
                  </a:lnTo>
                  <a:lnTo>
                    <a:pt x="0" y="7"/>
                  </a:lnTo>
                  <a:lnTo>
                    <a:pt x="0" y="38"/>
                  </a:lnTo>
                  <a:lnTo>
                    <a:pt x="75" y="30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FF">
                    <a:gamma/>
                    <a:shade val="69804"/>
                    <a:invGamma/>
                  </a:srgbClr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498" name="Freeform 274"/>
            <p:cNvSpPr>
              <a:spLocks/>
            </p:cNvSpPr>
            <p:nvPr/>
          </p:nvSpPr>
          <p:spPr bwMode="auto">
            <a:xfrm>
              <a:off x="1647" y="3467"/>
              <a:ext cx="31" cy="32"/>
            </a:xfrm>
            <a:custGeom>
              <a:avLst/>
              <a:gdLst>
                <a:gd name="T0" fmla="*/ 15 w 31"/>
                <a:gd name="T1" fmla="*/ 31 h 32"/>
                <a:gd name="T2" fmla="*/ 25 w 31"/>
                <a:gd name="T3" fmla="*/ 26 h 32"/>
                <a:gd name="T4" fmla="*/ 30 w 31"/>
                <a:gd name="T5" fmla="*/ 16 h 32"/>
                <a:gd name="T6" fmla="*/ 26 w 31"/>
                <a:gd name="T7" fmla="*/ 5 h 32"/>
                <a:gd name="T8" fmla="*/ 15 w 31"/>
                <a:gd name="T9" fmla="*/ 0 h 32"/>
                <a:gd name="T10" fmla="*/ 5 w 31"/>
                <a:gd name="T11" fmla="*/ 4 h 32"/>
                <a:gd name="T12" fmla="*/ 0 w 31"/>
                <a:gd name="T13" fmla="*/ 16 h 32"/>
                <a:gd name="T14" fmla="*/ 4 w 31"/>
                <a:gd name="T15" fmla="*/ 26 h 32"/>
                <a:gd name="T16" fmla="*/ 15 w 31"/>
                <a:gd name="T17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2">
                  <a:moveTo>
                    <a:pt x="15" y="31"/>
                  </a:moveTo>
                  <a:lnTo>
                    <a:pt x="25" y="26"/>
                  </a:lnTo>
                  <a:lnTo>
                    <a:pt x="30" y="16"/>
                  </a:lnTo>
                  <a:lnTo>
                    <a:pt x="26" y="5"/>
                  </a:lnTo>
                  <a:lnTo>
                    <a:pt x="15" y="0"/>
                  </a:lnTo>
                  <a:lnTo>
                    <a:pt x="5" y="4"/>
                  </a:lnTo>
                  <a:lnTo>
                    <a:pt x="0" y="16"/>
                  </a:lnTo>
                  <a:lnTo>
                    <a:pt x="4" y="26"/>
                  </a:lnTo>
                  <a:lnTo>
                    <a:pt x="15" y="31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499" name="Freeform 275"/>
            <p:cNvSpPr>
              <a:spLocks/>
            </p:cNvSpPr>
            <p:nvPr/>
          </p:nvSpPr>
          <p:spPr bwMode="auto">
            <a:xfrm>
              <a:off x="1647" y="3394"/>
              <a:ext cx="31" cy="31"/>
            </a:xfrm>
            <a:custGeom>
              <a:avLst/>
              <a:gdLst>
                <a:gd name="T0" fmla="*/ 15 w 31"/>
                <a:gd name="T1" fmla="*/ 30 h 31"/>
                <a:gd name="T2" fmla="*/ 25 w 31"/>
                <a:gd name="T3" fmla="*/ 26 h 31"/>
                <a:gd name="T4" fmla="*/ 30 w 31"/>
                <a:gd name="T5" fmla="*/ 15 h 31"/>
                <a:gd name="T6" fmla="*/ 26 w 31"/>
                <a:gd name="T7" fmla="*/ 4 h 31"/>
                <a:gd name="T8" fmla="*/ 15 w 31"/>
                <a:gd name="T9" fmla="*/ 0 h 31"/>
                <a:gd name="T10" fmla="*/ 5 w 31"/>
                <a:gd name="T11" fmla="*/ 4 h 31"/>
                <a:gd name="T12" fmla="*/ 0 w 31"/>
                <a:gd name="T13" fmla="*/ 15 h 31"/>
                <a:gd name="T14" fmla="*/ 4 w 31"/>
                <a:gd name="T15" fmla="*/ 25 h 31"/>
                <a:gd name="T16" fmla="*/ 15 w 31"/>
                <a:gd name="T17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1">
                  <a:moveTo>
                    <a:pt x="15" y="30"/>
                  </a:moveTo>
                  <a:lnTo>
                    <a:pt x="25" y="26"/>
                  </a:lnTo>
                  <a:lnTo>
                    <a:pt x="30" y="15"/>
                  </a:lnTo>
                  <a:lnTo>
                    <a:pt x="26" y="4"/>
                  </a:lnTo>
                  <a:lnTo>
                    <a:pt x="15" y="0"/>
                  </a:lnTo>
                  <a:lnTo>
                    <a:pt x="5" y="4"/>
                  </a:lnTo>
                  <a:lnTo>
                    <a:pt x="0" y="15"/>
                  </a:lnTo>
                  <a:lnTo>
                    <a:pt x="4" y="25"/>
                  </a:lnTo>
                  <a:lnTo>
                    <a:pt x="15" y="30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500" name="Freeform 276"/>
            <p:cNvSpPr>
              <a:spLocks/>
            </p:cNvSpPr>
            <p:nvPr/>
          </p:nvSpPr>
          <p:spPr bwMode="auto">
            <a:xfrm>
              <a:off x="1647" y="3320"/>
              <a:ext cx="31" cy="31"/>
            </a:xfrm>
            <a:custGeom>
              <a:avLst/>
              <a:gdLst>
                <a:gd name="T0" fmla="*/ 15 w 31"/>
                <a:gd name="T1" fmla="*/ 30 h 31"/>
                <a:gd name="T2" fmla="*/ 25 w 31"/>
                <a:gd name="T3" fmla="*/ 26 h 31"/>
                <a:gd name="T4" fmla="*/ 30 w 31"/>
                <a:gd name="T5" fmla="*/ 15 h 31"/>
                <a:gd name="T6" fmla="*/ 26 w 31"/>
                <a:gd name="T7" fmla="*/ 5 h 31"/>
                <a:gd name="T8" fmla="*/ 15 w 31"/>
                <a:gd name="T9" fmla="*/ 0 h 31"/>
                <a:gd name="T10" fmla="*/ 5 w 31"/>
                <a:gd name="T11" fmla="*/ 4 h 31"/>
                <a:gd name="T12" fmla="*/ 0 w 31"/>
                <a:gd name="T13" fmla="*/ 15 h 31"/>
                <a:gd name="T14" fmla="*/ 4 w 31"/>
                <a:gd name="T15" fmla="*/ 26 h 31"/>
                <a:gd name="T16" fmla="*/ 15 w 31"/>
                <a:gd name="T17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1">
                  <a:moveTo>
                    <a:pt x="15" y="30"/>
                  </a:moveTo>
                  <a:lnTo>
                    <a:pt x="25" y="26"/>
                  </a:lnTo>
                  <a:lnTo>
                    <a:pt x="30" y="15"/>
                  </a:lnTo>
                  <a:lnTo>
                    <a:pt x="26" y="5"/>
                  </a:lnTo>
                  <a:lnTo>
                    <a:pt x="15" y="0"/>
                  </a:lnTo>
                  <a:lnTo>
                    <a:pt x="5" y="4"/>
                  </a:lnTo>
                  <a:lnTo>
                    <a:pt x="0" y="15"/>
                  </a:lnTo>
                  <a:lnTo>
                    <a:pt x="4" y="26"/>
                  </a:lnTo>
                  <a:lnTo>
                    <a:pt x="15" y="30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501" name="Freeform 277"/>
            <p:cNvSpPr>
              <a:spLocks/>
            </p:cNvSpPr>
            <p:nvPr/>
          </p:nvSpPr>
          <p:spPr bwMode="auto">
            <a:xfrm>
              <a:off x="1647" y="3246"/>
              <a:ext cx="31" cy="31"/>
            </a:xfrm>
            <a:custGeom>
              <a:avLst/>
              <a:gdLst>
                <a:gd name="T0" fmla="*/ 15 w 31"/>
                <a:gd name="T1" fmla="*/ 30 h 31"/>
                <a:gd name="T2" fmla="*/ 25 w 31"/>
                <a:gd name="T3" fmla="*/ 26 h 31"/>
                <a:gd name="T4" fmla="*/ 30 w 31"/>
                <a:gd name="T5" fmla="*/ 15 h 31"/>
                <a:gd name="T6" fmla="*/ 26 w 31"/>
                <a:gd name="T7" fmla="*/ 5 h 31"/>
                <a:gd name="T8" fmla="*/ 15 w 31"/>
                <a:gd name="T9" fmla="*/ 0 h 31"/>
                <a:gd name="T10" fmla="*/ 5 w 31"/>
                <a:gd name="T11" fmla="*/ 4 h 31"/>
                <a:gd name="T12" fmla="*/ 0 w 31"/>
                <a:gd name="T13" fmla="*/ 15 h 31"/>
                <a:gd name="T14" fmla="*/ 4 w 31"/>
                <a:gd name="T15" fmla="*/ 26 h 31"/>
                <a:gd name="T16" fmla="*/ 15 w 31"/>
                <a:gd name="T17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1">
                  <a:moveTo>
                    <a:pt x="15" y="30"/>
                  </a:moveTo>
                  <a:lnTo>
                    <a:pt x="25" y="26"/>
                  </a:lnTo>
                  <a:lnTo>
                    <a:pt x="30" y="15"/>
                  </a:lnTo>
                  <a:lnTo>
                    <a:pt x="26" y="5"/>
                  </a:lnTo>
                  <a:lnTo>
                    <a:pt x="15" y="0"/>
                  </a:lnTo>
                  <a:lnTo>
                    <a:pt x="5" y="4"/>
                  </a:lnTo>
                  <a:lnTo>
                    <a:pt x="0" y="15"/>
                  </a:lnTo>
                  <a:lnTo>
                    <a:pt x="4" y="26"/>
                  </a:lnTo>
                  <a:lnTo>
                    <a:pt x="15" y="30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502" name="Freeform 278"/>
            <p:cNvSpPr>
              <a:spLocks/>
            </p:cNvSpPr>
            <p:nvPr/>
          </p:nvSpPr>
          <p:spPr bwMode="auto">
            <a:xfrm>
              <a:off x="1647" y="3180"/>
              <a:ext cx="31" cy="31"/>
            </a:xfrm>
            <a:custGeom>
              <a:avLst/>
              <a:gdLst>
                <a:gd name="T0" fmla="*/ 15 w 31"/>
                <a:gd name="T1" fmla="*/ 30 h 31"/>
                <a:gd name="T2" fmla="*/ 25 w 31"/>
                <a:gd name="T3" fmla="*/ 25 h 31"/>
                <a:gd name="T4" fmla="*/ 30 w 31"/>
                <a:gd name="T5" fmla="*/ 15 h 31"/>
                <a:gd name="T6" fmla="*/ 26 w 31"/>
                <a:gd name="T7" fmla="*/ 4 h 31"/>
                <a:gd name="T8" fmla="*/ 15 w 31"/>
                <a:gd name="T9" fmla="*/ 0 h 31"/>
                <a:gd name="T10" fmla="*/ 5 w 31"/>
                <a:gd name="T11" fmla="*/ 4 h 31"/>
                <a:gd name="T12" fmla="*/ 0 w 31"/>
                <a:gd name="T13" fmla="*/ 15 h 31"/>
                <a:gd name="T14" fmla="*/ 4 w 31"/>
                <a:gd name="T15" fmla="*/ 25 h 31"/>
                <a:gd name="T16" fmla="*/ 15 w 31"/>
                <a:gd name="T17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1">
                  <a:moveTo>
                    <a:pt x="15" y="30"/>
                  </a:moveTo>
                  <a:lnTo>
                    <a:pt x="25" y="25"/>
                  </a:lnTo>
                  <a:lnTo>
                    <a:pt x="30" y="15"/>
                  </a:lnTo>
                  <a:lnTo>
                    <a:pt x="26" y="4"/>
                  </a:lnTo>
                  <a:lnTo>
                    <a:pt x="15" y="0"/>
                  </a:lnTo>
                  <a:lnTo>
                    <a:pt x="5" y="4"/>
                  </a:lnTo>
                  <a:lnTo>
                    <a:pt x="0" y="15"/>
                  </a:lnTo>
                  <a:lnTo>
                    <a:pt x="4" y="25"/>
                  </a:lnTo>
                  <a:lnTo>
                    <a:pt x="15" y="30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503" name="Freeform 279"/>
            <p:cNvSpPr>
              <a:spLocks/>
            </p:cNvSpPr>
            <p:nvPr/>
          </p:nvSpPr>
          <p:spPr bwMode="auto">
            <a:xfrm>
              <a:off x="1297" y="3502"/>
              <a:ext cx="31" cy="31"/>
            </a:xfrm>
            <a:custGeom>
              <a:avLst/>
              <a:gdLst>
                <a:gd name="T0" fmla="*/ 15 w 31"/>
                <a:gd name="T1" fmla="*/ 30 h 31"/>
                <a:gd name="T2" fmla="*/ 25 w 31"/>
                <a:gd name="T3" fmla="*/ 26 h 31"/>
                <a:gd name="T4" fmla="*/ 30 w 31"/>
                <a:gd name="T5" fmla="*/ 15 h 31"/>
                <a:gd name="T6" fmla="*/ 26 w 31"/>
                <a:gd name="T7" fmla="*/ 5 h 31"/>
                <a:gd name="T8" fmla="*/ 15 w 31"/>
                <a:gd name="T9" fmla="*/ 0 h 31"/>
                <a:gd name="T10" fmla="*/ 5 w 31"/>
                <a:gd name="T11" fmla="*/ 4 h 31"/>
                <a:gd name="T12" fmla="*/ 0 w 31"/>
                <a:gd name="T13" fmla="*/ 15 h 31"/>
                <a:gd name="T14" fmla="*/ 4 w 31"/>
                <a:gd name="T15" fmla="*/ 25 h 31"/>
                <a:gd name="T16" fmla="*/ 15 w 31"/>
                <a:gd name="T17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1">
                  <a:moveTo>
                    <a:pt x="15" y="30"/>
                  </a:moveTo>
                  <a:lnTo>
                    <a:pt x="25" y="26"/>
                  </a:lnTo>
                  <a:lnTo>
                    <a:pt x="30" y="15"/>
                  </a:lnTo>
                  <a:lnTo>
                    <a:pt x="26" y="5"/>
                  </a:lnTo>
                  <a:lnTo>
                    <a:pt x="15" y="0"/>
                  </a:lnTo>
                  <a:lnTo>
                    <a:pt x="5" y="4"/>
                  </a:lnTo>
                  <a:lnTo>
                    <a:pt x="0" y="15"/>
                  </a:lnTo>
                  <a:lnTo>
                    <a:pt x="4" y="25"/>
                  </a:lnTo>
                  <a:lnTo>
                    <a:pt x="15" y="30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504" name="Freeform 280"/>
            <p:cNvSpPr>
              <a:spLocks/>
            </p:cNvSpPr>
            <p:nvPr/>
          </p:nvSpPr>
          <p:spPr bwMode="auto">
            <a:xfrm>
              <a:off x="1297" y="3428"/>
              <a:ext cx="31" cy="31"/>
            </a:xfrm>
            <a:custGeom>
              <a:avLst/>
              <a:gdLst>
                <a:gd name="T0" fmla="*/ 15 w 31"/>
                <a:gd name="T1" fmla="*/ 30 h 31"/>
                <a:gd name="T2" fmla="*/ 25 w 31"/>
                <a:gd name="T3" fmla="*/ 26 h 31"/>
                <a:gd name="T4" fmla="*/ 30 w 31"/>
                <a:gd name="T5" fmla="*/ 15 h 31"/>
                <a:gd name="T6" fmla="*/ 26 w 31"/>
                <a:gd name="T7" fmla="*/ 5 h 31"/>
                <a:gd name="T8" fmla="*/ 15 w 31"/>
                <a:gd name="T9" fmla="*/ 0 h 31"/>
                <a:gd name="T10" fmla="*/ 5 w 31"/>
                <a:gd name="T11" fmla="*/ 4 h 31"/>
                <a:gd name="T12" fmla="*/ 0 w 31"/>
                <a:gd name="T13" fmla="*/ 15 h 31"/>
                <a:gd name="T14" fmla="*/ 4 w 31"/>
                <a:gd name="T15" fmla="*/ 26 h 31"/>
                <a:gd name="T16" fmla="*/ 15 w 31"/>
                <a:gd name="T17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1">
                  <a:moveTo>
                    <a:pt x="15" y="30"/>
                  </a:moveTo>
                  <a:lnTo>
                    <a:pt x="25" y="26"/>
                  </a:lnTo>
                  <a:lnTo>
                    <a:pt x="30" y="15"/>
                  </a:lnTo>
                  <a:lnTo>
                    <a:pt x="26" y="5"/>
                  </a:lnTo>
                  <a:lnTo>
                    <a:pt x="15" y="0"/>
                  </a:lnTo>
                  <a:lnTo>
                    <a:pt x="5" y="4"/>
                  </a:lnTo>
                  <a:lnTo>
                    <a:pt x="0" y="15"/>
                  </a:lnTo>
                  <a:lnTo>
                    <a:pt x="4" y="26"/>
                  </a:lnTo>
                  <a:lnTo>
                    <a:pt x="15" y="30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505" name="Freeform 281"/>
            <p:cNvSpPr>
              <a:spLocks/>
            </p:cNvSpPr>
            <p:nvPr/>
          </p:nvSpPr>
          <p:spPr bwMode="auto">
            <a:xfrm>
              <a:off x="1297" y="3354"/>
              <a:ext cx="31" cy="32"/>
            </a:xfrm>
            <a:custGeom>
              <a:avLst/>
              <a:gdLst>
                <a:gd name="T0" fmla="*/ 15 w 31"/>
                <a:gd name="T1" fmla="*/ 31 h 32"/>
                <a:gd name="T2" fmla="*/ 25 w 31"/>
                <a:gd name="T3" fmla="*/ 26 h 32"/>
                <a:gd name="T4" fmla="*/ 30 w 31"/>
                <a:gd name="T5" fmla="*/ 15 h 32"/>
                <a:gd name="T6" fmla="*/ 26 w 31"/>
                <a:gd name="T7" fmla="*/ 5 h 32"/>
                <a:gd name="T8" fmla="*/ 15 w 31"/>
                <a:gd name="T9" fmla="*/ 0 h 32"/>
                <a:gd name="T10" fmla="*/ 5 w 31"/>
                <a:gd name="T11" fmla="*/ 4 h 32"/>
                <a:gd name="T12" fmla="*/ 0 w 31"/>
                <a:gd name="T13" fmla="*/ 15 h 32"/>
                <a:gd name="T14" fmla="*/ 4 w 31"/>
                <a:gd name="T15" fmla="*/ 26 h 32"/>
                <a:gd name="T16" fmla="*/ 15 w 31"/>
                <a:gd name="T17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2">
                  <a:moveTo>
                    <a:pt x="15" y="31"/>
                  </a:moveTo>
                  <a:lnTo>
                    <a:pt x="25" y="26"/>
                  </a:lnTo>
                  <a:lnTo>
                    <a:pt x="30" y="15"/>
                  </a:lnTo>
                  <a:lnTo>
                    <a:pt x="26" y="5"/>
                  </a:lnTo>
                  <a:lnTo>
                    <a:pt x="15" y="0"/>
                  </a:lnTo>
                  <a:lnTo>
                    <a:pt x="5" y="4"/>
                  </a:lnTo>
                  <a:lnTo>
                    <a:pt x="0" y="15"/>
                  </a:lnTo>
                  <a:lnTo>
                    <a:pt x="4" y="26"/>
                  </a:lnTo>
                  <a:lnTo>
                    <a:pt x="15" y="31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506" name="Freeform 282"/>
            <p:cNvSpPr>
              <a:spLocks/>
            </p:cNvSpPr>
            <p:nvPr/>
          </p:nvSpPr>
          <p:spPr bwMode="auto">
            <a:xfrm>
              <a:off x="1297" y="3281"/>
              <a:ext cx="31" cy="31"/>
            </a:xfrm>
            <a:custGeom>
              <a:avLst/>
              <a:gdLst>
                <a:gd name="T0" fmla="*/ 15 w 31"/>
                <a:gd name="T1" fmla="*/ 30 h 31"/>
                <a:gd name="T2" fmla="*/ 25 w 31"/>
                <a:gd name="T3" fmla="*/ 26 h 31"/>
                <a:gd name="T4" fmla="*/ 30 w 31"/>
                <a:gd name="T5" fmla="*/ 15 h 31"/>
                <a:gd name="T6" fmla="*/ 26 w 31"/>
                <a:gd name="T7" fmla="*/ 4 h 31"/>
                <a:gd name="T8" fmla="*/ 15 w 31"/>
                <a:gd name="T9" fmla="*/ 0 h 31"/>
                <a:gd name="T10" fmla="*/ 5 w 31"/>
                <a:gd name="T11" fmla="*/ 4 h 31"/>
                <a:gd name="T12" fmla="*/ 0 w 31"/>
                <a:gd name="T13" fmla="*/ 15 h 31"/>
                <a:gd name="T14" fmla="*/ 4 w 31"/>
                <a:gd name="T15" fmla="*/ 25 h 31"/>
                <a:gd name="T16" fmla="*/ 15 w 31"/>
                <a:gd name="T17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1">
                  <a:moveTo>
                    <a:pt x="15" y="30"/>
                  </a:moveTo>
                  <a:lnTo>
                    <a:pt x="25" y="26"/>
                  </a:lnTo>
                  <a:lnTo>
                    <a:pt x="30" y="15"/>
                  </a:lnTo>
                  <a:lnTo>
                    <a:pt x="26" y="4"/>
                  </a:lnTo>
                  <a:lnTo>
                    <a:pt x="15" y="0"/>
                  </a:lnTo>
                  <a:lnTo>
                    <a:pt x="5" y="4"/>
                  </a:lnTo>
                  <a:lnTo>
                    <a:pt x="0" y="15"/>
                  </a:lnTo>
                  <a:lnTo>
                    <a:pt x="4" y="25"/>
                  </a:lnTo>
                  <a:lnTo>
                    <a:pt x="15" y="30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507" name="Freeform 283"/>
            <p:cNvSpPr>
              <a:spLocks/>
            </p:cNvSpPr>
            <p:nvPr/>
          </p:nvSpPr>
          <p:spPr bwMode="auto">
            <a:xfrm>
              <a:off x="1297" y="3201"/>
              <a:ext cx="31" cy="31"/>
            </a:xfrm>
            <a:custGeom>
              <a:avLst/>
              <a:gdLst>
                <a:gd name="T0" fmla="*/ 15 w 31"/>
                <a:gd name="T1" fmla="*/ 30 h 31"/>
                <a:gd name="T2" fmla="*/ 25 w 31"/>
                <a:gd name="T3" fmla="*/ 26 h 31"/>
                <a:gd name="T4" fmla="*/ 30 w 31"/>
                <a:gd name="T5" fmla="*/ 15 h 31"/>
                <a:gd name="T6" fmla="*/ 26 w 31"/>
                <a:gd name="T7" fmla="*/ 4 h 31"/>
                <a:gd name="T8" fmla="*/ 15 w 31"/>
                <a:gd name="T9" fmla="*/ 0 h 31"/>
                <a:gd name="T10" fmla="*/ 5 w 31"/>
                <a:gd name="T11" fmla="*/ 4 h 31"/>
                <a:gd name="T12" fmla="*/ 0 w 31"/>
                <a:gd name="T13" fmla="*/ 15 h 31"/>
                <a:gd name="T14" fmla="*/ 4 w 31"/>
                <a:gd name="T15" fmla="*/ 25 h 31"/>
                <a:gd name="T16" fmla="*/ 15 w 31"/>
                <a:gd name="T17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1">
                  <a:moveTo>
                    <a:pt x="15" y="30"/>
                  </a:moveTo>
                  <a:lnTo>
                    <a:pt x="25" y="26"/>
                  </a:lnTo>
                  <a:lnTo>
                    <a:pt x="30" y="15"/>
                  </a:lnTo>
                  <a:lnTo>
                    <a:pt x="26" y="4"/>
                  </a:lnTo>
                  <a:lnTo>
                    <a:pt x="15" y="0"/>
                  </a:lnTo>
                  <a:lnTo>
                    <a:pt x="5" y="4"/>
                  </a:lnTo>
                  <a:lnTo>
                    <a:pt x="0" y="15"/>
                  </a:lnTo>
                  <a:lnTo>
                    <a:pt x="4" y="25"/>
                  </a:lnTo>
                  <a:lnTo>
                    <a:pt x="15" y="30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508" name="Freeform 284"/>
            <p:cNvSpPr>
              <a:spLocks/>
            </p:cNvSpPr>
            <p:nvPr/>
          </p:nvSpPr>
          <p:spPr bwMode="auto">
            <a:xfrm>
              <a:off x="1281" y="3014"/>
              <a:ext cx="162" cy="442"/>
            </a:xfrm>
            <a:custGeom>
              <a:avLst/>
              <a:gdLst>
                <a:gd name="T0" fmla="*/ 161 w 162"/>
                <a:gd name="T1" fmla="*/ 440 h 442"/>
                <a:gd name="T2" fmla="*/ 100 w 162"/>
                <a:gd name="T3" fmla="*/ 441 h 442"/>
                <a:gd name="T4" fmla="*/ 88 w 162"/>
                <a:gd name="T5" fmla="*/ 428 h 442"/>
                <a:gd name="T6" fmla="*/ 88 w 162"/>
                <a:gd name="T7" fmla="*/ 403 h 442"/>
                <a:gd name="T8" fmla="*/ 133 w 162"/>
                <a:gd name="T9" fmla="*/ 403 h 442"/>
                <a:gd name="T10" fmla="*/ 132 w 162"/>
                <a:gd name="T11" fmla="*/ 353 h 442"/>
                <a:gd name="T12" fmla="*/ 88 w 162"/>
                <a:gd name="T13" fmla="*/ 353 h 442"/>
                <a:gd name="T14" fmla="*/ 88 w 162"/>
                <a:gd name="T15" fmla="*/ 314 h 442"/>
                <a:gd name="T16" fmla="*/ 104 w 162"/>
                <a:gd name="T17" fmla="*/ 313 h 442"/>
                <a:gd name="T18" fmla="*/ 106 w 162"/>
                <a:gd name="T19" fmla="*/ 307 h 442"/>
                <a:gd name="T20" fmla="*/ 106 w 162"/>
                <a:gd name="T21" fmla="*/ 177 h 442"/>
                <a:gd name="T22" fmla="*/ 0 w 162"/>
                <a:gd name="T23" fmla="*/ 177 h 442"/>
                <a:gd name="T24" fmla="*/ 0 w 162"/>
                <a:gd name="T25" fmla="*/ 130 h 442"/>
                <a:gd name="T26" fmla="*/ 11 w 162"/>
                <a:gd name="T27" fmla="*/ 100 h 442"/>
                <a:gd name="T28" fmla="*/ 30 w 162"/>
                <a:gd name="T29" fmla="*/ 100 h 442"/>
                <a:gd name="T30" fmla="*/ 30 w 162"/>
                <a:gd name="T31" fmla="*/ 133 h 442"/>
                <a:gd name="T32" fmla="*/ 117 w 162"/>
                <a:gd name="T33" fmla="*/ 133 h 442"/>
                <a:gd name="T34" fmla="*/ 117 w 162"/>
                <a:gd name="T35" fmla="*/ 0 h 442"/>
                <a:gd name="T36" fmla="*/ 132 w 162"/>
                <a:gd name="T37" fmla="*/ 0 h 442"/>
                <a:gd name="T38" fmla="*/ 132 w 162"/>
                <a:gd name="T39" fmla="*/ 302 h 442"/>
                <a:gd name="T40" fmla="*/ 161 w 162"/>
                <a:gd name="T41" fmla="*/ 302 h 442"/>
                <a:gd name="T42" fmla="*/ 161 w 162"/>
                <a:gd name="T43" fmla="*/ 44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2" h="442">
                  <a:moveTo>
                    <a:pt x="161" y="440"/>
                  </a:moveTo>
                  <a:lnTo>
                    <a:pt x="100" y="441"/>
                  </a:lnTo>
                  <a:lnTo>
                    <a:pt x="88" y="428"/>
                  </a:lnTo>
                  <a:lnTo>
                    <a:pt x="88" y="403"/>
                  </a:lnTo>
                  <a:lnTo>
                    <a:pt x="133" y="403"/>
                  </a:lnTo>
                  <a:lnTo>
                    <a:pt x="132" y="353"/>
                  </a:lnTo>
                  <a:lnTo>
                    <a:pt x="88" y="353"/>
                  </a:lnTo>
                  <a:lnTo>
                    <a:pt x="88" y="314"/>
                  </a:lnTo>
                  <a:lnTo>
                    <a:pt x="104" y="313"/>
                  </a:lnTo>
                  <a:lnTo>
                    <a:pt x="106" y="307"/>
                  </a:lnTo>
                  <a:lnTo>
                    <a:pt x="106" y="177"/>
                  </a:lnTo>
                  <a:lnTo>
                    <a:pt x="0" y="177"/>
                  </a:lnTo>
                  <a:lnTo>
                    <a:pt x="0" y="130"/>
                  </a:lnTo>
                  <a:lnTo>
                    <a:pt x="11" y="100"/>
                  </a:lnTo>
                  <a:lnTo>
                    <a:pt x="30" y="100"/>
                  </a:lnTo>
                  <a:lnTo>
                    <a:pt x="30" y="133"/>
                  </a:lnTo>
                  <a:lnTo>
                    <a:pt x="117" y="133"/>
                  </a:lnTo>
                  <a:lnTo>
                    <a:pt x="117" y="0"/>
                  </a:lnTo>
                  <a:lnTo>
                    <a:pt x="132" y="0"/>
                  </a:lnTo>
                  <a:lnTo>
                    <a:pt x="132" y="302"/>
                  </a:lnTo>
                  <a:lnTo>
                    <a:pt x="161" y="302"/>
                  </a:lnTo>
                  <a:lnTo>
                    <a:pt x="161" y="440"/>
                  </a:lnTo>
                </a:path>
              </a:pathLst>
            </a:custGeom>
            <a:solidFill>
              <a:srgbClr val="FFCC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509" name="Freeform 285"/>
            <p:cNvSpPr>
              <a:spLocks/>
            </p:cNvSpPr>
            <p:nvPr/>
          </p:nvSpPr>
          <p:spPr bwMode="auto">
            <a:xfrm>
              <a:off x="1527" y="3016"/>
              <a:ext cx="165" cy="440"/>
            </a:xfrm>
            <a:custGeom>
              <a:avLst/>
              <a:gdLst>
                <a:gd name="T0" fmla="*/ 0 w 165"/>
                <a:gd name="T1" fmla="*/ 439 h 440"/>
                <a:gd name="T2" fmla="*/ 64 w 165"/>
                <a:gd name="T3" fmla="*/ 439 h 440"/>
                <a:gd name="T4" fmla="*/ 76 w 165"/>
                <a:gd name="T5" fmla="*/ 426 h 440"/>
                <a:gd name="T6" fmla="*/ 76 w 165"/>
                <a:gd name="T7" fmla="*/ 401 h 440"/>
                <a:gd name="T8" fmla="*/ 31 w 165"/>
                <a:gd name="T9" fmla="*/ 401 h 440"/>
                <a:gd name="T10" fmla="*/ 31 w 165"/>
                <a:gd name="T11" fmla="*/ 351 h 440"/>
                <a:gd name="T12" fmla="*/ 76 w 165"/>
                <a:gd name="T13" fmla="*/ 351 h 440"/>
                <a:gd name="T14" fmla="*/ 76 w 165"/>
                <a:gd name="T15" fmla="*/ 312 h 440"/>
                <a:gd name="T16" fmla="*/ 60 w 165"/>
                <a:gd name="T17" fmla="*/ 311 h 440"/>
                <a:gd name="T18" fmla="*/ 60 w 165"/>
                <a:gd name="T19" fmla="*/ 305 h 440"/>
                <a:gd name="T20" fmla="*/ 60 w 165"/>
                <a:gd name="T21" fmla="*/ 175 h 440"/>
                <a:gd name="T22" fmla="*/ 164 w 165"/>
                <a:gd name="T23" fmla="*/ 175 h 440"/>
                <a:gd name="T24" fmla="*/ 164 w 165"/>
                <a:gd name="T25" fmla="*/ 128 h 440"/>
                <a:gd name="T26" fmla="*/ 153 w 165"/>
                <a:gd name="T27" fmla="*/ 98 h 440"/>
                <a:gd name="T28" fmla="*/ 134 w 165"/>
                <a:gd name="T29" fmla="*/ 98 h 440"/>
                <a:gd name="T30" fmla="*/ 134 w 165"/>
                <a:gd name="T31" fmla="*/ 131 h 440"/>
                <a:gd name="T32" fmla="*/ 48 w 165"/>
                <a:gd name="T33" fmla="*/ 131 h 440"/>
                <a:gd name="T34" fmla="*/ 48 w 165"/>
                <a:gd name="T35" fmla="*/ 0 h 440"/>
                <a:gd name="T36" fmla="*/ 32 w 165"/>
                <a:gd name="T37" fmla="*/ 0 h 440"/>
                <a:gd name="T38" fmla="*/ 32 w 165"/>
                <a:gd name="T39" fmla="*/ 300 h 440"/>
                <a:gd name="T40" fmla="*/ 0 w 165"/>
                <a:gd name="T41" fmla="*/ 300 h 440"/>
                <a:gd name="T42" fmla="*/ 0 w 165"/>
                <a:gd name="T43" fmla="*/ 439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5" h="440">
                  <a:moveTo>
                    <a:pt x="0" y="439"/>
                  </a:moveTo>
                  <a:lnTo>
                    <a:pt x="64" y="439"/>
                  </a:lnTo>
                  <a:lnTo>
                    <a:pt x="76" y="426"/>
                  </a:lnTo>
                  <a:lnTo>
                    <a:pt x="76" y="401"/>
                  </a:lnTo>
                  <a:lnTo>
                    <a:pt x="31" y="401"/>
                  </a:lnTo>
                  <a:lnTo>
                    <a:pt x="31" y="351"/>
                  </a:lnTo>
                  <a:lnTo>
                    <a:pt x="76" y="351"/>
                  </a:lnTo>
                  <a:lnTo>
                    <a:pt x="76" y="312"/>
                  </a:lnTo>
                  <a:lnTo>
                    <a:pt x="60" y="311"/>
                  </a:lnTo>
                  <a:lnTo>
                    <a:pt x="60" y="305"/>
                  </a:lnTo>
                  <a:lnTo>
                    <a:pt x="60" y="175"/>
                  </a:lnTo>
                  <a:lnTo>
                    <a:pt x="164" y="175"/>
                  </a:lnTo>
                  <a:lnTo>
                    <a:pt x="164" y="128"/>
                  </a:lnTo>
                  <a:lnTo>
                    <a:pt x="153" y="98"/>
                  </a:lnTo>
                  <a:lnTo>
                    <a:pt x="134" y="98"/>
                  </a:lnTo>
                  <a:lnTo>
                    <a:pt x="134" y="131"/>
                  </a:lnTo>
                  <a:lnTo>
                    <a:pt x="48" y="131"/>
                  </a:lnTo>
                  <a:lnTo>
                    <a:pt x="48" y="0"/>
                  </a:lnTo>
                  <a:lnTo>
                    <a:pt x="32" y="0"/>
                  </a:lnTo>
                  <a:lnTo>
                    <a:pt x="32" y="300"/>
                  </a:lnTo>
                  <a:lnTo>
                    <a:pt x="0" y="300"/>
                  </a:lnTo>
                  <a:lnTo>
                    <a:pt x="0" y="439"/>
                  </a:lnTo>
                </a:path>
              </a:pathLst>
            </a:custGeom>
            <a:solidFill>
              <a:srgbClr val="FFCC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510" name="Freeform 286"/>
            <p:cNvSpPr>
              <a:spLocks/>
            </p:cNvSpPr>
            <p:nvPr/>
          </p:nvSpPr>
          <p:spPr bwMode="auto">
            <a:xfrm>
              <a:off x="1359" y="1012"/>
              <a:ext cx="253" cy="70"/>
            </a:xfrm>
            <a:custGeom>
              <a:avLst/>
              <a:gdLst>
                <a:gd name="T0" fmla="*/ 0 w 253"/>
                <a:gd name="T1" fmla="*/ 69 h 70"/>
                <a:gd name="T2" fmla="*/ 252 w 253"/>
                <a:gd name="T3" fmla="*/ 69 h 70"/>
                <a:gd name="T4" fmla="*/ 243 w 253"/>
                <a:gd name="T5" fmla="*/ 45 h 70"/>
                <a:gd name="T6" fmla="*/ 230 w 253"/>
                <a:gd name="T7" fmla="*/ 26 h 70"/>
                <a:gd name="T8" fmla="*/ 215 w 253"/>
                <a:gd name="T9" fmla="*/ 12 h 70"/>
                <a:gd name="T10" fmla="*/ 200 w 253"/>
                <a:gd name="T11" fmla="*/ 0 h 70"/>
                <a:gd name="T12" fmla="*/ 54 w 253"/>
                <a:gd name="T13" fmla="*/ 0 h 70"/>
                <a:gd name="T14" fmla="*/ 38 w 253"/>
                <a:gd name="T15" fmla="*/ 11 h 70"/>
                <a:gd name="T16" fmla="*/ 23 w 253"/>
                <a:gd name="T17" fmla="*/ 26 h 70"/>
                <a:gd name="T18" fmla="*/ 14 w 253"/>
                <a:gd name="T19" fmla="*/ 41 h 70"/>
                <a:gd name="T20" fmla="*/ 0 w 253"/>
                <a:gd name="T21" fmla="*/ 6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3" h="70">
                  <a:moveTo>
                    <a:pt x="0" y="69"/>
                  </a:moveTo>
                  <a:lnTo>
                    <a:pt x="252" y="69"/>
                  </a:lnTo>
                  <a:lnTo>
                    <a:pt x="243" y="45"/>
                  </a:lnTo>
                  <a:lnTo>
                    <a:pt x="230" y="26"/>
                  </a:lnTo>
                  <a:lnTo>
                    <a:pt x="215" y="12"/>
                  </a:lnTo>
                  <a:lnTo>
                    <a:pt x="200" y="0"/>
                  </a:lnTo>
                  <a:lnTo>
                    <a:pt x="54" y="0"/>
                  </a:lnTo>
                  <a:lnTo>
                    <a:pt x="38" y="11"/>
                  </a:lnTo>
                  <a:lnTo>
                    <a:pt x="23" y="26"/>
                  </a:lnTo>
                  <a:lnTo>
                    <a:pt x="14" y="41"/>
                  </a:lnTo>
                  <a:lnTo>
                    <a:pt x="0" y="69"/>
                  </a:lnTo>
                </a:path>
              </a:pathLst>
            </a:custGeom>
            <a:gradFill rotWithShape="0">
              <a:gsLst>
                <a:gs pos="0">
                  <a:srgbClr val="CBCBCB">
                    <a:gamma/>
                    <a:shade val="29804"/>
                    <a:invGamma/>
                  </a:srgbClr>
                </a:gs>
                <a:gs pos="50000">
                  <a:srgbClr val="CBCBCB"/>
                </a:gs>
                <a:gs pos="100000">
                  <a:srgbClr val="CBCBCB">
                    <a:gamma/>
                    <a:shade val="29804"/>
                    <a:invGamma/>
                  </a:srgbClr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511" name="Freeform 287"/>
            <p:cNvSpPr>
              <a:spLocks/>
            </p:cNvSpPr>
            <p:nvPr/>
          </p:nvSpPr>
          <p:spPr bwMode="auto">
            <a:xfrm>
              <a:off x="1359" y="1335"/>
              <a:ext cx="253" cy="70"/>
            </a:xfrm>
            <a:custGeom>
              <a:avLst/>
              <a:gdLst>
                <a:gd name="T0" fmla="*/ 0 w 253"/>
                <a:gd name="T1" fmla="*/ 69 h 70"/>
                <a:gd name="T2" fmla="*/ 252 w 253"/>
                <a:gd name="T3" fmla="*/ 69 h 70"/>
                <a:gd name="T4" fmla="*/ 243 w 253"/>
                <a:gd name="T5" fmla="*/ 45 h 70"/>
                <a:gd name="T6" fmla="*/ 230 w 253"/>
                <a:gd name="T7" fmla="*/ 26 h 70"/>
                <a:gd name="T8" fmla="*/ 215 w 253"/>
                <a:gd name="T9" fmla="*/ 12 h 70"/>
                <a:gd name="T10" fmla="*/ 200 w 253"/>
                <a:gd name="T11" fmla="*/ 0 h 70"/>
                <a:gd name="T12" fmla="*/ 54 w 253"/>
                <a:gd name="T13" fmla="*/ 0 h 70"/>
                <a:gd name="T14" fmla="*/ 38 w 253"/>
                <a:gd name="T15" fmla="*/ 11 h 70"/>
                <a:gd name="T16" fmla="*/ 23 w 253"/>
                <a:gd name="T17" fmla="*/ 26 h 70"/>
                <a:gd name="T18" fmla="*/ 14 w 253"/>
                <a:gd name="T19" fmla="*/ 41 h 70"/>
                <a:gd name="T20" fmla="*/ 0 w 253"/>
                <a:gd name="T21" fmla="*/ 6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3" h="70">
                  <a:moveTo>
                    <a:pt x="0" y="69"/>
                  </a:moveTo>
                  <a:lnTo>
                    <a:pt x="252" y="69"/>
                  </a:lnTo>
                  <a:lnTo>
                    <a:pt x="243" y="45"/>
                  </a:lnTo>
                  <a:lnTo>
                    <a:pt x="230" y="26"/>
                  </a:lnTo>
                  <a:lnTo>
                    <a:pt x="215" y="12"/>
                  </a:lnTo>
                  <a:lnTo>
                    <a:pt x="200" y="0"/>
                  </a:lnTo>
                  <a:lnTo>
                    <a:pt x="54" y="0"/>
                  </a:lnTo>
                  <a:lnTo>
                    <a:pt x="38" y="11"/>
                  </a:lnTo>
                  <a:lnTo>
                    <a:pt x="23" y="26"/>
                  </a:lnTo>
                  <a:lnTo>
                    <a:pt x="14" y="41"/>
                  </a:lnTo>
                  <a:lnTo>
                    <a:pt x="0" y="69"/>
                  </a:lnTo>
                </a:path>
              </a:pathLst>
            </a:custGeom>
            <a:gradFill rotWithShape="0">
              <a:gsLst>
                <a:gs pos="0">
                  <a:srgbClr val="CBCBCB">
                    <a:gamma/>
                    <a:shade val="29804"/>
                    <a:invGamma/>
                  </a:srgbClr>
                </a:gs>
                <a:gs pos="50000">
                  <a:srgbClr val="CBCBCB"/>
                </a:gs>
                <a:gs pos="100000">
                  <a:srgbClr val="CBCBCB">
                    <a:gamma/>
                    <a:shade val="29804"/>
                    <a:invGamma/>
                  </a:srgbClr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512" name="Freeform 288"/>
            <p:cNvSpPr>
              <a:spLocks/>
            </p:cNvSpPr>
            <p:nvPr/>
          </p:nvSpPr>
          <p:spPr bwMode="auto">
            <a:xfrm>
              <a:off x="1445" y="1010"/>
              <a:ext cx="80" cy="377"/>
            </a:xfrm>
            <a:custGeom>
              <a:avLst/>
              <a:gdLst>
                <a:gd name="T0" fmla="*/ 0 w 80"/>
                <a:gd name="T1" fmla="*/ 376 h 377"/>
                <a:gd name="T2" fmla="*/ 0 w 80"/>
                <a:gd name="T3" fmla="*/ 34 h 377"/>
                <a:gd name="T4" fmla="*/ 9 w 80"/>
                <a:gd name="T5" fmla="*/ 21 h 377"/>
                <a:gd name="T6" fmla="*/ 22 w 80"/>
                <a:gd name="T7" fmla="*/ 7 h 377"/>
                <a:gd name="T8" fmla="*/ 30 w 80"/>
                <a:gd name="T9" fmla="*/ 3 h 377"/>
                <a:gd name="T10" fmla="*/ 40 w 80"/>
                <a:gd name="T11" fmla="*/ 0 h 377"/>
                <a:gd name="T12" fmla="*/ 55 w 80"/>
                <a:gd name="T13" fmla="*/ 4 h 377"/>
                <a:gd name="T14" fmla="*/ 66 w 80"/>
                <a:gd name="T15" fmla="*/ 16 h 377"/>
                <a:gd name="T16" fmla="*/ 75 w 80"/>
                <a:gd name="T17" fmla="*/ 25 h 377"/>
                <a:gd name="T18" fmla="*/ 79 w 80"/>
                <a:gd name="T19" fmla="*/ 34 h 377"/>
                <a:gd name="T20" fmla="*/ 79 w 80"/>
                <a:gd name="T21" fmla="*/ 373 h 377"/>
                <a:gd name="T22" fmla="*/ 70 w 80"/>
                <a:gd name="T23" fmla="*/ 355 h 377"/>
                <a:gd name="T24" fmla="*/ 63 w 80"/>
                <a:gd name="T25" fmla="*/ 340 h 377"/>
                <a:gd name="T26" fmla="*/ 55 w 80"/>
                <a:gd name="T27" fmla="*/ 331 h 377"/>
                <a:gd name="T28" fmla="*/ 42 w 80"/>
                <a:gd name="T29" fmla="*/ 324 h 377"/>
                <a:gd name="T30" fmla="*/ 25 w 80"/>
                <a:gd name="T31" fmla="*/ 333 h 377"/>
                <a:gd name="T32" fmla="*/ 16 w 80"/>
                <a:gd name="T33" fmla="*/ 348 h 377"/>
                <a:gd name="T34" fmla="*/ 10 w 80"/>
                <a:gd name="T35" fmla="*/ 364 h 377"/>
                <a:gd name="T36" fmla="*/ 0 w 80"/>
                <a:gd name="T37" fmla="*/ 37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0" h="377">
                  <a:moveTo>
                    <a:pt x="0" y="376"/>
                  </a:moveTo>
                  <a:lnTo>
                    <a:pt x="0" y="34"/>
                  </a:lnTo>
                  <a:lnTo>
                    <a:pt x="9" y="21"/>
                  </a:lnTo>
                  <a:lnTo>
                    <a:pt x="22" y="7"/>
                  </a:lnTo>
                  <a:lnTo>
                    <a:pt x="30" y="3"/>
                  </a:lnTo>
                  <a:lnTo>
                    <a:pt x="40" y="0"/>
                  </a:lnTo>
                  <a:lnTo>
                    <a:pt x="55" y="4"/>
                  </a:lnTo>
                  <a:lnTo>
                    <a:pt x="66" y="16"/>
                  </a:lnTo>
                  <a:lnTo>
                    <a:pt x="75" y="25"/>
                  </a:lnTo>
                  <a:lnTo>
                    <a:pt x="79" y="34"/>
                  </a:lnTo>
                  <a:lnTo>
                    <a:pt x="79" y="373"/>
                  </a:lnTo>
                  <a:lnTo>
                    <a:pt x="70" y="355"/>
                  </a:lnTo>
                  <a:lnTo>
                    <a:pt x="63" y="340"/>
                  </a:lnTo>
                  <a:lnTo>
                    <a:pt x="55" y="331"/>
                  </a:lnTo>
                  <a:lnTo>
                    <a:pt x="42" y="324"/>
                  </a:lnTo>
                  <a:lnTo>
                    <a:pt x="25" y="333"/>
                  </a:lnTo>
                  <a:lnTo>
                    <a:pt x="16" y="348"/>
                  </a:lnTo>
                  <a:lnTo>
                    <a:pt x="10" y="364"/>
                  </a:lnTo>
                  <a:lnTo>
                    <a:pt x="0" y="376"/>
                  </a:lnTo>
                </a:path>
              </a:pathLst>
            </a:custGeom>
            <a:gradFill rotWithShape="0">
              <a:gsLst>
                <a:gs pos="0">
                  <a:srgbClr val="CBCBCB">
                    <a:gamma/>
                    <a:shade val="60000"/>
                    <a:invGamma/>
                  </a:srgbClr>
                </a:gs>
                <a:gs pos="50000">
                  <a:srgbClr val="CBCBCB"/>
                </a:gs>
                <a:gs pos="100000">
                  <a:srgbClr val="CBCBCB">
                    <a:gamma/>
                    <a:shade val="60000"/>
                    <a:invGamma/>
                  </a:srgbClr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513" name="Freeform 289"/>
            <p:cNvSpPr>
              <a:spLocks/>
            </p:cNvSpPr>
            <p:nvPr/>
          </p:nvSpPr>
          <p:spPr bwMode="auto">
            <a:xfrm>
              <a:off x="1413" y="1046"/>
              <a:ext cx="30" cy="361"/>
            </a:xfrm>
            <a:custGeom>
              <a:avLst/>
              <a:gdLst>
                <a:gd name="T0" fmla="*/ 14 w 30"/>
                <a:gd name="T1" fmla="*/ 360 h 361"/>
                <a:gd name="T2" fmla="*/ 23 w 30"/>
                <a:gd name="T3" fmla="*/ 355 h 361"/>
                <a:gd name="T4" fmla="*/ 29 w 30"/>
                <a:gd name="T5" fmla="*/ 343 h 361"/>
                <a:gd name="T6" fmla="*/ 29 w 30"/>
                <a:gd name="T7" fmla="*/ 0 h 361"/>
                <a:gd name="T8" fmla="*/ 23 w 30"/>
                <a:gd name="T9" fmla="*/ 9 h 361"/>
                <a:gd name="T10" fmla="*/ 17 w 30"/>
                <a:gd name="T11" fmla="*/ 10 h 361"/>
                <a:gd name="T12" fmla="*/ 8 w 30"/>
                <a:gd name="T13" fmla="*/ 7 h 361"/>
                <a:gd name="T14" fmla="*/ 0 w 30"/>
                <a:gd name="T15" fmla="*/ 1 h 361"/>
                <a:gd name="T16" fmla="*/ 0 w 30"/>
                <a:gd name="T17" fmla="*/ 346 h 361"/>
                <a:gd name="T18" fmla="*/ 3 w 30"/>
                <a:gd name="T19" fmla="*/ 352 h 361"/>
                <a:gd name="T20" fmla="*/ 8 w 30"/>
                <a:gd name="T21" fmla="*/ 357 h 361"/>
                <a:gd name="T22" fmla="*/ 14 w 30"/>
                <a:gd name="T23" fmla="*/ 36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361">
                  <a:moveTo>
                    <a:pt x="14" y="360"/>
                  </a:moveTo>
                  <a:lnTo>
                    <a:pt x="23" y="355"/>
                  </a:lnTo>
                  <a:lnTo>
                    <a:pt x="29" y="343"/>
                  </a:lnTo>
                  <a:lnTo>
                    <a:pt x="29" y="0"/>
                  </a:lnTo>
                  <a:lnTo>
                    <a:pt x="23" y="9"/>
                  </a:lnTo>
                  <a:lnTo>
                    <a:pt x="17" y="10"/>
                  </a:lnTo>
                  <a:lnTo>
                    <a:pt x="8" y="7"/>
                  </a:lnTo>
                  <a:lnTo>
                    <a:pt x="0" y="1"/>
                  </a:lnTo>
                  <a:lnTo>
                    <a:pt x="0" y="346"/>
                  </a:lnTo>
                  <a:lnTo>
                    <a:pt x="3" y="352"/>
                  </a:lnTo>
                  <a:lnTo>
                    <a:pt x="8" y="357"/>
                  </a:lnTo>
                  <a:lnTo>
                    <a:pt x="14" y="360"/>
                  </a:lnTo>
                </a:path>
              </a:pathLst>
            </a:custGeom>
            <a:gradFill rotWithShape="0">
              <a:gsLst>
                <a:gs pos="0">
                  <a:srgbClr val="CBCBCB">
                    <a:gamma/>
                    <a:shade val="89804"/>
                    <a:invGamma/>
                  </a:srgbClr>
                </a:gs>
                <a:gs pos="50000">
                  <a:srgbClr val="CBCBCB"/>
                </a:gs>
                <a:gs pos="100000">
                  <a:srgbClr val="CBCBCB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514" name="Freeform 290"/>
            <p:cNvSpPr>
              <a:spLocks/>
            </p:cNvSpPr>
            <p:nvPr/>
          </p:nvSpPr>
          <p:spPr bwMode="auto">
            <a:xfrm>
              <a:off x="1529" y="1046"/>
              <a:ext cx="30" cy="361"/>
            </a:xfrm>
            <a:custGeom>
              <a:avLst/>
              <a:gdLst>
                <a:gd name="T0" fmla="*/ 14 w 30"/>
                <a:gd name="T1" fmla="*/ 360 h 361"/>
                <a:gd name="T2" fmla="*/ 23 w 30"/>
                <a:gd name="T3" fmla="*/ 355 h 361"/>
                <a:gd name="T4" fmla="*/ 29 w 30"/>
                <a:gd name="T5" fmla="*/ 343 h 361"/>
                <a:gd name="T6" fmla="*/ 29 w 30"/>
                <a:gd name="T7" fmla="*/ 0 h 361"/>
                <a:gd name="T8" fmla="*/ 23 w 30"/>
                <a:gd name="T9" fmla="*/ 9 h 361"/>
                <a:gd name="T10" fmla="*/ 17 w 30"/>
                <a:gd name="T11" fmla="*/ 10 h 361"/>
                <a:gd name="T12" fmla="*/ 8 w 30"/>
                <a:gd name="T13" fmla="*/ 7 h 361"/>
                <a:gd name="T14" fmla="*/ 0 w 30"/>
                <a:gd name="T15" fmla="*/ 1 h 361"/>
                <a:gd name="T16" fmla="*/ 0 w 30"/>
                <a:gd name="T17" fmla="*/ 346 h 361"/>
                <a:gd name="T18" fmla="*/ 3 w 30"/>
                <a:gd name="T19" fmla="*/ 352 h 361"/>
                <a:gd name="T20" fmla="*/ 8 w 30"/>
                <a:gd name="T21" fmla="*/ 357 h 361"/>
                <a:gd name="T22" fmla="*/ 14 w 30"/>
                <a:gd name="T23" fmla="*/ 36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361">
                  <a:moveTo>
                    <a:pt x="14" y="360"/>
                  </a:moveTo>
                  <a:lnTo>
                    <a:pt x="23" y="355"/>
                  </a:lnTo>
                  <a:lnTo>
                    <a:pt x="29" y="343"/>
                  </a:lnTo>
                  <a:lnTo>
                    <a:pt x="29" y="0"/>
                  </a:lnTo>
                  <a:lnTo>
                    <a:pt x="23" y="9"/>
                  </a:lnTo>
                  <a:lnTo>
                    <a:pt x="17" y="10"/>
                  </a:lnTo>
                  <a:lnTo>
                    <a:pt x="8" y="7"/>
                  </a:lnTo>
                  <a:lnTo>
                    <a:pt x="0" y="1"/>
                  </a:lnTo>
                  <a:lnTo>
                    <a:pt x="0" y="346"/>
                  </a:lnTo>
                  <a:lnTo>
                    <a:pt x="3" y="352"/>
                  </a:lnTo>
                  <a:lnTo>
                    <a:pt x="8" y="357"/>
                  </a:lnTo>
                  <a:lnTo>
                    <a:pt x="14" y="360"/>
                  </a:lnTo>
                </a:path>
              </a:pathLst>
            </a:custGeom>
            <a:gradFill rotWithShape="0">
              <a:gsLst>
                <a:gs pos="0">
                  <a:srgbClr val="CBCBCB">
                    <a:gamma/>
                    <a:shade val="89804"/>
                    <a:invGamma/>
                  </a:srgbClr>
                </a:gs>
                <a:gs pos="50000">
                  <a:srgbClr val="CBCBCB"/>
                </a:gs>
                <a:gs pos="100000">
                  <a:srgbClr val="CBCBCB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515" name="Freeform 291"/>
            <p:cNvSpPr>
              <a:spLocks/>
            </p:cNvSpPr>
            <p:nvPr/>
          </p:nvSpPr>
          <p:spPr bwMode="auto">
            <a:xfrm>
              <a:off x="1359" y="1020"/>
              <a:ext cx="55" cy="384"/>
            </a:xfrm>
            <a:custGeom>
              <a:avLst/>
              <a:gdLst>
                <a:gd name="T0" fmla="*/ 0 w 55"/>
                <a:gd name="T1" fmla="*/ 383 h 384"/>
                <a:gd name="T2" fmla="*/ 0 w 55"/>
                <a:gd name="T3" fmla="*/ 59 h 384"/>
                <a:gd name="T4" fmla="*/ 5 w 55"/>
                <a:gd name="T5" fmla="*/ 44 h 384"/>
                <a:gd name="T6" fmla="*/ 15 w 55"/>
                <a:gd name="T7" fmla="*/ 24 h 384"/>
                <a:gd name="T8" fmla="*/ 27 w 55"/>
                <a:gd name="T9" fmla="*/ 11 h 384"/>
                <a:gd name="T10" fmla="*/ 39 w 55"/>
                <a:gd name="T11" fmla="*/ 0 h 384"/>
                <a:gd name="T12" fmla="*/ 50 w 55"/>
                <a:gd name="T13" fmla="*/ 0 h 384"/>
                <a:gd name="T14" fmla="*/ 54 w 55"/>
                <a:gd name="T15" fmla="*/ 11 h 384"/>
                <a:gd name="T16" fmla="*/ 54 w 55"/>
                <a:gd name="T17" fmla="*/ 326 h 384"/>
                <a:gd name="T18" fmla="*/ 50 w 55"/>
                <a:gd name="T19" fmla="*/ 318 h 384"/>
                <a:gd name="T20" fmla="*/ 42 w 55"/>
                <a:gd name="T21" fmla="*/ 320 h 384"/>
                <a:gd name="T22" fmla="*/ 24 w 55"/>
                <a:gd name="T23" fmla="*/ 335 h 384"/>
                <a:gd name="T24" fmla="*/ 15 w 55"/>
                <a:gd name="T25" fmla="*/ 351 h 384"/>
                <a:gd name="T26" fmla="*/ 6 w 55"/>
                <a:gd name="T27" fmla="*/ 366 h 384"/>
                <a:gd name="T28" fmla="*/ 0 w 55"/>
                <a:gd name="T29" fmla="*/ 383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" h="384">
                  <a:moveTo>
                    <a:pt x="0" y="383"/>
                  </a:moveTo>
                  <a:lnTo>
                    <a:pt x="0" y="59"/>
                  </a:lnTo>
                  <a:lnTo>
                    <a:pt x="5" y="44"/>
                  </a:lnTo>
                  <a:lnTo>
                    <a:pt x="15" y="24"/>
                  </a:lnTo>
                  <a:lnTo>
                    <a:pt x="27" y="1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54" y="11"/>
                  </a:lnTo>
                  <a:lnTo>
                    <a:pt x="54" y="326"/>
                  </a:lnTo>
                  <a:lnTo>
                    <a:pt x="50" y="318"/>
                  </a:lnTo>
                  <a:lnTo>
                    <a:pt x="42" y="320"/>
                  </a:lnTo>
                  <a:lnTo>
                    <a:pt x="24" y="335"/>
                  </a:lnTo>
                  <a:lnTo>
                    <a:pt x="15" y="351"/>
                  </a:lnTo>
                  <a:lnTo>
                    <a:pt x="6" y="366"/>
                  </a:lnTo>
                  <a:lnTo>
                    <a:pt x="0" y="383"/>
                  </a:lnTo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B2B2B2">
                    <a:gamma/>
                    <a:shade val="69804"/>
                    <a:invGamma/>
                  </a:srgbClr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516" name="Freeform 292"/>
            <p:cNvSpPr>
              <a:spLocks/>
            </p:cNvSpPr>
            <p:nvPr/>
          </p:nvSpPr>
          <p:spPr bwMode="auto">
            <a:xfrm>
              <a:off x="1558" y="1019"/>
              <a:ext cx="55" cy="384"/>
            </a:xfrm>
            <a:custGeom>
              <a:avLst/>
              <a:gdLst>
                <a:gd name="T0" fmla="*/ 54 w 55"/>
                <a:gd name="T1" fmla="*/ 383 h 384"/>
                <a:gd name="T2" fmla="*/ 54 w 55"/>
                <a:gd name="T3" fmla="*/ 59 h 384"/>
                <a:gd name="T4" fmla="*/ 49 w 55"/>
                <a:gd name="T5" fmla="*/ 44 h 384"/>
                <a:gd name="T6" fmla="*/ 39 w 55"/>
                <a:gd name="T7" fmla="*/ 24 h 384"/>
                <a:gd name="T8" fmla="*/ 27 w 55"/>
                <a:gd name="T9" fmla="*/ 11 h 384"/>
                <a:gd name="T10" fmla="*/ 15 w 55"/>
                <a:gd name="T11" fmla="*/ 0 h 384"/>
                <a:gd name="T12" fmla="*/ 4 w 55"/>
                <a:gd name="T13" fmla="*/ 0 h 384"/>
                <a:gd name="T14" fmla="*/ 0 w 55"/>
                <a:gd name="T15" fmla="*/ 11 h 384"/>
                <a:gd name="T16" fmla="*/ 0 w 55"/>
                <a:gd name="T17" fmla="*/ 326 h 384"/>
                <a:gd name="T18" fmla="*/ 4 w 55"/>
                <a:gd name="T19" fmla="*/ 318 h 384"/>
                <a:gd name="T20" fmla="*/ 12 w 55"/>
                <a:gd name="T21" fmla="*/ 320 h 384"/>
                <a:gd name="T22" fmla="*/ 30 w 55"/>
                <a:gd name="T23" fmla="*/ 335 h 384"/>
                <a:gd name="T24" fmla="*/ 39 w 55"/>
                <a:gd name="T25" fmla="*/ 351 h 384"/>
                <a:gd name="T26" fmla="*/ 48 w 55"/>
                <a:gd name="T27" fmla="*/ 366 h 384"/>
                <a:gd name="T28" fmla="*/ 54 w 55"/>
                <a:gd name="T29" fmla="*/ 383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" h="384">
                  <a:moveTo>
                    <a:pt x="54" y="383"/>
                  </a:moveTo>
                  <a:lnTo>
                    <a:pt x="54" y="59"/>
                  </a:lnTo>
                  <a:lnTo>
                    <a:pt x="49" y="44"/>
                  </a:lnTo>
                  <a:lnTo>
                    <a:pt x="39" y="24"/>
                  </a:lnTo>
                  <a:lnTo>
                    <a:pt x="27" y="11"/>
                  </a:lnTo>
                  <a:lnTo>
                    <a:pt x="15" y="0"/>
                  </a:lnTo>
                  <a:lnTo>
                    <a:pt x="4" y="0"/>
                  </a:lnTo>
                  <a:lnTo>
                    <a:pt x="0" y="11"/>
                  </a:lnTo>
                  <a:lnTo>
                    <a:pt x="0" y="326"/>
                  </a:lnTo>
                  <a:lnTo>
                    <a:pt x="4" y="318"/>
                  </a:lnTo>
                  <a:lnTo>
                    <a:pt x="12" y="320"/>
                  </a:lnTo>
                  <a:lnTo>
                    <a:pt x="30" y="335"/>
                  </a:lnTo>
                  <a:lnTo>
                    <a:pt x="39" y="351"/>
                  </a:lnTo>
                  <a:lnTo>
                    <a:pt x="48" y="366"/>
                  </a:lnTo>
                  <a:lnTo>
                    <a:pt x="54" y="383"/>
                  </a:lnTo>
                </a:path>
              </a:pathLst>
            </a:custGeom>
            <a:gradFill rotWithShape="0">
              <a:gsLst>
                <a:gs pos="0">
                  <a:srgbClr val="B2B2B2">
                    <a:gamma/>
                    <a:shade val="60000"/>
                    <a:invGamma/>
                  </a:srgbClr>
                </a:gs>
                <a:gs pos="100000">
                  <a:srgbClr val="B2B2B2"/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517" name="Rectangle 293"/>
            <p:cNvSpPr>
              <a:spLocks noChangeArrowheads="1"/>
            </p:cNvSpPr>
            <p:nvPr/>
          </p:nvSpPr>
          <p:spPr bwMode="auto">
            <a:xfrm>
              <a:off x="1835" y="1641"/>
              <a:ext cx="31" cy="91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8518" name="Rectangle 294"/>
            <p:cNvSpPr>
              <a:spLocks noChangeArrowheads="1"/>
            </p:cNvSpPr>
            <p:nvPr/>
          </p:nvSpPr>
          <p:spPr bwMode="auto">
            <a:xfrm>
              <a:off x="1162" y="954"/>
              <a:ext cx="643" cy="8"/>
            </a:xfrm>
            <a:prstGeom prst="rect">
              <a:avLst/>
            </a:prstGeom>
            <a:gradFill rotWithShape="0">
              <a:gsLst>
                <a:gs pos="0">
                  <a:srgbClr val="FFFFFF">
                    <a:gamma/>
                    <a:shade val="29804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8519" name="Rectangle 295"/>
            <p:cNvSpPr>
              <a:spLocks noChangeArrowheads="1"/>
            </p:cNvSpPr>
            <p:nvPr/>
          </p:nvSpPr>
          <p:spPr bwMode="auto">
            <a:xfrm>
              <a:off x="1106" y="1147"/>
              <a:ext cx="27" cy="103"/>
            </a:xfrm>
            <a:prstGeom prst="rect">
              <a:avLst/>
            </a:prstGeom>
            <a:solidFill>
              <a:srgbClr val="86868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8520" name="Rectangle 296"/>
            <p:cNvSpPr>
              <a:spLocks noChangeArrowheads="1"/>
            </p:cNvSpPr>
            <p:nvPr/>
          </p:nvSpPr>
          <p:spPr bwMode="auto">
            <a:xfrm>
              <a:off x="1838" y="1147"/>
              <a:ext cx="28" cy="103"/>
            </a:xfrm>
            <a:prstGeom prst="rect">
              <a:avLst/>
            </a:prstGeom>
            <a:solidFill>
              <a:srgbClr val="86868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8521" name="Rectangle 297"/>
            <p:cNvSpPr>
              <a:spLocks noChangeArrowheads="1"/>
            </p:cNvSpPr>
            <p:nvPr/>
          </p:nvSpPr>
          <p:spPr bwMode="auto">
            <a:xfrm>
              <a:off x="1092" y="1147"/>
              <a:ext cx="41" cy="84"/>
            </a:xfrm>
            <a:prstGeom prst="rect">
              <a:avLst/>
            </a:prstGeom>
            <a:solidFill>
              <a:srgbClr val="4D4D4D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8522" name="Freeform 298"/>
            <p:cNvSpPr>
              <a:spLocks/>
            </p:cNvSpPr>
            <p:nvPr/>
          </p:nvSpPr>
          <p:spPr bwMode="auto">
            <a:xfrm>
              <a:off x="1018" y="947"/>
              <a:ext cx="936" cy="792"/>
            </a:xfrm>
            <a:custGeom>
              <a:avLst/>
              <a:gdLst>
                <a:gd name="T0" fmla="*/ 599 w 936"/>
                <a:gd name="T1" fmla="*/ 61 h 792"/>
                <a:gd name="T2" fmla="*/ 599 w 936"/>
                <a:gd name="T3" fmla="*/ 381 h 792"/>
                <a:gd name="T4" fmla="*/ 649 w 936"/>
                <a:gd name="T5" fmla="*/ 381 h 792"/>
                <a:gd name="T6" fmla="*/ 659 w 936"/>
                <a:gd name="T7" fmla="*/ 370 h 792"/>
                <a:gd name="T8" fmla="*/ 659 w 936"/>
                <a:gd name="T9" fmla="*/ 90 h 792"/>
                <a:gd name="T10" fmla="*/ 665 w 936"/>
                <a:gd name="T11" fmla="*/ 78 h 792"/>
                <a:gd name="T12" fmla="*/ 671 w 936"/>
                <a:gd name="T13" fmla="*/ 75 h 792"/>
                <a:gd name="T14" fmla="*/ 867 w 936"/>
                <a:gd name="T15" fmla="*/ 75 h 792"/>
                <a:gd name="T16" fmla="*/ 866 w 936"/>
                <a:gd name="T17" fmla="*/ 196 h 792"/>
                <a:gd name="T18" fmla="*/ 816 w 936"/>
                <a:gd name="T19" fmla="*/ 196 h 792"/>
                <a:gd name="T20" fmla="*/ 816 w 936"/>
                <a:gd name="T21" fmla="*/ 283 h 792"/>
                <a:gd name="T22" fmla="*/ 867 w 936"/>
                <a:gd name="T23" fmla="*/ 284 h 792"/>
                <a:gd name="T24" fmla="*/ 875 w 936"/>
                <a:gd name="T25" fmla="*/ 290 h 792"/>
                <a:gd name="T26" fmla="*/ 875 w 936"/>
                <a:gd name="T27" fmla="*/ 483 h 792"/>
                <a:gd name="T28" fmla="*/ 886 w 936"/>
                <a:gd name="T29" fmla="*/ 493 h 792"/>
                <a:gd name="T30" fmla="*/ 886 w 936"/>
                <a:gd name="T31" fmla="*/ 761 h 792"/>
                <a:gd name="T32" fmla="*/ 870 w 936"/>
                <a:gd name="T33" fmla="*/ 774 h 792"/>
                <a:gd name="T34" fmla="*/ 870 w 936"/>
                <a:gd name="T35" fmla="*/ 791 h 792"/>
                <a:gd name="T36" fmla="*/ 920 w 936"/>
                <a:gd name="T37" fmla="*/ 791 h 792"/>
                <a:gd name="T38" fmla="*/ 920 w 936"/>
                <a:gd name="T39" fmla="*/ 731 h 792"/>
                <a:gd name="T40" fmla="*/ 935 w 936"/>
                <a:gd name="T41" fmla="*/ 714 h 792"/>
                <a:gd name="T42" fmla="*/ 935 w 936"/>
                <a:gd name="T43" fmla="*/ 110 h 792"/>
                <a:gd name="T44" fmla="*/ 934 w 936"/>
                <a:gd name="T45" fmla="*/ 93 h 792"/>
                <a:gd name="T46" fmla="*/ 919 w 936"/>
                <a:gd name="T47" fmla="*/ 55 h 792"/>
                <a:gd name="T48" fmla="*/ 904 w 936"/>
                <a:gd name="T49" fmla="*/ 36 h 792"/>
                <a:gd name="T50" fmla="*/ 879 w 936"/>
                <a:gd name="T51" fmla="*/ 17 h 792"/>
                <a:gd name="T52" fmla="*/ 796 w 936"/>
                <a:gd name="T53" fmla="*/ 0 h 792"/>
                <a:gd name="T54" fmla="*/ 796 w 936"/>
                <a:gd name="T55" fmla="*/ 14 h 792"/>
                <a:gd name="T56" fmla="*/ 139 w 936"/>
                <a:gd name="T57" fmla="*/ 14 h 792"/>
                <a:gd name="T58" fmla="*/ 139 w 936"/>
                <a:gd name="T59" fmla="*/ 0 h 792"/>
                <a:gd name="T60" fmla="*/ 127 w 936"/>
                <a:gd name="T61" fmla="*/ 0 h 792"/>
                <a:gd name="T62" fmla="*/ 115 w 936"/>
                <a:gd name="T63" fmla="*/ 0 h 792"/>
                <a:gd name="T64" fmla="*/ 93 w 936"/>
                <a:gd name="T65" fmla="*/ 4 h 792"/>
                <a:gd name="T66" fmla="*/ 58 w 936"/>
                <a:gd name="T67" fmla="*/ 17 h 792"/>
                <a:gd name="T68" fmla="*/ 17 w 936"/>
                <a:gd name="T69" fmla="*/ 54 h 792"/>
                <a:gd name="T70" fmla="*/ 2 w 936"/>
                <a:gd name="T71" fmla="*/ 92 h 792"/>
                <a:gd name="T72" fmla="*/ 0 w 936"/>
                <a:gd name="T73" fmla="*/ 110 h 792"/>
                <a:gd name="T74" fmla="*/ 0 w 936"/>
                <a:gd name="T75" fmla="*/ 714 h 792"/>
                <a:gd name="T76" fmla="*/ 16 w 936"/>
                <a:gd name="T77" fmla="*/ 731 h 792"/>
                <a:gd name="T78" fmla="*/ 16 w 936"/>
                <a:gd name="T79" fmla="*/ 791 h 792"/>
                <a:gd name="T80" fmla="*/ 66 w 936"/>
                <a:gd name="T81" fmla="*/ 791 h 792"/>
                <a:gd name="T82" fmla="*/ 66 w 936"/>
                <a:gd name="T83" fmla="*/ 774 h 792"/>
                <a:gd name="T84" fmla="*/ 50 w 936"/>
                <a:gd name="T85" fmla="*/ 761 h 792"/>
                <a:gd name="T86" fmla="*/ 50 w 936"/>
                <a:gd name="T87" fmla="*/ 493 h 792"/>
                <a:gd name="T88" fmla="*/ 61 w 936"/>
                <a:gd name="T89" fmla="*/ 483 h 792"/>
                <a:gd name="T90" fmla="*/ 61 w 936"/>
                <a:gd name="T91" fmla="*/ 290 h 792"/>
                <a:gd name="T92" fmla="*/ 69 w 936"/>
                <a:gd name="T93" fmla="*/ 284 h 792"/>
                <a:gd name="T94" fmla="*/ 119 w 936"/>
                <a:gd name="T95" fmla="*/ 283 h 792"/>
                <a:gd name="T96" fmla="*/ 119 w 936"/>
                <a:gd name="T97" fmla="*/ 196 h 792"/>
                <a:gd name="T98" fmla="*/ 70 w 936"/>
                <a:gd name="T99" fmla="*/ 196 h 792"/>
                <a:gd name="T100" fmla="*/ 70 w 936"/>
                <a:gd name="T101" fmla="*/ 76 h 792"/>
                <a:gd name="T102" fmla="*/ 265 w 936"/>
                <a:gd name="T103" fmla="*/ 75 h 792"/>
                <a:gd name="T104" fmla="*/ 271 w 936"/>
                <a:gd name="T105" fmla="*/ 77 h 792"/>
                <a:gd name="T106" fmla="*/ 276 w 936"/>
                <a:gd name="T107" fmla="*/ 90 h 792"/>
                <a:gd name="T108" fmla="*/ 276 w 936"/>
                <a:gd name="T109" fmla="*/ 370 h 792"/>
                <a:gd name="T110" fmla="*/ 287 w 936"/>
                <a:gd name="T111" fmla="*/ 381 h 792"/>
                <a:gd name="T112" fmla="*/ 337 w 936"/>
                <a:gd name="T113" fmla="*/ 381 h 792"/>
                <a:gd name="T114" fmla="*/ 337 w 936"/>
                <a:gd name="T115" fmla="*/ 61 h 792"/>
                <a:gd name="T116" fmla="*/ 599 w 936"/>
                <a:gd name="T117" fmla="*/ 61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36" h="792">
                  <a:moveTo>
                    <a:pt x="599" y="61"/>
                  </a:moveTo>
                  <a:lnTo>
                    <a:pt x="599" y="381"/>
                  </a:lnTo>
                  <a:lnTo>
                    <a:pt x="649" y="381"/>
                  </a:lnTo>
                  <a:lnTo>
                    <a:pt x="659" y="370"/>
                  </a:lnTo>
                  <a:lnTo>
                    <a:pt x="659" y="90"/>
                  </a:lnTo>
                  <a:lnTo>
                    <a:pt x="665" y="78"/>
                  </a:lnTo>
                  <a:lnTo>
                    <a:pt x="671" y="75"/>
                  </a:lnTo>
                  <a:lnTo>
                    <a:pt x="867" y="75"/>
                  </a:lnTo>
                  <a:lnTo>
                    <a:pt x="866" y="196"/>
                  </a:lnTo>
                  <a:lnTo>
                    <a:pt x="816" y="196"/>
                  </a:lnTo>
                  <a:lnTo>
                    <a:pt x="816" y="283"/>
                  </a:lnTo>
                  <a:lnTo>
                    <a:pt x="867" y="284"/>
                  </a:lnTo>
                  <a:lnTo>
                    <a:pt x="875" y="290"/>
                  </a:lnTo>
                  <a:lnTo>
                    <a:pt x="875" y="483"/>
                  </a:lnTo>
                  <a:lnTo>
                    <a:pt x="886" y="493"/>
                  </a:lnTo>
                  <a:lnTo>
                    <a:pt x="886" y="761"/>
                  </a:lnTo>
                  <a:lnTo>
                    <a:pt x="870" y="774"/>
                  </a:lnTo>
                  <a:lnTo>
                    <a:pt x="870" y="791"/>
                  </a:lnTo>
                  <a:lnTo>
                    <a:pt x="920" y="791"/>
                  </a:lnTo>
                  <a:lnTo>
                    <a:pt x="920" y="731"/>
                  </a:lnTo>
                  <a:lnTo>
                    <a:pt x="935" y="714"/>
                  </a:lnTo>
                  <a:lnTo>
                    <a:pt x="935" y="110"/>
                  </a:lnTo>
                  <a:lnTo>
                    <a:pt x="934" y="93"/>
                  </a:lnTo>
                  <a:lnTo>
                    <a:pt x="919" y="55"/>
                  </a:lnTo>
                  <a:lnTo>
                    <a:pt x="904" y="36"/>
                  </a:lnTo>
                  <a:lnTo>
                    <a:pt x="879" y="17"/>
                  </a:lnTo>
                  <a:lnTo>
                    <a:pt x="796" y="0"/>
                  </a:lnTo>
                  <a:lnTo>
                    <a:pt x="796" y="14"/>
                  </a:lnTo>
                  <a:lnTo>
                    <a:pt x="139" y="14"/>
                  </a:lnTo>
                  <a:lnTo>
                    <a:pt x="139" y="0"/>
                  </a:lnTo>
                  <a:lnTo>
                    <a:pt x="127" y="0"/>
                  </a:lnTo>
                  <a:lnTo>
                    <a:pt x="115" y="0"/>
                  </a:lnTo>
                  <a:lnTo>
                    <a:pt x="93" y="4"/>
                  </a:lnTo>
                  <a:lnTo>
                    <a:pt x="58" y="17"/>
                  </a:lnTo>
                  <a:lnTo>
                    <a:pt x="17" y="54"/>
                  </a:lnTo>
                  <a:lnTo>
                    <a:pt x="2" y="92"/>
                  </a:lnTo>
                  <a:lnTo>
                    <a:pt x="0" y="110"/>
                  </a:lnTo>
                  <a:lnTo>
                    <a:pt x="0" y="714"/>
                  </a:lnTo>
                  <a:lnTo>
                    <a:pt x="16" y="731"/>
                  </a:lnTo>
                  <a:lnTo>
                    <a:pt x="16" y="791"/>
                  </a:lnTo>
                  <a:lnTo>
                    <a:pt x="66" y="791"/>
                  </a:lnTo>
                  <a:lnTo>
                    <a:pt x="66" y="774"/>
                  </a:lnTo>
                  <a:lnTo>
                    <a:pt x="50" y="761"/>
                  </a:lnTo>
                  <a:lnTo>
                    <a:pt x="50" y="493"/>
                  </a:lnTo>
                  <a:lnTo>
                    <a:pt x="61" y="483"/>
                  </a:lnTo>
                  <a:lnTo>
                    <a:pt x="61" y="290"/>
                  </a:lnTo>
                  <a:lnTo>
                    <a:pt x="69" y="284"/>
                  </a:lnTo>
                  <a:lnTo>
                    <a:pt x="119" y="283"/>
                  </a:lnTo>
                  <a:lnTo>
                    <a:pt x="119" y="196"/>
                  </a:lnTo>
                  <a:lnTo>
                    <a:pt x="70" y="196"/>
                  </a:lnTo>
                  <a:lnTo>
                    <a:pt x="70" y="76"/>
                  </a:lnTo>
                  <a:lnTo>
                    <a:pt x="265" y="75"/>
                  </a:lnTo>
                  <a:lnTo>
                    <a:pt x="271" y="77"/>
                  </a:lnTo>
                  <a:lnTo>
                    <a:pt x="276" y="90"/>
                  </a:lnTo>
                  <a:lnTo>
                    <a:pt x="276" y="370"/>
                  </a:lnTo>
                  <a:lnTo>
                    <a:pt x="287" y="381"/>
                  </a:lnTo>
                  <a:lnTo>
                    <a:pt x="337" y="381"/>
                  </a:lnTo>
                  <a:lnTo>
                    <a:pt x="337" y="61"/>
                  </a:lnTo>
                  <a:lnTo>
                    <a:pt x="599" y="61"/>
                  </a:lnTo>
                </a:path>
              </a:pathLst>
            </a:custGeom>
            <a:solidFill>
              <a:srgbClr val="4D4D4D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523" name="Line 299"/>
            <p:cNvSpPr>
              <a:spLocks noChangeShapeType="1"/>
            </p:cNvSpPr>
            <p:nvPr/>
          </p:nvSpPr>
          <p:spPr bwMode="auto">
            <a:xfrm>
              <a:off x="1451" y="3465"/>
              <a:ext cx="6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8524" name="Line 300"/>
            <p:cNvSpPr>
              <a:spLocks noChangeShapeType="1"/>
            </p:cNvSpPr>
            <p:nvPr/>
          </p:nvSpPr>
          <p:spPr bwMode="auto">
            <a:xfrm>
              <a:off x="1451" y="3483"/>
              <a:ext cx="6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8525" name="Freeform 301"/>
            <p:cNvSpPr>
              <a:spLocks/>
            </p:cNvSpPr>
            <p:nvPr/>
          </p:nvSpPr>
          <p:spPr bwMode="auto">
            <a:xfrm>
              <a:off x="1601" y="3020"/>
              <a:ext cx="557" cy="580"/>
            </a:xfrm>
            <a:custGeom>
              <a:avLst/>
              <a:gdLst>
                <a:gd name="T0" fmla="*/ 187 w 557"/>
                <a:gd name="T1" fmla="*/ 554 h 580"/>
                <a:gd name="T2" fmla="*/ 187 w 557"/>
                <a:gd name="T3" fmla="*/ 501 h 580"/>
                <a:gd name="T4" fmla="*/ 168 w 557"/>
                <a:gd name="T5" fmla="*/ 487 h 580"/>
                <a:gd name="T6" fmla="*/ 187 w 557"/>
                <a:gd name="T7" fmla="*/ 476 h 580"/>
                <a:gd name="T8" fmla="*/ 152 w 557"/>
                <a:gd name="T9" fmla="*/ 454 h 580"/>
                <a:gd name="T10" fmla="*/ 152 w 557"/>
                <a:gd name="T11" fmla="*/ 450 h 580"/>
                <a:gd name="T12" fmla="*/ 187 w 557"/>
                <a:gd name="T13" fmla="*/ 429 h 580"/>
                <a:gd name="T14" fmla="*/ 152 w 557"/>
                <a:gd name="T15" fmla="*/ 407 h 580"/>
                <a:gd name="T16" fmla="*/ 152 w 557"/>
                <a:gd name="T17" fmla="*/ 403 h 580"/>
                <a:gd name="T18" fmla="*/ 187 w 557"/>
                <a:gd name="T19" fmla="*/ 381 h 580"/>
                <a:gd name="T20" fmla="*/ 152 w 557"/>
                <a:gd name="T21" fmla="*/ 359 h 580"/>
                <a:gd name="T22" fmla="*/ 152 w 557"/>
                <a:gd name="T23" fmla="*/ 355 h 580"/>
                <a:gd name="T24" fmla="*/ 187 w 557"/>
                <a:gd name="T25" fmla="*/ 334 h 580"/>
                <a:gd name="T26" fmla="*/ 152 w 557"/>
                <a:gd name="T27" fmla="*/ 312 h 580"/>
                <a:gd name="T28" fmla="*/ 152 w 557"/>
                <a:gd name="T29" fmla="*/ 308 h 580"/>
                <a:gd name="T30" fmla="*/ 187 w 557"/>
                <a:gd name="T31" fmla="*/ 287 h 580"/>
                <a:gd name="T32" fmla="*/ 152 w 557"/>
                <a:gd name="T33" fmla="*/ 265 h 580"/>
                <a:gd name="T34" fmla="*/ 152 w 557"/>
                <a:gd name="T35" fmla="*/ 157 h 580"/>
                <a:gd name="T36" fmla="*/ 126 w 557"/>
                <a:gd name="T37" fmla="*/ 98 h 580"/>
                <a:gd name="T38" fmla="*/ 126 w 557"/>
                <a:gd name="T39" fmla="*/ 69 h 580"/>
                <a:gd name="T40" fmla="*/ 112 w 557"/>
                <a:gd name="T41" fmla="*/ 55 h 580"/>
                <a:gd name="T42" fmla="*/ 58 w 557"/>
                <a:gd name="T43" fmla="*/ 55 h 580"/>
                <a:gd name="T44" fmla="*/ 12 w 557"/>
                <a:gd name="T45" fmla="*/ 104 h 580"/>
                <a:gd name="T46" fmla="*/ 0 w 557"/>
                <a:gd name="T47" fmla="*/ 104 h 580"/>
                <a:gd name="T48" fmla="*/ 0 w 557"/>
                <a:gd name="T49" fmla="*/ 1 h 580"/>
                <a:gd name="T50" fmla="*/ 173 w 557"/>
                <a:gd name="T51" fmla="*/ 0 h 580"/>
                <a:gd name="T52" fmla="*/ 173 w 557"/>
                <a:gd name="T53" fmla="*/ 59 h 580"/>
                <a:gd name="T54" fmla="*/ 183 w 557"/>
                <a:gd name="T55" fmla="*/ 92 h 580"/>
                <a:gd name="T56" fmla="*/ 194 w 557"/>
                <a:gd name="T57" fmla="*/ 98 h 580"/>
                <a:gd name="T58" fmla="*/ 518 w 557"/>
                <a:gd name="T59" fmla="*/ 107 h 580"/>
                <a:gd name="T60" fmla="*/ 556 w 557"/>
                <a:gd name="T61" fmla="*/ 141 h 580"/>
                <a:gd name="T62" fmla="*/ 556 w 557"/>
                <a:gd name="T63" fmla="*/ 179 h 580"/>
                <a:gd name="T64" fmla="*/ 512 w 557"/>
                <a:gd name="T65" fmla="*/ 179 h 580"/>
                <a:gd name="T66" fmla="*/ 512 w 557"/>
                <a:gd name="T67" fmla="*/ 229 h 580"/>
                <a:gd name="T68" fmla="*/ 556 w 557"/>
                <a:gd name="T69" fmla="*/ 229 h 580"/>
                <a:gd name="T70" fmla="*/ 556 w 557"/>
                <a:gd name="T71" fmla="*/ 310 h 580"/>
                <a:gd name="T72" fmla="*/ 512 w 557"/>
                <a:gd name="T73" fmla="*/ 310 h 580"/>
                <a:gd name="T74" fmla="*/ 490 w 557"/>
                <a:gd name="T75" fmla="*/ 264 h 580"/>
                <a:gd name="T76" fmla="*/ 449 w 557"/>
                <a:gd name="T77" fmla="*/ 264 h 580"/>
                <a:gd name="T78" fmla="*/ 449 w 557"/>
                <a:gd name="T79" fmla="*/ 370 h 580"/>
                <a:gd name="T80" fmla="*/ 390 w 557"/>
                <a:gd name="T81" fmla="*/ 370 h 580"/>
                <a:gd name="T82" fmla="*/ 390 w 557"/>
                <a:gd name="T83" fmla="*/ 207 h 580"/>
                <a:gd name="T84" fmla="*/ 274 w 557"/>
                <a:gd name="T85" fmla="*/ 207 h 580"/>
                <a:gd name="T86" fmla="*/ 274 w 557"/>
                <a:gd name="T87" fmla="*/ 188 h 580"/>
                <a:gd name="T88" fmla="*/ 262 w 557"/>
                <a:gd name="T89" fmla="*/ 188 h 580"/>
                <a:gd name="T90" fmla="*/ 245 w 557"/>
                <a:gd name="T91" fmla="*/ 204 h 580"/>
                <a:gd name="T92" fmla="*/ 245 w 557"/>
                <a:gd name="T93" fmla="*/ 579 h 580"/>
                <a:gd name="T94" fmla="*/ 163 w 557"/>
                <a:gd name="T95" fmla="*/ 579 h 580"/>
                <a:gd name="T96" fmla="*/ 187 w 557"/>
                <a:gd name="T97" fmla="*/ 554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7" h="580">
                  <a:moveTo>
                    <a:pt x="187" y="554"/>
                  </a:moveTo>
                  <a:lnTo>
                    <a:pt x="187" y="501"/>
                  </a:lnTo>
                  <a:lnTo>
                    <a:pt x="168" y="487"/>
                  </a:lnTo>
                  <a:lnTo>
                    <a:pt x="187" y="476"/>
                  </a:lnTo>
                  <a:lnTo>
                    <a:pt x="152" y="454"/>
                  </a:lnTo>
                  <a:lnTo>
                    <a:pt x="152" y="450"/>
                  </a:lnTo>
                  <a:lnTo>
                    <a:pt x="187" y="429"/>
                  </a:lnTo>
                  <a:lnTo>
                    <a:pt x="152" y="407"/>
                  </a:lnTo>
                  <a:lnTo>
                    <a:pt x="152" y="403"/>
                  </a:lnTo>
                  <a:lnTo>
                    <a:pt x="187" y="381"/>
                  </a:lnTo>
                  <a:lnTo>
                    <a:pt x="152" y="359"/>
                  </a:lnTo>
                  <a:lnTo>
                    <a:pt x="152" y="355"/>
                  </a:lnTo>
                  <a:lnTo>
                    <a:pt x="187" y="334"/>
                  </a:lnTo>
                  <a:lnTo>
                    <a:pt x="152" y="312"/>
                  </a:lnTo>
                  <a:lnTo>
                    <a:pt x="152" y="308"/>
                  </a:lnTo>
                  <a:lnTo>
                    <a:pt x="187" y="287"/>
                  </a:lnTo>
                  <a:lnTo>
                    <a:pt x="152" y="265"/>
                  </a:lnTo>
                  <a:lnTo>
                    <a:pt x="152" y="157"/>
                  </a:lnTo>
                  <a:lnTo>
                    <a:pt x="126" y="98"/>
                  </a:lnTo>
                  <a:lnTo>
                    <a:pt x="126" y="69"/>
                  </a:lnTo>
                  <a:lnTo>
                    <a:pt x="112" y="55"/>
                  </a:lnTo>
                  <a:lnTo>
                    <a:pt x="58" y="55"/>
                  </a:lnTo>
                  <a:lnTo>
                    <a:pt x="12" y="104"/>
                  </a:lnTo>
                  <a:lnTo>
                    <a:pt x="0" y="104"/>
                  </a:lnTo>
                  <a:lnTo>
                    <a:pt x="0" y="1"/>
                  </a:lnTo>
                  <a:lnTo>
                    <a:pt x="173" y="0"/>
                  </a:lnTo>
                  <a:lnTo>
                    <a:pt x="173" y="59"/>
                  </a:lnTo>
                  <a:lnTo>
                    <a:pt x="183" y="92"/>
                  </a:lnTo>
                  <a:lnTo>
                    <a:pt x="194" y="98"/>
                  </a:lnTo>
                  <a:lnTo>
                    <a:pt x="518" y="107"/>
                  </a:lnTo>
                  <a:lnTo>
                    <a:pt x="556" y="141"/>
                  </a:lnTo>
                  <a:lnTo>
                    <a:pt x="556" y="179"/>
                  </a:lnTo>
                  <a:lnTo>
                    <a:pt x="512" y="179"/>
                  </a:lnTo>
                  <a:lnTo>
                    <a:pt x="512" y="229"/>
                  </a:lnTo>
                  <a:lnTo>
                    <a:pt x="556" y="229"/>
                  </a:lnTo>
                  <a:lnTo>
                    <a:pt x="556" y="310"/>
                  </a:lnTo>
                  <a:lnTo>
                    <a:pt x="512" y="310"/>
                  </a:lnTo>
                  <a:lnTo>
                    <a:pt x="490" y="264"/>
                  </a:lnTo>
                  <a:lnTo>
                    <a:pt x="449" y="264"/>
                  </a:lnTo>
                  <a:lnTo>
                    <a:pt x="449" y="370"/>
                  </a:lnTo>
                  <a:lnTo>
                    <a:pt x="390" y="370"/>
                  </a:lnTo>
                  <a:lnTo>
                    <a:pt x="390" y="207"/>
                  </a:lnTo>
                  <a:lnTo>
                    <a:pt x="274" y="207"/>
                  </a:lnTo>
                  <a:lnTo>
                    <a:pt x="274" y="188"/>
                  </a:lnTo>
                  <a:lnTo>
                    <a:pt x="262" y="188"/>
                  </a:lnTo>
                  <a:lnTo>
                    <a:pt x="245" y="204"/>
                  </a:lnTo>
                  <a:lnTo>
                    <a:pt x="245" y="579"/>
                  </a:lnTo>
                  <a:lnTo>
                    <a:pt x="163" y="579"/>
                  </a:lnTo>
                  <a:lnTo>
                    <a:pt x="187" y="554"/>
                  </a:lnTo>
                </a:path>
              </a:pathLst>
            </a:custGeom>
            <a:solidFill>
              <a:srgbClr val="CBCBCB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526" name="Freeform 302"/>
            <p:cNvSpPr>
              <a:spLocks/>
            </p:cNvSpPr>
            <p:nvPr/>
          </p:nvSpPr>
          <p:spPr bwMode="auto">
            <a:xfrm>
              <a:off x="921" y="3301"/>
              <a:ext cx="201" cy="298"/>
            </a:xfrm>
            <a:custGeom>
              <a:avLst/>
              <a:gdLst>
                <a:gd name="T0" fmla="*/ 198 w 201"/>
                <a:gd name="T1" fmla="*/ 297 h 298"/>
                <a:gd name="T2" fmla="*/ 168 w 201"/>
                <a:gd name="T3" fmla="*/ 296 h 298"/>
                <a:gd name="T4" fmla="*/ 62 w 201"/>
                <a:gd name="T5" fmla="*/ 153 h 298"/>
                <a:gd name="T6" fmla="*/ 42 w 201"/>
                <a:gd name="T7" fmla="*/ 153 h 298"/>
                <a:gd name="T8" fmla="*/ 0 w 201"/>
                <a:gd name="T9" fmla="*/ 114 h 298"/>
                <a:gd name="T10" fmla="*/ 0 w 201"/>
                <a:gd name="T11" fmla="*/ 91 h 298"/>
                <a:gd name="T12" fmla="*/ 60 w 201"/>
                <a:gd name="T13" fmla="*/ 89 h 298"/>
                <a:gd name="T14" fmla="*/ 60 w 201"/>
                <a:gd name="T15" fmla="*/ 1 h 298"/>
                <a:gd name="T16" fmla="*/ 158 w 201"/>
                <a:gd name="T17" fmla="*/ 0 h 298"/>
                <a:gd name="T18" fmla="*/ 158 w 201"/>
                <a:gd name="T19" fmla="*/ 174 h 298"/>
                <a:gd name="T20" fmla="*/ 200 w 201"/>
                <a:gd name="T21" fmla="*/ 238 h 298"/>
                <a:gd name="T22" fmla="*/ 198 w 201"/>
                <a:gd name="T23" fmla="*/ 297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1" h="298">
                  <a:moveTo>
                    <a:pt x="198" y="297"/>
                  </a:moveTo>
                  <a:lnTo>
                    <a:pt x="168" y="296"/>
                  </a:lnTo>
                  <a:lnTo>
                    <a:pt x="62" y="153"/>
                  </a:lnTo>
                  <a:lnTo>
                    <a:pt x="42" y="153"/>
                  </a:lnTo>
                  <a:lnTo>
                    <a:pt x="0" y="114"/>
                  </a:lnTo>
                  <a:lnTo>
                    <a:pt x="0" y="91"/>
                  </a:lnTo>
                  <a:lnTo>
                    <a:pt x="60" y="89"/>
                  </a:lnTo>
                  <a:lnTo>
                    <a:pt x="60" y="1"/>
                  </a:lnTo>
                  <a:lnTo>
                    <a:pt x="158" y="0"/>
                  </a:lnTo>
                  <a:lnTo>
                    <a:pt x="158" y="174"/>
                  </a:lnTo>
                  <a:lnTo>
                    <a:pt x="200" y="238"/>
                  </a:lnTo>
                  <a:lnTo>
                    <a:pt x="198" y="297"/>
                  </a:lnTo>
                </a:path>
              </a:pathLst>
            </a:custGeom>
            <a:solidFill>
              <a:srgbClr val="777777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527" name="Freeform 303"/>
            <p:cNvSpPr>
              <a:spLocks/>
            </p:cNvSpPr>
            <p:nvPr/>
          </p:nvSpPr>
          <p:spPr bwMode="auto">
            <a:xfrm>
              <a:off x="1850" y="3300"/>
              <a:ext cx="201" cy="298"/>
            </a:xfrm>
            <a:custGeom>
              <a:avLst/>
              <a:gdLst>
                <a:gd name="T0" fmla="*/ 2 w 201"/>
                <a:gd name="T1" fmla="*/ 297 h 298"/>
                <a:gd name="T2" fmla="*/ 32 w 201"/>
                <a:gd name="T3" fmla="*/ 296 h 298"/>
                <a:gd name="T4" fmla="*/ 138 w 201"/>
                <a:gd name="T5" fmla="*/ 153 h 298"/>
                <a:gd name="T6" fmla="*/ 158 w 201"/>
                <a:gd name="T7" fmla="*/ 153 h 298"/>
                <a:gd name="T8" fmla="*/ 200 w 201"/>
                <a:gd name="T9" fmla="*/ 114 h 298"/>
                <a:gd name="T10" fmla="*/ 200 w 201"/>
                <a:gd name="T11" fmla="*/ 91 h 298"/>
                <a:gd name="T12" fmla="*/ 140 w 201"/>
                <a:gd name="T13" fmla="*/ 89 h 298"/>
                <a:gd name="T14" fmla="*/ 140 w 201"/>
                <a:gd name="T15" fmla="*/ 1 h 298"/>
                <a:gd name="T16" fmla="*/ 42 w 201"/>
                <a:gd name="T17" fmla="*/ 0 h 298"/>
                <a:gd name="T18" fmla="*/ 42 w 201"/>
                <a:gd name="T19" fmla="*/ 174 h 298"/>
                <a:gd name="T20" fmla="*/ 0 w 201"/>
                <a:gd name="T21" fmla="*/ 238 h 298"/>
                <a:gd name="T22" fmla="*/ 2 w 201"/>
                <a:gd name="T23" fmla="*/ 297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1" h="298">
                  <a:moveTo>
                    <a:pt x="2" y="297"/>
                  </a:moveTo>
                  <a:lnTo>
                    <a:pt x="32" y="296"/>
                  </a:lnTo>
                  <a:lnTo>
                    <a:pt x="138" y="153"/>
                  </a:lnTo>
                  <a:lnTo>
                    <a:pt x="158" y="153"/>
                  </a:lnTo>
                  <a:lnTo>
                    <a:pt x="200" y="114"/>
                  </a:lnTo>
                  <a:lnTo>
                    <a:pt x="200" y="91"/>
                  </a:lnTo>
                  <a:lnTo>
                    <a:pt x="140" y="89"/>
                  </a:lnTo>
                  <a:lnTo>
                    <a:pt x="140" y="1"/>
                  </a:lnTo>
                  <a:lnTo>
                    <a:pt x="42" y="0"/>
                  </a:lnTo>
                  <a:lnTo>
                    <a:pt x="42" y="174"/>
                  </a:lnTo>
                  <a:lnTo>
                    <a:pt x="0" y="238"/>
                  </a:lnTo>
                  <a:lnTo>
                    <a:pt x="2" y="297"/>
                  </a:lnTo>
                </a:path>
              </a:pathLst>
            </a:custGeom>
            <a:solidFill>
              <a:srgbClr val="777777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308528" name="Group 304"/>
            <p:cNvGrpSpPr>
              <a:grpSpLocks/>
            </p:cNvGrpSpPr>
            <p:nvPr/>
          </p:nvGrpSpPr>
          <p:grpSpPr bwMode="auto">
            <a:xfrm>
              <a:off x="1399" y="1483"/>
              <a:ext cx="179" cy="491"/>
              <a:chOff x="1399" y="1483"/>
              <a:chExt cx="179" cy="491"/>
            </a:xfrm>
          </p:grpSpPr>
          <p:sp>
            <p:nvSpPr>
              <p:cNvPr id="308529" name="Freeform 305"/>
              <p:cNvSpPr>
                <a:spLocks/>
              </p:cNvSpPr>
              <p:nvPr/>
            </p:nvSpPr>
            <p:spPr bwMode="auto">
              <a:xfrm>
                <a:off x="1399" y="1483"/>
                <a:ext cx="179" cy="491"/>
              </a:xfrm>
              <a:custGeom>
                <a:avLst/>
                <a:gdLst>
                  <a:gd name="T0" fmla="*/ 155 w 179"/>
                  <a:gd name="T1" fmla="*/ 26 h 491"/>
                  <a:gd name="T2" fmla="*/ 178 w 179"/>
                  <a:gd name="T3" fmla="*/ 1 h 491"/>
                  <a:gd name="T4" fmla="*/ 178 w 179"/>
                  <a:gd name="T5" fmla="*/ 0 h 491"/>
                  <a:gd name="T6" fmla="*/ 0 w 179"/>
                  <a:gd name="T7" fmla="*/ 0 h 491"/>
                  <a:gd name="T8" fmla="*/ 0 w 179"/>
                  <a:gd name="T9" fmla="*/ 26 h 491"/>
                  <a:gd name="T10" fmla="*/ 23 w 179"/>
                  <a:gd name="T11" fmla="*/ 49 h 491"/>
                  <a:gd name="T12" fmla="*/ 0 w 179"/>
                  <a:gd name="T13" fmla="*/ 74 h 491"/>
                  <a:gd name="T14" fmla="*/ 23 w 179"/>
                  <a:gd name="T15" fmla="*/ 97 h 491"/>
                  <a:gd name="T16" fmla="*/ 0 w 179"/>
                  <a:gd name="T17" fmla="*/ 118 h 491"/>
                  <a:gd name="T18" fmla="*/ 23 w 179"/>
                  <a:gd name="T19" fmla="*/ 142 h 491"/>
                  <a:gd name="T20" fmla="*/ 0 w 179"/>
                  <a:gd name="T21" fmla="*/ 167 h 491"/>
                  <a:gd name="T22" fmla="*/ 23 w 179"/>
                  <a:gd name="T23" fmla="*/ 188 h 491"/>
                  <a:gd name="T24" fmla="*/ 0 w 179"/>
                  <a:gd name="T25" fmla="*/ 211 h 491"/>
                  <a:gd name="T26" fmla="*/ 23 w 179"/>
                  <a:gd name="T27" fmla="*/ 235 h 491"/>
                  <a:gd name="T28" fmla="*/ 0 w 179"/>
                  <a:gd name="T29" fmla="*/ 258 h 491"/>
                  <a:gd name="T30" fmla="*/ 23 w 179"/>
                  <a:gd name="T31" fmla="*/ 281 h 491"/>
                  <a:gd name="T32" fmla="*/ 0 w 179"/>
                  <a:gd name="T33" fmla="*/ 304 h 491"/>
                  <a:gd name="T34" fmla="*/ 23 w 179"/>
                  <a:gd name="T35" fmla="*/ 329 h 491"/>
                  <a:gd name="T36" fmla="*/ 0 w 179"/>
                  <a:gd name="T37" fmla="*/ 352 h 491"/>
                  <a:gd name="T38" fmla="*/ 23 w 179"/>
                  <a:gd name="T39" fmla="*/ 374 h 491"/>
                  <a:gd name="T40" fmla="*/ 0 w 179"/>
                  <a:gd name="T41" fmla="*/ 397 h 491"/>
                  <a:gd name="T42" fmla="*/ 23 w 179"/>
                  <a:gd name="T43" fmla="*/ 422 h 491"/>
                  <a:gd name="T44" fmla="*/ 0 w 179"/>
                  <a:gd name="T45" fmla="*/ 445 h 491"/>
                  <a:gd name="T46" fmla="*/ 23 w 179"/>
                  <a:gd name="T47" fmla="*/ 468 h 491"/>
                  <a:gd name="T48" fmla="*/ 23 w 179"/>
                  <a:gd name="T49" fmla="*/ 490 h 491"/>
                  <a:gd name="T50" fmla="*/ 155 w 179"/>
                  <a:gd name="T51" fmla="*/ 490 h 491"/>
                  <a:gd name="T52" fmla="*/ 155 w 179"/>
                  <a:gd name="T53" fmla="*/ 477 h 491"/>
                  <a:gd name="T54" fmla="*/ 172 w 179"/>
                  <a:gd name="T55" fmla="*/ 460 h 491"/>
                  <a:gd name="T56" fmla="*/ 155 w 179"/>
                  <a:gd name="T57" fmla="*/ 445 h 491"/>
                  <a:gd name="T58" fmla="*/ 178 w 179"/>
                  <a:gd name="T59" fmla="*/ 422 h 491"/>
                  <a:gd name="T60" fmla="*/ 155 w 179"/>
                  <a:gd name="T61" fmla="*/ 397 h 491"/>
                  <a:gd name="T62" fmla="*/ 178 w 179"/>
                  <a:gd name="T63" fmla="*/ 374 h 491"/>
                  <a:gd name="T64" fmla="*/ 155 w 179"/>
                  <a:gd name="T65" fmla="*/ 352 h 491"/>
                  <a:gd name="T66" fmla="*/ 178 w 179"/>
                  <a:gd name="T67" fmla="*/ 329 h 491"/>
                  <a:gd name="T68" fmla="*/ 155 w 179"/>
                  <a:gd name="T69" fmla="*/ 304 h 491"/>
                  <a:gd name="T70" fmla="*/ 178 w 179"/>
                  <a:gd name="T71" fmla="*/ 281 h 491"/>
                  <a:gd name="T72" fmla="*/ 155 w 179"/>
                  <a:gd name="T73" fmla="*/ 258 h 491"/>
                  <a:gd name="T74" fmla="*/ 178 w 179"/>
                  <a:gd name="T75" fmla="*/ 235 h 491"/>
                  <a:gd name="T76" fmla="*/ 155 w 179"/>
                  <a:gd name="T77" fmla="*/ 211 h 491"/>
                  <a:gd name="T78" fmla="*/ 178 w 179"/>
                  <a:gd name="T79" fmla="*/ 188 h 491"/>
                  <a:gd name="T80" fmla="*/ 155 w 179"/>
                  <a:gd name="T81" fmla="*/ 167 h 491"/>
                  <a:gd name="T82" fmla="*/ 178 w 179"/>
                  <a:gd name="T83" fmla="*/ 142 h 491"/>
                  <a:gd name="T84" fmla="*/ 155 w 179"/>
                  <a:gd name="T85" fmla="*/ 118 h 491"/>
                  <a:gd name="T86" fmla="*/ 178 w 179"/>
                  <a:gd name="T87" fmla="*/ 97 h 491"/>
                  <a:gd name="T88" fmla="*/ 155 w 179"/>
                  <a:gd name="T89" fmla="*/ 74 h 491"/>
                  <a:gd name="T90" fmla="*/ 178 w 179"/>
                  <a:gd name="T91" fmla="*/ 49 h 491"/>
                  <a:gd name="T92" fmla="*/ 155 w 179"/>
                  <a:gd name="T93" fmla="*/ 26 h 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79" h="491">
                    <a:moveTo>
                      <a:pt x="155" y="26"/>
                    </a:moveTo>
                    <a:lnTo>
                      <a:pt x="178" y="1"/>
                    </a:lnTo>
                    <a:lnTo>
                      <a:pt x="178" y="0"/>
                    </a:lnTo>
                    <a:lnTo>
                      <a:pt x="0" y="0"/>
                    </a:lnTo>
                    <a:lnTo>
                      <a:pt x="0" y="26"/>
                    </a:lnTo>
                    <a:lnTo>
                      <a:pt x="23" y="49"/>
                    </a:lnTo>
                    <a:lnTo>
                      <a:pt x="0" y="74"/>
                    </a:lnTo>
                    <a:lnTo>
                      <a:pt x="23" y="97"/>
                    </a:lnTo>
                    <a:lnTo>
                      <a:pt x="0" y="118"/>
                    </a:lnTo>
                    <a:lnTo>
                      <a:pt x="23" y="142"/>
                    </a:lnTo>
                    <a:lnTo>
                      <a:pt x="0" y="167"/>
                    </a:lnTo>
                    <a:lnTo>
                      <a:pt x="23" y="188"/>
                    </a:lnTo>
                    <a:lnTo>
                      <a:pt x="0" y="211"/>
                    </a:lnTo>
                    <a:lnTo>
                      <a:pt x="23" y="235"/>
                    </a:lnTo>
                    <a:lnTo>
                      <a:pt x="0" y="258"/>
                    </a:lnTo>
                    <a:lnTo>
                      <a:pt x="23" y="281"/>
                    </a:lnTo>
                    <a:lnTo>
                      <a:pt x="0" y="304"/>
                    </a:lnTo>
                    <a:lnTo>
                      <a:pt x="23" y="329"/>
                    </a:lnTo>
                    <a:lnTo>
                      <a:pt x="0" y="352"/>
                    </a:lnTo>
                    <a:lnTo>
                      <a:pt x="23" y="374"/>
                    </a:lnTo>
                    <a:lnTo>
                      <a:pt x="0" y="397"/>
                    </a:lnTo>
                    <a:lnTo>
                      <a:pt x="23" y="422"/>
                    </a:lnTo>
                    <a:lnTo>
                      <a:pt x="0" y="445"/>
                    </a:lnTo>
                    <a:lnTo>
                      <a:pt x="23" y="468"/>
                    </a:lnTo>
                    <a:lnTo>
                      <a:pt x="23" y="490"/>
                    </a:lnTo>
                    <a:lnTo>
                      <a:pt x="155" y="490"/>
                    </a:lnTo>
                    <a:lnTo>
                      <a:pt x="155" y="477"/>
                    </a:lnTo>
                    <a:lnTo>
                      <a:pt x="172" y="460"/>
                    </a:lnTo>
                    <a:lnTo>
                      <a:pt x="155" y="445"/>
                    </a:lnTo>
                    <a:lnTo>
                      <a:pt x="178" y="422"/>
                    </a:lnTo>
                    <a:lnTo>
                      <a:pt x="155" y="397"/>
                    </a:lnTo>
                    <a:lnTo>
                      <a:pt x="178" y="374"/>
                    </a:lnTo>
                    <a:lnTo>
                      <a:pt x="155" y="352"/>
                    </a:lnTo>
                    <a:lnTo>
                      <a:pt x="178" y="329"/>
                    </a:lnTo>
                    <a:lnTo>
                      <a:pt x="155" y="304"/>
                    </a:lnTo>
                    <a:lnTo>
                      <a:pt x="178" y="281"/>
                    </a:lnTo>
                    <a:lnTo>
                      <a:pt x="155" y="258"/>
                    </a:lnTo>
                    <a:lnTo>
                      <a:pt x="178" y="235"/>
                    </a:lnTo>
                    <a:lnTo>
                      <a:pt x="155" y="211"/>
                    </a:lnTo>
                    <a:lnTo>
                      <a:pt x="178" y="188"/>
                    </a:lnTo>
                    <a:lnTo>
                      <a:pt x="155" y="167"/>
                    </a:lnTo>
                    <a:lnTo>
                      <a:pt x="178" y="142"/>
                    </a:lnTo>
                    <a:lnTo>
                      <a:pt x="155" y="118"/>
                    </a:lnTo>
                    <a:lnTo>
                      <a:pt x="178" y="97"/>
                    </a:lnTo>
                    <a:lnTo>
                      <a:pt x="155" y="74"/>
                    </a:lnTo>
                    <a:lnTo>
                      <a:pt x="178" y="49"/>
                    </a:lnTo>
                    <a:lnTo>
                      <a:pt x="155" y="26"/>
                    </a:lnTo>
                  </a:path>
                </a:pathLst>
              </a:custGeom>
              <a:gradFill rotWithShape="0">
                <a:gsLst>
                  <a:gs pos="0">
                    <a:srgbClr val="CBCBCB">
                      <a:gamma/>
                      <a:shade val="60000"/>
                      <a:invGamma/>
                    </a:srgbClr>
                  </a:gs>
                  <a:gs pos="50000">
                    <a:srgbClr val="CBCBCB"/>
                  </a:gs>
                  <a:gs pos="100000">
                    <a:srgbClr val="CBCBCB">
                      <a:gamma/>
                      <a:shade val="60000"/>
                      <a:invGamma/>
                    </a:srgbClr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530" name="Line 306"/>
              <p:cNvSpPr>
                <a:spLocks noChangeShapeType="1"/>
              </p:cNvSpPr>
              <p:nvPr/>
            </p:nvSpPr>
            <p:spPr bwMode="auto">
              <a:xfrm flipH="1" flipV="1">
                <a:off x="1488" y="1496"/>
                <a:ext cx="67" cy="1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8531" name="Line 307"/>
              <p:cNvSpPr>
                <a:spLocks noChangeShapeType="1"/>
              </p:cNvSpPr>
              <p:nvPr/>
            </p:nvSpPr>
            <p:spPr bwMode="auto">
              <a:xfrm flipH="1" flipV="1">
                <a:off x="1420" y="1534"/>
                <a:ext cx="135" cy="2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8532" name="Line 308"/>
              <p:cNvSpPr>
                <a:spLocks noChangeShapeType="1"/>
              </p:cNvSpPr>
              <p:nvPr/>
            </p:nvSpPr>
            <p:spPr bwMode="auto">
              <a:xfrm flipH="1" flipV="1">
                <a:off x="1420" y="1580"/>
                <a:ext cx="135" cy="2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8533" name="Line 309"/>
              <p:cNvSpPr>
                <a:spLocks noChangeShapeType="1"/>
              </p:cNvSpPr>
              <p:nvPr/>
            </p:nvSpPr>
            <p:spPr bwMode="auto">
              <a:xfrm flipH="1" flipV="1">
                <a:off x="1419" y="1627"/>
                <a:ext cx="135" cy="2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8534" name="Line 310"/>
              <p:cNvSpPr>
                <a:spLocks noChangeShapeType="1"/>
              </p:cNvSpPr>
              <p:nvPr/>
            </p:nvSpPr>
            <p:spPr bwMode="auto">
              <a:xfrm flipH="1" flipV="1">
                <a:off x="1420" y="1672"/>
                <a:ext cx="135" cy="2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8535" name="Line 311"/>
              <p:cNvSpPr>
                <a:spLocks noChangeShapeType="1"/>
              </p:cNvSpPr>
              <p:nvPr/>
            </p:nvSpPr>
            <p:spPr bwMode="auto">
              <a:xfrm flipH="1" flipV="1">
                <a:off x="1420" y="1719"/>
                <a:ext cx="135" cy="2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8536" name="Line 312"/>
              <p:cNvSpPr>
                <a:spLocks noChangeShapeType="1"/>
              </p:cNvSpPr>
              <p:nvPr/>
            </p:nvSpPr>
            <p:spPr bwMode="auto">
              <a:xfrm flipH="1" flipV="1">
                <a:off x="1419" y="1766"/>
                <a:ext cx="135" cy="2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8537" name="Line 313"/>
              <p:cNvSpPr>
                <a:spLocks noChangeShapeType="1"/>
              </p:cNvSpPr>
              <p:nvPr/>
            </p:nvSpPr>
            <p:spPr bwMode="auto">
              <a:xfrm flipH="1" flipV="1">
                <a:off x="1416" y="1812"/>
                <a:ext cx="135" cy="2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8538" name="Line 314"/>
              <p:cNvSpPr>
                <a:spLocks noChangeShapeType="1"/>
              </p:cNvSpPr>
              <p:nvPr/>
            </p:nvSpPr>
            <p:spPr bwMode="auto">
              <a:xfrm flipH="1" flipV="1">
                <a:off x="1415" y="1858"/>
                <a:ext cx="135" cy="2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8539" name="Line 315"/>
              <p:cNvSpPr>
                <a:spLocks noChangeShapeType="1"/>
              </p:cNvSpPr>
              <p:nvPr/>
            </p:nvSpPr>
            <p:spPr bwMode="auto">
              <a:xfrm flipH="1" flipV="1">
                <a:off x="1416" y="1906"/>
                <a:ext cx="135" cy="2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8540" name="Line 316"/>
              <p:cNvSpPr>
                <a:spLocks noChangeShapeType="1"/>
              </p:cNvSpPr>
              <p:nvPr/>
            </p:nvSpPr>
            <p:spPr bwMode="auto">
              <a:xfrm flipH="1" flipV="1">
                <a:off x="1423" y="1949"/>
                <a:ext cx="62" cy="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grpSp>
            <p:nvGrpSpPr>
              <p:cNvPr id="308541" name="Group 317"/>
              <p:cNvGrpSpPr>
                <a:grpSpLocks/>
              </p:cNvGrpSpPr>
              <p:nvPr/>
            </p:nvGrpSpPr>
            <p:grpSpPr bwMode="auto">
              <a:xfrm>
                <a:off x="1400" y="1509"/>
                <a:ext cx="173" cy="441"/>
                <a:chOff x="1400" y="1509"/>
                <a:chExt cx="173" cy="441"/>
              </a:xfrm>
            </p:grpSpPr>
            <p:sp>
              <p:nvSpPr>
                <p:cNvPr id="308542" name="Line 318"/>
                <p:cNvSpPr>
                  <a:spLocks noChangeShapeType="1"/>
                </p:cNvSpPr>
                <p:nvPr/>
              </p:nvSpPr>
              <p:spPr bwMode="auto">
                <a:xfrm flipH="1" flipV="1">
                  <a:off x="1402" y="1556"/>
                  <a:ext cx="169" cy="24"/>
                </a:xfrm>
                <a:prstGeom prst="line">
                  <a:avLst/>
                </a:prstGeom>
                <a:noFill/>
                <a:ln w="12700">
                  <a:solidFill>
                    <a:srgbClr val="CBCBCB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8543" name="Line 319"/>
                <p:cNvSpPr>
                  <a:spLocks noChangeShapeType="1"/>
                </p:cNvSpPr>
                <p:nvPr/>
              </p:nvSpPr>
              <p:spPr bwMode="auto">
                <a:xfrm flipH="1" flipV="1">
                  <a:off x="1402" y="1602"/>
                  <a:ext cx="169" cy="24"/>
                </a:xfrm>
                <a:prstGeom prst="line">
                  <a:avLst/>
                </a:prstGeom>
                <a:noFill/>
                <a:ln w="12700">
                  <a:solidFill>
                    <a:srgbClr val="CBCBCB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8544" name="Line 320"/>
                <p:cNvSpPr>
                  <a:spLocks noChangeShapeType="1"/>
                </p:cNvSpPr>
                <p:nvPr/>
              </p:nvSpPr>
              <p:spPr bwMode="auto">
                <a:xfrm flipH="1" flipV="1">
                  <a:off x="1402" y="1648"/>
                  <a:ext cx="169" cy="24"/>
                </a:xfrm>
                <a:prstGeom prst="line">
                  <a:avLst/>
                </a:prstGeom>
                <a:noFill/>
                <a:ln w="12700">
                  <a:solidFill>
                    <a:srgbClr val="CBCBCB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8545" name="Line 321"/>
                <p:cNvSpPr>
                  <a:spLocks noChangeShapeType="1"/>
                </p:cNvSpPr>
                <p:nvPr/>
              </p:nvSpPr>
              <p:spPr bwMode="auto">
                <a:xfrm flipH="1" flipV="1">
                  <a:off x="1402" y="1694"/>
                  <a:ext cx="169" cy="24"/>
                </a:xfrm>
                <a:prstGeom prst="line">
                  <a:avLst/>
                </a:prstGeom>
                <a:noFill/>
                <a:ln w="12700">
                  <a:solidFill>
                    <a:srgbClr val="CBCBCB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8546" name="Line 322"/>
                <p:cNvSpPr>
                  <a:spLocks noChangeShapeType="1"/>
                </p:cNvSpPr>
                <p:nvPr/>
              </p:nvSpPr>
              <p:spPr bwMode="auto">
                <a:xfrm flipH="1" flipV="1">
                  <a:off x="1402" y="1740"/>
                  <a:ext cx="169" cy="24"/>
                </a:xfrm>
                <a:prstGeom prst="line">
                  <a:avLst/>
                </a:prstGeom>
                <a:noFill/>
                <a:ln w="12700">
                  <a:solidFill>
                    <a:srgbClr val="CBCBCB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8547" name="Line 323"/>
                <p:cNvSpPr>
                  <a:spLocks noChangeShapeType="1"/>
                </p:cNvSpPr>
                <p:nvPr/>
              </p:nvSpPr>
              <p:spPr bwMode="auto">
                <a:xfrm flipH="1" flipV="1">
                  <a:off x="1402" y="1786"/>
                  <a:ext cx="169" cy="24"/>
                </a:xfrm>
                <a:prstGeom prst="line">
                  <a:avLst/>
                </a:prstGeom>
                <a:noFill/>
                <a:ln w="12700">
                  <a:solidFill>
                    <a:srgbClr val="CBCBCB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8548" name="Line 324"/>
                <p:cNvSpPr>
                  <a:spLocks noChangeShapeType="1"/>
                </p:cNvSpPr>
                <p:nvPr/>
              </p:nvSpPr>
              <p:spPr bwMode="auto">
                <a:xfrm flipH="1" flipV="1">
                  <a:off x="1404" y="1832"/>
                  <a:ext cx="169" cy="24"/>
                </a:xfrm>
                <a:prstGeom prst="line">
                  <a:avLst/>
                </a:prstGeom>
                <a:noFill/>
                <a:ln w="12700">
                  <a:solidFill>
                    <a:srgbClr val="CBCBCB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8549" name="Line 325"/>
                <p:cNvSpPr>
                  <a:spLocks noChangeShapeType="1"/>
                </p:cNvSpPr>
                <p:nvPr/>
              </p:nvSpPr>
              <p:spPr bwMode="auto">
                <a:xfrm flipH="1" flipV="1">
                  <a:off x="1400" y="1881"/>
                  <a:ext cx="169" cy="24"/>
                </a:xfrm>
                <a:prstGeom prst="line">
                  <a:avLst/>
                </a:prstGeom>
                <a:noFill/>
                <a:ln w="12700">
                  <a:solidFill>
                    <a:srgbClr val="CBCBCB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8550" name="Line 326"/>
                <p:cNvSpPr>
                  <a:spLocks noChangeShapeType="1"/>
                </p:cNvSpPr>
                <p:nvPr/>
              </p:nvSpPr>
              <p:spPr bwMode="auto">
                <a:xfrm flipH="1" flipV="1">
                  <a:off x="1401" y="1926"/>
                  <a:ext cx="169" cy="24"/>
                </a:xfrm>
                <a:prstGeom prst="line">
                  <a:avLst/>
                </a:prstGeom>
                <a:noFill/>
                <a:ln w="12700">
                  <a:solidFill>
                    <a:srgbClr val="CBCBCB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8551" name="Line 327"/>
                <p:cNvSpPr>
                  <a:spLocks noChangeShapeType="1"/>
                </p:cNvSpPr>
                <p:nvPr/>
              </p:nvSpPr>
              <p:spPr bwMode="auto">
                <a:xfrm flipH="1" flipV="1">
                  <a:off x="1400" y="1509"/>
                  <a:ext cx="169" cy="24"/>
                </a:xfrm>
                <a:prstGeom prst="line">
                  <a:avLst/>
                </a:prstGeom>
                <a:noFill/>
                <a:ln w="12700">
                  <a:solidFill>
                    <a:srgbClr val="CBCBCB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grpSp>
          <p:nvGrpSpPr>
            <p:cNvPr id="308552" name="Group 328"/>
            <p:cNvGrpSpPr>
              <a:grpSpLocks/>
            </p:cNvGrpSpPr>
            <p:nvPr/>
          </p:nvGrpSpPr>
          <p:grpSpPr bwMode="auto">
            <a:xfrm>
              <a:off x="1192" y="1585"/>
              <a:ext cx="590" cy="224"/>
              <a:chOff x="1192" y="1585"/>
              <a:chExt cx="590" cy="224"/>
            </a:xfrm>
          </p:grpSpPr>
          <p:sp>
            <p:nvSpPr>
              <p:cNvPr id="308553" name="Freeform 329"/>
              <p:cNvSpPr>
                <a:spLocks/>
              </p:cNvSpPr>
              <p:nvPr/>
            </p:nvSpPr>
            <p:spPr bwMode="auto">
              <a:xfrm>
                <a:off x="1260" y="1585"/>
                <a:ext cx="464" cy="137"/>
              </a:xfrm>
              <a:custGeom>
                <a:avLst/>
                <a:gdLst>
                  <a:gd name="T0" fmla="*/ 0 w 464"/>
                  <a:gd name="T1" fmla="*/ 42 h 137"/>
                  <a:gd name="T2" fmla="*/ 452 w 464"/>
                  <a:gd name="T3" fmla="*/ 0 h 137"/>
                  <a:gd name="T4" fmla="*/ 463 w 464"/>
                  <a:gd name="T5" fmla="*/ 92 h 137"/>
                  <a:gd name="T6" fmla="*/ 12 w 464"/>
                  <a:gd name="T7" fmla="*/ 136 h 137"/>
                  <a:gd name="T8" fmla="*/ 0 w 464"/>
                  <a:gd name="T9" fmla="*/ 42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4" h="137">
                    <a:moveTo>
                      <a:pt x="0" y="42"/>
                    </a:moveTo>
                    <a:lnTo>
                      <a:pt x="452" y="0"/>
                    </a:lnTo>
                    <a:lnTo>
                      <a:pt x="463" y="92"/>
                    </a:lnTo>
                    <a:lnTo>
                      <a:pt x="12" y="136"/>
                    </a:lnTo>
                    <a:lnTo>
                      <a:pt x="0" y="42"/>
                    </a:lnTo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69804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69804"/>
                      <a:invGamma/>
                    </a:schemeClr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554" name="Freeform 330"/>
              <p:cNvSpPr>
                <a:spLocks/>
              </p:cNvSpPr>
              <p:nvPr/>
            </p:nvSpPr>
            <p:spPr bwMode="auto">
              <a:xfrm>
                <a:off x="1214" y="1622"/>
                <a:ext cx="101" cy="102"/>
              </a:xfrm>
              <a:custGeom>
                <a:avLst/>
                <a:gdLst>
                  <a:gd name="T0" fmla="*/ 50 w 101"/>
                  <a:gd name="T1" fmla="*/ 101 h 102"/>
                  <a:gd name="T2" fmla="*/ 85 w 101"/>
                  <a:gd name="T3" fmla="*/ 86 h 102"/>
                  <a:gd name="T4" fmla="*/ 100 w 101"/>
                  <a:gd name="T5" fmla="*/ 50 h 102"/>
                  <a:gd name="T6" fmla="*/ 96 w 101"/>
                  <a:gd name="T7" fmla="*/ 31 h 102"/>
                  <a:gd name="T8" fmla="*/ 86 w 101"/>
                  <a:gd name="T9" fmla="*/ 15 h 102"/>
                  <a:gd name="T10" fmla="*/ 50 w 101"/>
                  <a:gd name="T11" fmla="*/ 0 h 102"/>
                  <a:gd name="T12" fmla="*/ 31 w 101"/>
                  <a:gd name="T13" fmla="*/ 4 h 102"/>
                  <a:gd name="T14" fmla="*/ 15 w 101"/>
                  <a:gd name="T15" fmla="*/ 15 h 102"/>
                  <a:gd name="T16" fmla="*/ 0 w 101"/>
                  <a:gd name="T17" fmla="*/ 50 h 102"/>
                  <a:gd name="T18" fmla="*/ 15 w 101"/>
                  <a:gd name="T19" fmla="*/ 86 h 102"/>
                  <a:gd name="T20" fmla="*/ 50 w 101"/>
                  <a:gd name="T21" fmla="*/ 10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1" h="102">
                    <a:moveTo>
                      <a:pt x="50" y="101"/>
                    </a:moveTo>
                    <a:lnTo>
                      <a:pt x="85" y="86"/>
                    </a:lnTo>
                    <a:lnTo>
                      <a:pt x="100" y="50"/>
                    </a:lnTo>
                    <a:lnTo>
                      <a:pt x="96" y="31"/>
                    </a:lnTo>
                    <a:lnTo>
                      <a:pt x="86" y="15"/>
                    </a:lnTo>
                    <a:lnTo>
                      <a:pt x="50" y="0"/>
                    </a:lnTo>
                    <a:lnTo>
                      <a:pt x="31" y="4"/>
                    </a:lnTo>
                    <a:lnTo>
                      <a:pt x="15" y="15"/>
                    </a:lnTo>
                    <a:lnTo>
                      <a:pt x="0" y="50"/>
                    </a:lnTo>
                    <a:lnTo>
                      <a:pt x="15" y="86"/>
                    </a:lnTo>
                    <a:lnTo>
                      <a:pt x="50" y="101"/>
                    </a:lnTo>
                  </a:path>
                </a:pathLst>
              </a:custGeom>
              <a:solidFill>
                <a:schemeClr val="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555" name="Freeform 331"/>
              <p:cNvSpPr>
                <a:spLocks/>
              </p:cNvSpPr>
              <p:nvPr/>
            </p:nvSpPr>
            <p:spPr bwMode="auto">
              <a:xfrm>
                <a:off x="1658" y="1626"/>
                <a:ext cx="100" cy="51"/>
              </a:xfrm>
              <a:custGeom>
                <a:avLst/>
                <a:gdLst>
                  <a:gd name="T0" fmla="*/ 99 w 100"/>
                  <a:gd name="T1" fmla="*/ 0 h 51"/>
                  <a:gd name="T2" fmla="*/ 96 w 100"/>
                  <a:gd name="T3" fmla="*/ 19 h 51"/>
                  <a:gd name="T4" fmla="*/ 85 w 100"/>
                  <a:gd name="T5" fmla="*/ 35 h 51"/>
                  <a:gd name="T6" fmla="*/ 50 w 100"/>
                  <a:gd name="T7" fmla="*/ 50 h 51"/>
                  <a:gd name="T8" fmla="*/ 15 w 100"/>
                  <a:gd name="T9" fmla="*/ 35 h 51"/>
                  <a:gd name="T10" fmla="*/ 0 w 100"/>
                  <a:gd name="T11" fmla="*/ 0 h 51"/>
                  <a:gd name="T12" fmla="*/ 99 w 100"/>
                  <a:gd name="T13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51">
                    <a:moveTo>
                      <a:pt x="99" y="0"/>
                    </a:moveTo>
                    <a:lnTo>
                      <a:pt x="96" y="19"/>
                    </a:lnTo>
                    <a:lnTo>
                      <a:pt x="85" y="35"/>
                    </a:lnTo>
                    <a:lnTo>
                      <a:pt x="50" y="50"/>
                    </a:lnTo>
                    <a:lnTo>
                      <a:pt x="15" y="35"/>
                    </a:lnTo>
                    <a:lnTo>
                      <a:pt x="0" y="0"/>
                    </a:lnTo>
                    <a:lnTo>
                      <a:pt x="99" y="0"/>
                    </a:lnTo>
                  </a:path>
                </a:pathLst>
              </a:custGeom>
              <a:solidFill>
                <a:schemeClr val="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556" name="Freeform 332"/>
              <p:cNvSpPr>
                <a:spLocks/>
              </p:cNvSpPr>
              <p:nvPr/>
            </p:nvSpPr>
            <p:spPr bwMode="auto">
              <a:xfrm>
                <a:off x="1192" y="1585"/>
                <a:ext cx="590" cy="39"/>
              </a:xfrm>
              <a:custGeom>
                <a:avLst/>
                <a:gdLst>
                  <a:gd name="T0" fmla="*/ 589 w 590"/>
                  <a:gd name="T1" fmla="*/ 38 h 39"/>
                  <a:gd name="T2" fmla="*/ 589 w 590"/>
                  <a:gd name="T3" fmla="*/ 0 h 39"/>
                  <a:gd name="T4" fmla="*/ 0 w 590"/>
                  <a:gd name="T5" fmla="*/ 0 h 39"/>
                  <a:gd name="T6" fmla="*/ 0 w 590"/>
                  <a:gd name="T7" fmla="*/ 38 h 39"/>
                  <a:gd name="T8" fmla="*/ 589 w 590"/>
                  <a:gd name="T9" fmla="*/ 3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0" h="39">
                    <a:moveTo>
                      <a:pt x="589" y="38"/>
                    </a:moveTo>
                    <a:lnTo>
                      <a:pt x="589" y="0"/>
                    </a:lnTo>
                    <a:lnTo>
                      <a:pt x="0" y="0"/>
                    </a:lnTo>
                    <a:lnTo>
                      <a:pt x="0" y="38"/>
                    </a:lnTo>
                    <a:lnTo>
                      <a:pt x="589" y="38"/>
                    </a:lnTo>
                  </a:path>
                </a:pathLst>
              </a:custGeom>
              <a:gradFill rotWithShape="0">
                <a:gsLst>
                  <a:gs pos="0">
                    <a:srgbClr val="EAEAEA">
                      <a:gamma/>
                      <a:shade val="80000"/>
                      <a:invGamma/>
                    </a:srgbClr>
                  </a:gs>
                  <a:gs pos="50000">
                    <a:srgbClr val="EAEAEA"/>
                  </a:gs>
                  <a:gs pos="100000">
                    <a:srgbClr val="EAEAEA">
                      <a:gamma/>
                      <a:shade val="80000"/>
                      <a:invGamma/>
                    </a:srgbClr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557" name="Freeform 333"/>
              <p:cNvSpPr>
                <a:spLocks/>
              </p:cNvSpPr>
              <p:nvPr/>
            </p:nvSpPr>
            <p:spPr bwMode="auto">
              <a:xfrm>
                <a:off x="1356" y="1623"/>
                <a:ext cx="261" cy="186"/>
              </a:xfrm>
              <a:custGeom>
                <a:avLst/>
                <a:gdLst>
                  <a:gd name="T0" fmla="*/ 0 w 261"/>
                  <a:gd name="T1" fmla="*/ 185 h 186"/>
                  <a:gd name="T2" fmla="*/ 260 w 261"/>
                  <a:gd name="T3" fmla="*/ 185 h 186"/>
                  <a:gd name="T4" fmla="*/ 260 w 261"/>
                  <a:gd name="T5" fmla="*/ 0 h 186"/>
                  <a:gd name="T6" fmla="*/ 0 w 261"/>
                  <a:gd name="T7" fmla="*/ 0 h 186"/>
                  <a:gd name="T8" fmla="*/ 0 w 261"/>
                  <a:gd name="T9" fmla="*/ 185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186">
                    <a:moveTo>
                      <a:pt x="0" y="185"/>
                    </a:moveTo>
                    <a:lnTo>
                      <a:pt x="260" y="185"/>
                    </a:lnTo>
                    <a:lnTo>
                      <a:pt x="260" y="0"/>
                    </a:lnTo>
                    <a:lnTo>
                      <a:pt x="0" y="0"/>
                    </a:lnTo>
                    <a:lnTo>
                      <a:pt x="0" y="185"/>
                    </a:lnTo>
                  </a:path>
                </a:pathLst>
              </a:custGeom>
              <a:gradFill rotWithShape="0">
                <a:gsLst>
                  <a:gs pos="0">
                    <a:srgbClr val="EAEAEA">
                      <a:gamma/>
                      <a:shade val="80000"/>
                      <a:invGamma/>
                    </a:srgbClr>
                  </a:gs>
                  <a:gs pos="50000">
                    <a:srgbClr val="EAEAEA"/>
                  </a:gs>
                  <a:gs pos="100000">
                    <a:srgbClr val="EAEAEA">
                      <a:gamma/>
                      <a:shade val="80000"/>
                      <a:invGamma/>
                    </a:srgbClr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308558" name="Group 334"/>
            <p:cNvGrpSpPr>
              <a:grpSpLocks/>
            </p:cNvGrpSpPr>
            <p:nvPr/>
          </p:nvGrpSpPr>
          <p:grpSpPr bwMode="auto">
            <a:xfrm>
              <a:off x="2084" y="1513"/>
              <a:ext cx="730" cy="730"/>
              <a:chOff x="2084" y="1513"/>
              <a:chExt cx="730" cy="730"/>
            </a:xfrm>
          </p:grpSpPr>
          <p:sp>
            <p:nvSpPr>
              <p:cNvPr id="308559" name="Freeform 335"/>
              <p:cNvSpPr>
                <a:spLocks/>
              </p:cNvSpPr>
              <p:nvPr/>
            </p:nvSpPr>
            <p:spPr bwMode="auto">
              <a:xfrm>
                <a:off x="2084" y="1513"/>
                <a:ext cx="730" cy="730"/>
              </a:xfrm>
              <a:custGeom>
                <a:avLst/>
                <a:gdLst>
                  <a:gd name="T0" fmla="*/ 326 w 730"/>
                  <a:gd name="T1" fmla="*/ 728 h 730"/>
                  <a:gd name="T2" fmla="*/ 272 w 730"/>
                  <a:gd name="T3" fmla="*/ 717 h 730"/>
                  <a:gd name="T4" fmla="*/ 223 w 730"/>
                  <a:gd name="T5" fmla="*/ 700 h 730"/>
                  <a:gd name="T6" fmla="*/ 175 w 730"/>
                  <a:gd name="T7" fmla="*/ 676 h 730"/>
                  <a:gd name="T8" fmla="*/ 132 w 730"/>
                  <a:gd name="T9" fmla="*/ 645 h 730"/>
                  <a:gd name="T10" fmla="*/ 95 w 730"/>
                  <a:gd name="T11" fmla="*/ 610 h 730"/>
                  <a:gd name="T12" fmla="*/ 62 w 730"/>
                  <a:gd name="T13" fmla="*/ 568 h 730"/>
                  <a:gd name="T14" fmla="*/ 36 w 730"/>
                  <a:gd name="T15" fmla="*/ 522 h 730"/>
                  <a:gd name="T16" fmla="*/ 15 w 730"/>
                  <a:gd name="T17" fmla="*/ 472 h 730"/>
                  <a:gd name="T18" fmla="*/ 3 w 730"/>
                  <a:gd name="T19" fmla="*/ 419 h 730"/>
                  <a:gd name="T20" fmla="*/ 0 w 730"/>
                  <a:gd name="T21" fmla="*/ 364 h 730"/>
                  <a:gd name="T22" fmla="*/ 3 w 730"/>
                  <a:gd name="T23" fmla="*/ 309 h 730"/>
                  <a:gd name="T24" fmla="*/ 15 w 730"/>
                  <a:gd name="T25" fmla="*/ 256 h 730"/>
                  <a:gd name="T26" fmla="*/ 36 w 730"/>
                  <a:gd name="T27" fmla="*/ 206 h 730"/>
                  <a:gd name="T28" fmla="*/ 62 w 730"/>
                  <a:gd name="T29" fmla="*/ 160 h 730"/>
                  <a:gd name="T30" fmla="*/ 95 w 730"/>
                  <a:gd name="T31" fmla="*/ 118 h 730"/>
                  <a:gd name="T32" fmla="*/ 132 w 730"/>
                  <a:gd name="T33" fmla="*/ 83 h 730"/>
                  <a:gd name="T34" fmla="*/ 175 w 730"/>
                  <a:gd name="T35" fmla="*/ 52 h 730"/>
                  <a:gd name="T36" fmla="*/ 223 w 730"/>
                  <a:gd name="T37" fmla="*/ 28 h 730"/>
                  <a:gd name="T38" fmla="*/ 272 w 730"/>
                  <a:gd name="T39" fmla="*/ 11 h 730"/>
                  <a:gd name="T40" fmla="*/ 326 w 730"/>
                  <a:gd name="T41" fmla="*/ 0 h 730"/>
                  <a:gd name="T42" fmla="*/ 383 w 730"/>
                  <a:gd name="T43" fmla="*/ 0 h 730"/>
                  <a:gd name="T44" fmla="*/ 438 w 730"/>
                  <a:gd name="T45" fmla="*/ 7 h 730"/>
                  <a:gd name="T46" fmla="*/ 490 w 730"/>
                  <a:gd name="T47" fmla="*/ 22 h 730"/>
                  <a:gd name="T48" fmla="*/ 538 w 730"/>
                  <a:gd name="T49" fmla="*/ 43 h 730"/>
                  <a:gd name="T50" fmla="*/ 582 w 730"/>
                  <a:gd name="T51" fmla="*/ 72 h 730"/>
                  <a:gd name="T52" fmla="*/ 622 w 730"/>
                  <a:gd name="T53" fmla="*/ 106 h 730"/>
                  <a:gd name="T54" fmla="*/ 656 w 730"/>
                  <a:gd name="T55" fmla="*/ 146 h 730"/>
                  <a:gd name="T56" fmla="*/ 685 w 730"/>
                  <a:gd name="T57" fmla="*/ 190 h 730"/>
                  <a:gd name="T58" fmla="*/ 706 w 730"/>
                  <a:gd name="T59" fmla="*/ 238 h 730"/>
                  <a:gd name="T60" fmla="*/ 721 w 730"/>
                  <a:gd name="T61" fmla="*/ 290 h 730"/>
                  <a:gd name="T62" fmla="*/ 729 w 730"/>
                  <a:gd name="T63" fmla="*/ 345 h 730"/>
                  <a:gd name="T64" fmla="*/ 728 w 730"/>
                  <a:gd name="T65" fmla="*/ 402 h 730"/>
                  <a:gd name="T66" fmla="*/ 717 w 730"/>
                  <a:gd name="T67" fmla="*/ 456 h 730"/>
                  <a:gd name="T68" fmla="*/ 700 w 730"/>
                  <a:gd name="T69" fmla="*/ 505 h 730"/>
                  <a:gd name="T70" fmla="*/ 676 w 730"/>
                  <a:gd name="T71" fmla="*/ 553 h 730"/>
                  <a:gd name="T72" fmla="*/ 645 w 730"/>
                  <a:gd name="T73" fmla="*/ 596 h 730"/>
                  <a:gd name="T74" fmla="*/ 610 w 730"/>
                  <a:gd name="T75" fmla="*/ 633 h 730"/>
                  <a:gd name="T76" fmla="*/ 568 w 730"/>
                  <a:gd name="T77" fmla="*/ 666 h 730"/>
                  <a:gd name="T78" fmla="*/ 522 w 730"/>
                  <a:gd name="T79" fmla="*/ 692 h 730"/>
                  <a:gd name="T80" fmla="*/ 472 w 730"/>
                  <a:gd name="T81" fmla="*/ 713 h 730"/>
                  <a:gd name="T82" fmla="*/ 419 w 730"/>
                  <a:gd name="T83" fmla="*/ 725 h 730"/>
                  <a:gd name="T84" fmla="*/ 364 w 730"/>
                  <a:gd name="T85" fmla="*/ 729 h 7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30" h="730">
                    <a:moveTo>
                      <a:pt x="364" y="729"/>
                    </a:moveTo>
                    <a:lnTo>
                      <a:pt x="345" y="729"/>
                    </a:lnTo>
                    <a:lnTo>
                      <a:pt x="326" y="728"/>
                    </a:lnTo>
                    <a:lnTo>
                      <a:pt x="309" y="725"/>
                    </a:lnTo>
                    <a:lnTo>
                      <a:pt x="290" y="721"/>
                    </a:lnTo>
                    <a:lnTo>
                      <a:pt x="272" y="717"/>
                    </a:lnTo>
                    <a:lnTo>
                      <a:pt x="256" y="713"/>
                    </a:lnTo>
                    <a:lnTo>
                      <a:pt x="238" y="706"/>
                    </a:lnTo>
                    <a:lnTo>
                      <a:pt x="223" y="700"/>
                    </a:lnTo>
                    <a:lnTo>
                      <a:pt x="206" y="692"/>
                    </a:lnTo>
                    <a:lnTo>
                      <a:pt x="190" y="685"/>
                    </a:lnTo>
                    <a:lnTo>
                      <a:pt x="175" y="676"/>
                    </a:lnTo>
                    <a:lnTo>
                      <a:pt x="160" y="666"/>
                    </a:lnTo>
                    <a:lnTo>
                      <a:pt x="146" y="656"/>
                    </a:lnTo>
                    <a:lnTo>
                      <a:pt x="132" y="645"/>
                    </a:lnTo>
                    <a:lnTo>
                      <a:pt x="118" y="633"/>
                    </a:lnTo>
                    <a:lnTo>
                      <a:pt x="106" y="622"/>
                    </a:lnTo>
                    <a:lnTo>
                      <a:pt x="95" y="610"/>
                    </a:lnTo>
                    <a:lnTo>
                      <a:pt x="83" y="596"/>
                    </a:lnTo>
                    <a:lnTo>
                      <a:pt x="72" y="582"/>
                    </a:lnTo>
                    <a:lnTo>
                      <a:pt x="62" y="568"/>
                    </a:lnTo>
                    <a:lnTo>
                      <a:pt x="52" y="553"/>
                    </a:lnTo>
                    <a:lnTo>
                      <a:pt x="43" y="538"/>
                    </a:lnTo>
                    <a:lnTo>
                      <a:pt x="36" y="522"/>
                    </a:lnTo>
                    <a:lnTo>
                      <a:pt x="28" y="505"/>
                    </a:lnTo>
                    <a:lnTo>
                      <a:pt x="22" y="490"/>
                    </a:lnTo>
                    <a:lnTo>
                      <a:pt x="15" y="472"/>
                    </a:lnTo>
                    <a:lnTo>
                      <a:pt x="11" y="456"/>
                    </a:lnTo>
                    <a:lnTo>
                      <a:pt x="7" y="438"/>
                    </a:lnTo>
                    <a:lnTo>
                      <a:pt x="3" y="419"/>
                    </a:lnTo>
                    <a:lnTo>
                      <a:pt x="0" y="402"/>
                    </a:lnTo>
                    <a:lnTo>
                      <a:pt x="0" y="383"/>
                    </a:lnTo>
                    <a:lnTo>
                      <a:pt x="0" y="364"/>
                    </a:lnTo>
                    <a:lnTo>
                      <a:pt x="0" y="345"/>
                    </a:lnTo>
                    <a:lnTo>
                      <a:pt x="0" y="326"/>
                    </a:lnTo>
                    <a:lnTo>
                      <a:pt x="3" y="309"/>
                    </a:lnTo>
                    <a:lnTo>
                      <a:pt x="7" y="290"/>
                    </a:lnTo>
                    <a:lnTo>
                      <a:pt x="11" y="272"/>
                    </a:lnTo>
                    <a:lnTo>
                      <a:pt x="15" y="256"/>
                    </a:lnTo>
                    <a:lnTo>
                      <a:pt x="22" y="238"/>
                    </a:lnTo>
                    <a:lnTo>
                      <a:pt x="28" y="223"/>
                    </a:lnTo>
                    <a:lnTo>
                      <a:pt x="36" y="206"/>
                    </a:lnTo>
                    <a:lnTo>
                      <a:pt x="43" y="190"/>
                    </a:lnTo>
                    <a:lnTo>
                      <a:pt x="52" y="175"/>
                    </a:lnTo>
                    <a:lnTo>
                      <a:pt x="62" y="160"/>
                    </a:lnTo>
                    <a:lnTo>
                      <a:pt x="72" y="146"/>
                    </a:lnTo>
                    <a:lnTo>
                      <a:pt x="83" y="132"/>
                    </a:lnTo>
                    <a:lnTo>
                      <a:pt x="95" y="118"/>
                    </a:lnTo>
                    <a:lnTo>
                      <a:pt x="106" y="106"/>
                    </a:lnTo>
                    <a:lnTo>
                      <a:pt x="118" y="95"/>
                    </a:lnTo>
                    <a:lnTo>
                      <a:pt x="132" y="83"/>
                    </a:lnTo>
                    <a:lnTo>
                      <a:pt x="146" y="72"/>
                    </a:lnTo>
                    <a:lnTo>
                      <a:pt x="160" y="62"/>
                    </a:lnTo>
                    <a:lnTo>
                      <a:pt x="175" y="52"/>
                    </a:lnTo>
                    <a:lnTo>
                      <a:pt x="190" y="43"/>
                    </a:lnTo>
                    <a:lnTo>
                      <a:pt x="206" y="36"/>
                    </a:lnTo>
                    <a:lnTo>
                      <a:pt x="223" y="28"/>
                    </a:lnTo>
                    <a:lnTo>
                      <a:pt x="238" y="22"/>
                    </a:lnTo>
                    <a:lnTo>
                      <a:pt x="256" y="15"/>
                    </a:lnTo>
                    <a:lnTo>
                      <a:pt x="272" y="11"/>
                    </a:lnTo>
                    <a:lnTo>
                      <a:pt x="290" y="7"/>
                    </a:lnTo>
                    <a:lnTo>
                      <a:pt x="309" y="3"/>
                    </a:lnTo>
                    <a:lnTo>
                      <a:pt x="326" y="0"/>
                    </a:lnTo>
                    <a:lnTo>
                      <a:pt x="345" y="0"/>
                    </a:lnTo>
                    <a:lnTo>
                      <a:pt x="364" y="0"/>
                    </a:lnTo>
                    <a:lnTo>
                      <a:pt x="383" y="0"/>
                    </a:lnTo>
                    <a:lnTo>
                      <a:pt x="402" y="0"/>
                    </a:lnTo>
                    <a:lnTo>
                      <a:pt x="419" y="3"/>
                    </a:lnTo>
                    <a:lnTo>
                      <a:pt x="438" y="7"/>
                    </a:lnTo>
                    <a:lnTo>
                      <a:pt x="456" y="11"/>
                    </a:lnTo>
                    <a:lnTo>
                      <a:pt x="472" y="15"/>
                    </a:lnTo>
                    <a:lnTo>
                      <a:pt x="490" y="22"/>
                    </a:lnTo>
                    <a:lnTo>
                      <a:pt x="505" y="28"/>
                    </a:lnTo>
                    <a:lnTo>
                      <a:pt x="522" y="36"/>
                    </a:lnTo>
                    <a:lnTo>
                      <a:pt x="538" y="43"/>
                    </a:lnTo>
                    <a:lnTo>
                      <a:pt x="553" y="52"/>
                    </a:lnTo>
                    <a:lnTo>
                      <a:pt x="568" y="62"/>
                    </a:lnTo>
                    <a:lnTo>
                      <a:pt x="582" y="72"/>
                    </a:lnTo>
                    <a:lnTo>
                      <a:pt x="596" y="83"/>
                    </a:lnTo>
                    <a:lnTo>
                      <a:pt x="610" y="95"/>
                    </a:lnTo>
                    <a:lnTo>
                      <a:pt x="622" y="106"/>
                    </a:lnTo>
                    <a:lnTo>
                      <a:pt x="633" y="118"/>
                    </a:lnTo>
                    <a:lnTo>
                      <a:pt x="645" y="132"/>
                    </a:lnTo>
                    <a:lnTo>
                      <a:pt x="656" y="146"/>
                    </a:lnTo>
                    <a:lnTo>
                      <a:pt x="666" y="160"/>
                    </a:lnTo>
                    <a:lnTo>
                      <a:pt x="676" y="175"/>
                    </a:lnTo>
                    <a:lnTo>
                      <a:pt x="685" y="190"/>
                    </a:lnTo>
                    <a:lnTo>
                      <a:pt x="692" y="206"/>
                    </a:lnTo>
                    <a:lnTo>
                      <a:pt x="700" y="223"/>
                    </a:lnTo>
                    <a:lnTo>
                      <a:pt x="706" y="238"/>
                    </a:lnTo>
                    <a:lnTo>
                      <a:pt x="713" y="256"/>
                    </a:lnTo>
                    <a:lnTo>
                      <a:pt x="717" y="272"/>
                    </a:lnTo>
                    <a:lnTo>
                      <a:pt x="721" y="290"/>
                    </a:lnTo>
                    <a:lnTo>
                      <a:pt x="725" y="309"/>
                    </a:lnTo>
                    <a:lnTo>
                      <a:pt x="728" y="326"/>
                    </a:lnTo>
                    <a:lnTo>
                      <a:pt x="729" y="345"/>
                    </a:lnTo>
                    <a:lnTo>
                      <a:pt x="729" y="364"/>
                    </a:lnTo>
                    <a:lnTo>
                      <a:pt x="729" y="383"/>
                    </a:lnTo>
                    <a:lnTo>
                      <a:pt x="728" y="402"/>
                    </a:lnTo>
                    <a:lnTo>
                      <a:pt x="725" y="419"/>
                    </a:lnTo>
                    <a:lnTo>
                      <a:pt x="721" y="438"/>
                    </a:lnTo>
                    <a:lnTo>
                      <a:pt x="717" y="456"/>
                    </a:lnTo>
                    <a:lnTo>
                      <a:pt x="713" y="472"/>
                    </a:lnTo>
                    <a:lnTo>
                      <a:pt x="706" y="490"/>
                    </a:lnTo>
                    <a:lnTo>
                      <a:pt x="700" y="505"/>
                    </a:lnTo>
                    <a:lnTo>
                      <a:pt x="692" y="522"/>
                    </a:lnTo>
                    <a:lnTo>
                      <a:pt x="685" y="538"/>
                    </a:lnTo>
                    <a:lnTo>
                      <a:pt x="676" y="553"/>
                    </a:lnTo>
                    <a:lnTo>
                      <a:pt x="666" y="568"/>
                    </a:lnTo>
                    <a:lnTo>
                      <a:pt x="656" y="582"/>
                    </a:lnTo>
                    <a:lnTo>
                      <a:pt x="645" y="596"/>
                    </a:lnTo>
                    <a:lnTo>
                      <a:pt x="633" y="610"/>
                    </a:lnTo>
                    <a:lnTo>
                      <a:pt x="622" y="622"/>
                    </a:lnTo>
                    <a:lnTo>
                      <a:pt x="610" y="633"/>
                    </a:lnTo>
                    <a:lnTo>
                      <a:pt x="596" y="645"/>
                    </a:lnTo>
                    <a:lnTo>
                      <a:pt x="582" y="656"/>
                    </a:lnTo>
                    <a:lnTo>
                      <a:pt x="568" y="666"/>
                    </a:lnTo>
                    <a:lnTo>
                      <a:pt x="553" y="676"/>
                    </a:lnTo>
                    <a:lnTo>
                      <a:pt x="538" y="685"/>
                    </a:lnTo>
                    <a:lnTo>
                      <a:pt x="522" y="692"/>
                    </a:lnTo>
                    <a:lnTo>
                      <a:pt x="505" y="700"/>
                    </a:lnTo>
                    <a:lnTo>
                      <a:pt x="490" y="706"/>
                    </a:lnTo>
                    <a:lnTo>
                      <a:pt x="472" y="713"/>
                    </a:lnTo>
                    <a:lnTo>
                      <a:pt x="456" y="717"/>
                    </a:lnTo>
                    <a:lnTo>
                      <a:pt x="438" y="721"/>
                    </a:lnTo>
                    <a:lnTo>
                      <a:pt x="419" y="725"/>
                    </a:lnTo>
                    <a:lnTo>
                      <a:pt x="402" y="728"/>
                    </a:lnTo>
                    <a:lnTo>
                      <a:pt x="383" y="729"/>
                    </a:lnTo>
                    <a:lnTo>
                      <a:pt x="364" y="729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560" name="Freeform 336"/>
              <p:cNvSpPr>
                <a:spLocks/>
              </p:cNvSpPr>
              <p:nvPr/>
            </p:nvSpPr>
            <p:spPr bwMode="auto">
              <a:xfrm>
                <a:off x="2098" y="1527"/>
                <a:ext cx="702" cy="704"/>
              </a:xfrm>
              <a:custGeom>
                <a:avLst/>
                <a:gdLst>
                  <a:gd name="T0" fmla="*/ 314 w 702"/>
                  <a:gd name="T1" fmla="*/ 701 h 704"/>
                  <a:gd name="T2" fmla="*/ 262 w 702"/>
                  <a:gd name="T3" fmla="*/ 691 h 704"/>
                  <a:gd name="T4" fmla="*/ 213 w 702"/>
                  <a:gd name="T5" fmla="*/ 675 h 704"/>
                  <a:gd name="T6" fmla="*/ 168 w 702"/>
                  <a:gd name="T7" fmla="*/ 651 h 704"/>
                  <a:gd name="T8" fmla="*/ 127 w 702"/>
                  <a:gd name="T9" fmla="*/ 622 h 704"/>
                  <a:gd name="T10" fmla="*/ 91 w 702"/>
                  <a:gd name="T11" fmla="*/ 588 h 704"/>
                  <a:gd name="T12" fmla="*/ 59 w 702"/>
                  <a:gd name="T13" fmla="*/ 547 h 704"/>
                  <a:gd name="T14" fmla="*/ 34 w 702"/>
                  <a:gd name="T15" fmla="*/ 503 h 704"/>
                  <a:gd name="T16" fmla="*/ 15 w 702"/>
                  <a:gd name="T17" fmla="*/ 455 h 704"/>
                  <a:gd name="T18" fmla="*/ 3 w 702"/>
                  <a:gd name="T19" fmla="*/ 404 h 704"/>
                  <a:gd name="T20" fmla="*/ 0 w 702"/>
                  <a:gd name="T21" fmla="*/ 351 h 704"/>
                  <a:gd name="T22" fmla="*/ 3 w 702"/>
                  <a:gd name="T23" fmla="*/ 297 h 704"/>
                  <a:gd name="T24" fmla="*/ 15 w 702"/>
                  <a:gd name="T25" fmla="*/ 247 h 704"/>
                  <a:gd name="T26" fmla="*/ 34 w 702"/>
                  <a:gd name="T27" fmla="*/ 199 h 704"/>
                  <a:gd name="T28" fmla="*/ 59 w 702"/>
                  <a:gd name="T29" fmla="*/ 155 h 704"/>
                  <a:gd name="T30" fmla="*/ 91 w 702"/>
                  <a:gd name="T31" fmla="*/ 115 h 704"/>
                  <a:gd name="T32" fmla="*/ 127 w 702"/>
                  <a:gd name="T33" fmla="*/ 80 h 704"/>
                  <a:gd name="T34" fmla="*/ 168 w 702"/>
                  <a:gd name="T35" fmla="*/ 51 h 704"/>
                  <a:gd name="T36" fmla="*/ 213 w 702"/>
                  <a:gd name="T37" fmla="*/ 28 h 704"/>
                  <a:gd name="T38" fmla="*/ 262 w 702"/>
                  <a:gd name="T39" fmla="*/ 11 h 704"/>
                  <a:gd name="T40" fmla="*/ 314 w 702"/>
                  <a:gd name="T41" fmla="*/ 1 h 704"/>
                  <a:gd name="T42" fmla="*/ 367 w 702"/>
                  <a:gd name="T43" fmla="*/ 0 h 704"/>
                  <a:gd name="T44" fmla="*/ 420 w 702"/>
                  <a:gd name="T45" fmla="*/ 7 h 704"/>
                  <a:gd name="T46" fmla="*/ 470 w 702"/>
                  <a:gd name="T47" fmla="*/ 21 h 704"/>
                  <a:gd name="T48" fmla="*/ 517 w 702"/>
                  <a:gd name="T49" fmla="*/ 42 h 704"/>
                  <a:gd name="T50" fmla="*/ 560 w 702"/>
                  <a:gd name="T51" fmla="*/ 70 h 704"/>
                  <a:gd name="T52" fmla="*/ 598 w 702"/>
                  <a:gd name="T53" fmla="*/ 103 h 704"/>
                  <a:gd name="T54" fmla="*/ 630 w 702"/>
                  <a:gd name="T55" fmla="*/ 141 h 704"/>
                  <a:gd name="T56" fmla="*/ 658 w 702"/>
                  <a:gd name="T57" fmla="*/ 184 h 704"/>
                  <a:gd name="T58" fmla="*/ 680 w 702"/>
                  <a:gd name="T59" fmla="*/ 231 h 704"/>
                  <a:gd name="T60" fmla="*/ 693 w 702"/>
                  <a:gd name="T61" fmla="*/ 281 h 704"/>
                  <a:gd name="T62" fmla="*/ 701 w 702"/>
                  <a:gd name="T63" fmla="*/ 334 h 704"/>
                  <a:gd name="T64" fmla="*/ 700 w 702"/>
                  <a:gd name="T65" fmla="*/ 386 h 704"/>
                  <a:gd name="T66" fmla="*/ 689 w 702"/>
                  <a:gd name="T67" fmla="*/ 439 h 704"/>
                  <a:gd name="T68" fmla="*/ 673 w 702"/>
                  <a:gd name="T69" fmla="*/ 488 h 704"/>
                  <a:gd name="T70" fmla="*/ 649 w 702"/>
                  <a:gd name="T71" fmla="*/ 533 h 704"/>
                  <a:gd name="T72" fmla="*/ 620 w 702"/>
                  <a:gd name="T73" fmla="*/ 574 h 704"/>
                  <a:gd name="T74" fmla="*/ 586 w 702"/>
                  <a:gd name="T75" fmla="*/ 611 h 704"/>
                  <a:gd name="T76" fmla="*/ 546 w 702"/>
                  <a:gd name="T77" fmla="*/ 643 h 704"/>
                  <a:gd name="T78" fmla="*/ 502 w 702"/>
                  <a:gd name="T79" fmla="*/ 668 h 704"/>
                  <a:gd name="T80" fmla="*/ 454 w 702"/>
                  <a:gd name="T81" fmla="*/ 687 h 704"/>
                  <a:gd name="T82" fmla="*/ 404 w 702"/>
                  <a:gd name="T83" fmla="*/ 699 h 704"/>
                  <a:gd name="T84" fmla="*/ 350 w 702"/>
                  <a:gd name="T85" fmla="*/ 703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02" h="704">
                    <a:moveTo>
                      <a:pt x="350" y="703"/>
                    </a:moveTo>
                    <a:lnTo>
                      <a:pt x="333" y="703"/>
                    </a:lnTo>
                    <a:lnTo>
                      <a:pt x="314" y="701"/>
                    </a:lnTo>
                    <a:lnTo>
                      <a:pt x="296" y="699"/>
                    </a:lnTo>
                    <a:lnTo>
                      <a:pt x="280" y="695"/>
                    </a:lnTo>
                    <a:lnTo>
                      <a:pt x="262" y="691"/>
                    </a:lnTo>
                    <a:lnTo>
                      <a:pt x="246" y="687"/>
                    </a:lnTo>
                    <a:lnTo>
                      <a:pt x="230" y="681"/>
                    </a:lnTo>
                    <a:lnTo>
                      <a:pt x="213" y="675"/>
                    </a:lnTo>
                    <a:lnTo>
                      <a:pt x="198" y="668"/>
                    </a:lnTo>
                    <a:lnTo>
                      <a:pt x="183" y="660"/>
                    </a:lnTo>
                    <a:lnTo>
                      <a:pt x="168" y="651"/>
                    </a:lnTo>
                    <a:lnTo>
                      <a:pt x="154" y="643"/>
                    </a:lnTo>
                    <a:lnTo>
                      <a:pt x="140" y="632"/>
                    </a:lnTo>
                    <a:lnTo>
                      <a:pt x="127" y="622"/>
                    </a:lnTo>
                    <a:lnTo>
                      <a:pt x="114" y="611"/>
                    </a:lnTo>
                    <a:lnTo>
                      <a:pt x="102" y="600"/>
                    </a:lnTo>
                    <a:lnTo>
                      <a:pt x="91" y="588"/>
                    </a:lnTo>
                    <a:lnTo>
                      <a:pt x="80" y="574"/>
                    </a:lnTo>
                    <a:lnTo>
                      <a:pt x="70" y="561"/>
                    </a:lnTo>
                    <a:lnTo>
                      <a:pt x="59" y="547"/>
                    </a:lnTo>
                    <a:lnTo>
                      <a:pt x="51" y="533"/>
                    </a:lnTo>
                    <a:lnTo>
                      <a:pt x="42" y="519"/>
                    </a:lnTo>
                    <a:lnTo>
                      <a:pt x="34" y="503"/>
                    </a:lnTo>
                    <a:lnTo>
                      <a:pt x="27" y="488"/>
                    </a:lnTo>
                    <a:lnTo>
                      <a:pt x="20" y="472"/>
                    </a:lnTo>
                    <a:lnTo>
                      <a:pt x="15" y="455"/>
                    </a:lnTo>
                    <a:lnTo>
                      <a:pt x="11" y="439"/>
                    </a:lnTo>
                    <a:lnTo>
                      <a:pt x="7" y="421"/>
                    </a:lnTo>
                    <a:lnTo>
                      <a:pt x="3" y="404"/>
                    </a:lnTo>
                    <a:lnTo>
                      <a:pt x="0" y="386"/>
                    </a:lnTo>
                    <a:lnTo>
                      <a:pt x="0" y="369"/>
                    </a:lnTo>
                    <a:lnTo>
                      <a:pt x="0" y="351"/>
                    </a:lnTo>
                    <a:lnTo>
                      <a:pt x="0" y="334"/>
                    </a:lnTo>
                    <a:lnTo>
                      <a:pt x="0" y="315"/>
                    </a:lnTo>
                    <a:lnTo>
                      <a:pt x="3" y="297"/>
                    </a:lnTo>
                    <a:lnTo>
                      <a:pt x="7" y="281"/>
                    </a:lnTo>
                    <a:lnTo>
                      <a:pt x="11" y="264"/>
                    </a:lnTo>
                    <a:lnTo>
                      <a:pt x="15" y="247"/>
                    </a:lnTo>
                    <a:lnTo>
                      <a:pt x="20" y="231"/>
                    </a:lnTo>
                    <a:lnTo>
                      <a:pt x="27" y="214"/>
                    </a:lnTo>
                    <a:lnTo>
                      <a:pt x="34" y="199"/>
                    </a:lnTo>
                    <a:lnTo>
                      <a:pt x="42" y="184"/>
                    </a:lnTo>
                    <a:lnTo>
                      <a:pt x="51" y="169"/>
                    </a:lnTo>
                    <a:lnTo>
                      <a:pt x="59" y="155"/>
                    </a:lnTo>
                    <a:lnTo>
                      <a:pt x="70" y="141"/>
                    </a:lnTo>
                    <a:lnTo>
                      <a:pt x="80" y="128"/>
                    </a:lnTo>
                    <a:lnTo>
                      <a:pt x="91" y="115"/>
                    </a:lnTo>
                    <a:lnTo>
                      <a:pt x="102" y="103"/>
                    </a:lnTo>
                    <a:lnTo>
                      <a:pt x="114" y="91"/>
                    </a:lnTo>
                    <a:lnTo>
                      <a:pt x="127" y="80"/>
                    </a:lnTo>
                    <a:lnTo>
                      <a:pt x="140" y="70"/>
                    </a:lnTo>
                    <a:lnTo>
                      <a:pt x="154" y="60"/>
                    </a:lnTo>
                    <a:lnTo>
                      <a:pt x="168" y="51"/>
                    </a:lnTo>
                    <a:lnTo>
                      <a:pt x="183" y="42"/>
                    </a:lnTo>
                    <a:lnTo>
                      <a:pt x="198" y="35"/>
                    </a:lnTo>
                    <a:lnTo>
                      <a:pt x="213" y="28"/>
                    </a:lnTo>
                    <a:lnTo>
                      <a:pt x="230" y="21"/>
                    </a:lnTo>
                    <a:lnTo>
                      <a:pt x="246" y="16"/>
                    </a:lnTo>
                    <a:lnTo>
                      <a:pt x="262" y="11"/>
                    </a:lnTo>
                    <a:lnTo>
                      <a:pt x="280" y="7"/>
                    </a:lnTo>
                    <a:lnTo>
                      <a:pt x="296" y="3"/>
                    </a:lnTo>
                    <a:lnTo>
                      <a:pt x="314" y="1"/>
                    </a:lnTo>
                    <a:lnTo>
                      <a:pt x="333" y="0"/>
                    </a:lnTo>
                    <a:lnTo>
                      <a:pt x="350" y="0"/>
                    </a:lnTo>
                    <a:lnTo>
                      <a:pt x="367" y="0"/>
                    </a:lnTo>
                    <a:lnTo>
                      <a:pt x="386" y="1"/>
                    </a:lnTo>
                    <a:lnTo>
                      <a:pt x="404" y="3"/>
                    </a:lnTo>
                    <a:lnTo>
                      <a:pt x="420" y="7"/>
                    </a:lnTo>
                    <a:lnTo>
                      <a:pt x="438" y="11"/>
                    </a:lnTo>
                    <a:lnTo>
                      <a:pt x="454" y="16"/>
                    </a:lnTo>
                    <a:lnTo>
                      <a:pt x="470" y="21"/>
                    </a:lnTo>
                    <a:lnTo>
                      <a:pt x="487" y="28"/>
                    </a:lnTo>
                    <a:lnTo>
                      <a:pt x="502" y="35"/>
                    </a:lnTo>
                    <a:lnTo>
                      <a:pt x="517" y="42"/>
                    </a:lnTo>
                    <a:lnTo>
                      <a:pt x="532" y="51"/>
                    </a:lnTo>
                    <a:lnTo>
                      <a:pt x="546" y="60"/>
                    </a:lnTo>
                    <a:lnTo>
                      <a:pt x="560" y="70"/>
                    </a:lnTo>
                    <a:lnTo>
                      <a:pt x="573" y="80"/>
                    </a:lnTo>
                    <a:lnTo>
                      <a:pt x="586" y="91"/>
                    </a:lnTo>
                    <a:lnTo>
                      <a:pt x="598" y="103"/>
                    </a:lnTo>
                    <a:lnTo>
                      <a:pt x="609" y="115"/>
                    </a:lnTo>
                    <a:lnTo>
                      <a:pt x="620" y="128"/>
                    </a:lnTo>
                    <a:lnTo>
                      <a:pt x="630" y="141"/>
                    </a:lnTo>
                    <a:lnTo>
                      <a:pt x="641" y="155"/>
                    </a:lnTo>
                    <a:lnTo>
                      <a:pt x="649" y="169"/>
                    </a:lnTo>
                    <a:lnTo>
                      <a:pt x="658" y="184"/>
                    </a:lnTo>
                    <a:lnTo>
                      <a:pt x="666" y="199"/>
                    </a:lnTo>
                    <a:lnTo>
                      <a:pt x="673" y="214"/>
                    </a:lnTo>
                    <a:lnTo>
                      <a:pt x="680" y="231"/>
                    </a:lnTo>
                    <a:lnTo>
                      <a:pt x="685" y="247"/>
                    </a:lnTo>
                    <a:lnTo>
                      <a:pt x="689" y="264"/>
                    </a:lnTo>
                    <a:lnTo>
                      <a:pt x="693" y="281"/>
                    </a:lnTo>
                    <a:lnTo>
                      <a:pt x="697" y="297"/>
                    </a:lnTo>
                    <a:lnTo>
                      <a:pt x="700" y="315"/>
                    </a:lnTo>
                    <a:lnTo>
                      <a:pt x="701" y="334"/>
                    </a:lnTo>
                    <a:lnTo>
                      <a:pt x="701" y="351"/>
                    </a:lnTo>
                    <a:lnTo>
                      <a:pt x="701" y="369"/>
                    </a:lnTo>
                    <a:lnTo>
                      <a:pt x="700" y="386"/>
                    </a:lnTo>
                    <a:lnTo>
                      <a:pt x="697" y="404"/>
                    </a:lnTo>
                    <a:lnTo>
                      <a:pt x="693" y="421"/>
                    </a:lnTo>
                    <a:lnTo>
                      <a:pt x="689" y="439"/>
                    </a:lnTo>
                    <a:lnTo>
                      <a:pt x="685" y="455"/>
                    </a:lnTo>
                    <a:lnTo>
                      <a:pt x="680" y="472"/>
                    </a:lnTo>
                    <a:lnTo>
                      <a:pt x="673" y="488"/>
                    </a:lnTo>
                    <a:lnTo>
                      <a:pt x="666" y="503"/>
                    </a:lnTo>
                    <a:lnTo>
                      <a:pt x="658" y="519"/>
                    </a:lnTo>
                    <a:lnTo>
                      <a:pt x="649" y="533"/>
                    </a:lnTo>
                    <a:lnTo>
                      <a:pt x="641" y="547"/>
                    </a:lnTo>
                    <a:lnTo>
                      <a:pt x="630" y="561"/>
                    </a:lnTo>
                    <a:lnTo>
                      <a:pt x="620" y="574"/>
                    </a:lnTo>
                    <a:lnTo>
                      <a:pt x="609" y="588"/>
                    </a:lnTo>
                    <a:lnTo>
                      <a:pt x="598" y="600"/>
                    </a:lnTo>
                    <a:lnTo>
                      <a:pt x="586" y="611"/>
                    </a:lnTo>
                    <a:lnTo>
                      <a:pt x="573" y="622"/>
                    </a:lnTo>
                    <a:lnTo>
                      <a:pt x="560" y="632"/>
                    </a:lnTo>
                    <a:lnTo>
                      <a:pt x="546" y="643"/>
                    </a:lnTo>
                    <a:lnTo>
                      <a:pt x="532" y="651"/>
                    </a:lnTo>
                    <a:lnTo>
                      <a:pt x="517" y="660"/>
                    </a:lnTo>
                    <a:lnTo>
                      <a:pt x="502" y="668"/>
                    </a:lnTo>
                    <a:lnTo>
                      <a:pt x="487" y="675"/>
                    </a:lnTo>
                    <a:lnTo>
                      <a:pt x="470" y="681"/>
                    </a:lnTo>
                    <a:lnTo>
                      <a:pt x="454" y="687"/>
                    </a:lnTo>
                    <a:lnTo>
                      <a:pt x="438" y="691"/>
                    </a:lnTo>
                    <a:lnTo>
                      <a:pt x="420" y="695"/>
                    </a:lnTo>
                    <a:lnTo>
                      <a:pt x="404" y="699"/>
                    </a:lnTo>
                    <a:lnTo>
                      <a:pt x="386" y="701"/>
                    </a:lnTo>
                    <a:lnTo>
                      <a:pt x="367" y="703"/>
                    </a:lnTo>
                    <a:lnTo>
                      <a:pt x="350" y="703"/>
                    </a:lnTo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9804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12700" cap="rnd" cmpd="sng">
                <a:solidFill>
                  <a:srgbClr val="777777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561" name="Freeform 337"/>
              <p:cNvSpPr>
                <a:spLocks/>
              </p:cNvSpPr>
              <p:nvPr/>
            </p:nvSpPr>
            <p:spPr bwMode="auto">
              <a:xfrm>
                <a:off x="2138" y="1567"/>
                <a:ext cx="622" cy="622"/>
              </a:xfrm>
              <a:custGeom>
                <a:avLst/>
                <a:gdLst>
                  <a:gd name="T0" fmla="*/ 279 w 622"/>
                  <a:gd name="T1" fmla="*/ 618 h 622"/>
                  <a:gd name="T2" fmla="*/ 232 w 622"/>
                  <a:gd name="T3" fmla="*/ 611 h 622"/>
                  <a:gd name="T4" fmla="*/ 190 w 622"/>
                  <a:gd name="T5" fmla="*/ 596 h 622"/>
                  <a:gd name="T6" fmla="*/ 150 w 622"/>
                  <a:gd name="T7" fmla="*/ 576 h 622"/>
                  <a:gd name="T8" fmla="*/ 114 w 622"/>
                  <a:gd name="T9" fmla="*/ 549 h 622"/>
                  <a:gd name="T10" fmla="*/ 81 w 622"/>
                  <a:gd name="T11" fmla="*/ 518 h 622"/>
                  <a:gd name="T12" fmla="*/ 53 w 622"/>
                  <a:gd name="T13" fmla="*/ 483 h 622"/>
                  <a:gd name="T14" fmla="*/ 30 w 622"/>
                  <a:gd name="T15" fmla="*/ 444 h 622"/>
                  <a:gd name="T16" fmla="*/ 15 w 622"/>
                  <a:gd name="T17" fmla="*/ 401 h 622"/>
                  <a:gd name="T18" fmla="*/ 3 w 622"/>
                  <a:gd name="T19" fmla="*/ 358 h 622"/>
                  <a:gd name="T20" fmla="*/ 0 w 622"/>
                  <a:gd name="T21" fmla="*/ 310 h 622"/>
                  <a:gd name="T22" fmla="*/ 3 w 622"/>
                  <a:gd name="T23" fmla="*/ 262 h 622"/>
                  <a:gd name="T24" fmla="*/ 15 w 622"/>
                  <a:gd name="T25" fmla="*/ 219 h 622"/>
                  <a:gd name="T26" fmla="*/ 30 w 622"/>
                  <a:gd name="T27" fmla="*/ 176 h 622"/>
                  <a:gd name="T28" fmla="*/ 53 w 622"/>
                  <a:gd name="T29" fmla="*/ 137 h 622"/>
                  <a:gd name="T30" fmla="*/ 81 w 622"/>
                  <a:gd name="T31" fmla="*/ 102 h 622"/>
                  <a:gd name="T32" fmla="*/ 114 w 622"/>
                  <a:gd name="T33" fmla="*/ 71 h 622"/>
                  <a:gd name="T34" fmla="*/ 150 w 622"/>
                  <a:gd name="T35" fmla="*/ 44 h 622"/>
                  <a:gd name="T36" fmla="*/ 190 w 622"/>
                  <a:gd name="T37" fmla="*/ 24 h 622"/>
                  <a:gd name="T38" fmla="*/ 232 w 622"/>
                  <a:gd name="T39" fmla="*/ 9 h 622"/>
                  <a:gd name="T40" fmla="*/ 279 w 622"/>
                  <a:gd name="T41" fmla="*/ 2 h 622"/>
                  <a:gd name="T42" fmla="*/ 326 w 622"/>
                  <a:gd name="T43" fmla="*/ 1 h 622"/>
                  <a:gd name="T44" fmla="*/ 373 w 622"/>
                  <a:gd name="T45" fmla="*/ 5 h 622"/>
                  <a:gd name="T46" fmla="*/ 417 w 622"/>
                  <a:gd name="T47" fmla="*/ 18 h 622"/>
                  <a:gd name="T48" fmla="*/ 458 w 622"/>
                  <a:gd name="T49" fmla="*/ 37 h 622"/>
                  <a:gd name="T50" fmla="*/ 495 w 622"/>
                  <a:gd name="T51" fmla="*/ 62 h 622"/>
                  <a:gd name="T52" fmla="*/ 529 w 622"/>
                  <a:gd name="T53" fmla="*/ 91 h 622"/>
                  <a:gd name="T54" fmla="*/ 558 w 622"/>
                  <a:gd name="T55" fmla="*/ 125 h 622"/>
                  <a:gd name="T56" fmla="*/ 583 w 622"/>
                  <a:gd name="T57" fmla="*/ 162 h 622"/>
                  <a:gd name="T58" fmla="*/ 602 w 622"/>
                  <a:gd name="T59" fmla="*/ 203 h 622"/>
                  <a:gd name="T60" fmla="*/ 615 w 622"/>
                  <a:gd name="T61" fmla="*/ 247 h 622"/>
                  <a:gd name="T62" fmla="*/ 619 w 622"/>
                  <a:gd name="T63" fmla="*/ 294 h 622"/>
                  <a:gd name="T64" fmla="*/ 618 w 622"/>
                  <a:gd name="T65" fmla="*/ 341 h 622"/>
                  <a:gd name="T66" fmla="*/ 611 w 622"/>
                  <a:gd name="T67" fmla="*/ 388 h 622"/>
                  <a:gd name="T68" fmla="*/ 596 w 622"/>
                  <a:gd name="T69" fmla="*/ 430 h 622"/>
                  <a:gd name="T70" fmla="*/ 576 w 622"/>
                  <a:gd name="T71" fmla="*/ 470 h 622"/>
                  <a:gd name="T72" fmla="*/ 549 w 622"/>
                  <a:gd name="T73" fmla="*/ 506 h 622"/>
                  <a:gd name="T74" fmla="*/ 518 w 622"/>
                  <a:gd name="T75" fmla="*/ 539 h 622"/>
                  <a:gd name="T76" fmla="*/ 483 w 622"/>
                  <a:gd name="T77" fmla="*/ 567 h 622"/>
                  <a:gd name="T78" fmla="*/ 444 w 622"/>
                  <a:gd name="T79" fmla="*/ 590 h 622"/>
                  <a:gd name="T80" fmla="*/ 401 w 622"/>
                  <a:gd name="T81" fmla="*/ 605 h 622"/>
                  <a:gd name="T82" fmla="*/ 358 w 622"/>
                  <a:gd name="T83" fmla="*/ 617 h 622"/>
                  <a:gd name="T84" fmla="*/ 310 w 622"/>
                  <a:gd name="T85" fmla="*/ 621 h 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22" h="622">
                    <a:moveTo>
                      <a:pt x="310" y="621"/>
                    </a:moveTo>
                    <a:lnTo>
                      <a:pt x="294" y="619"/>
                    </a:lnTo>
                    <a:lnTo>
                      <a:pt x="279" y="618"/>
                    </a:lnTo>
                    <a:lnTo>
                      <a:pt x="262" y="617"/>
                    </a:lnTo>
                    <a:lnTo>
                      <a:pt x="247" y="615"/>
                    </a:lnTo>
                    <a:lnTo>
                      <a:pt x="232" y="611"/>
                    </a:lnTo>
                    <a:lnTo>
                      <a:pt x="219" y="605"/>
                    </a:lnTo>
                    <a:lnTo>
                      <a:pt x="203" y="602"/>
                    </a:lnTo>
                    <a:lnTo>
                      <a:pt x="190" y="596"/>
                    </a:lnTo>
                    <a:lnTo>
                      <a:pt x="176" y="590"/>
                    </a:lnTo>
                    <a:lnTo>
                      <a:pt x="162" y="583"/>
                    </a:lnTo>
                    <a:lnTo>
                      <a:pt x="150" y="576"/>
                    </a:lnTo>
                    <a:lnTo>
                      <a:pt x="137" y="567"/>
                    </a:lnTo>
                    <a:lnTo>
                      <a:pt x="125" y="558"/>
                    </a:lnTo>
                    <a:lnTo>
                      <a:pt x="114" y="549"/>
                    </a:lnTo>
                    <a:lnTo>
                      <a:pt x="102" y="539"/>
                    </a:lnTo>
                    <a:lnTo>
                      <a:pt x="91" y="529"/>
                    </a:lnTo>
                    <a:lnTo>
                      <a:pt x="81" y="518"/>
                    </a:lnTo>
                    <a:lnTo>
                      <a:pt x="71" y="506"/>
                    </a:lnTo>
                    <a:lnTo>
                      <a:pt x="62" y="495"/>
                    </a:lnTo>
                    <a:lnTo>
                      <a:pt x="53" y="483"/>
                    </a:lnTo>
                    <a:lnTo>
                      <a:pt x="44" y="470"/>
                    </a:lnTo>
                    <a:lnTo>
                      <a:pt x="37" y="458"/>
                    </a:lnTo>
                    <a:lnTo>
                      <a:pt x="30" y="444"/>
                    </a:lnTo>
                    <a:lnTo>
                      <a:pt x="24" y="430"/>
                    </a:lnTo>
                    <a:lnTo>
                      <a:pt x="18" y="417"/>
                    </a:lnTo>
                    <a:lnTo>
                      <a:pt x="15" y="401"/>
                    </a:lnTo>
                    <a:lnTo>
                      <a:pt x="9" y="388"/>
                    </a:lnTo>
                    <a:lnTo>
                      <a:pt x="5" y="373"/>
                    </a:lnTo>
                    <a:lnTo>
                      <a:pt x="3" y="358"/>
                    </a:lnTo>
                    <a:lnTo>
                      <a:pt x="2" y="341"/>
                    </a:lnTo>
                    <a:lnTo>
                      <a:pt x="1" y="326"/>
                    </a:lnTo>
                    <a:lnTo>
                      <a:pt x="0" y="310"/>
                    </a:lnTo>
                    <a:lnTo>
                      <a:pt x="1" y="294"/>
                    </a:lnTo>
                    <a:lnTo>
                      <a:pt x="2" y="279"/>
                    </a:lnTo>
                    <a:lnTo>
                      <a:pt x="3" y="262"/>
                    </a:lnTo>
                    <a:lnTo>
                      <a:pt x="5" y="247"/>
                    </a:lnTo>
                    <a:lnTo>
                      <a:pt x="9" y="232"/>
                    </a:lnTo>
                    <a:lnTo>
                      <a:pt x="15" y="219"/>
                    </a:lnTo>
                    <a:lnTo>
                      <a:pt x="18" y="203"/>
                    </a:lnTo>
                    <a:lnTo>
                      <a:pt x="24" y="190"/>
                    </a:lnTo>
                    <a:lnTo>
                      <a:pt x="30" y="176"/>
                    </a:lnTo>
                    <a:lnTo>
                      <a:pt x="37" y="162"/>
                    </a:lnTo>
                    <a:lnTo>
                      <a:pt x="44" y="150"/>
                    </a:lnTo>
                    <a:lnTo>
                      <a:pt x="53" y="137"/>
                    </a:lnTo>
                    <a:lnTo>
                      <a:pt x="62" y="125"/>
                    </a:lnTo>
                    <a:lnTo>
                      <a:pt x="71" y="114"/>
                    </a:lnTo>
                    <a:lnTo>
                      <a:pt x="81" y="102"/>
                    </a:lnTo>
                    <a:lnTo>
                      <a:pt x="91" y="91"/>
                    </a:lnTo>
                    <a:lnTo>
                      <a:pt x="102" y="81"/>
                    </a:lnTo>
                    <a:lnTo>
                      <a:pt x="114" y="71"/>
                    </a:lnTo>
                    <a:lnTo>
                      <a:pt x="125" y="62"/>
                    </a:lnTo>
                    <a:lnTo>
                      <a:pt x="137" y="53"/>
                    </a:lnTo>
                    <a:lnTo>
                      <a:pt x="150" y="44"/>
                    </a:lnTo>
                    <a:lnTo>
                      <a:pt x="162" y="37"/>
                    </a:lnTo>
                    <a:lnTo>
                      <a:pt x="176" y="30"/>
                    </a:lnTo>
                    <a:lnTo>
                      <a:pt x="190" y="24"/>
                    </a:lnTo>
                    <a:lnTo>
                      <a:pt x="203" y="18"/>
                    </a:lnTo>
                    <a:lnTo>
                      <a:pt x="219" y="15"/>
                    </a:lnTo>
                    <a:lnTo>
                      <a:pt x="232" y="9"/>
                    </a:lnTo>
                    <a:lnTo>
                      <a:pt x="247" y="5"/>
                    </a:lnTo>
                    <a:lnTo>
                      <a:pt x="262" y="3"/>
                    </a:lnTo>
                    <a:lnTo>
                      <a:pt x="279" y="2"/>
                    </a:lnTo>
                    <a:lnTo>
                      <a:pt x="294" y="1"/>
                    </a:lnTo>
                    <a:lnTo>
                      <a:pt x="310" y="0"/>
                    </a:lnTo>
                    <a:lnTo>
                      <a:pt x="326" y="1"/>
                    </a:lnTo>
                    <a:lnTo>
                      <a:pt x="341" y="2"/>
                    </a:lnTo>
                    <a:lnTo>
                      <a:pt x="358" y="3"/>
                    </a:lnTo>
                    <a:lnTo>
                      <a:pt x="373" y="5"/>
                    </a:lnTo>
                    <a:lnTo>
                      <a:pt x="388" y="9"/>
                    </a:lnTo>
                    <a:lnTo>
                      <a:pt x="401" y="15"/>
                    </a:lnTo>
                    <a:lnTo>
                      <a:pt x="417" y="18"/>
                    </a:lnTo>
                    <a:lnTo>
                      <a:pt x="430" y="24"/>
                    </a:lnTo>
                    <a:lnTo>
                      <a:pt x="444" y="30"/>
                    </a:lnTo>
                    <a:lnTo>
                      <a:pt x="458" y="37"/>
                    </a:lnTo>
                    <a:lnTo>
                      <a:pt x="470" y="44"/>
                    </a:lnTo>
                    <a:lnTo>
                      <a:pt x="483" y="53"/>
                    </a:lnTo>
                    <a:lnTo>
                      <a:pt x="495" y="62"/>
                    </a:lnTo>
                    <a:lnTo>
                      <a:pt x="506" y="71"/>
                    </a:lnTo>
                    <a:lnTo>
                      <a:pt x="518" y="81"/>
                    </a:lnTo>
                    <a:lnTo>
                      <a:pt x="529" y="91"/>
                    </a:lnTo>
                    <a:lnTo>
                      <a:pt x="539" y="102"/>
                    </a:lnTo>
                    <a:lnTo>
                      <a:pt x="549" y="114"/>
                    </a:lnTo>
                    <a:lnTo>
                      <a:pt x="558" y="125"/>
                    </a:lnTo>
                    <a:lnTo>
                      <a:pt x="567" y="137"/>
                    </a:lnTo>
                    <a:lnTo>
                      <a:pt x="576" y="150"/>
                    </a:lnTo>
                    <a:lnTo>
                      <a:pt x="583" y="162"/>
                    </a:lnTo>
                    <a:lnTo>
                      <a:pt x="590" y="176"/>
                    </a:lnTo>
                    <a:lnTo>
                      <a:pt x="596" y="190"/>
                    </a:lnTo>
                    <a:lnTo>
                      <a:pt x="602" y="203"/>
                    </a:lnTo>
                    <a:lnTo>
                      <a:pt x="605" y="219"/>
                    </a:lnTo>
                    <a:lnTo>
                      <a:pt x="611" y="232"/>
                    </a:lnTo>
                    <a:lnTo>
                      <a:pt x="615" y="247"/>
                    </a:lnTo>
                    <a:lnTo>
                      <a:pt x="617" y="262"/>
                    </a:lnTo>
                    <a:lnTo>
                      <a:pt x="618" y="279"/>
                    </a:lnTo>
                    <a:lnTo>
                      <a:pt x="619" y="294"/>
                    </a:lnTo>
                    <a:lnTo>
                      <a:pt x="621" y="310"/>
                    </a:lnTo>
                    <a:lnTo>
                      <a:pt x="619" y="326"/>
                    </a:lnTo>
                    <a:lnTo>
                      <a:pt x="618" y="341"/>
                    </a:lnTo>
                    <a:lnTo>
                      <a:pt x="617" y="358"/>
                    </a:lnTo>
                    <a:lnTo>
                      <a:pt x="615" y="373"/>
                    </a:lnTo>
                    <a:lnTo>
                      <a:pt x="611" y="388"/>
                    </a:lnTo>
                    <a:lnTo>
                      <a:pt x="605" y="401"/>
                    </a:lnTo>
                    <a:lnTo>
                      <a:pt x="602" y="417"/>
                    </a:lnTo>
                    <a:lnTo>
                      <a:pt x="596" y="430"/>
                    </a:lnTo>
                    <a:lnTo>
                      <a:pt x="590" y="444"/>
                    </a:lnTo>
                    <a:lnTo>
                      <a:pt x="583" y="458"/>
                    </a:lnTo>
                    <a:lnTo>
                      <a:pt x="576" y="470"/>
                    </a:lnTo>
                    <a:lnTo>
                      <a:pt x="567" y="483"/>
                    </a:lnTo>
                    <a:lnTo>
                      <a:pt x="558" y="495"/>
                    </a:lnTo>
                    <a:lnTo>
                      <a:pt x="549" y="506"/>
                    </a:lnTo>
                    <a:lnTo>
                      <a:pt x="539" y="518"/>
                    </a:lnTo>
                    <a:lnTo>
                      <a:pt x="529" y="529"/>
                    </a:lnTo>
                    <a:lnTo>
                      <a:pt x="518" y="539"/>
                    </a:lnTo>
                    <a:lnTo>
                      <a:pt x="506" y="549"/>
                    </a:lnTo>
                    <a:lnTo>
                      <a:pt x="495" y="558"/>
                    </a:lnTo>
                    <a:lnTo>
                      <a:pt x="483" y="567"/>
                    </a:lnTo>
                    <a:lnTo>
                      <a:pt x="470" y="576"/>
                    </a:lnTo>
                    <a:lnTo>
                      <a:pt x="458" y="583"/>
                    </a:lnTo>
                    <a:lnTo>
                      <a:pt x="444" y="590"/>
                    </a:lnTo>
                    <a:lnTo>
                      <a:pt x="430" y="596"/>
                    </a:lnTo>
                    <a:lnTo>
                      <a:pt x="417" y="602"/>
                    </a:lnTo>
                    <a:lnTo>
                      <a:pt x="401" y="605"/>
                    </a:lnTo>
                    <a:lnTo>
                      <a:pt x="388" y="611"/>
                    </a:lnTo>
                    <a:lnTo>
                      <a:pt x="373" y="615"/>
                    </a:lnTo>
                    <a:lnTo>
                      <a:pt x="358" y="617"/>
                    </a:lnTo>
                    <a:lnTo>
                      <a:pt x="341" y="618"/>
                    </a:lnTo>
                    <a:lnTo>
                      <a:pt x="326" y="619"/>
                    </a:lnTo>
                    <a:lnTo>
                      <a:pt x="310" y="621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rgbClr val="EAEAEA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562" name="Freeform 338"/>
              <p:cNvSpPr>
                <a:spLocks/>
              </p:cNvSpPr>
              <p:nvPr/>
            </p:nvSpPr>
            <p:spPr bwMode="auto">
              <a:xfrm>
                <a:off x="2248" y="1678"/>
                <a:ext cx="402" cy="339"/>
              </a:xfrm>
              <a:custGeom>
                <a:avLst/>
                <a:gdLst>
                  <a:gd name="T0" fmla="*/ 351 w 402"/>
                  <a:gd name="T1" fmla="*/ 334 h 339"/>
                  <a:gd name="T2" fmla="*/ 362 w 402"/>
                  <a:gd name="T3" fmla="*/ 320 h 339"/>
                  <a:gd name="T4" fmla="*/ 372 w 402"/>
                  <a:gd name="T5" fmla="*/ 305 h 339"/>
                  <a:gd name="T6" fmla="*/ 381 w 402"/>
                  <a:gd name="T7" fmla="*/ 288 h 339"/>
                  <a:gd name="T8" fmla="*/ 387 w 402"/>
                  <a:gd name="T9" fmla="*/ 272 h 339"/>
                  <a:gd name="T10" fmla="*/ 393 w 402"/>
                  <a:gd name="T11" fmla="*/ 255 h 339"/>
                  <a:gd name="T12" fmla="*/ 397 w 402"/>
                  <a:gd name="T13" fmla="*/ 237 h 339"/>
                  <a:gd name="T14" fmla="*/ 399 w 402"/>
                  <a:gd name="T15" fmla="*/ 218 h 339"/>
                  <a:gd name="T16" fmla="*/ 401 w 402"/>
                  <a:gd name="T17" fmla="*/ 200 h 339"/>
                  <a:gd name="T18" fmla="*/ 399 w 402"/>
                  <a:gd name="T19" fmla="*/ 180 h 339"/>
                  <a:gd name="T20" fmla="*/ 397 w 402"/>
                  <a:gd name="T21" fmla="*/ 160 h 339"/>
                  <a:gd name="T22" fmla="*/ 392 w 402"/>
                  <a:gd name="T23" fmla="*/ 140 h 339"/>
                  <a:gd name="T24" fmla="*/ 384 w 402"/>
                  <a:gd name="T25" fmla="*/ 122 h 339"/>
                  <a:gd name="T26" fmla="*/ 377 w 402"/>
                  <a:gd name="T27" fmla="*/ 105 h 339"/>
                  <a:gd name="T28" fmla="*/ 366 w 402"/>
                  <a:gd name="T29" fmla="*/ 88 h 339"/>
                  <a:gd name="T30" fmla="*/ 354 w 402"/>
                  <a:gd name="T31" fmla="*/ 72 h 339"/>
                  <a:gd name="T32" fmla="*/ 341 w 402"/>
                  <a:gd name="T33" fmla="*/ 59 h 339"/>
                  <a:gd name="T34" fmla="*/ 328 w 402"/>
                  <a:gd name="T35" fmla="*/ 46 h 339"/>
                  <a:gd name="T36" fmla="*/ 312 w 402"/>
                  <a:gd name="T37" fmla="*/ 33 h 339"/>
                  <a:gd name="T38" fmla="*/ 295 w 402"/>
                  <a:gd name="T39" fmla="*/ 23 h 339"/>
                  <a:gd name="T40" fmla="*/ 278 w 402"/>
                  <a:gd name="T41" fmla="*/ 16 h 339"/>
                  <a:gd name="T42" fmla="*/ 259 w 402"/>
                  <a:gd name="T43" fmla="*/ 8 h 339"/>
                  <a:gd name="T44" fmla="*/ 240 w 402"/>
                  <a:gd name="T45" fmla="*/ 3 h 339"/>
                  <a:gd name="T46" fmla="*/ 220 w 402"/>
                  <a:gd name="T47" fmla="*/ 1 h 339"/>
                  <a:gd name="T48" fmla="*/ 200 w 402"/>
                  <a:gd name="T49" fmla="*/ 0 h 339"/>
                  <a:gd name="T50" fmla="*/ 180 w 402"/>
                  <a:gd name="T51" fmla="*/ 1 h 339"/>
                  <a:gd name="T52" fmla="*/ 160 w 402"/>
                  <a:gd name="T53" fmla="*/ 3 h 339"/>
                  <a:gd name="T54" fmla="*/ 141 w 402"/>
                  <a:gd name="T55" fmla="*/ 8 h 339"/>
                  <a:gd name="T56" fmla="*/ 122 w 402"/>
                  <a:gd name="T57" fmla="*/ 16 h 339"/>
                  <a:gd name="T58" fmla="*/ 105 w 402"/>
                  <a:gd name="T59" fmla="*/ 23 h 339"/>
                  <a:gd name="T60" fmla="*/ 88 w 402"/>
                  <a:gd name="T61" fmla="*/ 33 h 339"/>
                  <a:gd name="T62" fmla="*/ 72 w 402"/>
                  <a:gd name="T63" fmla="*/ 46 h 339"/>
                  <a:gd name="T64" fmla="*/ 59 w 402"/>
                  <a:gd name="T65" fmla="*/ 59 h 339"/>
                  <a:gd name="T66" fmla="*/ 46 w 402"/>
                  <a:gd name="T67" fmla="*/ 72 h 339"/>
                  <a:gd name="T68" fmla="*/ 34 w 402"/>
                  <a:gd name="T69" fmla="*/ 88 h 339"/>
                  <a:gd name="T70" fmla="*/ 23 w 402"/>
                  <a:gd name="T71" fmla="*/ 105 h 339"/>
                  <a:gd name="T72" fmla="*/ 16 w 402"/>
                  <a:gd name="T73" fmla="*/ 122 h 339"/>
                  <a:gd name="T74" fmla="*/ 8 w 402"/>
                  <a:gd name="T75" fmla="*/ 140 h 339"/>
                  <a:gd name="T76" fmla="*/ 3 w 402"/>
                  <a:gd name="T77" fmla="*/ 160 h 339"/>
                  <a:gd name="T78" fmla="*/ 1 w 402"/>
                  <a:gd name="T79" fmla="*/ 180 h 339"/>
                  <a:gd name="T80" fmla="*/ 0 w 402"/>
                  <a:gd name="T81" fmla="*/ 200 h 339"/>
                  <a:gd name="T82" fmla="*/ 1 w 402"/>
                  <a:gd name="T83" fmla="*/ 219 h 339"/>
                  <a:gd name="T84" fmla="*/ 3 w 402"/>
                  <a:gd name="T85" fmla="*/ 238 h 339"/>
                  <a:gd name="T86" fmla="*/ 8 w 402"/>
                  <a:gd name="T87" fmla="*/ 257 h 339"/>
                  <a:gd name="T88" fmla="*/ 13 w 402"/>
                  <a:gd name="T89" fmla="*/ 274 h 339"/>
                  <a:gd name="T90" fmla="*/ 22 w 402"/>
                  <a:gd name="T91" fmla="*/ 291 h 339"/>
                  <a:gd name="T92" fmla="*/ 31 w 402"/>
                  <a:gd name="T93" fmla="*/ 307 h 339"/>
                  <a:gd name="T94" fmla="*/ 41 w 402"/>
                  <a:gd name="T95" fmla="*/ 324 h 339"/>
                  <a:gd name="T96" fmla="*/ 53 w 402"/>
                  <a:gd name="T97" fmla="*/ 338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02" h="339">
                    <a:moveTo>
                      <a:pt x="351" y="334"/>
                    </a:moveTo>
                    <a:lnTo>
                      <a:pt x="362" y="320"/>
                    </a:lnTo>
                    <a:lnTo>
                      <a:pt x="372" y="305"/>
                    </a:lnTo>
                    <a:lnTo>
                      <a:pt x="381" y="288"/>
                    </a:lnTo>
                    <a:lnTo>
                      <a:pt x="387" y="272"/>
                    </a:lnTo>
                    <a:lnTo>
                      <a:pt x="393" y="255"/>
                    </a:lnTo>
                    <a:lnTo>
                      <a:pt x="397" y="237"/>
                    </a:lnTo>
                    <a:lnTo>
                      <a:pt x="399" y="218"/>
                    </a:lnTo>
                    <a:lnTo>
                      <a:pt x="401" y="200"/>
                    </a:lnTo>
                    <a:lnTo>
                      <a:pt x="399" y="180"/>
                    </a:lnTo>
                    <a:lnTo>
                      <a:pt x="397" y="160"/>
                    </a:lnTo>
                    <a:lnTo>
                      <a:pt x="392" y="140"/>
                    </a:lnTo>
                    <a:lnTo>
                      <a:pt x="384" y="122"/>
                    </a:lnTo>
                    <a:lnTo>
                      <a:pt x="377" y="105"/>
                    </a:lnTo>
                    <a:lnTo>
                      <a:pt x="366" y="88"/>
                    </a:lnTo>
                    <a:lnTo>
                      <a:pt x="354" y="72"/>
                    </a:lnTo>
                    <a:lnTo>
                      <a:pt x="341" y="59"/>
                    </a:lnTo>
                    <a:lnTo>
                      <a:pt x="328" y="46"/>
                    </a:lnTo>
                    <a:lnTo>
                      <a:pt x="312" y="33"/>
                    </a:lnTo>
                    <a:lnTo>
                      <a:pt x="295" y="23"/>
                    </a:lnTo>
                    <a:lnTo>
                      <a:pt x="278" y="16"/>
                    </a:lnTo>
                    <a:lnTo>
                      <a:pt x="259" y="8"/>
                    </a:lnTo>
                    <a:lnTo>
                      <a:pt x="240" y="3"/>
                    </a:lnTo>
                    <a:lnTo>
                      <a:pt x="220" y="1"/>
                    </a:lnTo>
                    <a:lnTo>
                      <a:pt x="200" y="0"/>
                    </a:lnTo>
                    <a:lnTo>
                      <a:pt x="180" y="1"/>
                    </a:lnTo>
                    <a:lnTo>
                      <a:pt x="160" y="3"/>
                    </a:lnTo>
                    <a:lnTo>
                      <a:pt x="141" y="8"/>
                    </a:lnTo>
                    <a:lnTo>
                      <a:pt x="122" y="16"/>
                    </a:lnTo>
                    <a:lnTo>
                      <a:pt x="105" y="23"/>
                    </a:lnTo>
                    <a:lnTo>
                      <a:pt x="88" y="33"/>
                    </a:lnTo>
                    <a:lnTo>
                      <a:pt x="72" y="46"/>
                    </a:lnTo>
                    <a:lnTo>
                      <a:pt x="59" y="59"/>
                    </a:lnTo>
                    <a:lnTo>
                      <a:pt x="46" y="72"/>
                    </a:lnTo>
                    <a:lnTo>
                      <a:pt x="34" y="88"/>
                    </a:lnTo>
                    <a:lnTo>
                      <a:pt x="23" y="105"/>
                    </a:lnTo>
                    <a:lnTo>
                      <a:pt x="16" y="122"/>
                    </a:lnTo>
                    <a:lnTo>
                      <a:pt x="8" y="140"/>
                    </a:lnTo>
                    <a:lnTo>
                      <a:pt x="3" y="160"/>
                    </a:lnTo>
                    <a:lnTo>
                      <a:pt x="1" y="180"/>
                    </a:lnTo>
                    <a:lnTo>
                      <a:pt x="0" y="200"/>
                    </a:lnTo>
                    <a:lnTo>
                      <a:pt x="1" y="219"/>
                    </a:lnTo>
                    <a:lnTo>
                      <a:pt x="3" y="238"/>
                    </a:lnTo>
                    <a:lnTo>
                      <a:pt x="8" y="257"/>
                    </a:lnTo>
                    <a:lnTo>
                      <a:pt x="13" y="274"/>
                    </a:lnTo>
                    <a:lnTo>
                      <a:pt x="22" y="291"/>
                    </a:lnTo>
                    <a:lnTo>
                      <a:pt x="31" y="307"/>
                    </a:lnTo>
                    <a:lnTo>
                      <a:pt x="41" y="324"/>
                    </a:lnTo>
                    <a:lnTo>
                      <a:pt x="53" y="338"/>
                    </a:lnTo>
                  </a:path>
                </a:pathLst>
              </a:custGeom>
              <a:noFill/>
              <a:ln w="1270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563" name="Freeform 339"/>
              <p:cNvSpPr>
                <a:spLocks/>
              </p:cNvSpPr>
              <p:nvPr/>
            </p:nvSpPr>
            <p:spPr bwMode="auto">
              <a:xfrm>
                <a:off x="2255" y="1687"/>
                <a:ext cx="388" cy="326"/>
              </a:xfrm>
              <a:custGeom>
                <a:avLst/>
                <a:gdLst>
                  <a:gd name="T0" fmla="*/ 51 w 388"/>
                  <a:gd name="T1" fmla="*/ 325 h 326"/>
                  <a:gd name="T2" fmla="*/ 40 w 388"/>
                  <a:gd name="T3" fmla="*/ 311 h 326"/>
                  <a:gd name="T4" fmla="*/ 30 w 388"/>
                  <a:gd name="T5" fmla="*/ 296 h 326"/>
                  <a:gd name="T6" fmla="*/ 21 w 388"/>
                  <a:gd name="T7" fmla="*/ 281 h 326"/>
                  <a:gd name="T8" fmla="*/ 13 w 388"/>
                  <a:gd name="T9" fmla="*/ 263 h 326"/>
                  <a:gd name="T10" fmla="*/ 7 w 388"/>
                  <a:gd name="T11" fmla="*/ 246 h 326"/>
                  <a:gd name="T12" fmla="*/ 3 w 388"/>
                  <a:gd name="T13" fmla="*/ 229 h 326"/>
                  <a:gd name="T14" fmla="*/ 0 w 388"/>
                  <a:gd name="T15" fmla="*/ 210 h 326"/>
                  <a:gd name="T16" fmla="*/ 0 w 388"/>
                  <a:gd name="T17" fmla="*/ 193 h 326"/>
                  <a:gd name="T18" fmla="*/ 0 w 388"/>
                  <a:gd name="T19" fmla="*/ 173 h 326"/>
                  <a:gd name="T20" fmla="*/ 3 w 388"/>
                  <a:gd name="T21" fmla="*/ 154 h 326"/>
                  <a:gd name="T22" fmla="*/ 9 w 388"/>
                  <a:gd name="T23" fmla="*/ 135 h 326"/>
                  <a:gd name="T24" fmla="*/ 15 w 388"/>
                  <a:gd name="T25" fmla="*/ 118 h 326"/>
                  <a:gd name="T26" fmla="*/ 22 w 388"/>
                  <a:gd name="T27" fmla="*/ 100 h 326"/>
                  <a:gd name="T28" fmla="*/ 32 w 388"/>
                  <a:gd name="T29" fmla="*/ 85 h 326"/>
                  <a:gd name="T30" fmla="*/ 44 w 388"/>
                  <a:gd name="T31" fmla="*/ 70 h 326"/>
                  <a:gd name="T32" fmla="*/ 56 w 388"/>
                  <a:gd name="T33" fmla="*/ 56 h 326"/>
                  <a:gd name="T34" fmla="*/ 70 w 388"/>
                  <a:gd name="T35" fmla="*/ 43 h 326"/>
                  <a:gd name="T36" fmla="*/ 85 w 388"/>
                  <a:gd name="T37" fmla="*/ 32 h 326"/>
                  <a:gd name="T38" fmla="*/ 101 w 388"/>
                  <a:gd name="T39" fmla="*/ 22 h 326"/>
                  <a:gd name="T40" fmla="*/ 118 w 388"/>
                  <a:gd name="T41" fmla="*/ 15 h 326"/>
                  <a:gd name="T42" fmla="*/ 136 w 388"/>
                  <a:gd name="T43" fmla="*/ 8 h 326"/>
                  <a:gd name="T44" fmla="*/ 154 w 388"/>
                  <a:gd name="T45" fmla="*/ 3 h 326"/>
                  <a:gd name="T46" fmla="*/ 173 w 388"/>
                  <a:gd name="T47" fmla="*/ 0 h 326"/>
                  <a:gd name="T48" fmla="*/ 193 w 388"/>
                  <a:gd name="T49" fmla="*/ 0 h 326"/>
                  <a:gd name="T50" fmla="*/ 213 w 388"/>
                  <a:gd name="T51" fmla="*/ 0 h 326"/>
                  <a:gd name="T52" fmla="*/ 232 w 388"/>
                  <a:gd name="T53" fmla="*/ 3 h 326"/>
                  <a:gd name="T54" fmla="*/ 250 w 388"/>
                  <a:gd name="T55" fmla="*/ 8 h 326"/>
                  <a:gd name="T56" fmla="*/ 268 w 388"/>
                  <a:gd name="T57" fmla="*/ 15 h 326"/>
                  <a:gd name="T58" fmla="*/ 285 w 388"/>
                  <a:gd name="T59" fmla="*/ 22 h 326"/>
                  <a:gd name="T60" fmla="*/ 301 w 388"/>
                  <a:gd name="T61" fmla="*/ 32 h 326"/>
                  <a:gd name="T62" fmla="*/ 316 w 388"/>
                  <a:gd name="T63" fmla="*/ 43 h 326"/>
                  <a:gd name="T64" fmla="*/ 330 w 388"/>
                  <a:gd name="T65" fmla="*/ 56 h 326"/>
                  <a:gd name="T66" fmla="*/ 342 w 388"/>
                  <a:gd name="T67" fmla="*/ 70 h 326"/>
                  <a:gd name="T68" fmla="*/ 354 w 388"/>
                  <a:gd name="T69" fmla="*/ 85 h 326"/>
                  <a:gd name="T70" fmla="*/ 364 w 388"/>
                  <a:gd name="T71" fmla="*/ 100 h 326"/>
                  <a:gd name="T72" fmla="*/ 371 w 388"/>
                  <a:gd name="T73" fmla="*/ 118 h 326"/>
                  <a:gd name="T74" fmla="*/ 377 w 388"/>
                  <a:gd name="T75" fmla="*/ 135 h 326"/>
                  <a:gd name="T76" fmla="*/ 383 w 388"/>
                  <a:gd name="T77" fmla="*/ 154 h 326"/>
                  <a:gd name="T78" fmla="*/ 387 w 388"/>
                  <a:gd name="T79" fmla="*/ 173 h 326"/>
                  <a:gd name="T80" fmla="*/ 387 w 388"/>
                  <a:gd name="T81" fmla="*/ 193 h 326"/>
                  <a:gd name="T82" fmla="*/ 387 w 388"/>
                  <a:gd name="T83" fmla="*/ 206 h 326"/>
                  <a:gd name="T84" fmla="*/ 385 w 388"/>
                  <a:gd name="T85" fmla="*/ 220 h 326"/>
                  <a:gd name="T86" fmla="*/ 383 w 388"/>
                  <a:gd name="T87" fmla="*/ 233 h 326"/>
                  <a:gd name="T88" fmla="*/ 379 w 388"/>
                  <a:gd name="T89" fmla="*/ 246 h 326"/>
                  <a:gd name="T90" fmla="*/ 374 w 388"/>
                  <a:gd name="T91" fmla="*/ 260 h 326"/>
                  <a:gd name="T92" fmla="*/ 369 w 388"/>
                  <a:gd name="T93" fmla="*/ 272 h 326"/>
                  <a:gd name="T94" fmla="*/ 364 w 388"/>
                  <a:gd name="T95" fmla="*/ 284 h 326"/>
                  <a:gd name="T96" fmla="*/ 356 w 388"/>
                  <a:gd name="T97" fmla="*/ 296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88" h="326">
                    <a:moveTo>
                      <a:pt x="51" y="325"/>
                    </a:moveTo>
                    <a:lnTo>
                      <a:pt x="40" y="311"/>
                    </a:lnTo>
                    <a:lnTo>
                      <a:pt x="30" y="296"/>
                    </a:lnTo>
                    <a:lnTo>
                      <a:pt x="21" y="281"/>
                    </a:lnTo>
                    <a:lnTo>
                      <a:pt x="13" y="263"/>
                    </a:lnTo>
                    <a:lnTo>
                      <a:pt x="7" y="246"/>
                    </a:lnTo>
                    <a:lnTo>
                      <a:pt x="3" y="229"/>
                    </a:lnTo>
                    <a:lnTo>
                      <a:pt x="0" y="210"/>
                    </a:lnTo>
                    <a:lnTo>
                      <a:pt x="0" y="193"/>
                    </a:lnTo>
                    <a:lnTo>
                      <a:pt x="0" y="173"/>
                    </a:lnTo>
                    <a:lnTo>
                      <a:pt x="3" y="154"/>
                    </a:lnTo>
                    <a:lnTo>
                      <a:pt x="9" y="135"/>
                    </a:lnTo>
                    <a:lnTo>
                      <a:pt x="15" y="118"/>
                    </a:lnTo>
                    <a:lnTo>
                      <a:pt x="22" y="100"/>
                    </a:lnTo>
                    <a:lnTo>
                      <a:pt x="32" y="85"/>
                    </a:lnTo>
                    <a:lnTo>
                      <a:pt x="44" y="70"/>
                    </a:lnTo>
                    <a:lnTo>
                      <a:pt x="56" y="56"/>
                    </a:lnTo>
                    <a:lnTo>
                      <a:pt x="70" y="43"/>
                    </a:lnTo>
                    <a:lnTo>
                      <a:pt x="85" y="32"/>
                    </a:lnTo>
                    <a:lnTo>
                      <a:pt x="101" y="22"/>
                    </a:lnTo>
                    <a:lnTo>
                      <a:pt x="118" y="15"/>
                    </a:lnTo>
                    <a:lnTo>
                      <a:pt x="136" y="8"/>
                    </a:lnTo>
                    <a:lnTo>
                      <a:pt x="154" y="3"/>
                    </a:lnTo>
                    <a:lnTo>
                      <a:pt x="173" y="0"/>
                    </a:lnTo>
                    <a:lnTo>
                      <a:pt x="193" y="0"/>
                    </a:lnTo>
                    <a:lnTo>
                      <a:pt x="213" y="0"/>
                    </a:lnTo>
                    <a:lnTo>
                      <a:pt x="232" y="3"/>
                    </a:lnTo>
                    <a:lnTo>
                      <a:pt x="250" y="8"/>
                    </a:lnTo>
                    <a:lnTo>
                      <a:pt x="268" y="15"/>
                    </a:lnTo>
                    <a:lnTo>
                      <a:pt x="285" y="22"/>
                    </a:lnTo>
                    <a:lnTo>
                      <a:pt x="301" y="32"/>
                    </a:lnTo>
                    <a:lnTo>
                      <a:pt x="316" y="43"/>
                    </a:lnTo>
                    <a:lnTo>
                      <a:pt x="330" y="56"/>
                    </a:lnTo>
                    <a:lnTo>
                      <a:pt x="342" y="70"/>
                    </a:lnTo>
                    <a:lnTo>
                      <a:pt x="354" y="85"/>
                    </a:lnTo>
                    <a:lnTo>
                      <a:pt x="364" y="100"/>
                    </a:lnTo>
                    <a:lnTo>
                      <a:pt x="371" y="118"/>
                    </a:lnTo>
                    <a:lnTo>
                      <a:pt x="377" y="135"/>
                    </a:lnTo>
                    <a:lnTo>
                      <a:pt x="383" y="154"/>
                    </a:lnTo>
                    <a:lnTo>
                      <a:pt x="387" y="173"/>
                    </a:lnTo>
                    <a:lnTo>
                      <a:pt x="387" y="193"/>
                    </a:lnTo>
                    <a:lnTo>
                      <a:pt x="387" y="206"/>
                    </a:lnTo>
                    <a:lnTo>
                      <a:pt x="385" y="220"/>
                    </a:lnTo>
                    <a:lnTo>
                      <a:pt x="383" y="233"/>
                    </a:lnTo>
                    <a:lnTo>
                      <a:pt x="379" y="246"/>
                    </a:lnTo>
                    <a:lnTo>
                      <a:pt x="374" y="260"/>
                    </a:lnTo>
                    <a:lnTo>
                      <a:pt x="369" y="272"/>
                    </a:lnTo>
                    <a:lnTo>
                      <a:pt x="364" y="284"/>
                    </a:lnTo>
                    <a:lnTo>
                      <a:pt x="356" y="296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564" name="Freeform 340"/>
              <p:cNvSpPr>
                <a:spLocks/>
              </p:cNvSpPr>
              <p:nvPr/>
            </p:nvSpPr>
            <p:spPr bwMode="auto">
              <a:xfrm>
                <a:off x="2526" y="1661"/>
                <a:ext cx="30" cy="39"/>
              </a:xfrm>
              <a:custGeom>
                <a:avLst/>
                <a:gdLst>
                  <a:gd name="T0" fmla="*/ 16 w 30"/>
                  <a:gd name="T1" fmla="*/ 0 h 39"/>
                  <a:gd name="T2" fmla="*/ 29 w 30"/>
                  <a:gd name="T3" fmla="*/ 5 h 39"/>
                  <a:gd name="T4" fmla="*/ 13 w 30"/>
                  <a:gd name="T5" fmla="*/ 38 h 39"/>
                  <a:gd name="T6" fmla="*/ 0 w 30"/>
                  <a:gd name="T7" fmla="*/ 32 h 39"/>
                  <a:gd name="T8" fmla="*/ 16 w 30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9">
                    <a:moveTo>
                      <a:pt x="16" y="0"/>
                    </a:moveTo>
                    <a:lnTo>
                      <a:pt x="29" y="5"/>
                    </a:lnTo>
                    <a:lnTo>
                      <a:pt x="13" y="38"/>
                    </a:lnTo>
                    <a:lnTo>
                      <a:pt x="0" y="32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565" name="Freeform 341"/>
              <p:cNvSpPr>
                <a:spLocks/>
              </p:cNvSpPr>
              <p:nvPr/>
            </p:nvSpPr>
            <p:spPr bwMode="auto">
              <a:xfrm>
                <a:off x="2526" y="1661"/>
                <a:ext cx="30" cy="39"/>
              </a:xfrm>
              <a:custGeom>
                <a:avLst/>
                <a:gdLst>
                  <a:gd name="T0" fmla="*/ 16 w 30"/>
                  <a:gd name="T1" fmla="*/ 0 h 39"/>
                  <a:gd name="T2" fmla="*/ 29 w 30"/>
                  <a:gd name="T3" fmla="*/ 5 h 39"/>
                  <a:gd name="T4" fmla="*/ 13 w 30"/>
                  <a:gd name="T5" fmla="*/ 38 h 39"/>
                  <a:gd name="T6" fmla="*/ 0 w 30"/>
                  <a:gd name="T7" fmla="*/ 32 h 39"/>
                  <a:gd name="T8" fmla="*/ 16 w 30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9">
                    <a:moveTo>
                      <a:pt x="16" y="0"/>
                    </a:moveTo>
                    <a:lnTo>
                      <a:pt x="29" y="5"/>
                    </a:lnTo>
                    <a:lnTo>
                      <a:pt x="13" y="38"/>
                    </a:lnTo>
                    <a:lnTo>
                      <a:pt x="0" y="32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566" name="Freeform 342"/>
              <p:cNvSpPr>
                <a:spLocks/>
              </p:cNvSpPr>
              <p:nvPr/>
            </p:nvSpPr>
            <p:spPr bwMode="auto">
              <a:xfrm>
                <a:off x="2474" y="1691"/>
                <a:ext cx="22" cy="40"/>
              </a:xfrm>
              <a:custGeom>
                <a:avLst/>
                <a:gdLst>
                  <a:gd name="T0" fmla="*/ 7 w 22"/>
                  <a:gd name="T1" fmla="*/ 0 h 40"/>
                  <a:gd name="T2" fmla="*/ 21 w 22"/>
                  <a:gd name="T3" fmla="*/ 2 h 40"/>
                  <a:gd name="T4" fmla="*/ 13 w 22"/>
                  <a:gd name="T5" fmla="*/ 39 h 40"/>
                  <a:gd name="T6" fmla="*/ 0 w 22"/>
                  <a:gd name="T7" fmla="*/ 36 h 40"/>
                  <a:gd name="T8" fmla="*/ 7 w 22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40">
                    <a:moveTo>
                      <a:pt x="7" y="0"/>
                    </a:moveTo>
                    <a:lnTo>
                      <a:pt x="21" y="2"/>
                    </a:lnTo>
                    <a:lnTo>
                      <a:pt x="13" y="39"/>
                    </a:lnTo>
                    <a:lnTo>
                      <a:pt x="0" y="36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4C4C4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567" name="Freeform 343"/>
              <p:cNvSpPr>
                <a:spLocks/>
              </p:cNvSpPr>
              <p:nvPr/>
            </p:nvSpPr>
            <p:spPr bwMode="auto">
              <a:xfrm>
                <a:off x="2474" y="1691"/>
                <a:ext cx="22" cy="40"/>
              </a:xfrm>
              <a:custGeom>
                <a:avLst/>
                <a:gdLst>
                  <a:gd name="T0" fmla="*/ 7 w 22"/>
                  <a:gd name="T1" fmla="*/ 0 h 40"/>
                  <a:gd name="T2" fmla="*/ 21 w 22"/>
                  <a:gd name="T3" fmla="*/ 2 h 40"/>
                  <a:gd name="T4" fmla="*/ 13 w 22"/>
                  <a:gd name="T5" fmla="*/ 39 h 40"/>
                  <a:gd name="T6" fmla="*/ 0 w 22"/>
                  <a:gd name="T7" fmla="*/ 36 h 40"/>
                  <a:gd name="T8" fmla="*/ 7 w 22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40">
                    <a:moveTo>
                      <a:pt x="7" y="0"/>
                    </a:moveTo>
                    <a:lnTo>
                      <a:pt x="21" y="2"/>
                    </a:lnTo>
                    <a:lnTo>
                      <a:pt x="13" y="39"/>
                    </a:lnTo>
                    <a:lnTo>
                      <a:pt x="0" y="36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393939"/>
              </a:solidFill>
              <a:ln w="12700" cap="rnd" cmpd="sng">
                <a:solidFill>
                  <a:srgbClr val="393939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568" name="Freeform 344"/>
              <p:cNvSpPr>
                <a:spLocks/>
              </p:cNvSpPr>
              <p:nvPr/>
            </p:nvSpPr>
            <p:spPr bwMode="auto">
              <a:xfrm>
                <a:off x="2278" y="1779"/>
                <a:ext cx="40" cy="32"/>
              </a:xfrm>
              <a:custGeom>
                <a:avLst/>
                <a:gdLst>
                  <a:gd name="T0" fmla="*/ 39 w 40"/>
                  <a:gd name="T1" fmla="*/ 19 h 32"/>
                  <a:gd name="T2" fmla="*/ 31 w 40"/>
                  <a:gd name="T3" fmla="*/ 31 h 32"/>
                  <a:gd name="T4" fmla="*/ 0 w 40"/>
                  <a:gd name="T5" fmla="*/ 12 h 32"/>
                  <a:gd name="T6" fmla="*/ 5 w 40"/>
                  <a:gd name="T7" fmla="*/ 0 h 32"/>
                  <a:gd name="T8" fmla="*/ 39 w 40"/>
                  <a:gd name="T9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32">
                    <a:moveTo>
                      <a:pt x="39" y="19"/>
                    </a:moveTo>
                    <a:lnTo>
                      <a:pt x="31" y="31"/>
                    </a:lnTo>
                    <a:lnTo>
                      <a:pt x="0" y="12"/>
                    </a:lnTo>
                    <a:lnTo>
                      <a:pt x="5" y="0"/>
                    </a:lnTo>
                    <a:lnTo>
                      <a:pt x="39" y="19"/>
                    </a:lnTo>
                  </a:path>
                </a:pathLst>
              </a:custGeom>
              <a:solidFill>
                <a:srgbClr val="4C4C4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569" name="Freeform 345"/>
              <p:cNvSpPr>
                <a:spLocks/>
              </p:cNvSpPr>
              <p:nvPr/>
            </p:nvSpPr>
            <p:spPr bwMode="auto">
              <a:xfrm>
                <a:off x="2278" y="1779"/>
                <a:ext cx="40" cy="32"/>
              </a:xfrm>
              <a:custGeom>
                <a:avLst/>
                <a:gdLst>
                  <a:gd name="T0" fmla="*/ 39 w 40"/>
                  <a:gd name="T1" fmla="*/ 19 h 32"/>
                  <a:gd name="T2" fmla="*/ 31 w 40"/>
                  <a:gd name="T3" fmla="*/ 31 h 32"/>
                  <a:gd name="T4" fmla="*/ 0 w 40"/>
                  <a:gd name="T5" fmla="*/ 12 h 32"/>
                  <a:gd name="T6" fmla="*/ 5 w 40"/>
                  <a:gd name="T7" fmla="*/ 0 h 32"/>
                  <a:gd name="T8" fmla="*/ 39 w 40"/>
                  <a:gd name="T9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32">
                    <a:moveTo>
                      <a:pt x="39" y="19"/>
                    </a:moveTo>
                    <a:lnTo>
                      <a:pt x="31" y="31"/>
                    </a:lnTo>
                    <a:lnTo>
                      <a:pt x="0" y="12"/>
                    </a:lnTo>
                    <a:lnTo>
                      <a:pt x="5" y="0"/>
                    </a:lnTo>
                    <a:lnTo>
                      <a:pt x="39" y="19"/>
                    </a:lnTo>
                  </a:path>
                </a:pathLst>
              </a:custGeom>
              <a:solidFill>
                <a:srgbClr val="393939"/>
              </a:solidFill>
              <a:ln w="12700" cap="rnd" cmpd="sng">
                <a:solidFill>
                  <a:srgbClr val="393939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570" name="Freeform 346"/>
              <p:cNvSpPr>
                <a:spLocks/>
              </p:cNvSpPr>
              <p:nvPr/>
            </p:nvSpPr>
            <p:spPr bwMode="auto">
              <a:xfrm>
                <a:off x="2602" y="1850"/>
                <a:ext cx="38" cy="18"/>
              </a:xfrm>
              <a:custGeom>
                <a:avLst/>
                <a:gdLst>
                  <a:gd name="T0" fmla="*/ 0 w 38"/>
                  <a:gd name="T1" fmla="*/ 3 h 18"/>
                  <a:gd name="T2" fmla="*/ 0 w 38"/>
                  <a:gd name="T3" fmla="*/ 17 h 18"/>
                  <a:gd name="T4" fmla="*/ 37 w 38"/>
                  <a:gd name="T5" fmla="*/ 13 h 18"/>
                  <a:gd name="T6" fmla="*/ 35 w 38"/>
                  <a:gd name="T7" fmla="*/ 0 h 18"/>
                  <a:gd name="T8" fmla="*/ 0 w 38"/>
                  <a:gd name="T9" fmla="*/ 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8">
                    <a:moveTo>
                      <a:pt x="0" y="3"/>
                    </a:moveTo>
                    <a:lnTo>
                      <a:pt x="0" y="17"/>
                    </a:lnTo>
                    <a:lnTo>
                      <a:pt x="37" y="13"/>
                    </a:lnTo>
                    <a:lnTo>
                      <a:pt x="35" y="0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4C4C4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571" name="Freeform 347"/>
              <p:cNvSpPr>
                <a:spLocks/>
              </p:cNvSpPr>
              <p:nvPr/>
            </p:nvSpPr>
            <p:spPr bwMode="auto">
              <a:xfrm>
                <a:off x="2602" y="1850"/>
                <a:ext cx="38" cy="18"/>
              </a:xfrm>
              <a:custGeom>
                <a:avLst/>
                <a:gdLst>
                  <a:gd name="T0" fmla="*/ 0 w 38"/>
                  <a:gd name="T1" fmla="*/ 3 h 18"/>
                  <a:gd name="T2" fmla="*/ 0 w 38"/>
                  <a:gd name="T3" fmla="*/ 17 h 18"/>
                  <a:gd name="T4" fmla="*/ 37 w 38"/>
                  <a:gd name="T5" fmla="*/ 13 h 18"/>
                  <a:gd name="T6" fmla="*/ 35 w 38"/>
                  <a:gd name="T7" fmla="*/ 0 h 18"/>
                  <a:gd name="T8" fmla="*/ 0 w 38"/>
                  <a:gd name="T9" fmla="*/ 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8">
                    <a:moveTo>
                      <a:pt x="0" y="3"/>
                    </a:moveTo>
                    <a:lnTo>
                      <a:pt x="0" y="17"/>
                    </a:lnTo>
                    <a:lnTo>
                      <a:pt x="37" y="13"/>
                    </a:lnTo>
                    <a:lnTo>
                      <a:pt x="35" y="0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393939"/>
              </a:solidFill>
              <a:ln w="12700" cap="rnd" cmpd="sng">
                <a:solidFill>
                  <a:srgbClr val="393939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572" name="Freeform 348"/>
              <p:cNvSpPr>
                <a:spLocks/>
              </p:cNvSpPr>
              <p:nvPr/>
            </p:nvSpPr>
            <p:spPr bwMode="auto">
              <a:xfrm>
                <a:off x="2594" y="2006"/>
                <a:ext cx="38" cy="36"/>
              </a:xfrm>
              <a:custGeom>
                <a:avLst/>
                <a:gdLst>
                  <a:gd name="T0" fmla="*/ 8 w 38"/>
                  <a:gd name="T1" fmla="*/ 0 h 36"/>
                  <a:gd name="T2" fmla="*/ 0 w 38"/>
                  <a:gd name="T3" fmla="*/ 10 h 36"/>
                  <a:gd name="T4" fmla="*/ 27 w 38"/>
                  <a:gd name="T5" fmla="*/ 35 h 36"/>
                  <a:gd name="T6" fmla="*/ 37 w 38"/>
                  <a:gd name="T7" fmla="*/ 24 h 36"/>
                  <a:gd name="T8" fmla="*/ 8 w 38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6">
                    <a:moveTo>
                      <a:pt x="8" y="0"/>
                    </a:moveTo>
                    <a:lnTo>
                      <a:pt x="0" y="10"/>
                    </a:lnTo>
                    <a:lnTo>
                      <a:pt x="27" y="35"/>
                    </a:lnTo>
                    <a:lnTo>
                      <a:pt x="37" y="24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573" name="Freeform 349"/>
              <p:cNvSpPr>
                <a:spLocks/>
              </p:cNvSpPr>
              <p:nvPr/>
            </p:nvSpPr>
            <p:spPr bwMode="auto">
              <a:xfrm>
                <a:off x="2594" y="2006"/>
                <a:ext cx="38" cy="36"/>
              </a:xfrm>
              <a:custGeom>
                <a:avLst/>
                <a:gdLst>
                  <a:gd name="T0" fmla="*/ 8 w 38"/>
                  <a:gd name="T1" fmla="*/ 0 h 36"/>
                  <a:gd name="T2" fmla="*/ 0 w 38"/>
                  <a:gd name="T3" fmla="*/ 10 h 36"/>
                  <a:gd name="T4" fmla="*/ 27 w 38"/>
                  <a:gd name="T5" fmla="*/ 35 h 36"/>
                  <a:gd name="T6" fmla="*/ 37 w 38"/>
                  <a:gd name="T7" fmla="*/ 24 h 36"/>
                  <a:gd name="T8" fmla="*/ 8 w 38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6">
                    <a:moveTo>
                      <a:pt x="8" y="0"/>
                    </a:moveTo>
                    <a:lnTo>
                      <a:pt x="0" y="10"/>
                    </a:lnTo>
                    <a:lnTo>
                      <a:pt x="27" y="35"/>
                    </a:lnTo>
                    <a:lnTo>
                      <a:pt x="37" y="24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574" name="Freeform 350"/>
              <p:cNvSpPr>
                <a:spLocks/>
              </p:cNvSpPr>
              <p:nvPr/>
            </p:nvSpPr>
            <p:spPr bwMode="auto">
              <a:xfrm>
                <a:off x="2638" y="1802"/>
                <a:ext cx="41" cy="24"/>
              </a:xfrm>
              <a:custGeom>
                <a:avLst/>
                <a:gdLst>
                  <a:gd name="T0" fmla="*/ 36 w 41"/>
                  <a:gd name="T1" fmla="*/ 0 h 24"/>
                  <a:gd name="T2" fmla="*/ 40 w 41"/>
                  <a:gd name="T3" fmla="*/ 12 h 24"/>
                  <a:gd name="T4" fmla="*/ 3 w 41"/>
                  <a:gd name="T5" fmla="*/ 23 h 24"/>
                  <a:gd name="T6" fmla="*/ 0 w 41"/>
                  <a:gd name="T7" fmla="*/ 8 h 24"/>
                  <a:gd name="T8" fmla="*/ 36 w 41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24">
                    <a:moveTo>
                      <a:pt x="36" y="0"/>
                    </a:moveTo>
                    <a:lnTo>
                      <a:pt x="40" y="12"/>
                    </a:lnTo>
                    <a:lnTo>
                      <a:pt x="3" y="23"/>
                    </a:lnTo>
                    <a:lnTo>
                      <a:pt x="0" y="8"/>
                    </a:lnTo>
                    <a:lnTo>
                      <a:pt x="36" y="0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575" name="Freeform 351"/>
              <p:cNvSpPr>
                <a:spLocks/>
              </p:cNvSpPr>
              <p:nvPr/>
            </p:nvSpPr>
            <p:spPr bwMode="auto">
              <a:xfrm>
                <a:off x="2638" y="1802"/>
                <a:ext cx="41" cy="24"/>
              </a:xfrm>
              <a:custGeom>
                <a:avLst/>
                <a:gdLst>
                  <a:gd name="T0" fmla="*/ 36 w 41"/>
                  <a:gd name="T1" fmla="*/ 0 h 24"/>
                  <a:gd name="T2" fmla="*/ 40 w 41"/>
                  <a:gd name="T3" fmla="*/ 12 h 24"/>
                  <a:gd name="T4" fmla="*/ 3 w 41"/>
                  <a:gd name="T5" fmla="*/ 23 h 24"/>
                  <a:gd name="T6" fmla="*/ 0 w 41"/>
                  <a:gd name="T7" fmla="*/ 8 h 24"/>
                  <a:gd name="T8" fmla="*/ 36 w 41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24">
                    <a:moveTo>
                      <a:pt x="36" y="0"/>
                    </a:moveTo>
                    <a:lnTo>
                      <a:pt x="40" y="12"/>
                    </a:lnTo>
                    <a:lnTo>
                      <a:pt x="3" y="23"/>
                    </a:lnTo>
                    <a:lnTo>
                      <a:pt x="0" y="8"/>
                    </a:lnTo>
                    <a:lnTo>
                      <a:pt x="36" y="0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576" name="Freeform 352"/>
              <p:cNvSpPr>
                <a:spLocks/>
              </p:cNvSpPr>
              <p:nvPr/>
            </p:nvSpPr>
            <p:spPr bwMode="auto">
              <a:xfrm>
                <a:off x="2341" y="1661"/>
                <a:ext cx="29" cy="39"/>
              </a:xfrm>
              <a:custGeom>
                <a:avLst/>
                <a:gdLst>
                  <a:gd name="T0" fmla="*/ 12 w 29"/>
                  <a:gd name="T1" fmla="*/ 0 h 39"/>
                  <a:gd name="T2" fmla="*/ 0 w 29"/>
                  <a:gd name="T3" fmla="*/ 5 h 39"/>
                  <a:gd name="T4" fmla="*/ 15 w 29"/>
                  <a:gd name="T5" fmla="*/ 38 h 39"/>
                  <a:gd name="T6" fmla="*/ 28 w 29"/>
                  <a:gd name="T7" fmla="*/ 32 h 39"/>
                  <a:gd name="T8" fmla="*/ 12 w 29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39">
                    <a:moveTo>
                      <a:pt x="12" y="0"/>
                    </a:moveTo>
                    <a:lnTo>
                      <a:pt x="0" y="5"/>
                    </a:lnTo>
                    <a:lnTo>
                      <a:pt x="15" y="38"/>
                    </a:lnTo>
                    <a:lnTo>
                      <a:pt x="28" y="32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577" name="Freeform 353"/>
              <p:cNvSpPr>
                <a:spLocks/>
              </p:cNvSpPr>
              <p:nvPr/>
            </p:nvSpPr>
            <p:spPr bwMode="auto">
              <a:xfrm>
                <a:off x="2341" y="1661"/>
                <a:ext cx="29" cy="39"/>
              </a:xfrm>
              <a:custGeom>
                <a:avLst/>
                <a:gdLst>
                  <a:gd name="T0" fmla="*/ 12 w 29"/>
                  <a:gd name="T1" fmla="*/ 0 h 39"/>
                  <a:gd name="T2" fmla="*/ 0 w 29"/>
                  <a:gd name="T3" fmla="*/ 5 h 39"/>
                  <a:gd name="T4" fmla="*/ 15 w 29"/>
                  <a:gd name="T5" fmla="*/ 38 h 39"/>
                  <a:gd name="T6" fmla="*/ 28 w 29"/>
                  <a:gd name="T7" fmla="*/ 32 h 39"/>
                  <a:gd name="T8" fmla="*/ 12 w 29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39">
                    <a:moveTo>
                      <a:pt x="12" y="0"/>
                    </a:moveTo>
                    <a:lnTo>
                      <a:pt x="0" y="5"/>
                    </a:lnTo>
                    <a:lnTo>
                      <a:pt x="15" y="38"/>
                    </a:lnTo>
                    <a:lnTo>
                      <a:pt x="28" y="32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578" name="Freeform 354"/>
              <p:cNvSpPr>
                <a:spLocks/>
              </p:cNvSpPr>
              <p:nvPr/>
            </p:nvSpPr>
            <p:spPr bwMode="auto">
              <a:xfrm>
                <a:off x="2214" y="1833"/>
                <a:ext cx="40" cy="19"/>
              </a:xfrm>
              <a:custGeom>
                <a:avLst/>
                <a:gdLst>
                  <a:gd name="T0" fmla="*/ 2 w 40"/>
                  <a:gd name="T1" fmla="*/ 0 h 19"/>
                  <a:gd name="T2" fmla="*/ 0 w 40"/>
                  <a:gd name="T3" fmla="*/ 13 h 19"/>
                  <a:gd name="T4" fmla="*/ 38 w 40"/>
                  <a:gd name="T5" fmla="*/ 18 h 19"/>
                  <a:gd name="T6" fmla="*/ 39 w 40"/>
                  <a:gd name="T7" fmla="*/ 4 h 19"/>
                  <a:gd name="T8" fmla="*/ 2 w 40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9">
                    <a:moveTo>
                      <a:pt x="2" y="0"/>
                    </a:moveTo>
                    <a:lnTo>
                      <a:pt x="0" y="13"/>
                    </a:lnTo>
                    <a:lnTo>
                      <a:pt x="38" y="18"/>
                    </a:lnTo>
                    <a:lnTo>
                      <a:pt x="39" y="4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579" name="Freeform 355"/>
              <p:cNvSpPr>
                <a:spLocks/>
              </p:cNvSpPr>
              <p:nvPr/>
            </p:nvSpPr>
            <p:spPr bwMode="auto">
              <a:xfrm>
                <a:off x="2214" y="1833"/>
                <a:ext cx="40" cy="19"/>
              </a:xfrm>
              <a:custGeom>
                <a:avLst/>
                <a:gdLst>
                  <a:gd name="T0" fmla="*/ 2 w 40"/>
                  <a:gd name="T1" fmla="*/ 0 h 19"/>
                  <a:gd name="T2" fmla="*/ 0 w 40"/>
                  <a:gd name="T3" fmla="*/ 13 h 19"/>
                  <a:gd name="T4" fmla="*/ 38 w 40"/>
                  <a:gd name="T5" fmla="*/ 18 h 19"/>
                  <a:gd name="T6" fmla="*/ 39 w 40"/>
                  <a:gd name="T7" fmla="*/ 4 h 19"/>
                  <a:gd name="T8" fmla="*/ 2 w 40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9">
                    <a:moveTo>
                      <a:pt x="2" y="0"/>
                    </a:moveTo>
                    <a:lnTo>
                      <a:pt x="0" y="13"/>
                    </a:lnTo>
                    <a:lnTo>
                      <a:pt x="38" y="18"/>
                    </a:lnTo>
                    <a:lnTo>
                      <a:pt x="39" y="4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580" name="Line 356"/>
              <p:cNvSpPr>
                <a:spLocks noChangeShapeType="1"/>
              </p:cNvSpPr>
              <p:nvPr/>
            </p:nvSpPr>
            <p:spPr bwMode="auto">
              <a:xfrm flipH="1">
                <a:off x="2229" y="1892"/>
                <a:ext cx="1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8581" name="Line 357"/>
              <p:cNvSpPr>
                <a:spLocks noChangeShapeType="1"/>
              </p:cNvSpPr>
              <p:nvPr/>
            </p:nvSpPr>
            <p:spPr bwMode="auto">
              <a:xfrm>
                <a:off x="2229" y="1892"/>
                <a:ext cx="22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8582" name="Line 358"/>
              <p:cNvSpPr>
                <a:spLocks noChangeShapeType="1"/>
              </p:cNvSpPr>
              <p:nvPr/>
            </p:nvSpPr>
            <p:spPr bwMode="auto">
              <a:xfrm flipV="1">
                <a:off x="2240" y="1940"/>
                <a:ext cx="18" cy="7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8583" name="Line 359"/>
              <p:cNvSpPr>
                <a:spLocks noChangeShapeType="1"/>
              </p:cNvSpPr>
              <p:nvPr/>
            </p:nvSpPr>
            <p:spPr bwMode="auto">
              <a:xfrm flipV="1">
                <a:off x="2258" y="1978"/>
                <a:ext cx="16" cy="1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8584" name="Line 360"/>
              <p:cNvSpPr>
                <a:spLocks noChangeShapeType="1"/>
              </p:cNvSpPr>
              <p:nvPr/>
            </p:nvSpPr>
            <p:spPr bwMode="auto">
              <a:xfrm flipV="1">
                <a:off x="2288" y="2013"/>
                <a:ext cx="15" cy="14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8585" name="Line 361"/>
              <p:cNvSpPr>
                <a:spLocks noChangeShapeType="1"/>
              </p:cNvSpPr>
              <p:nvPr/>
            </p:nvSpPr>
            <p:spPr bwMode="auto">
              <a:xfrm>
                <a:off x="2244" y="1793"/>
                <a:ext cx="19" cy="7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8586" name="Line 362"/>
              <p:cNvSpPr>
                <a:spLocks noChangeShapeType="1"/>
              </p:cNvSpPr>
              <p:nvPr/>
            </p:nvSpPr>
            <p:spPr bwMode="auto">
              <a:xfrm>
                <a:off x="2273" y="1747"/>
                <a:ext cx="16" cy="1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8587" name="Line 363"/>
              <p:cNvSpPr>
                <a:spLocks noChangeShapeType="1"/>
              </p:cNvSpPr>
              <p:nvPr/>
            </p:nvSpPr>
            <p:spPr bwMode="auto">
              <a:xfrm>
                <a:off x="2310" y="1707"/>
                <a:ext cx="12" cy="17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8588" name="Line 364"/>
              <p:cNvSpPr>
                <a:spLocks noChangeShapeType="1"/>
              </p:cNvSpPr>
              <p:nvPr/>
            </p:nvSpPr>
            <p:spPr bwMode="auto">
              <a:xfrm>
                <a:off x="2404" y="1665"/>
                <a:ext cx="3" cy="18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8589" name="Line 365"/>
              <p:cNvSpPr>
                <a:spLocks noChangeShapeType="1"/>
              </p:cNvSpPr>
              <p:nvPr/>
            </p:nvSpPr>
            <p:spPr bwMode="auto">
              <a:xfrm>
                <a:off x="2449" y="1658"/>
                <a:ext cx="0" cy="2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8590" name="Line 366"/>
              <p:cNvSpPr>
                <a:spLocks noChangeShapeType="1"/>
              </p:cNvSpPr>
              <p:nvPr/>
            </p:nvSpPr>
            <p:spPr bwMode="auto">
              <a:xfrm flipH="1">
                <a:off x="2489" y="1666"/>
                <a:ext cx="4" cy="17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8591" name="Line 367"/>
              <p:cNvSpPr>
                <a:spLocks noChangeShapeType="1"/>
              </p:cNvSpPr>
              <p:nvPr/>
            </p:nvSpPr>
            <p:spPr bwMode="auto">
              <a:xfrm flipH="1">
                <a:off x="2569" y="1702"/>
                <a:ext cx="10" cy="15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8592" name="Line 368"/>
              <p:cNvSpPr>
                <a:spLocks noChangeShapeType="1"/>
              </p:cNvSpPr>
              <p:nvPr/>
            </p:nvSpPr>
            <p:spPr bwMode="auto">
              <a:xfrm flipH="1">
                <a:off x="2595" y="1730"/>
                <a:ext cx="14" cy="13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8593" name="Line 369"/>
              <p:cNvSpPr>
                <a:spLocks noChangeShapeType="1"/>
              </p:cNvSpPr>
              <p:nvPr/>
            </p:nvSpPr>
            <p:spPr bwMode="auto">
              <a:xfrm flipH="1">
                <a:off x="2621" y="1768"/>
                <a:ext cx="17" cy="11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8594" name="Line 370"/>
              <p:cNvSpPr>
                <a:spLocks noChangeShapeType="1"/>
              </p:cNvSpPr>
              <p:nvPr/>
            </p:nvSpPr>
            <p:spPr bwMode="auto">
              <a:xfrm flipH="1">
                <a:off x="2648" y="1878"/>
                <a:ext cx="19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8595" name="Line 371"/>
              <p:cNvSpPr>
                <a:spLocks noChangeShapeType="1"/>
              </p:cNvSpPr>
              <p:nvPr/>
            </p:nvSpPr>
            <p:spPr bwMode="auto">
              <a:xfrm flipH="1" flipV="1">
                <a:off x="2643" y="1924"/>
                <a:ext cx="17" cy="2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8596" name="Line 372"/>
              <p:cNvSpPr>
                <a:spLocks noChangeShapeType="1"/>
              </p:cNvSpPr>
              <p:nvPr/>
            </p:nvSpPr>
            <p:spPr bwMode="auto">
              <a:xfrm flipH="1" flipV="1">
                <a:off x="2627" y="1970"/>
                <a:ext cx="15" cy="8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8597" name="Line 373"/>
              <p:cNvSpPr>
                <a:spLocks noChangeShapeType="1"/>
              </p:cNvSpPr>
              <p:nvPr/>
            </p:nvSpPr>
            <p:spPr bwMode="auto">
              <a:xfrm flipV="1">
                <a:off x="2304" y="1999"/>
                <a:ext cx="14" cy="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8598" name="Line 374"/>
              <p:cNvSpPr>
                <a:spLocks noChangeShapeType="1"/>
              </p:cNvSpPr>
              <p:nvPr/>
            </p:nvSpPr>
            <p:spPr bwMode="auto">
              <a:xfrm flipV="1">
                <a:off x="2274" y="1955"/>
                <a:ext cx="15" cy="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8599" name="Line 375"/>
              <p:cNvSpPr>
                <a:spLocks noChangeShapeType="1"/>
              </p:cNvSpPr>
              <p:nvPr/>
            </p:nvSpPr>
            <p:spPr bwMode="auto">
              <a:xfrm flipV="1">
                <a:off x="2257" y="1906"/>
                <a:ext cx="16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8600" name="Line 376"/>
              <p:cNvSpPr>
                <a:spLocks noChangeShapeType="1"/>
              </p:cNvSpPr>
              <p:nvPr/>
            </p:nvSpPr>
            <p:spPr bwMode="auto">
              <a:xfrm>
                <a:off x="2317" y="1739"/>
                <a:ext cx="12" cy="1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8601" name="Line 377"/>
              <p:cNvSpPr>
                <a:spLocks noChangeShapeType="1"/>
              </p:cNvSpPr>
              <p:nvPr/>
            </p:nvSpPr>
            <p:spPr bwMode="auto">
              <a:xfrm>
                <a:off x="2369" y="1702"/>
                <a:ext cx="10" cy="1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8602" name="Line 378"/>
              <p:cNvSpPr>
                <a:spLocks noChangeShapeType="1"/>
              </p:cNvSpPr>
              <p:nvPr/>
            </p:nvSpPr>
            <p:spPr bwMode="auto">
              <a:xfrm>
                <a:off x="2425" y="1688"/>
                <a:ext cx="2" cy="1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8603" name="Line 379"/>
              <p:cNvSpPr>
                <a:spLocks noChangeShapeType="1"/>
              </p:cNvSpPr>
              <p:nvPr/>
            </p:nvSpPr>
            <p:spPr bwMode="auto">
              <a:xfrm flipH="1">
                <a:off x="2535" y="1713"/>
                <a:ext cx="9" cy="1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8604" name="Line 380"/>
              <p:cNvSpPr>
                <a:spLocks noChangeShapeType="1"/>
              </p:cNvSpPr>
              <p:nvPr/>
            </p:nvSpPr>
            <p:spPr bwMode="auto">
              <a:xfrm flipH="1">
                <a:off x="2577" y="1749"/>
                <a:ext cx="12" cy="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8605" name="Line 381"/>
              <p:cNvSpPr>
                <a:spLocks noChangeShapeType="1"/>
              </p:cNvSpPr>
              <p:nvPr/>
            </p:nvSpPr>
            <p:spPr bwMode="auto">
              <a:xfrm flipH="1">
                <a:off x="2609" y="1800"/>
                <a:ext cx="15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8606" name="Line 382"/>
              <p:cNvSpPr>
                <a:spLocks noChangeShapeType="1"/>
              </p:cNvSpPr>
              <p:nvPr/>
            </p:nvSpPr>
            <p:spPr bwMode="auto">
              <a:xfrm flipH="1" flipV="1">
                <a:off x="2620" y="1921"/>
                <a:ext cx="16" cy="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8607" name="Line 383"/>
              <p:cNvSpPr>
                <a:spLocks noChangeShapeType="1"/>
              </p:cNvSpPr>
              <p:nvPr/>
            </p:nvSpPr>
            <p:spPr bwMode="auto">
              <a:xfrm flipH="1" flipV="1">
                <a:off x="2599" y="1972"/>
                <a:ext cx="14" cy="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8608" name="Freeform 384"/>
              <p:cNvSpPr>
                <a:spLocks/>
              </p:cNvSpPr>
              <p:nvPr/>
            </p:nvSpPr>
            <p:spPr bwMode="auto">
              <a:xfrm>
                <a:off x="2425" y="1855"/>
                <a:ext cx="48" cy="49"/>
              </a:xfrm>
              <a:custGeom>
                <a:avLst/>
                <a:gdLst>
                  <a:gd name="T0" fmla="*/ 23 w 48"/>
                  <a:gd name="T1" fmla="*/ 48 h 49"/>
                  <a:gd name="T2" fmla="*/ 18 w 48"/>
                  <a:gd name="T3" fmla="*/ 48 h 49"/>
                  <a:gd name="T4" fmla="*/ 13 w 48"/>
                  <a:gd name="T5" fmla="*/ 46 h 49"/>
                  <a:gd name="T6" fmla="*/ 9 w 48"/>
                  <a:gd name="T7" fmla="*/ 44 h 49"/>
                  <a:gd name="T8" fmla="*/ 6 w 48"/>
                  <a:gd name="T9" fmla="*/ 41 h 49"/>
                  <a:gd name="T10" fmla="*/ 3 w 48"/>
                  <a:gd name="T11" fmla="*/ 37 h 49"/>
                  <a:gd name="T12" fmla="*/ 1 w 48"/>
                  <a:gd name="T13" fmla="*/ 32 h 49"/>
                  <a:gd name="T14" fmla="*/ 0 w 48"/>
                  <a:gd name="T15" fmla="*/ 28 h 49"/>
                  <a:gd name="T16" fmla="*/ 0 w 48"/>
                  <a:gd name="T17" fmla="*/ 23 h 49"/>
                  <a:gd name="T18" fmla="*/ 0 w 48"/>
                  <a:gd name="T19" fmla="*/ 19 h 49"/>
                  <a:gd name="T20" fmla="*/ 1 w 48"/>
                  <a:gd name="T21" fmla="*/ 13 h 49"/>
                  <a:gd name="T22" fmla="*/ 3 w 48"/>
                  <a:gd name="T23" fmla="*/ 9 h 49"/>
                  <a:gd name="T24" fmla="*/ 6 w 48"/>
                  <a:gd name="T25" fmla="*/ 6 h 49"/>
                  <a:gd name="T26" fmla="*/ 9 w 48"/>
                  <a:gd name="T27" fmla="*/ 3 h 49"/>
                  <a:gd name="T28" fmla="*/ 13 w 48"/>
                  <a:gd name="T29" fmla="*/ 1 h 49"/>
                  <a:gd name="T30" fmla="*/ 18 w 48"/>
                  <a:gd name="T31" fmla="*/ 0 h 49"/>
                  <a:gd name="T32" fmla="*/ 23 w 48"/>
                  <a:gd name="T33" fmla="*/ 0 h 49"/>
                  <a:gd name="T34" fmla="*/ 28 w 48"/>
                  <a:gd name="T35" fmla="*/ 0 h 49"/>
                  <a:gd name="T36" fmla="*/ 33 w 48"/>
                  <a:gd name="T37" fmla="*/ 1 h 49"/>
                  <a:gd name="T38" fmla="*/ 37 w 48"/>
                  <a:gd name="T39" fmla="*/ 3 h 49"/>
                  <a:gd name="T40" fmla="*/ 40 w 48"/>
                  <a:gd name="T41" fmla="*/ 6 h 49"/>
                  <a:gd name="T42" fmla="*/ 43 w 48"/>
                  <a:gd name="T43" fmla="*/ 9 h 49"/>
                  <a:gd name="T44" fmla="*/ 45 w 48"/>
                  <a:gd name="T45" fmla="*/ 13 h 49"/>
                  <a:gd name="T46" fmla="*/ 47 w 48"/>
                  <a:gd name="T47" fmla="*/ 19 h 49"/>
                  <a:gd name="T48" fmla="*/ 47 w 48"/>
                  <a:gd name="T49" fmla="*/ 23 h 49"/>
                  <a:gd name="T50" fmla="*/ 47 w 48"/>
                  <a:gd name="T51" fmla="*/ 28 h 49"/>
                  <a:gd name="T52" fmla="*/ 45 w 48"/>
                  <a:gd name="T53" fmla="*/ 32 h 49"/>
                  <a:gd name="T54" fmla="*/ 43 w 48"/>
                  <a:gd name="T55" fmla="*/ 37 h 49"/>
                  <a:gd name="T56" fmla="*/ 40 w 48"/>
                  <a:gd name="T57" fmla="*/ 41 h 49"/>
                  <a:gd name="T58" fmla="*/ 37 w 48"/>
                  <a:gd name="T59" fmla="*/ 44 h 49"/>
                  <a:gd name="T60" fmla="*/ 33 w 48"/>
                  <a:gd name="T61" fmla="*/ 46 h 49"/>
                  <a:gd name="T62" fmla="*/ 28 w 48"/>
                  <a:gd name="T63" fmla="*/ 48 h 49"/>
                  <a:gd name="T64" fmla="*/ 23 w 48"/>
                  <a:gd name="T65" fmla="*/ 4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8" h="49">
                    <a:moveTo>
                      <a:pt x="23" y="48"/>
                    </a:moveTo>
                    <a:lnTo>
                      <a:pt x="18" y="48"/>
                    </a:lnTo>
                    <a:lnTo>
                      <a:pt x="13" y="46"/>
                    </a:lnTo>
                    <a:lnTo>
                      <a:pt x="9" y="44"/>
                    </a:lnTo>
                    <a:lnTo>
                      <a:pt x="6" y="41"/>
                    </a:lnTo>
                    <a:lnTo>
                      <a:pt x="3" y="37"/>
                    </a:lnTo>
                    <a:lnTo>
                      <a:pt x="1" y="32"/>
                    </a:lnTo>
                    <a:lnTo>
                      <a:pt x="0" y="28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1" y="13"/>
                    </a:lnTo>
                    <a:lnTo>
                      <a:pt x="3" y="9"/>
                    </a:lnTo>
                    <a:lnTo>
                      <a:pt x="6" y="6"/>
                    </a:lnTo>
                    <a:lnTo>
                      <a:pt x="9" y="3"/>
                    </a:lnTo>
                    <a:lnTo>
                      <a:pt x="13" y="1"/>
                    </a:lnTo>
                    <a:lnTo>
                      <a:pt x="18" y="0"/>
                    </a:lnTo>
                    <a:lnTo>
                      <a:pt x="23" y="0"/>
                    </a:lnTo>
                    <a:lnTo>
                      <a:pt x="28" y="0"/>
                    </a:lnTo>
                    <a:lnTo>
                      <a:pt x="33" y="1"/>
                    </a:lnTo>
                    <a:lnTo>
                      <a:pt x="37" y="3"/>
                    </a:lnTo>
                    <a:lnTo>
                      <a:pt x="40" y="6"/>
                    </a:lnTo>
                    <a:lnTo>
                      <a:pt x="43" y="9"/>
                    </a:lnTo>
                    <a:lnTo>
                      <a:pt x="45" y="13"/>
                    </a:lnTo>
                    <a:lnTo>
                      <a:pt x="47" y="19"/>
                    </a:lnTo>
                    <a:lnTo>
                      <a:pt x="47" y="23"/>
                    </a:lnTo>
                    <a:lnTo>
                      <a:pt x="47" y="28"/>
                    </a:lnTo>
                    <a:lnTo>
                      <a:pt x="45" y="32"/>
                    </a:lnTo>
                    <a:lnTo>
                      <a:pt x="43" y="37"/>
                    </a:lnTo>
                    <a:lnTo>
                      <a:pt x="40" y="41"/>
                    </a:lnTo>
                    <a:lnTo>
                      <a:pt x="37" y="44"/>
                    </a:lnTo>
                    <a:lnTo>
                      <a:pt x="33" y="46"/>
                    </a:lnTo>
                    <a:lnTo>
                      <a:pt x="28" y="48"/>
                    </a:lnTo>
                    <a:lnTo>
                      <a:pt x="23" y="48"/>
                    </a:lnTo>
                  </a:path>
                </a:pathLst>
              </a:custGeom>
              <a:solidFill>
                <a:srgbClr val="4C4C4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609" name="Freeform 385"/>
              <p:cNvSpPr>
                <a:spLocks/>
              </p:cNvSpPr>
              <p:nvPr/>
            </p:nvSpPr>
            <p:spPr bwMode="auto">
              <a:xfrm>
                <a:off x="2425" y="1855"/>
                <a:ext cx="48" cy="49"/>
              </a:xfrm>
              <a:custGeom>
                <a:avLst/>
                <a:gdLst>
                  <a:gd name="T0" fmla="*/ 23 w 48"/>
                  <a:gd name="T1" fmla="*/ 48 h 49"/>
                  <a:gd name="T2" fmla="*/ 18 w 48"/>
                  <a:gd name="T3" fmla="*/ 48 h 49"/>
                  <a:gd name="T4" fmla="*/ 13 w 48"/>
                  <a:gd name="T5" fmla="*/ 46 h 49"/>
                  <a:gd name="T6" fmla="*/ 9 w 48"/>
                  <a:gd name="T7" fmla="*/ 44 h 49"/>
                  <a:gd name="T8" fmla="*/ 6 w 48"/>
                  <a:gd name="T9" fmla="*/ 41 h 49"/>
                  <a:gd name="T10" fmla="*/ 3 w 48"/>
                  <a:gd name="T11" fmla="*/ 37 h 49"/>
                  <a:gd name="T12" fmla="*/ 1 w 48"/>
                  <a:gd name="T13" fmla="*/ 32 h 49"/>
                  <a:gd name="T14" fmla="*/ 0 w 48"/>
                  <a:gd name="T15" fmla="*/ 28 h 49"/>
                  <a:gd name="T16" fmla="*/ 0 w 48"/>
                  <a:gd name="T17" fmla="*/ 23 h 49"/>
                  <a:gd name="T18" fmla="*/ 0 w 48"/>
                  <a:gd name="T19" fmla="*/ 19 h 49"/>
                  <a:gd name="T20" fmla="*/ 1 w 48"/>
                  <a:gd name="T21" fmla="*/ 13 h 49"/>
                  <a:gd name="T22" fmla="*/ 3 w 48"/>
                  <a:gd name="T23" fmla="*/ 9 h 49"/>
                  <a:gd name="T24" fmla="*/ 6 w 48"/>
                  <a:gd name="T25" fmla="*/ 6 h 49"/>
                  <a:gd name="T26" fmla="*/ 9 w 48"/>
                  <a:gd name="T27" fmla="*/ 3 h 49"/>
                  <a:gd name="T28" fmla="*/ 13 w 48"/>
                  <a:gd name="T29" fmla="*/ 1 h 49"/>
                  <a:gd name="T30" fmla="*/ 18 w 48"/>
                  <a:gd name="T31" fmla="*/ 0 h 49"/>
                  <a:gd name="T32" fmla="*/ 23 w 48"/>
                  <a:gd name="T33" fmla="*/ 0 h 49"/>
                  <a:gd name="T34" fmla="*/ 28 w 48"/>
                  <a:gd name="T35" fmla="*/ 0 h 49"/>
                  <a:gd name="T36" fmla="*/ 33 w 48"/>
                  <a:gd name="T37" fmla="*/ 1 h 49"/>
                  <a:gd name="T38" fmla="*/ 37 w 48"/>
                  <a:gd name="T39" fmla="*/ 3 h 49"/>
                  <a:gd name="T40" fmla="*/ 40 w 48"/>
                  <a:gd name="T41" fmla="*/ 6 h 49"/>
                  <a:gd name="T42" fmla="*/ 43 w 48"/>
                  <a:gd name="T43" fmla="*/ 9 h 49"/>
                  <a:gd name="T44" fmla="*/ 45 w 48"/>
                  <a:gd name="T45" fmla="*/ 13 h 49"/>
                  <a:gd name="T46" fmla="*/ 47 w 48"/>
                  <a:gd name="T47" fmla="*/ 19 h 49"/>
                  <a:gd name="T48" fmla="*/ 47 w 48"/>
                  <a:gd name="T49" fmla="*/ 23 h 49"/>
                  <a:gd name="T50" fmla="*/ 47 w 48"/>
                  <a:gd name="T51" fmla="*/ 28 h 49"/>
                  <a:gd name="T52" fmla="*/ 45 w 48"/>
                  <a:gd name="T53" fmla="*/ 32 h 49"/>
                  <a:gd name="T54" fmla="*/ 43 w 48"/>
                  <a:gd name="T55" fmla="*/ 37 h 49"/>
                  <a:gd name="T56" fmla="*/ 40 w 48"/>
                  <a:gd name="T57" fmla="*/ 41 h 49"/>
                  <a:gd name="T58" fmla="*/ 37 w 48"/>
                  <a:gd name="T59" fmla="*/ 44 h 49"/>
                  <a:gd name="T60" fmla="*/ 33 w 48"/>
                  <a:gd name="T61" fmla="*/ 46 h 49"/>
                  <a:gd name="T62" fmla="*/ 28 w 48"/>
                  <a:gd name="T63" fmla="*/ 48 h 49"/>
                  <a:gd name="T64" fmla="*/ 23 w 48"/>
                  <a:gd name="T65" fmla="*/ 4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8" h="49">
                    <a:moveTo>
                      <a:pt x="23" y="48"/>
                    </a:moveTo>
                    <a:lnTo>
                      <a:pt x="18" y="48"/>
                    </a:lnTo>
                    <a:lnTo>
                      <a:pt x="13" y="46"/>
                    </a:lnTo>
                    <a:lnTo>
                      <a:pt x="9" y="44"/>
                    </a:lnTo>
                    <a:lnTo>
                      <a:pt x="6" y="41"/>
                    </a:lnTo>
                    <a:lnTo>
                      <a:pt x="3" y="37"/>
                    </a:lnTo>
                    <a:lnTo>
                      <a:pt x="1" y="32"/>
                    </a:lnTo>
                    <a:lnTo>
                      <a:pt x="0" y="28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1" y="13"/>
                    </a:lnTo>
                    <a:lnTo>
                      <a:pt x="3" y="9"/>
                    </a:lnTo>
                    <a:lnTo>
                      <a:pt x="6" y="6"/>
                    </a:lnTo>
                    <a:lnTo>
                      <a:pt x="9" y="3"/>
                    </a:lnTo>
                    <a:lnTo>
                      <a:pt x="13" y="1"/>
                    </a:lnTo>
                    <a:lnTo>
                      <a:pt x="18" y="0"/>
                    </a:lnTo>
                    <a:lnTo>
                      <a:pt x="23" y="0"/>
                    </a:lnTo>
                    <a:lnTo>
                      <a:pt x="28" y="0"/>
                    </a:lnTo>
                    <a:lnTo>
                      <a:pt x="33" y="1"/>
                    </a:lnTo>
                    <a:lnTo>
                      <a:pt x="37" y="3"/>
                    </a:lnTo>
                    <a:lnTo>
                      <a:pt x="40" y="6"/>
                    </a:lnTo>
                    <a:lnTo>
                      <a:pt x="43" y="9"/>
                    </a:lnTo>
                    <a:lnTo>
                      <a:pt x="45" y="13"/>
                    </a:lnTo>
                    <a:lnTo>
                      <a:pt x="47" y="19"/>
                    </a:lnTo>
                    <a:lnTo>
                      <a:pt x="47" y="23"/>
                    </a:lnTo>
                    <a:lnTo>
                      <a:pt x="47" y="28"/>
                    </a:lnTo>
                    <a:lnTo>
                      <a:pt x="45" y="32"/>
                    </a:lnTo>
                    <a:lnTo>
                      <a:pt x="43" y="37"/>
                    </a:lnTo>
                    <a:lnTo>
                      <a:pt x="40" y="41"/>
                    </a:lnTo>
                    <a:lnTo>
                      <a:pt x="37" y="44"/>
                    </a:lnTo>
                    <a:lnTo>
                      <a:pt x="33" y="46"/>
                    </a:lnTo>
                    <a:lnTo>
                      <a:pt x="28" y="48"/>
                    </a:lnTo>
                    <a:lnTo>
                      <a:pt x="23" y="48"/>
                    </a:lnTo>
                  </a:path>
                </a:pathLst>
              </a:custGeom>
              <a:solidFill>
                <a:srgbClr val="393939"/>
              </a:solidFill>
              <a:ln w="12700" cap="rnd" cmpd="sng">
                <a:solidFill>
                  <a:srgbClr val="393939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610" name="Freeform 386"/>
              <p:cNvSpPr>
                <a:spLocks/>
              </p:cNvSpPr>
              <p:nvPr/>
            </p:nvSpPr>
            <p:spPr bwMode="auto">
              <a:xfrm>
                <a:off x="2295" y="2022"/>
                <a:ext cx="17" cy="17"/>
              </a:xfrm>
              <a:custGeom>
                <a:avLst/>
                <a:gdLst>
                  <a:gd name="T0" fmla="*/ 8 w 17"/>
                  <a:gd name="T1" fmla="*/ 0 h 17"/>
                  <a:gd name="T2" fmla="*/ 6 w 17"/>
                  <a:gd name="T3" fmla="*/ 0 h 17"/>
                  <a:gd name="T4" fmla="*/ 4 w 17"/>
                  <a:gd name="T5" fmla="*/ 0 h 17"/>
                  <a:gd name="T6" fmla="*/ 3 w 17"/>
                  <a:gd name="T7" fmla="*/ 1 h 17"/>
                  <a:gd name="T8" fmla="*/ 2 w 17"/>
                  <a:gd name="T9" fmla="*/ 1 h 17"/>
                  <a:gd name="T10" fmla="*/ 0 w 17"/>
                  <a:gd name="T11" fmla="*/ 2 h 17"/>
                  <a:gd name="T12" fmla="*/ 0 w 17"/>
                  <a:gd name="T13" fmla="*/ 5 h 17"/>
                  <a:gd name="T14" fmla="*/ 0 w 17"/>
                  <a:gd name="T15" fmla="*/ 6 h 17"/>
                  <a:gd name="T16" fmla="*/ 0 w 17"/>
                  <a:gd name="T17" fmla="*/ 7 h 17"/>
                  <a:gd name="T18" fmla="*/ 0 w 17"/>
                  <a:gd name="T19" fmla="*/ 8 h 17"/>
                  <a:gd name="T20" fmla="*/ 0 w 17"/>
                  <a:gd name="T21" fmla="*/ 10 h 17"/>
                  <a:gd name="T22" fmla="*/ 0 w 17"/>
                  <a:gd name="T23" fmla="*/ 12 h 17"/>
                  <a:gd name="T24" fmla="*/ 2 w 17"/>
                  <a:gd name="T25" fmla="*/ 13 h 17"/>
                  <a:gd name="T26" fmla="*/ 3 w 17"/>
                  <a:gd name="T27" fmla="*/ 13 h 17"/>
                  <a:gd name="T28" fmla="*/ 4 w 17"/>
                  <a:gd name="T29" fmla="*/ 14 h 17"/>
                  <a:gd name="T30" fmla="*/ 6 w 17"/>
                  <a:gd name="T31" fmla="*/ 14 h 17"/>
                  <a:gd name="T32" fmla="*/ 8 w 17"/>
                  <a:gd name="T33" fmla="*/ 16 h 17"/>
                  <a:gd name="T34" fmla="*/ 10 w 17"/>
                  <a:gd name="T35" fmla="*/ 14 h 17"/>
                  <a:gd name="T36" fmla="*/ 11 w 17"/>
                  <a:gd name="T37" fmla="*/ 14 h 17"/>
                  <a:gd name="T38" fmla="*/ 12 w 17"/>
                  <a:gd name="T39" fmla="*/ 13 h 17"/>
                  <a:gd name="T40" fmla="*/ 14 w 17"/>
                  <a:gd name="T41" fmla="*/ 13 h 17"/>
                  <a:gd name="T42" fmla="*/ 14 w 17"/>
                  <a:gd name="T43" fmla="*/ 12 h 17"/>
                  <a:gd name="T44" fmla="*/ 16 w 17"/>
                  <a:gd name="T45" fmla="*/ 10 h 17"/>
                  <a:gd name="T46" fmla="*/ 16 w 17"/>
                  <a:gd name="T47" fmla="*/ 8 h 17"/>
                  <a:gd name="T48" fmla="*/ 16 w 17"/>
                  <a:gd name="T49" fmla="*/ 7 h 17"/>
                  <a:gd name="T50" fmla="*/ 16 w 17"/>
                  <a:gd name="T51" fmla="*/ 6 h 17"/>
                  <a:gd name="T52" fmla="*/ 16 w 17"/>
                  <a:gd name="T53" fmla="*/ 5 h 17"/>
                  <a:gd name="T54" fmla="*/ 14 w 17"/>
                  <a:gd name="T55" fmla="*/ 2 h 17"/>
                  <a:gd name="T56" fmla="*/ 14 w 17"/>
                  <a:gd name="T57" fmla="*/ 1 h 17"/>
                  <a:gd name="T58" fmla="*/ 12 w 17"/>
                  <a:gd name="T59" fmla="*/ 1 h 17"/>
                  <a:gd name="T60" fmla="*/ 11 w 17"/>
                  <a:gd name="T61" fmla="*/ 0 h 17"/>
                  <a:gd name="T62" fmla="*/ 10 w 17"/>
                  <a:gd name="T63" fmla="*/ 0 h 17"/>
                  <a:gd name="T64" fmla="*/ 8 w 17"/>
                  <a:gd name="T6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" h="17">
                    <a:moveTo>
                      <a:pt x="8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3"/>
                    </a:lnTo>
                    <a:lnTo>
                      <a:pt x="3" y="13"/>
                    </a:lnTo>
                    <a:lnTo>
                      <a:pt x="4" y="14"/>
                    </a:lnTo>
                    <a:lnTo>
                      <a:pt x="6" y="14"/>
                    </a:lnTo>
                    <a:lnTo>
                      <a:pt x="8" y="16"/>
                    </a:lnTo>
                    <a:lnTo>
                      <a:pt x="10" y="14"/>
                    </a:lnTo>
                    <a:lnTo>
                      <a:pt x="11" y="14"/>
                    </a:lnTo>
                    <a:lnTo>
                      <a:pt x="12" y="13"/>
                    </a:lnTo>
                    <a:lnTo>
                      <a:pt x="14" y="13"/>
                    </a:lnTo>
                    <a:lnTo>
                      <a:pt x="14" y="12"/>
                    </a:lnTo>
                    <a:lnTo>
                      <a:pt x="16" y="10"/>
                    </a:lnTo>
                    <a:lnTo>
                      <a:pt x="16" y="8"/>
                    </a:lnTo>
                    <a:lnTo>
                      <a:pt x="16" y="7"/>
                    </a:lnTo>
                    <a:lnTo>
                      <a:pt x="16" y="6"/>
                    </a:lnTo>
                    <a:lnTo>
                      <a:pt x="16" y="5"/>
                    </a:lnTo>
                    <a:lnTo>
                      <a:pt x="14" y="2"/>
                    </a:lnTo>
                    <a:lnTo>
                      <a:pt x="14" y="1"/>
                    </a:lnTo>
                    <a:lnTo>
                      <a:pt x="12" y="1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CC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611" name="Freeform 387"/>
              <p:cNvSpPr>
                <a:spLocks/>
              </p:cNvSpPr>
              <p:nvPr/>
            </p:nvSpPr>
            <p:spPr bwMode="auto">
              <a:xfrm>
                <a:off x="2295" y="2022"/>
                <a:ext cx="17" cy="17"/>
              </a:xfrm>
              <a:custGeom>
                <a:avLst/>
                <a:gdLst>
                  <a:gd name="T0" fmla="*/ 8 w 17"/>
                  <a:gd name="T1" fmla="*/ 0 h 17"/>
                  <a:gd name="T2" fmla="*/ 6 w 17"/>
                  <a:gd name="T3" fmla="*/ 0 h 17"/>
                  <a:gd name="T4" fmla="*/ 4 w 17"/>
                  <a:gd name="T5" fmla="*/ 0 h 17"/>
                  <a:gd name="T6" fmla="*/ 3 w 17"/>
                  <a:gd name="T7" fmla="*/ 1 h 17"/>
                  <a:gd name="T8" fmla="*/ 2 w 17"/>
                  <a:gd name="T9" fmla="*/ 1 h 17"/>
                  <a:gd name="T10" fmla="*/ 0 w 17"/>
                  <a:gd name="T11" fmla="*/ 2 h 17"/>
                  <a:gd name="T12" fmla="*/ 0 w 17"/>
                  <a:gd name="T13" fmla="*/ 5 h 17"/>
                  <a:gd name="T14" fmla="*/ 0 w 17"/>
                  <a:gd name="T15" fmla="*/ 6 h 17"/>
                  <a:gd name="T16" fmla="*/ 0 w 17"/>
                  <a:gd name="T17" fmla="*/ 7 h 17"/>
                  <a:gd name="T18" fmla="*/ 0 w 17"/>
                  <a:gd name="T19" fmla="*/ 8 h 17"/>
                  <a:gd name="T20" fmla="*/ 0 w 17"/>
                  <a:gd name="T21" fmla="*/ 10 h 17"/>
                  <a:gd name="T22" fmla="*/ 0 w 17"/>
                  <a:gd name="T23" fmla="*/ 12 h 17"/>
                  <a:gd name="T24" fmla="*/ 2 w 17"/>
                  <a:gd name="T25" fmla="*/ 13 h 17"/>
                  <a:gd name="T26" fmla="*/ 3 w 17"/>
                  <a:gd name="T27" fmla="*/ 13 h 17"/>
                  <a:gd name="T28" fmla="*/ 4 w 17"/>
                  <a:gd name="T29" fmla="*/ 14 h 17"/>
                  <a:gd name="T30" fmla="*/ 6 w 17"/>
                  <a:gd name="T31" fmla="*/ 14 h 17"/>
                  <a:gd name="T32" fmla="*/ 8 w 17"/>
                  <a:gd name="T33" fmla="*/ 16 h 17"/>
                  <a:gd name="T34" fmla="*/ 10 w 17"/>
                  <a:gd name="T35" fmla="*/ 14 h 17"/>
                  <a:gd name="T36" fmla="*/ 11 w 17"/>
                  <a:gd name="T37" fmla="*/ 14 h 17"/>
                  <a:gd name="T38" fmla="*/ 12 w 17"/>
                  <a:gd name="T39" fmla="*/ 13 h 17"/>
                  <a:gd name="T40" fmla="*/ 14 w 17"/>
                  <a:gd name="T41" fmla="*/ 13 h 17"/>
                  <a:gd name="T42" fmla="*/ 14 w 17"/>
                  <a:gd name="T43" fmla="*/ 12 h 17"/>
                  <a:gd name="T44" fmla="*/ 16 w 17"/>
                  <a:gd name="T45" fmla="*/ 10 h 17"/>
                  <a:gd name="T46" fmla="*/ 16 w 17"/>
                  <a:gd name="T47" fmla="*/ 8 h 17"/>
                  <a:gd name="T48" fmla="*/ 16 w 17"/>
                  <a:gd name="T49" fmla="*/ 7 h 17"/>
                  <a:gd name="T50" fmla="*/ 16 w 17"/>
                  <a:gd name="T51" fmla="*/ 6 h 17"/>
                  <a:gd name="T52" fmla="*/ 16 w 17"/>
                  <a:gd name="T53" fmla="*/ 5 h 17"/>
                  <a:gd name="T54" fmla="*/ 14 w 17"/>
                  <a:gd name="T55" fmla="*/ 2 h 17"/>
                  <a:gd name="T56" fmla="*/ 14 w 17"/>
                  <a:gd name="T57" fmla="*/ 1 h 17"/>
                  <a:gd name="T58" fmla="*/ 12 w 17"/>
                  <a:gd name="T59" fmla="*/ 1 h 17"/>
                  <a:gd name="T60" fmla="*/ 11 w 17"/>
                  <a:gd name="T61" fmla="*/ 0 h 17"/>
                  <a:gd name="T62" fmla="*/ 10 w 17"/>
                  <a:gd name="T63" fmla="*/ 0 h 17"/>
                  <a:gd name="T64" fmla="*/ 8 w 17"/>
                  <a:gd name="T6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" h="17">
                    <a:moveTo>
                      <a:pt x="8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3"/>
                    </a:lnTo>
                    <a:lnTo>
                      <a:pt x="3" y="13"/>
                    </a:lnTo>
                    <a:lnTo>
                      <a:pt x="4" y="14"/>
                    </a:lnTo>
                    <a:lnTo>
                      <a:pt x="6" y="14"/>
                    </a:lnTo>
                    <a:lnTo>
                      <a:pt x="8" y="16"/>
                    </a:lnTo>
                    <a:lnTo>
                      <a:pt x="10" y="14"/>
                    </a:lnTo>
                    <a:lnTo>
                      <a:pt x="11" y="14"/>
                    </a:lnTo>
                    <a:lnTo>
                      <a:pt x="12" y="13"/>
                    </a:lnTo>
                    <a:lnTo>
                      <a:pt x="14" y="13"/>
                    </a:lnTo>
                    <a:lnTo>
                      <a:pt x="14" y="12"/>
                    </a:lnTo>
                    <a:lnTo>
                      <a:pt x="16" y="10"/>
                    </a:lnTo>
                    <a:lnTo>
                      <a:pt x="16" y="8"/>
                    </a:lnTo>
                    <a:lnTo>
                      <a:pt x="16" y="7"/>
                    </a:lnTo>
                    <a:lnTo>
                      <a:pt x="16" y="6"/>
                    </a:lnTo>
                    <a:lnTo>
                      <a:pt x="16" y="5"/>
                    </a:lnTo>
                    <a:lnTo>
                      <a:pt x="14" y="2"/>
                    </a:lnTo>
                    <a:lnTo>
                      <a:pt x="14" y="1"/>
                    </a:lnTo>
                    <a:lnTo>
                      <a:pt x="12" y="1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B2B2B2"/>
              </a:solidFill>
              <a:ln w="12700" cap="rnd" cmpd="sng">
                <a:solidFill>
                  <a:srgbClr val="B2B2B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612" name="Freeform 388"/>
              <p:cNvSpPr>
                <a:spLocks/>
              </p:cNvSpPr>
              <p:nvPr/>
            </p:nvSpPr>
            <p:spPr bwMode="auto">
              <a:xfrm>
                <a:off x="2346" y="1669"/>
                <a:ext cx="169" cy="338"/>
              </a:xfrm>
              <a:custGeom>
                <a:avLst/>
                <a:gdLst>
                  <a:gd name="T0" fmla="*/ 2 w 169"/>
                  <a:gd name="T1" fmla="*/ 0 h 338"/>
                  <a:gd name="T2" fmla="*/ 0 w 169"/>
                  <a:gd name="T3" fmla="*/ 1 h 338"/>
                  <a:gd name="T4" fmla="*/ 147 w 169"/>
                  <a:gd name="T5" fmla="*/ 337 h 338"/>
                  <a:gd name="T6" fmla="*/ 168 w 169"/>
                  <a:gd name="T7" fmla="*/ 325 h 338"/>
                  <a:gd name="T8" fmla="*/ 160 w 169"/>
                  <a:gd name="T9" fmla="*/ 311 h 338"/>
                  <a:gd name="T10" fmla="*/ 141 w 169"/>
                  <a:gd name="T11" fmla="*/ 274 h 338"/>
                  <a:gd name="T12" fmla="*/ 116 w 169"/>
                  <a:gd name="T13" fmla="*/ 222 h 338"/>
                  <a:gd name="T14" fmla="*/ 86 w 169"/>
                  <a:gd name="T15" fmla="*/ 163 h 338"/>
                  <a:gd name="T16" fmla="*/ 55 w 169"/>
                  <a:gd name="T17" fmla="*/ 102 h 338"/>
                  <a:gd name="T18" fmla="*/ 28 w 169"/>
                  <a:gd name="T19" fmla="*/ 51 h 338"/>
                  <a:gd name="T20" fmla="*/ 9 w 169"/>
                  <a:gd name="T21" fmla="*/ 15 h 338"/>
                  <a:gd name="T22" fmla="*/ 2 w 169"/>
                  <a:gd name="T23" fmla="*/ 0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9" h="338">
                    <a:moveTo>
                      <a:pt x="2" y="0"/>
                    </a:moveTo>
                    <a:lnTo>
                      <a:pt x="0" y="1"/>
                    </a:lnTo>
                    <a:lnTo>
                      <a:pt x="147" y="337"/>
                    </a:lnTo>
                    <a:lnTo>
                      <a:pt x="168" y="325"/>
                    </a:lnTo>
                    <a:lnTo>
                      <a:pt x="160" y="311"/>
                    </a:lnTo>
                    <a:lnTo>
                      <a:pt x="141" y="274"/>
                    </a:lnTo>
                    <a:lnTo>
                      <a:pt x="116" y="222"/>
                    </a:lnTo>
                    <a:lnTo>
                      <a:pt x="86" y="163"/>
                    </a:lnTo>
                    <a:lnTo>
                      <a:pt x="55" y="102"/>
                    </a:lnTo>
                    <a:lnTo>
                      <a:pt x="28" y="51"/>
                    </a:lnTo>
                    <a:lnTo>
                      <a:pt x="9" y="15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393939"/>
              </a:solidFill>
              <a:ln w="12700" cap="rnd" cmpd="sng">
                <a:solidFill>
                  <a:srgbClr val="393939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613" name="Freeform 389"/>
              <p:cNvSpPr>
                <a:spLocks/>
              </p:cNvSpPr>
              <p:nvPr/>
            </p:nvSpPr>
            <p:spPr bwMode="auto">
              <a:xfrm>
                <a:off x="2442" y="1873"/>
                <a:ext cx="17" cy="17"/>
              </a:xfrm>
              <a:custGeom>
                <a:avLst/>
                <a:gdLst>
                  <a:gd name="T0" fmla="*/ 8 w 17"/>
                  <a:gd name="T1" fmla="*/ 0 h 17"/>
                  <a:gd name="T2" fmla="*/ 9 w 17"/>
                  <a:gd name="T3" fmla="*/ 0 h 17"/>
                  <a:gd name="T4" fmla="*/ 10 w 17"/>
                  <a:gd name="T5" fmla="*/ 1 h 17"/>
                  <a:gd name="T6" fmla="*/ 12 w 17"/>
                  <a:gd name="T7" fmla="*/ 1 h 17"/>
                  <a:gd name="T8" fmla="*/ 12 w 17"/>
                  <a:gd name="T9" fmla="*/ 3 h 17"/>
                  <a:gd name="T10" fmla="*/ 14 w 17"/>
                  <a:gd name="T11" fmla="*/ 3 h 17"/>
                  <a:gd name="T12" fmla="*/ 14 w 17"/>
                  <a:gd name="T13" fmla="*/ 5 h 17"/>
                  <a:gd name="T14" fmla="*/ 16 w 17"/>
                  <a:gd name="T15" fmla="*/ 6 h 17"/>
                  <a:gd name="T16" fmla="*/ 16 w 17"/>
                  <a:gd name="T17" fmla="*/ 7 h 17"/>
                  <a:gd name="T18" fmla="*/ 16 w 17"/>
                  <a:gd name="T19" fmla="*/ 9 h 17"/>
                  <a:gd name="T20" fmla="*/ 14 w 17"/>
                  <a:gd name="T21" fmla="*/ 10 h 17"/>
                  <a:gd name="T22" fmla="*/ 14 w 17"/>
                  <a:gd name="T23" fmla="*/ 12 h 17"/>
                  <a:gd name="T24" fmla="*/ 12 w 17"/>
                  <a:gd name="T25" fmla="*/ 12 h 17"/>
                  <a:gd name="T26" fmla="*/ 12 w 17"/>
                  <a:gd name="T27" fmla="*/ 14 h 17"/>
                  <a:gd name="T28" fmla="*/ 10 w 17"/>
                  <a:gd name="T29" fmla="*/ 14 h 17"/>
                  <a:gd name="T30" fmla="*/ 9 w 17"/>
                  <a:gd name="T31" fmla="*/ 14 h 17"/>
                  <a:gd name="T32" fmla="*/ 8 w 17"/>
                  <a:gd name="T33" fmla="*/ 16 h 17"/>
                  <a:gd name="T34" fmla="*/ 6 w 17"/>
                  <a:gd name="T35" fmla="*/ 14 h 17"/>
                  <a:gd name="T36" fmla="*/ 5 w 17"/>
                  <a:gd name="T37" fmla="*/ 14 h 17"/>
                  <a:gd name="T38" fmla="*/ 3 w 17"/>
                  <a:gd name="T39" fmla="*/ 14 h 17"/>
                  <a:gd name="T40" fmla="*/ 3 w 17"/>
                  <a:gd name="T41" fmla="*/ 12 h 17"/>
                  <a:gd name="T42" fmla="*/ 1 w 17"/>
                  <a:gd name="T43" fmla="*/ 12 h 17"/>
                  <a:gd name="T44" fmla="*/ 1 w 17"/>
                  <a:gd name="T45" fmla="*/ 10 h 17"/>
                  <a:gd name="T46" fmla="*/ 0 w 17"/>
                  <a:gd name="T47" fmla="*/ 9 h 17"/>
                  <a:gd name="T48" fmla="*/ 0 w 17"/>
                  <a:gd name="T49" fmla="*/ 7 h 17"/>
                  <a:gd name="T50" fmla="*/ 0 w 17"/>
                  <a:gd name="T51" fmla="*/ 6 h 17"/>
                  <a:gd name="T52" fmla="*/ 1 w 17"/>
                  <a:gd name="T53" fmla="*/ 5 h 17"/>
                  <a:gd name="T54" fmla="*/ 1 w 17"/>
                  <a:gd name="T55" fmla="*/ 3 h 17"/>
                  <a:gd name="T56" fmla="*/ 3 w 17"/>
                  <a:gd name="T57" fmla="*/ 3 h 17"/>
                  <a:gd name="T58" fmla="*/ 3 w 17"/>
                  <a:gd name="T59" fmla="*/ 1 h 17"/>
                  <a:gd name="T60" fmla="*/ 5 w 17"/>
                  <a:gd name="T61" fmla="*/ 1 h 17"/>
                  <a:gd name="T62" fmla="*/ 6 w 17"/>
                  <a:gd name="T63" fmla="*/ 0 h 17"/>
                  <a:gd name="T64" fmla="*/ 8 w 17"/>
                  <a:gd name="T6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" h="17">
                    <a:moveTo>
                      <a:pt x="8" y="0"/>
                    </a:moveTo>
                    <a:lnTo>
                      <a:pt x="9" y="0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4" y="5"/>
                    </a:lnTo>
                    <a:lnTo>
                      <a:pt x="16" y="6"/>
                    </a:lnTo>
                    <a:lnTo>
                      <a:pt x="16" y="7"/>
                    </a:lnTo>
                    <a:lnTo>
                      <a:pt x="16" y="9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2" y="12"/>
                    </a:lnTo>
                    <a:lnTo>
                      <a:pt x="12" y="14"/>
                    </a:lnTo>
                    <a:lnTo>
                      <a:pt x="10" y="14"/>
                    </a:lnTo>
                    <a:lnTo>
                      <a:pt x="9" y="14"/>
                    </a:lnTo>
                    <a:lnTo>
                      <a:pt x="8" y="16"/>
                    </a:lnTo>
                    <a:lnTo>
                      <a:pt x="6" y="14"/>
                    </a:lnTo>
                    <a:lnTo>
                      <a:pt x="5" y="14"/>
                    </a:lnTo>
                    <a:lnTo>
                      <a:pt x="3" y="14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1" y="10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E5E5E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614" name="Freeform 390"/>
              <p:cNvSpPr>
                <a:spLocks/>
              </p:cNvSpPr>
              <p:nvPr/>
            </p:nvSpPr>
            <p:spPr bwMode="auto">
              <a:xfrm>
                <a:off x="2442" y="1873"/>
                <a:ext cx="17" cy="17"/>
              </a:xfrm>
              <a:custGeom>
                <a:avLst/>
                <a:gdLst>
                  <a:gd name="T0" fmla="*/ 8 w 17"/>
                  <a:gd name="T1" fmla="*/ 0 h 17"/>
                  <a:gd name="T2" fmla="*/ 9 w 17"/>
                  <a:gd name="T3" fmla="*/ 0 h 17"/>
                  <a:gd name="T4" fmla="*/ 10 w 17"/>
                  <a:gd name="T5" fmla="*/ 1 h 17"/>
                  <a:gd name="T6" fmla="*/ 12 w 17"/>
                  <a:gd name="T7" fmla="*/ 1 h 17"/>
                  <a:gd name="T8" fmla="*/ 12 w 17"/>
                  <a:gd name="T9" fmla="*/ 3 h 17"/>
                  <a:gd name="T10" fmla="*/ 14 w 17"/>
                  <a:gd name="T11" fmla="*/ 3 h 17"/>
                  <a:gd name="T12" fmla="*/ 14 w 17"/>
                  <a:gd name="T13" fmla="*/ 5 h 17"/>
                  <a:gd name="T14" fmla="*/ 16 w 17"/>
                  <a:gd name="T15" fmla="*/ 6 h 17"/>
                  <a:gd name="T16" fmla="*/ 16 w 17"/>
                  <a:gd name="T17" fmla="*/ 7 h 17"/>
                  <a:gd name="T18" fmla="*/ 16 w 17"/>
                  <a:gd name="T19" fmla="*/ 9 h 17"/>
                  <a:gd name="T20" fmla="*/ 14 w 17"/>
                  <a:gd name="T21" fmla="*/ 10 h 17"/>
                  <a:gd name="T22" fmla="*/ 14 w 17"/>
                  <a:gd name="T23" fmla="*/ 12 h 17"/>
                  <a:gd name="T24" fmla="*/ 12 w 17"/>
                  <a:gd name="T25" fmla="*/ 12 h 17"/>
                  <a:gd name="T26" fmla="*/ 12 w 17"/>
                  <a:gd name="T27" fmla="*/ 14 h 17"/>
                  <a:gd name="T28" fmla="*/ 10 w 17"/>
                  <a:gd name="T29" fmla="*/ 14 h 17"/>
                  <a:gd name="T30" fmla="*/ 9 w 17"/>
                  <a:gd name="T31" fmla="*/ 14 h 17"/>
                  <a:gd name="T32" fmla="*/ 8 w 17"/>
                  <a:gd name="T33" fmla="*/ 16 h 17"/>
                  <a:gd name="T34" fmla="*/ 6 w 17"/>
                  <a:gd name="T35" fmla="*/ 14 h 17"/>
                  <a:gd name="T36" fmla="*/ 5 w 17"/>
                  <a:gd name="T37" fmla="*/ 14 h 17"/>
                  <a:gd name="T38" fmla="*/ 3 w 17"/>
                  <a:gd name="T39" fmla="*/ 14 h 17"/>
                  <a:gd name="T40" fmla="*/ 3 w 17"/>
                  <a:gd name="T41" fmla="*/ 12 h 17"/>
                  <a:gd name="T42" fmla="*/ 1 w 17"/>
                  <a:gd name="T43" fmla="*/ 12 h 17"/>
                  <a:gd name="T44" fmla="*/ 1 w 17"/>
                  <a:gd name="T45" fmla="*/ 10 h 17"/>
                  <a:gd name="T46" fmla="*/ 0 w 17"/>
                  <a:gd name="T47" fmla="*/ 9 h 17"/>
                  <a:gd name="T48" fmla="*/ 0 w 17"/>
                  <a:gd name="T49" fmla="*/ 7 h 17"/>
                  <a:gd name="T50" fmla="*/ 0 w 17"/>
                  <a:gd name="T51" fmla="*/ 6 h 17"/>
                  <a:gd name="T52" fmla="*/ 1 w 17"/>
                  <a:gd name="T53" fmla="*/ 5 h 17"/>
                  <a:gd name="T54" fmla="*/ 1 w 17"/>
                  <a:gd name="T55" fmla="*/ 3 h 17"/>
                  <a:gd name="T56" fmla="*/ 3 w 17"/>
                  <a:gd name="T57" fmla="*/ 3 h 17"/>
                  <a:gd name="T58" fmla="*/ 3 w 17"/>
                  <a:gd name="T59" fmla="*/ 1 h 17"/>
                  <a:gd name="T60" fmla="*/ 5 w 17"/>
                  <a:gd name="T61" fmla="*/ 1 h 17"/>
                  <a:gd name="T62" fmla="*/ 6 w 17"/>
                  <a:gd name="T63" fmla="*/ 0 h 17"/>
                  <a:gd name="T64" fmla="*/ 8 w 17"/>
                  <a:gd name="T6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" h="17">
                    <a:moveTo>
                      <a:pt x="8" y="0"/>
                    </a:moveTo>
                    <a:lnTo>
                      <a:pt x="9" y="0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4" y="5"/>
                    </a:lnTo>
                    <a:lnTo>
                      <a:pt x="16" y="6"/>
                    </a:lnTo>
                    <a:lnTo>
                      <a:pt x="16" y="7"/>
                    </a:lnTo>
                    <a:lnTo>
                      <a:pt x="16" y="9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2" y="12"/>
                    </a:lnTo>
                    <a:lnTo>
                      <a:pt x="12" y="14"/>
                    </a:lnTo>
                    <a:lnTo>
                      <a:pt x="10" y="14"/>
                    </a:lnTo>
                    <a:lnTo>
                      <a:pt x="9" y="14"/>
                    </a:lnTo>
                    <a:lnTo>
                      <a:pt x="8" y="16"/>
                    </a:lnTo>
                    <a:lnTo>
                      <a:pt x="6" y="14"/>
                    </a:lnTo>
                    <a:lnTo>
                      <a:pt x="5" y="14"/>
                    </a:lnTo>
                    <a:lnTo>
                      <a:pt x="3" y="14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1" y="10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8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615" name="Rectangle 391"/>
              <p:cNvSpPr>
                <a:spLocks noChangeArrowheads="1"/>
              </p:cNvSpPr>
              <p:nvPr/>
            </p:nvSpPr>
            <p:spPr bwMode="auto">
              <a:xfrm>
                <a:off x="2106" y="1772"/>
                <a:ext cx="152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defTabSz="76200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800">
                    <a:solidFill>
                      <a:srgbClr val="FF0000"/>
                    </a:solidFill>
                  </a:rPr>
                  <a:t>2</a:t>
                </a:r>
              </a:p>
            </p:txBody>
          </p:sp>
          <p:sp>
            <p:nvSpPr>
              <p:cNvPr id="308616" name="Rectangle 392"/>
              <p:cNvSpPr>
                <a:spLocks noChangeArrowheads="1"/>
              </p:cNvSpPr>
              <p:nvPr/>
            </p:nvSpPr>
            <p:spPr bwMode="auto">
              <a:xfrm>
                <a:off x="2261" y="1564"/>
                <a:ext cx="152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defTabSz="76200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800">
                    <a:solidFill>
                      <a:srgbClr val="FF0000"/>
                    </a:solidFill>
                  </a:rPr>
                  <a:t>4</a:t>
                </a:r>
              </a:p>
            </p:txBody>
          </p:sp>
          <p:sp>
            <p:nvSpPr>
              <p:cNvPr id="308617" name="Rectangle 393"/>
              <p:cNvSpPr>
                <a:spLocks noChangeArrowheads="1"/>
              </p:cNvSpPr>
              <p:nvPr/>
            </p:nvSpPr>
            <p:spPr bwMode="auto">
              <a:xfrm>
                <a:off x="2492" y="1568"/>
                <a:ext cx="152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defTabSz="76200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800">
                    <a:solidFill>
                      <a:srgbClr val="FF0000"/>
                    </a:solidFill>
                  </a:rPr>
                  <a:t>6</a:t>
                </a:r>
              </a:p>
            </p:txBody>
          </p:sp>
          <p:sp>
            <p:nvSpPr>
              <p:cNvPr id="308618" name="Rectangle 394"/>
              <p:cNvSpPr>
                <a:spLocks noChangeArrowheads="1"/>
              </p:cNvSpPr>
              <p:nvPr/>
            </p:nvSpPr>
            <p:spPr bwMode="auto">
              <a:xfrm>
                <a:off x="2641" y="1738"/>
                <a:ext cx="152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defTabSz="76200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800">
                    <a:solidFill>
                      <a:srgbClr val="FF0000"/>
                    </a:solidFill>
                  </a:rPr>
                  <a:t>8</a:t>
                </a:r>
              </a:p>
            </p:txBody>
          </p:sp>
          <p:sp>
            <p:nvSpPr>
              <p:cNvPr id="308619" name="Rectangle 395"/>
              <p:cNvSpPr>
                <a:spLocks noChangeArrowheads="1"/>
              </p:cNvSpPr>
              <p:nvPr/>
            </p:nvSpPr>
            <p:spPr bwMode="auto">
              <a:xfrm>
                <a:off x="2575" y="1992"/>
                <a:ext cx="187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defTabSz="76200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800">
                    <a:solidFill>
                      <a:srgbClr val="FF0000"/>
                    </a:solidFill>
                  </a:rPr>
                  <a:t>10</a:t>
                </a:r>
              </a:p>
            </p:txBody>
          </p:sp>
          <p:sp>
            <p:nvSpPr>
              <p:cNvPr id="308620" name="Rectangle 396"/>
              <p:cNvSpPr>
                <a:spLocks noChangeArrowheads="1"/>
              </p:cNvSpPr>
              <p:nvPr/>
            </p:nvSpPr>
            <p:spPr bwMode="auto">
              <a:xfrm>
                <a:off x="2263" y="1765"/>
                <a:ext cx="187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defTabSz="76200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800">
                    <a:solidFill>
                      <a:srgbClr val="000000"/>
                    </a:solidFill>
                  </a:rPr>
                  <a:t>40</a:t>
                </a:r>
              </a:p>
            </p:txBody>
          </p:sp>
          <p:sp>
            <p:nvSpPr>
              <p:cNvPr id="308621" name="Rectangle 397"/>
              <p:cNvSpPr>
                <a:spLocks noChangeArrowheads="1"/>
              </p:cNvSpPr>
              <p:nvPr/>
            </p:nvSpPr>
            <p:spPr bwMode="auto">
              <a:xfrm>
                <a:off x="2384" y="1705"/>
                <a:ext cx="187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defTabSz="76200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800">
                    <a:solidFill>
                      <a:srgbClr val="000000"/>
                    </a:solidFill>
                  </a:rPr>
                  <a:t>80</a:t>
                </a:r>
              </a:p>
            </p:txBody>
          </p:sp>
          <p:sp>
            <p:nvSpPr>
              <p:cNvPr id="308622" name="Rectangle 398"/>
              <p:cNvSpPr>
                <a:spLocks noChangeArrowheads="1"/>
              </p:cNvSpPr>
              <p:nvPr/>
            </p:nvSpPr>
            <p:spPr bwMode="auto">
              <a:xfrm>
                <a:off x="2427" y="1800"/>
                <a:ext cx="223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defTabSz="76200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800">
                    <a:solidFill>
                      <a:srgbClr val="000000"/>
                    </a:solidFill>
                  </a:rPr>
                  <a:t>120</a:t>
                </a:r>
              </a:p>
            </p:txBody>
          </p:sp>
          <p:sp>
            <p:nvSpPr>
              <p:cNvPr id="308623" name="Rectangle 399"/>
              <p:cNvSpPr>
                <a:spLocks noChangeArrowheads="1"/>
              </p:cNvSpPr>
              <p:nvPr/>
            </p:nvSpPr>
            <p:spPr bwMode="auto">
              <a:xfrm>
                <a:off x="2320" y="1931"/>
                <a:ext cx="291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defTabSz="76200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800">
                    <a:solidFill>
                      <a:srgbClr val="000000"/>
                    </a:solidFill>
                  </a:rPr>
                  <a:t>lbf/in</a:t>
                </a:r>
                <a:r>
                  <a:rPr lang="en-GB" sz="800" baseline="30000">
                    <a:solidFill>
                      <a:srgbClr val="000000"/>
                    </a:solidFill>
                  </a:rPr>
                  <a:t>2</a:t>
                </a:r>
              </a:p>
            </p:txBody>
          </p:sp>
          <p:sp>
            <p:nvSpPr>
              <p:cNvPr id="308624" name="Rectangle 400"/>
              <p:cNvSpPr>
                <a:spLocks noChangeArrowheads="1"/>
              </p:cNvSpPr>
              <p:nvPr/>
            </p:nvSpPr>
            <p:spPr bwMode="auto">
              <a:xfrm>
                <a:off x="2346" y="1997"/>
                <a:ext cx="216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defTabSz="76200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800">
                    <a:solidFill>
                      <a:srgbClr val="FF0000"/>
                    </a:solidFill>
                  </a:rPr>
                  <a:t>bar</a:t>
                </a:r>
              </a:p>
            </p:txBody>
          </p:sp>
          <p:pic>
            <p:nvPicPr>
              <p:cNvPr id="308625" name="Picture 401"/>
              <p:cNvPicPr>
                <a:picLocks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1" y="2092"/>
                <a:ext cx="356" cy="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08626" name="Rectangle 402"/>
            <p:cNvSpPr>
              <a:spLocks noChangeArrowheads="1"/>
            </p:cNvSpPr>
            <p:nvPr/>
          </p:nvSpPr>
          <p:spPr bwMode="auto">
            <a:xfrm>
              <a:off x="469" y="3125"/>
              <a:ext cx="2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defTabSz="76200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sz="1800">
                  <a:solidFill>
                    <a:srgbClr val="000000"/>
                  </a:solidFill>
                </a:rPr>
                <a:t>P1</a:t>
              </a:r>
            </a:p>
          </p:txBody>
        </p:sp>
        <p:sp>
          <p:nvSpPr>
            <p:cNvPr id="308627" name="Rectangle 403"/>
            <p:cNvSpPr>
              <a:spLocks noChangeArrowheads="1"/>
            </p:cNvSpPr>
            <p:nvPr/>
          </p:nvSpPr>
          <p:spPr bwMode="auto">
            <a:xfrm>
              <a:off x="2202" y="3125"/>
              <a:ext cx="2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defTabSz="76200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sz="1800">
                  <a:solidFill>
                    <a:srgbClr val="000000"/>
                  </a:solidFill>
                </a:rPr>
                <a:t>P2</a:t>
              </a:r>
            </a:p>
          </p:txBody>
        </p:sp>
        <p:sp>
          <p:nvSpPr>
            <p:cNvPr id="308628" name="AutoShape 404"/>
            <p:cNvSpPr>
              <a:spLocks noChangeArrowheads="1"/>
            </p:cNvSpPr>
            <p:nvPr/>
          </p:nvSpPr>
          <p:spPr bwMode="auto">
            <a:xfrm>
              <a:off x="337" y="2788"/>
              <a:ext cx="559" cy="267"/>
            </a:xfrm>
            <a:prstGeom prst="rightArrow">
              <a:avLst>
                <a:gd name="adj1" fmla="val 50000"/>
                <a:gd name="adj2" fmla="val 104691"/>
              </a:avLst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8629" name="AutoShape 405"/>
            <p:cNvSpPr>
              <a:spLocks noChangeArrowheads="1"/>
            </p:cNvSpPr>
            <p:nvPr/>
          </p:nvSpPr>
          <p:spPr bwMode="auto">
            <a:xfrm>
              <a:off x="2093" y="2792"/>
              <a:ext cx="559" cy="267"/>
            </a:xfrm>
            <a:prstGeom prst="rightArrow">
              <a:avLst>
                <a:gd name="adj1" fmla="val 50000"/>
                <a:gd name="adj2" fmla="val 104691"/>
              </a:avLst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308630" name="Group 406"/>
            <p:cNvGrpSpPr>
              <a:grpSpLocks/>
            </p:cNvGrpSpPr>
            <p:nvPr/>
          </p:nvGrpSpPr>
          <p:grpSpPr bwMode="auto">
            <a:xfrm>
              <a:off x="1808" y="2191"/>
              <a:ext cx="435" cy="667"/>
              <a:chOff x="1808" y="2191"/>
              <a:chExt cx="435" cy="667"/>
            </a:xfrm>
          </p:grpSpPr>
          <p:sp>
            <p:nvSpPr>
              <p:cNvPr id="308631" name="Line 407"/>
              <p:cNvSpPr>
                <a:spLocks noChangeShapeType="1"/>
              </p:cNvSpPr>
              <p:nvPr/>
            </p:nvSpPr>
            <p:spPr bwMode="auto">
              <a:xfrm flipH="1">
                <a:off x="1852" y="2191"/>
                <a:ext cx="391" cy="621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8632" name="Oval 408"/>
              <p:cNvSpPr>
                <a:spLocks noChangeArrowheads="1"/>
              </p:cNvSpPr>
              <p:nvPr/>
            </p:nvSpPr>
            <p:spPr bwMode="auto">
              <a:xfrm>
                <a:off x="1808" y="2804"/>
                <a:ext cx="54" cy="54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308854" name="Group 630"/>
          <p:cNvGrpSpPr>
            <a:grpSpLocks/>
          </p:cNvGrpSpPr>
          <p:nvPr/>
        </p:nvGrpSpPr>
        <p:grpSpPr bwMode="auto">
          <a:xfrm>
            <a:off x="4522788" y="1546225"/>
            <a:ext cx="3932237" cy="4748213"/>
            <a:chOff x="337" y="842"/>
            <a:chExt cx="2477" cy="2991"/>
          </a:xfrm>
        </p:grpSpPr>
        <p:sp>
          <p:nvSpPr>
            <p:cNvPr id="308855" name="Rectangle 631"/>
            <p:cNvSpPr>
              <a:spLocks noChangeArrowheads="1"/>
            </p:cNvSpPr>
            <p:nvPr/>
          </p:nvSpPr>
          <p:spPr bwMode="auto">
            <a:xfrm>
              <a:off x="1360" y="908"/>
              <a:ext cx="70" cy="165"/>
            </a:xfrm>
            <a:prstGeom prst="rect">
              <a:avLst/>
            </a:prstGeom>
            <a:gradFill rotWithShape="0">
              <a:gsLst>
                <a:gs pos="0">
                  <a:srgbClr val="CBCBCB">
                    <a:gamma/>
                    <a:shade val="29804"/>
                    <a:invGamma/>
                  </a:srgbClr>
                </a:gs>
                <a:gs pos="50000">
                  <a:srgbClr val="CBCBCB"/>
                </a:gs>
                <a:gs pos="100000">
                  <a:srgbClr val="CBCBCB">
                    <a:gamma/>
                    <a:shade val="29804"/>
                    <a:invGamma/>
                  </a:srgbClr>
                </a:gs>
              </a:gsLst>
              <a:lin ang="0" scaled="1"/>
            </a:gra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8856" name="Rectangle 632"/>
            <p:cNvSpPr>
              <a:spLocks noChangeArrowheads="1"/>
            </p:cNvSpPr>
            <p:nvPr/>
          </p:nvSpPr>
          <p:spPr bwMode="auto">
            <a:xfrm>
              <a:off x="1537" y="908"/>
              <a:ext cx="78" cy="167"/>
            </a:xfrm>
            <a:prstGeom prst="rect">
              <a:avLst/>
            </a:prstGeom>
            <a:gradFill rotWithShape="0">
              <a:gsLst>
                <a:gs pos="0">
                  <a:srgbClr val="CBCBCB">
                    <a:gamma/>
                    <a:shade val="29804"/>
                    <a:invGamma/>
                  </a:srgbClr>
                </a:gs>
                <a:gs pos="50000">
                  <a:srgbClr val="CBCBCB"/>
                </a:gs>
                <a:gs pos="100000">
                  <a:srgbClr val="CBCBCB">
                    <a:gamma/>
                    <a:shade val="29804"/>
                    <a:invGamma/>
                  </a:srgbClr>
                </a:gs>
              </a:gsLst>
              <a:lin ang="0" scaled="1"/>
            </a:gra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8857" name="Rectangle 633"/>
            <p:cNvSpPr>
              <a:spLocks noChangeArrowheads="1"/>
            </p:cNvSpPr>
            <p:nvPr/>
          </p:nvSpPr>
          <p:spPr bwMode="auto">
            <a:xfrm>
              <a:off x="1438" y="908"/>
              <a:ext cx="91" cy="99"/>
            </a:xfrm>
            <a:prstGeom prst="rect">
              <a:avLst/>
            </a:prstGeom>
            <a:gradFill rotWithShape="0">
              <a:gsLst>
                <a:gs pos="0">
                  <a:srgbClr val="CBCBCB">
                    <a:gamma/>
                    <a:shade val="29804"/>
                    <a:invGamma/>
                  </a:srgbClr>
                </a:gs>
                <a:gs pos="50000">
                  <a:srgbClr val="CBCBCB"/>
                </a:gs>
                <a:gs pos="100000">
                  <a:srgbClr val="CBCBCB">
                    <a:gamma/>
                    <a:shade val="29804"/>
                    <a:invGamma/>
                  </a:srgbClr>
                </a:gs>
              </a:gsLst>
              <a:lin ang="0" scaled="1"/>
            </a:gra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308858" name="Group 634"/>
            <p:cNvGrpSpPr>
              <a:grpSpLocks/>
            </p:cNvGrpSpPr>
            <p:nvPr/>
          </p:nvGrpSpPr>
          <p:grpSpPr bwMode="auto">
            <a:xfrm>
              <a:off x="1120" y="1040"/>
              <a:ext cx="105" cy="85"/>
              <a:chOff x="1120" y="1040"/>
              <a:chExt cx="105" cy="85"/>
            </a:xfrm>
          </p:grpSpPr>
          <p:sp>
            <p:nvSpPr>
              <p:cNvPr id="308859" name="Rectangle 635"/>
              <p:cNvSpPr>
                <a:spLocks noChangeArrowheads="1"/>
              </p:cNvSpPr>
              <p:nvPr/>
            </p:nvSpPr>
            <p:spPr bwMode="auto">
              <a:xfrm>
                <a:off x="1198" y="1040"/>
                <a:ext cx="27" cy="85"/>
              </a:xfrm>
              <a:prstGeom prst="rect">
                <a:avLst/>
              </a:prstGeom>
              <a:solidFill>
                <a:srgbClr val="969696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8860" name="Rectangle 636"/>
              <p:cNvSpPr>
                <a:spLocks noChangeArrowheads="1"/>
              </p:cNvSpPr>
              <p:nvPr/>
            </p:nvSpPr>
            <p:spPr bwMode="auto">
              <a:xfrm>
                <a:off x="1174" y="1040"/>
                <a:ext cx="27" cy="85"/>
              </a:xfrm>
              <a:prstGeom prst="rect">
                <a:avLst/>
              </a:prstGeom>
              <a:solidFill>
                <a:srgbClr val="969696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8861" name="Rectangle 637"/>
              <p:cNvSpPr>
                <a:spLocks noChangeArrowheads="1"/>
              </p:cNvSpPr>
              <p:nvPr/>
            </p:nvSpPr>
            <p:spPr bwMode="auto">
              <a:xfrm>
                <a:off x="1152" y="1040"/>
                <a:ext cx="27" cy="85"/>
              </a:xfrm>
              <a:prstGeom prst="rect">
                <a:avLst/>
              </a:prstGeom>
              <a:solidFill>
                <a:srgbClr val="969696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8862" name="Rectangle 638"/>
              <p:cNvSpPr>
                <a:spLocks noChangeArrowheads="1"/>
              </p:cNvSpPr>
              <p:nvPr/>
            </p:nvSpPr>
            <p:spPr bwMode="auto">
              <a:xfrm>
                <a:off x="1134" y="1040"/>
                <a:ext cx="27" cy="85"/>
              </a:xfrm>
              <a:prstGeom prst="rect">
                <a:avLst/>
              </a:prstGeom>
              <a:solidFill>
                <a:srgbClr val="969696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8863" name="Rectangle 639"/>
              <p:cNvSpPr>
                <a:spLocks noChangeArrowheads="1"/>
              </p:cNvSpPr>
              <p:nvPr/>
            </p:nvSpPr>
            <p:spPr bwMode="auto">
              <a:xfrm>
                <a:off x="1120" y="1040"/>
                <a:ext cx="27" cy="85"/>
              </a:xfrm>
              <a:prstGeom prst="rect">
                <a:avLst/>
              </a:prstGeom>
              <a:solidFill>
                <a:srgbClr val="969696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308864" name="Group 640"/>
            <p:cNvGrpSpPr>
              <a:grpSpLocks/>
            </p:cNvGrpSpPr>
            <p:nvPr/>
          </p:nvGrpSpPr>
          <p:grpSpPr bwMode="auto">
            <a:xfrm>
              <a:off x="1747" y="1040"/>
              <a:ext cx="105" cy="85"/>
              <a:chOff x="1747" y="1040"/>
              <a:chExt cx="105" cy="85"/>
            </a:xfrm>
          </p:grpSpPr>
          <p:sp>
            <p:nvSpPr>
              <p:cNvPr id="308865" name="Rectangle 641"/>
              <p:cNvSpPr>
                <a:spLocks noChangeArrowheads="1"/>
              </p:cNvSpPr>
              <p:nvPr/>
            </p:nvSpPr>
            <p:spPr bwMode="auto">
              <a:xfrm>
                <a:off x="1747" y="1040"/>
                <a:ext cx="27" cy="85"/>
              </a:xfrm>
              <a:prstGeom prst="rect">
                <a:avLst/>
              </a:prstGeom>
              <a:solidFill>
                <a:srgbClr val="969696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8866" name="Rectangle 642"/>
              <p:cNvSpPr>
                <a:spLocks noChangeArrowheads="1"/>
              </p:cNvSpPr>
              <p:nvPr/>
            </p:nvSpPr>
            <p:spPr bwMode="auto">
              <a:xfrm>
                <a:off x="1771" y="1040"/>
                <a:ext cx="27" cy="85"/>
              </a:xfrm>
              <a:prstGeom prst="rect">
                <a:avLst/>
              </a:prstGeom>
              <a:solidFill>
                <a:srgbClr val="969696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8867" name="Rectangle 643"/>
              <p:cNvSpPr>
                <a:spLocks noChangeArrowheads="1"/>
              </p:cNvSpPr>
              <p:nvPr/>
            </p:nvSpPr>
            <p:spPr bwMode="auto">
              <a:xfrm>
                <a:off x="1793" y="1040"/>
                <a:ext cx="27" cy="85"/>
              </a:xfrm>
              <a:prstGeom prst="rect">
                <a:avLst/>
              </a:prstGeom>
              <a:solidFill>
                <a:srgbClr val="969696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8868" name="Rectangle 644"/>
              <p:cNvSpPr>
                <a:spLocks noChangeArrowheads="1"/>
              </p:cNvSpPr>
              <p:nvPr/>
            </p:nvSpPr>
            <p:spPr bwMode="auto">
              <a:xfrm>
                <a:off x="1811" y="1040"/>
                <a:ext cx="27" cy="85"/>
              </a:xfrm>
              <a:prstGeom prst="rect">
                <a:avLst/>
              </a:prstGeom>
              <a:solidFill>
                <a:srgbClr val="969696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8869" name="Rectangle 645"/>
              <p:cNvSpPr>
                <a:spLocks noChangeArrowheads="1"/>
              </p:cNvSpPr>
              <p:nvPr/>
            </p:nvSpPr>
            <p:spPr bwMode="auto">
              <a:xfrm>
                <a:off x="1825" y="1040"/>
                <a:ext cx="27" cy="85"/>
              </a:xfrm>
              <a:prstGeom prst="rect">
                <a:avLst/>
              </a:prstGeom>
              <a:solidFill>
                <a:srgbClr val="969696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308870" name="Freeform 646"/>
            <p:cNvSpPr>
              <a:spLocks/>
            </p:cNvSpPr>
            <p:nvPr/>
          </p:nvSpPr>
          <p:spPr bwMode="auto">
            <a:xfrm>
              <a:off x="1020" y="1333"/>
              <a:ext cx="962" cy="1209"/>
            </a:xfrm>
            <a:custGeom>
              <a:avLst/>
              <a:gdLst>
                <a:gd name="T0" fmla="*/ 100 w 962"/>
                <a:gd name="T1" fmla="*/ 56 h 1209"/>
                <a:gd name="T2" fmla="*/ 94 w 962"/>
                <a:gd name="T3" fmla="*/ 761 h 1209"/>
                <a:gd name="T4" fmla="*/ 5 w 962"/>
                <a:gd name="T5" fmla="*/ 761 h 1209"/>
                <a:gd name="T6" fmla="*/ 0 w 962"/>
                <a:gd name="T7" fmla="*/ 1195 h 1209"/>
                <a:gd name="T8" fmla="*/ 114 w 962"/>
                <a:gd name="T9" fmla="*/ 1208 h 1209"/>
                <a:gd name="T10" fmla="*/ 357 w 962"/>
                <a:gd name="T11" fmla="*/ 1187 h 1209"/>
                <a:gd name="T12" fmla="*/ 435 w 962"/>
                <a:gd name="T13" fmla="*/ 1181 h 1209"/>
                <a:gd name="T14" fmla="*/ 495 w 962"/>
                <a:gd name="T15" fmla="*/ 1178 h 1209"/>
                <a:gd name="T16" fmla="*/ 585 w 962"/>
                <a:gd name="T17" fmla="*/ 1202 h 1209"/>
                <a:gd name="T18" fmla="*/ 801 w 962"/>
                <a:gd name="T19" fmla="*/ 1205 h 1209"/>
                <a:gd name="T20" fmla="*/ 961 w 962"/>
                <a:gd name="T21" fmla="*/ 1206 h 1209"/>
                <a:gd name="T22" fmla="*/ 933 w 962"/>
                <a:gd name="T23" fmla="*/ 623 h 1209"/>
                <a:gd name="T24" fmla="*/ 855 w 962"/>
                <a:gd name="T25" fmla="*/ 611 h 1209"/>
                <a:gd name="T26" fmla="*/ 844 w 962"/>
                <a:gd name="T27" fmla="*/ 0 h 1209"/>
                <a:gd name="T28" fmla="*/ 100 w 962"/>
                <a:gd name="T29" fmla="*/ 12 h 1209"/>
                <a:gd name="T30" fmla="*/ 100 w 962"/>
                <a:gd name="T31" fmla="*/ 100 h 1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62" h="1209">
                  <a:moveTo>
                    <a:pt x="100" y="56"/>
                  </a:moveTo>
                  <a:lnTo>
                    <a:pt x="94" y="761"/>
                  </a:lnTo>
                  <a:lnTo>
                    <a:pt x="5" y="761"/>
                  </a:lnTo>
                  <a:lnTo>
                    <a:pt x="0" y="1195"/>
                  </a:lnTo>
                  <a:lnTo>
                    <a:pt x="114" y="1208"/>
                  </a:lnTo>
                  <a:lnTo>
                    <a:pt x="357" y="1187"/>
                  </a:lnTo>
                  <a:lnTo>
                    <a:pt x="435" y="1181"/>
                  </a:lnTo>
                  <a:lnTo>
                    <a:pt x="495" y="1178"/>
                  </a:lnTo>
                  <a:lnTo>
                    <a:pt x="585" y="1202"/>
                  </a:lnTo>
                  <a:lnTo>
                    <a:pt x="801" y="1205"/>
                  </a:lnTo>
                  <a:lnTo>
                    <a:pt x="961" y="1206"/>
                  </a:lnTo>
                  <a:lnTo>
                    <a:pt x="933" y="623"/>
                  </a:lnTo>
                  <a:lnTo>
                    <a:pt x="855" y="611"/>
                  </a:lnTo>
                  <a:lnTo>
                    <a:pt x="844" y="0"/>
                  </a:lnTo>
                  <a:lnTo>
                    <a:pt x="100" y="12"/>
                  </a:lnTo>
                  <a:lnTo>
                    <a:pt x="100" y="100"/>
                  </a:lnTo>
                </a:path>
              </a:pathLst>
            </a:custGeom>
            <a:solidFill>
              <a:srgbClr val="CCEC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871" name="Freeform 647"/>
            <p:cNvSpPr>
              <a:spLocks/>
            </p:cNvSpPr>
            <p:nvPr/>
          </p:nvSpPr>
          <p:spPr bwMode="auto">
            <a:xfrm>
              <a:off x="1243" y="1438"/>
              <a:ext cx="487" cy="48"/>
            </a:xfrm>
            <a:custGeom>
              <a:avLst/>
              <a:gdLst>
                <a:gd name="T0" fmla="*/ 486 w 487"/>
                <a:gd name="T1" fmla="*/ 47 h 48"/>
                <a:gd name="T2" fmla="*/ 486 w 487"/>
                <a:gd name="T3" fmla="*/ 0 h 48"/>
                <a:gd name="T4" fmla="*/ 0 w 487"/>
                <a:gd name="T5" fmla="*/ 0 h 48"/>
                <a:gd name="T6" fmla="*/ 0 w 487"/>
                <a:gd name="T7" fmla="*/ 47 h 48"/>
                <a:gd name="T8" fmla="*/ 486 w 487"/>
                <a:gd name="T9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7" h="48">
                  <a:moveTo>
                    <a:pt x="486" y="47"/>
                  </a:moveTo>
                  <a:lnTo>
                    <a:pt x="486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486" y="47"/>
                  </a:lnTo>
                </a:path>
              </a:pathLst>
            </a:custGeom>
            <a:gradFill rotWithShape="0">
              <a:gsLst>
                <a:gs pos="0">
                  <a:srgbClr val="B2B2B2">
                    <a:gamma/>
                    <a:shade val="40000"/>
                    <a:invGamma/>
                  </a:srgbClr>
                </a:gs>
                <a:gs pos="50000">
                  <a:srgbClr val="B2B2B2"/>
                </a:gs>
                <a:gs pos="100000">
                  <a:srgbClr val="B2B2B2">
                    <a:gamma/>
                    <a:shade val="40000"/>
                    <a:invGamma/>
                  </a:srgbClr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872" name="Freeform 648"/>
            <p:cNvSpPr>
              <a:spLocks/>
            </p:cNvSpPr>
            <p:nvPr/>
          </p:nvSpPr>
          <p:spPr bwMode="auto">
            <a:xfrm>
              <a:off x="1265" y="1412"/>
              <a:ext cx="88" cy="27"/>
            </a:xfrm>
            <a:custGeom>
              <a:avLst/>
              <a:gdLst>
                <a:gd name="T0" fmla="*/ 87 w 88"/>
                <a:gd name="T1" fmla="*/ 26 h 27"/>
                <a:gd name="T2" fmla="*/ 87 w 88"/>
                <a:gd name="T3" fmla="*/ 0 h 27"/>
                <a:gd name="T4" fmla="*/ 0 w 88"/>
                <a:gd name="T5" fmla="*/ 0 h 27"/>
                <a:gd name="T6" fmla="*/ 0 w 88"/>
                <a:gd name="T7" fmla="*/ 26 h 27"/>
                <a:gd name="T8" fmla="*/ 87 w 88"/>
                <a:gd name="T9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27">
                  <a:moveTo>
                    <a:pt x="87" y="26"/>
                  </a:moveTo>
                  <a:lnTo>
                    <a:pt x="87" y="0"/>
                  </a:lnTo>
                  <a:lnTo>
                    <a:pt x="0" y="0"/>
                  </a:lnTo>
                  <a:lnTo>
                    <a:pt x="0" y="26"/>
                  </a:lnTo>
                  <a:lnTo>
                    <a:pt x="87" y="26"/>
                  </a:lnTo>
                </a:path>
              </a:pathLst>
            </a:custGeom>
            <a:solidFill>
              <a:srgbClr val="FF9F71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873" name="Freeform 649"/>
            <p:cNvSpPr>
              <a:spLocks/>
            </p:cNvSpPr>
            <p:nvPr/>
          </p:nvSpPr>
          <p:spPr bwMode="auto">
            <a:xfrm>
              <a:off x="1621" y="1412"/>
              <a:ext cx="87" cy="27"/>
            </a:xfrm>
            <a:custGeom>
              <a:avLst/>
              <a:gdLst>
                <a:gd name="T0" fmla="*/ 0 w 87"/>
                <a:gd name="T1" fmla="*/ 26 h 27"/>
                <a:gd name="T2" fmla="*/ 0 w 87"/>
                <a:gd name="T3" fmla="*/ 0 h 27"/>
                <a:gd name="T4" fmla="*/ 86 w 87"/>
                <a:gd name="T5" fmla="*/ 0 h 27"/>
                <a:gd name="T6" fmla="*/ 86 w 87"/>
                <a:gd name="T7" fmla="*/ 26 h 27"/>
                <a:gd name="T8" fmla="*/ 0 w 87"/>
                <a:gd name="T9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27">
                  <a:moveTo>
                    <a:pt x="0" y="26"/>
                  </a:moveTo>
                  <a:lnTo>
                    <a:pt x="0" y="0"/>
                  </a:lnTo>
                  <a:lnTo>
                    <a:pt x="86" y="0"/>
                  </a:lnTo>
                  <a:lnTo>
                    <a:pt x="86" y="26"/>
                  </a:lnTo>
                  <a:lnTo>
                    <a:pt x="0" y="26"/>
                  </a:lnTo>
                </a:path>
              </a:pathLst>
            </a:custGeom>
            <a:solidFill>
              <a:srgbClr val="FF9F71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308874" name="Group 650"/>
            <p:cNvGrpSpPr>
              <a:grpSpLocks/>
            </p:cNvGrpSpPr>
            <p:nvPr/>
          </p:nvGrpSpPr>
          <p:grpSpPr bwMode="auto">
            <a:xfrm>
              <a:off x="1214" y="2209"/>
              <a:ext cx="544" cy="149"/>
              <a:chOff x="1214" y="2209"/>
              <a:chExt cx="544" cy="149"/>
            </a:xfrm>
          </p:grpSpPr>
          <p:sp>
            <p:nvSpPr>
              <p:cNvPr id="308875" name="Freeform 651"/>
              <p:cNvSpPr>
                <a:spLocks/>
              </p:cNvSpPr>
              <p:nvPr/>
            </p:nvSpPr>
            <p:spPr bwMode="auto">
              <a:xfrm>
                <a:off x="1261" y="2213"/>
                <a:ext cx="464" cy="137"/>
              </a:xfrm>
              <a:custGeom>
                <a:avLst/>
                <a:gdLst>
                  <a:gd name="T0" fmla="*/ 0 w 464"/>
                  <a:gd name="T1" fmla="*/ 42 h 137"/>
                  <a:gd name="T2" fmla="*/ 452 w 464"/>
                  <a:gd name="T3" fmla="*/ 0 h 137"/>
                  <a:gd name="T4" fmla="*/ 463 w 464"/>
                  <a:gd name="T5" fmla="*/ 92 h 137"/>
                  <a:gd name="T6" fmla="*/ 12 w 464"/>
                  <a:gd name="T7" fmla="*/ 136 h 137"/>
                  <a:gd name="T8" fmla="*/ 0 w 464"/>
                  <a:gd name="T9" fmla="*/ 42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4" h="137">
                    <a:moveTo>
                      <a:pt x="0" y="42"/>
                    </a:moveTo>
                    <a:lnTo>
                      <a:pt x="452" y="0"/>
                    </a:lnTo>
                    <a:lnTo>
                      <a:pt x="463" y="92"/>
                    </a:lnTo>
                    <a:lnTo>
                      <a:pt x="12" y="136"/>
                    </a:lnTo>
                    <a:lnTo>
                      <a:pt x="0" y="42"/>
                    </a:lnTo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69804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69804"/>
                      <a:invGamma/>
                    </a:schemeClr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876" name="Freeform 652"/>
              <p:cNvSpPr>
                <a:spLocks/>
              </p:cNvSpPr>
              <p:nvPr/>
            </p:nvSpPr>
            <p:spPr bwMode="auto">
              <a:xfrm>
                <a:off x="1214" y="2256"/>
                <a:ext cx="101" cy="102"/>
              </a:xfrm>
              <a:custGeom>
                <a:avLst/>
                <a:gdLst>
                  <a:gd name="T0" fmla="*/ 50 w 101"/>
                  <a:gd name="T1" fmla="*/ 101 h 102"/>
                  <a:gd name="T2" fmla="*/ 85 w 101"/>
                  <a:gd name="T3" fmla="*/ 86 h 102"/>
                  <a:gd name="T4" fmla="*/ 100 w 101"/>
                  <a:gd name="T5" fmla="*/ 50 h 102"/>
                  <a:gd name="T6" fmla="*/ 96 w 101"/>
                  <a:gd name="T7" fmla="*/ 31 h 102"/>
                  <a:gd name="T8" fmla="*/ 86 w 101"/>
                  <a:gd name="T9" fmla="*/ 15 h 102"/>
                  <a:gd name="T10" fmla="*/ 50 w 101"/>
                  <a:gd name="T11" fmla="*/ 0 h 102"/>
                  <a:gd name="T12" fmla="*/ 31 w 101"/>
                  <a:gd name="T13" fmla="*/ 4 h 102"/>
                  <a:gd name="T14" fmla="*/ 15 w 101"/>
                  <a:gd name="T15" fmla="*/ 15 h 102"/>
                  <a:gd name="T16" fmla="*/ 0 w 101"/>
                  <a:gd name="T17" fmla="*/ 50 h 102"/>
                  <a:gd name="T18" fmla="*/ 15 w 101"/>
                  <a:gd name="T19" fmla="*/ 86 h 102"/>
                  <a:gd name="T20" fmla="*/ 50 w 101"/>
                  <a:gd name="T21" fmla="*/ 10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1" h="102">
                    <a:moveTo>
                      <a:pt x="50" y="101"/>
                    </a:moveTo>
                    <a:lnTo>
                      <a:pt x="85" y="86"/>
                    </a:lnTo>
                    <a:lnTo>
                      <a:pt x="100" y="50"/>
                    </a:lnTo>
                    <a:lnTo>
                      <a:pt x="96" y="31"/>
                    </a:lnTo>
                    <a:lnTo>
                      <a:pt x="86" y="15"/>
                    </a:lnTo>
                    <a:lnTo>
                      <a:pt x="50" y="0"/>
                    </a:lnTo>
                    <a:lnTo>
                      <a:pt x="31" y="4"/>
                    </a:lnTo>
                    <a:lnTo>
                      <a:pt x="15" y="15"/>
                    </a:lnTo>
                    <a:lnTo>
                      <a:pt x="0" y="50"/>
                    </a:lnTo>
                    <a:lnTo>
                      <a:pt x="15" y="86"/>
                    </a:lnTo>
                    <a:lnTo>
                      <a:pt x="50" y="101"/>
                    </a:lnTo>
                  </a:path>
                </a:pathLst>
              </a:custGeom>
              <a:solidFill>
                <a:schemeClr val="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877" name="Freeform 653"/>
              <p:cNvSpPr>
                <a:spLocks/>
              </p:cNvSpPr>
              <p:nvPr/>
            </p:nvSpPr>
            <p:spPr bwMode="auto">
              <a:xfrm>
                <a:off x="1658" y="2209"/>
                <a:ext cx="100" cy="102"/>
              </a:xfrm>
              <a:custGeom>
                <a:avLst/>
                <a:gdLst>
                  <a:gd name="T0" fmla="*/ 50 w 100"/>
                  <a:gd name="T1" fmla="*/ 101 h 102"/>
                  <a:gd name="T2" fmla="*/ 15 w 100"/>
                  <a:gd name="T3" fmla="*/ 86 h 102"/>
                  <a:gd name="T4" fmla="*/ 0 w 100"/>
                  <a:gd name="T5" fmla="*/ 50 h 102"/>
                  <a:gd name="T6" fmla="*/ 14 w 100"/>
                  <a:gd name="T7" fmla="*/ 15 h 102"/>
                  <a:gd name="T8" fmla="*/ 50 w 100"/>
                  <a:gd name="T9" fmla="*/ 0 h 102"/>
                  <a:gd name="T10" fmla="*/ 69 w 100"/>
                  <a:gd name="T11" fmla="*/ 4 h 102"/>
                  <a:gd name="T12" fmla="*/ 85 w 100"/>
                  <a:gd name="T13" fmla="*/ 15 h 102"/>
                  <a:gd name="T14" fmla="*/ 99 w 100"/>
                  <a:gd name="T15" fmla="*/ 50 h 102"/>
                  <a:gd name="T16" fmla="*/ 96 w 100"/>
                  <a:gd name="T17" fmla="*/ 69 h 102"/>
                  <a:gd name="T18" fmla="*/ 85 w 100"/>
                  <a:gd name="T19" fmla="*/ 86 h 102"/>
                  <a:gd name="T20" fmla="*/ 50 w 100"/>
                  <a:gd name="T21" fmla="*/ 10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0" h="102">
                    <a:moveTo>
                      <a:pt x="50" y="101"/>
                    </a:moveTo>
                    <a:lnTo>
                      <a:pt x="15" y="86"/>
                    </a:lnTo>
                    <a:lnTo>
                      <a:pt x="0" y="50"/>
                    </a:lnTo>
                    <a:lnTo>
                      <a:pt x="14" y="15"/>
                    </a:lnTo>
                    <a:lnTo>
                      <a:pt x="50" y="0"/>
                    </a:lnTo>
                    <a:lnTo>
                      <a:pt x="69" y="4"/>
                    </a:lnTo>
                    <a:lnTo>
                      <a:pt x="85" y="15"/>
                    </a:lnTo>
                    <a:lnTo>
                      <a:pt x="99" y="50"/>
                    </a:lnTo>
                    <a:lnTo>
                      <a:pt x="96" y="69"/>
                    </a:lnTo>
                    <a:lnTo>
                      <a:pt x="85" y="86"/>
                    </a:lnTo>
                    <a:lnTo>
                      <a:pt x="50" y="101"/>
                    </a:lnTo>
                  </a:path>
                </a:pathLst>
              </a:custGeom>
              <a:solidFill>
                <a:schemeClr val="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308878" name="Group 654"/>
            <p:cNvGrpSpPr>
              <a:grpSpLocks/>
            </p:cNvGrpSpPr>
            <p:nvPr/>
          </p:nvGrpSpPr>
          <p:grpSpPr bwMode="auto">
            <a:xfrm>
              <a:off x="1214" y="2074"/>
              <a:ext cx="544" cy="148"/>
              <a:chOff x="1214" y="2074"/>
              <a:chExt cx="544" cy="148"/>
            </a:xfrm>
          </p:grpSpPr>
          <p:sp>
            <p:nvSpPr>
              <p:cNvPr id="308879" name="Freeform 655"/>
              <p:cNvSpPr>
                <a:spLocks/>
              </p:cNvSpPr>
              <p:nvPr/>
            </p:nvSpPr>
            <p:spPr bwMode="auto">
              <a:xfrm>
                <a:off x="1254" y="2077"/>
                <a:ext cx="464" cy="137"/>
              </a:xfrm>
              <a:custGeom>
                <a:avLst/>
                <a:gdLst>
                  <a:gd name="T0" fmla="*/ 0 w 464"/>
                  <a:gd name="T1" fmla="*/ 42 h 137"/>
                  <a:gd name="T2" fmla="*/ 452 w 464"/>
                  <a:gd name="T3" fmla="*/ 0 h 137"/>
                  <a:gd name="T4" fmla="*/ 463 w 464"/>
                  <a:gd name="T5" fmla="*/ 92 h 137"/>
                  <a:gd name="T6" fmla="*/ 12 w 464"/>
                  <a:gd name="T7" fmla="*/ 136 h 137"/>
                  <a:gd name="T8" fmla="*/ 0 w 464"/>
                  <a:gd name="T9" fmla="*/ 42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4" h="137">
                    <a:moveTo>
                      <a:pt x="0" y="42"/>
                    </a:moveTo>
                    <a:lnTo>
                      <a:pt x="452" y="0"/>
                    </a:lnTo>
                    <a:lnTo>
                      <a:pt x="463" y="92"/>
                    </a:lnTo>
                    <a:lnTo>
                      <a:pt x="12" y="136"/>
                    </a:lnTo>
                    <a:lnTo>
                      <a:pt x="0" y="42"/>
                    </a:lnTo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69804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69804"/>
                      <a:invGamma/>
                    </a:schemeClr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880" name="Freeform 656"/>
              <p:cNvSpPr>
                <a:spLocks/>
              </p:cNvSpPr>
              <p:nvPr/>
            </p:nvSpPr>
            <p:spPr bwMode="auto">
              <a:xfrm>
                <a:off x="1214" y="2121"/>
                <a:ext cx="101" cy="101"/>
              </a:xfrm>
              <a:custGeom>
                <a:avLst/>
                <a:gdLst>
                  <a:gd name="T0" fmla="*/ 50 w 101"/>
                  <a:gd name="T1" fmla="*/ 100 h 101"/>
                  <a:gd name="T2" fmla="*/ 85 w 101"/>
                  <a:gd name="T3" fmla="*/ 86 h 101"/>
                  <a:gd name="T4" fmla="*/ 100 w 101"/>
                  <a:gd name="T5" fmla="*/ 50 h 101"/>
                  <a:gd name="T6" fmla="*/ 96 w 101"/>
                  <a:gd name="T7" fmla="*/ 31 h 101"/>
                  <a:gd name="T8" fmla="*/ 86 w 101"/>
                  <a:gd name="T9" fmla="*/ 15 h 101"/>
                  <a:gd name="T10" fmla="*/ 50 w 101"/>
                  <a:gd name="T11" fmla="*/ 0 h 101"/>
                  <a:gd name="T12" fmla="*/ 31 w 101"/>
                  <a:gd name="T13" fmla="*/ 4 h 101"/>
                  <a:gd name="T14" fmla="*/ 15 w 101"/>
                  <a:gd name="T15" fmla="*/ 14 h 101"/>
                  <a:gd name="T16" fmla="*/ 0 w 101"/>
                  <a:gd name="T17" fmla="*/ 50 h 101"/>
                  <a:gd name="T18" fmla="*/ 15 w 101"/>
                  <a:gd name="T19" fmla="*/ 85 h 101"/>
                  <a:gd name="T20" fmla="*/ 50 w 101"/>
                  <a:gd name="T21" fmla="*/ 10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1" h="101">
                    <a:moveTo>
                      <a:pt x="50" y="100"/>
                    </a:moveTo>
                    <a:lnTo>
                      <a:pt x="85" y="86"/>
                    </a:lnTo>
                    <a:lnTo>
                      <a:pt x="100" y="50"/>
                    </a:lnTo>
                    <a:lnTo>
                      <a:pt x="96" y="31"/>
                    </a:lnTo>
                    <a:lnTo>
                      <a:pt x="86" y="15"/>
                    </a:lnTo>
                    <a:lnTo>
                      <a:pt x="50" y="0"/>
                    </a:lnTo>
                    <a:lnTo>
                      <a:pt x="31" y="4"/>
                    </a:lnTo>
                    <a:lnTo>
                      <a:pt x="15" y="14"/>
                    </a:lnTo>
                    <a:lnTo>
                      <a:pt x="0" y="50"/>
                    </a:lnTo>
                    <a:lnTo>
                      <a:pt x="15" y="85"/>
                    </a:lnTo>
                    <a:lnTo>
                      <a:pt x="50" y="100"/>
                    </a:lnTo>
                  </a:path>
                </a:pathLst>
              </a:custGeom>
              <a:solidFill>
                <a:schemeClr val="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881" name="Freeform 657"/>
              <p:cNvSpPr>
                <a:spLocks/>
              </p:cNvSpPr>
              <p:nvPr/>
            </p:nvSpPr>
            <p:spPr bwMode="auto">
              <a:xfrm>
                <a:off x="1658" y="2074"/>
                <a:ext cx="100" cy="101"/>
              </a:xfrm>
              <a:custGeom>
                <a:avLst/>
                <a:gdLst>
                  <a:gd name="T0" fmla="*/ 50 w 100"/>
                  <a:gd name="T1" fmla="*/ 100 h 101"/>
                  <a:gd name="T2" fmla="*/ 15 w 100"/>
                  <a:gd name="T3" fmla="*/ 86 h 101"/>
                  <a:gd name="T4" fmla="*/ 0 w 100"/>
                  <a:gd name="T5" fmla="*/ 50 h 101"/>
                  <a:gd name="T6" fmla="*/ 14 w 100"/>
                  <a:gd name="T7" fmla="*/ 15 h 101"/>
                  <a:gd name="T8" fmla="*/ 50 w 100"/>
                  <a:gd name="T9" fmla="*/ 0 h 101"/>
                  <a:gd name="T10" fmla="*/ 69 w 100"/>
                  <a:gd name="T11" fmla="*/ 4 h 101"/>
                  <a:gd name="T12" fmla="*/ 85 w 100"/>
                  <a:gd name="T13" fmla="*/ 14 h 101"/>
                  <a:gd name="T14" fmla="*/ 99 w 100"/>
                  <a:gd name="T15" fmla="*/ 50 h 101"/>
                  <a:gd name="T16" fmla="*/ 96 w 100"/>
                  <a:gd name="T17" fmla="*/ 69 h 101"/>
                  <a:gd name="T18" fmla="*/ 85 w 100"/>
                  <a:gd name="T19" fmla="*/ 85 h 101"/>
                  <a:gd name="T20" fmla="*/ 50 w 100"/>
                  <a:gd name="T21" fmla="*/ 10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0" h="101">
                    <a:moveTo>
                      <a:pt x="50" y="100"/>
                    </a:moveTo>
                    <a:lnTo>
                      <a:pt x="15" y="86"/>
                    </a:lnTo>
                    <a:lnTo>
                      <a:pt x="0" y="50"/>
                    </a:lnTo>
                    <a:lnTo>
                      <a:pt x="14" y="15"/>
                    </a:lnTo>
                    <a:lnTo>
                      <a:pt x="50" y="0"/>
                    </a:lnTo>
                    <a:lnTo>
                      <a:pt x="69" y="4"/>
                    </a:lnTo>
                    <a:lnTo>
                      <a:pt x="85" y="14"/>
                    </a:lnTo>
                    <a:lnTo>
                      <a:pt x="99" y="50"/>
                    </a:lnTo>
                    <a:lnTo>
                      <a:pt x="96" y="69"/>
                    </a:lnTo>
                    <a:lnTo>
                      <a:pt x="85" y="85"/>
                    </a:lnTo>
                    <a:lnTo>
                      <a:pt x="50" y="100"/>
                    </a:lnTo>
                  </a:path>
                </a:pathLst>
              </a:custGeom>
              <a:solidFill>
                <a:schemeClr val="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308882" name="Group 658"/>
            <p:cNvGrpSpPr>
              <a:grpSpLocks/>
            </p:cNvGrpSpPr>
            <p:nvPr/>
          </p:nvGrpSpPr>
          <p:grpSpPr bwMode="auto">
            <a:xfrm>
              <a:off x="1214" y="1929"/>
              <a:ext cx="544" cy="148"/>
              <a:chOff x="1214" y="1929"/>
              <a:chExt cx="544" cy="148"/>
            </a:xfrm>
          </p:grpSpPr>
          <p:sp>
            <p:nvSpPr>
              <p:cNvPr id="308883" name="Freeform 659"/>
              <p:cNvSpPr>
                <a:spLocks/>
              </p:cNvSpPr>
              <p:nvPr/>
            </p:nvSpPr>
            <p:spPr bwMode="auto">
              <a:xfrm>
                <a:off x="1256" y="1934"/>
                <a:ext cx="464" cy="137"/>
              </a:xfrm>
              <a:custGeom>
                <a:avLst/>
                <a:gdLst>
                  <a:gd name="T0" fmla="*/ 0 w 464"/>
                  <a:gd name="T1" fmla="*/ 42 h 137"/>
                  <a:gd name="T2" fmla="*/ 452 w 464"/>
                  <a:gd name="T3" fmla="*/ 0 h 137"/>
                  <a:gd name="T4" fmla="*/ 463 w 464"/>
                  <a:gd name="T5" fmla="*/ 92 h 137"/>
                  <a:gd name="T6" fmla="*/ 12 w 464"/>
                  <a:gd name="T7" fmla="*/ 136 h 137"/>
                  <a:gd name="T8" fmla="*/ 0 w 464"/>
                  <a:gd name="T9" fmla="*/ 42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4" h="137">
                    <a:moveTo>
                      <a:pt x="0" y="42"/>
                    </a:moveTo>
                    <a:lnTo>
                      <a:pt x="452" y="0"/>
                    </a:lnTo>
                    <a:lnTo>
                      <a:pt x="463" y="92"/>
                    </a:lnTo>
                    <a:lnTo>
                      <a:pt x="12" y="136"/>
                    </a:lnTo>
                    <a:lnTo>
                      <a:pt x="0" y="42"/>
                    </a:lnTo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69804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69804"/>
                      <a:invGamma/>
                    </a:schemeClr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884" name="Freeform 660"/>
              <p:cNvSpPr>
                <a:spLocks/>
              </p:cNvSpPr>
              <p:nvPr/>
            </p:nvSpPr>
            <p:spPr bwMode="auto">
              <a:xfrm>
                <a:off x="1214" y="1976"/>
                <a:ext cx="101" cy="101"/>
              </a:xfrm>
              <a:custGeom>
                <a:avLst/>
                <a:gdLst>
                  <a:gd name="T0" fmla="*/ 50 w 101"/>
                  <a:gd name="T1" fmla="*/ 100 h 101"/>
                  <a:gd name="T2" fmla="*/ 85 w 101"/>
                  <a:gd name="T3" fmla="*/ 86 h 101"/>
                  <a:gd name="T4" fmla="*/ 100 w 101"/>
                  <a:gd name="T5" fmla="*/ 50 h 101"/>
                  <a:gd name="T6" fmla="*/ 96 w 101"/>
                  <a:gd name="T7" fmla="*/ 31 h 101"/>
                  <a:gd name="T8" fmla="*/ 86 w 101"/>
                  <a:gd name="T9" fmla="*/ 15 h 101"/>
                  <a:gd name="T10" fmla="*/ 50 w 101"/>
                  <a:gd name="T11" fmla="*/ 0 h 101"/>
                  <a:gd name="T12" fmla="*/ 31 w 101"/>
                  <a:gd name="T13" fmla="*/ 3 h 101"/>
                  <a:gd name="T14" fmla="*/ 15 w 101"/>
                  <a:gd name="T15" fmla="*/ 14 h 101"/>
                  <a:gd name="T16" fmla="*/ 0 w 101"/>
                  <a:gd name="T17" fmla="*/ 50 h 101"/>
                  <a:gd name="T18" fmla="*/ 15 w 101"/>
                  <a:gd name="T19" fmla="*/ 85 h 101"/>
                  <a:gd name="T20" fmla="*/ 50 w 101"/>
                  <a:gd name="T21" fmla="*/ 10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1" h="101">
                    <a:moveTo>
                      <a:pt x="50" y="100"/>
                    </a:moveTo>
                    <a:lnTo>
                      <a:pt x="85" y="86"/>
                    </a:lnTo>
                    <a:lnTo>
                      <a:pt x="100" y="50"/>
                    </a:lnTo>
                    <a:lnTo>
                      <a:pt x="96" y="31"/>
                    </a:lnTo>
                    <a:lnTo>
                      <a:pt x="86" y="15"/>
                    </a:lnTo>
                    <a:lnTo>
                      <a:pt x="50" y="0"/>
                    </a:lnTo>
                    <a:lnTo>
                      <a:pt x="31" y="3"/>
                    </a:lnTo>
                    <a:lnTo>
                      <a:pt x="15" y="14"/>
                    </a:lnTo>
                    <a:lnTo>
                      <a:pt x="0" y="50"/>
                    </a:lnTo>
                    <a:lnTo>
                      <a:pt x="15" y="85"/>
                    </a:lnTo>
                    <a:lnTo>
                      <a:pt x="50" y="100"/>
                    </a:lnTo>
                  </a:path>
                </a:pathLst>
              </a:custGeom>
              <a:solidFill>
                <a:schemeClr val="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885" name="Freeform 661"/>
              <p:cNvSpPr>
                <a:spLocks/>
              </p:cNvSpPr>
              <p:nvPr/>
            </p:nvSpPr>
            <p:spPr bwMode="auto">
              <a:xfrm>
                <a:off x="1658" y="1929"/>
                <a:ext cx="100" cy="102"/>
              </a:xfrm>
              <a:custGeom>
                <a:avLst/>
                <a:gdLst>
                  <a:gd name="T0" fmla="*/ 50 w 100"/>
                  <a:gd name="T1" fmla="*/ 101 h 102"/>
                  <a:gd name="T2" fmla="*/ 15 w 100"/>
                  <a:gd name="T3" fmla="*/ 86 h 102"/>
                  <a:gd name="T4" fmla="*/ 0 w 100"/>
                  <a:gd name="T5" fmla="*/ 50 h 102"/>
                  <a:gd name="T6" fmla="*/ 14 w 100"/>
                  <a:gd name="T7" fmla="*/ 15 h 102"/>
                  <a:gd name="T8" fmla="*/ 50 w 100"/>
                  <a:gd name="T9" fmla="*/ 0 h 102"/>
                  <a:gd name="T10" fmla="*/ 69 w 100"/>
                  <a:gd name="T11" fmla="*/ 4 h 102"/>
                  <a:gd name="T12" fmla="*/ 85 w 100"/>
                  <a:gd name="T13" fmla="*/ 15 h 102"/>
                  <a:gd name="T14" fmla="*/ 99 w 100"/>
                  <a:gd name="T15" fmla="*/ 50 h 102"/>
                  <a:gd name="T16" fmla="*/ 96 w 100"/>
                  <a:gd name="T17" fmla="*/ 69 h 102"/>
                  <a:gd name="T18" fmla="*/ 85 w 100"/>
                  <a:gd name="T19" fmla="*/ 86 h 102"/>
                  <a:gd name="T20" fmla="*/ 50 w 100"/>
                  <a:gd name="T21" fmla="*/ 10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0" h="102">
                    <a:moveTo>
                      <a:pt x="50" y="101"/>
                    </a:moveTo>
                    <a:lnTo>
                      <a:pt x="15" y="86"/>
                    </a:lnTo>
                    <a:lnTo>
                      <a:pt x="0" y="50"/>
                    </a:lnTo>
                    <a:lnTo>
                      <a:pt x="14" y="15"/>
                    </a:lnTo>
                    <a:lnTo>
                      <a:pt x="50" y="0"/>
                    </a:lnTo>
                    <a:lnTo>
                      <a:pt x="69" y="4"/>
                    </a:lnTo>
                    <a:lnTo>
                      <a:pt x="85" y="15"/>
                    </a:lnTo>
                    <a:lnTo>
                      <a:pt x="99" y="50"/>
                    </a:lnTo>
                    <a:lnTo>
                      <a:pt x="96" y="69"/>
                    </a:lnTo>
                    <a:lnTo>
                      <a:pt x="85" y="86"/>
                    </a:lnTo>
                    <a:lnTo>
                      <a:pt x="50" y="101"/>
                    </a:lnTo>
                  </a:path>
                </a:pathLst>
              </a:custGeom>
              <a:solidFill>
                <a:schemeClr val="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308886" name="Group 662"/>
            <p:cNvGrpSpPr>
              <a:grpSpLocks/>
            </p:cNvGrpSpPr>
            <p:nvPr/>
          </p:nvGrpSpPr>
          <p:grpSpPr bwMode="auto">
            <a:xfrm>
              <a:off x="1214" y="1794"/>
              <a:ext cx="544" cy="154"/>
              <a:chOff x="1214" y="1794"/>
              <a:chExt cx="544" cy="154"/>
            </a:xfrm>
          </p:grpSpPr>
          <p:sp>
            <p:nvSpPr>
              <p:cNvPr id="308887" name="Freeform 663"/>
              <p:cNvSpPr>
                <a:spLocks/>
              </p:cNvSpPr>
              <p:nvPr/>
            </p:nvSpPr>
            <p:spPr bwMode="auto">
              <a:xfrm>
                <a:off x="1258" y="1801"/>
                <a:ext cx="464" cy="137"/>
              </a:xfrm>
              <a:custGeom>
                <a:avLst/>
                <a:gdLst>
                  <a:gd name="T0" fmla="*/ 0 w 464"/>
                  <a:gd name="T1" fmla="*/ 42 h 137"/>
                  <a:gd name="T2" fmla="*/ 452 w 464"/>
                  <a:gd name="T3" fmla="*/ 0 h 137"/>
                  <a:gd name="T4" fmla="*/ 463 w 464"/>
                  <a:gd name="T5" fmla="*/ 92 h 137"/>
                  <a:gd name="T6" fmla="*/ 12 w 464"/>
                  <a:gd name="T7" fmla="*/ 136 h 137"/>
                  <a:gd name="T8" fmla="*/ 0 w 464"/>
                  <a:gd name="T9" fmla="*/ 42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4" h="137">
                    <a:moveTo>
                      <a:pt x="0" y="42"/>
                    </a:moveTo>
                    <a:lnTo>
                      <a:pt x="452" y="0"/>
                    </a:lnTo>
                    <a:lnTo>
                      <a:pt x="463" y="92"/>
                    </a:lnTo>
                    <a:lnTo>
                      <a:pt x="12" y="136"/>
                    </a:lnTo>
                    <a:lnTo>
                      <a:pt x="0" y="42"/>
                    </a:lnTo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69804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69804"/>
                      <a:invGamma/>
                    </a:schemeClr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888" name="Freeform 664"/>
              <p:cNvSpPr>
                <a:spLocks/>
              </p:cNvSpPr>
              <p:nvPr/>
            </p:nvSpPr>
            <p:spPr bwMode="auto">
              <a:xfrm>
                <a:off x="1214" y="1846"/>
                <a:ext cx="101" cy="102"/>
              </a:xfrm>
              <a:custGeom>
                <a:avLst/>
                <a:gdLst>
                  <a:gd name="T0" fmla="*/ 50 w 101"/>
                  <a:gd name="T1" fmla="*/ 101 h 102"/>
                  <a:gd name="T2" fmla="*/ 85 w 101"/>
                  <a:gd name="T3" fmla="*/ 86 h 102"/>
                  <a:gd name="T4" fmla="*/ 100 w 101"/>
                  <a:gd name="T5" fmla="*/ 51 h 102"/>
                  <a:gd name="T6" fmla="*/ 96 w 101"/>
                  <a:gd name="T7" fmla="*/ 31 h 102"/>
                  <a:gd name="T8" fmla="*/ 86 w 101"/>
                  <a:gd name="T9" fmla="*/ 15 h 102"/>
                  <a:gd name="T10" fmla="*/ 50 w 101"/>
                  <a:gd name="T11" fmla="*/ 0 h 102"/>
                  <a:gd name="T12" fmla="*/ 31 w 101"/>
                  <a:gd name="T13" fmla="*/ 4 h 102"/>
                  <a:gd name="T14" fmla="*/ 15 w 101"/>
                  <a:gd name="T15" fmla="*/ 15 h 102"/>
                  <a:gd name="T16" fmla="*/ 0 w 101"/>
                  <a:gd name="T17" fmla="*/ 51 h 102"/>
                  <a:gd name="T18" fmla="*/ 15 w 101"/>
                  <a:gd name="T19" fmla="*/ 86 h 102"/>
                  <a:gd name="T20" fmla="*/ 50 w 101"/>
                  <a:gd name="T21" fmla="*/ 10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1" h="102">
                    <a:moveTo>
                      <a:pt x="50" y="101"/>
                    </a:moveTo>
                    <a:lnTo>
                      <a:pt x="85" y="86"/>
                    </a:lnTo>
                    <a:lnTo>
                      <a:pt x="100" y="51"/>
                    </a:lnTo>
                    <a:lnTo>
                      <a:pt x="96" y="31"/>
                    </a:lnTo>
                    <a:lnTo>
                      <a:pt x="86" y="15"/>
                    </a:lnTo>
                    <a:lnTo>
                      <a:pt x="50" y="0"/>
                    </a:lnTo>
                    <a:lnTo>
                      <a:pt x="31" y="4"/>
                    </a:lnTo>
                    <a:lnTo>
                      <a:pt x="15" y="15"/>
                    </a:lnTo>
                    <a:lnTo>
                      <a:pt x="0" y="51"/>
                    </a:lnTo>
                    <a:lnTo>
                      <a:pt x="15" y="86"/>
                    </a:lnTo>
                    <a:lnTo>
                      <a:pt x="50" y="101"/>
                    </a:lnTo>
                  </a:path>
                </a:pathLst>
              </a:custGeom>
              <a:solidFill>
                <a:schemeClr val="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889" name="Freeform 665"/>
              <p:cNvSpPr>
                <a:spLocks/>
              </p:cNvSpPr>
              <p:nvPr/>
            </p:nvSpPr>
            <p:spPr bwMode="auto">
              <a:xfrm>
                <a:off x="1658" y="1794"/>
                <a:ext cx="100" cy="101"/>
              </a:xfrm>
              <a:custGeom>
                <a:avLst/>
                <a:gdLst>
                  <a:gd name="T0" fmla="*/ 50 w 100"/>
                  <a:gd name="T1" fmla="*/ 100 h 101"/>
                  <a:gd name="T2" fmla="*/ 15 w 100"/>
                  <a:gd name="T3" fmla="*/ 86 h 101"/>
                  <a:gd name="T4" fmla="*/ 0 w 100"/>
                  <a:gd name="T5" fmla="*/ 50 h 101"/>
                  <a:gd name="T6" fmla="*/ 14 w 100"/>
                  <a:gd name="T7" fmla="*/ 15 h 101"/>
                  <a:gd name="T8" fmla="*/ 50 w 100"/>
                  <a:gd name="T9" fmla="*/ 0 h 101"/>
                  <a:gd name="T10" fmla="*/ 69 w 100"/>
                  <a:gd name="T11" fmla="*/ 4 h 101"/>
                  <a:gd name="T12" fmla="*/ 85 w 100"/>
                  <a:gd name="T13" fmla="*/ 14 h 101"/>
                  <a:gd name="T14" fmla="*/ 99 w 100"/>
                  <a:gd name="T15" fmla="*/ 50 h 101"/>
                  <a:gd name="T16" fmla="*/ 96 w 100"/>
                  <a:gd name="T17" fmla="*/ 69 h 101"/>
                  <a:gd name="T18" fmla="*/ 85 w 100"/>
                  <a:gd name="T19" fmla="*/ 85 h 101"/>
                  <a:gd name="T20" fmla="*/ 50 w 100"/>
                  <a:gd name="T21" fmla="*/ 10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0" h="101">
                    <a:moveTo>
                      <a:pt x="50" y="100"/>
                    </a:moveTo>
                    <a:lnTo>
                      <a:pt x="15" y="86"/>
                    </a:lnTo>
                    <a:lnTo>
                      <a:pt x="0" y="50"/>
                    </a:lnTo>
                    <a:lnTo>
                      <a:pt x="14" y="15"/>
                    </a:lnTo>
                    <a:lnTo>
                      <a:pt x="50" y="0"/>
                    </a:lnTo>
                    <a:lnTo>
                      <a:pt x="69" y="4"/>
                    </a:lnTo>
                    <a:lnTo>
                      <a:pt x="85" y="14"/>
                    </a:lnTo>
                    <a:lnTo>
                      <a:pt x="99" y="50"/>
                    </a:lnTo>
                    <a:lnTo>
                      <a:pt x="96" y="69"/>
                    </a:lnTo>
                    <a:lnTo>
                      <a:pt x="85" y="85"/>
                    </a:lnTo>
                    <a:lnTo>
                      <a:pt x="50" y="100"/>
                    </a:lnTo>
                  </a:path>
                </a:pathLst>
              </a:custGeom>
              <a:solidFill>
                <a:schemeClr val="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08890" name="Freeform 666"/>
            <p:cNvSpPr>
              <a:spLocks/>
            </p:cNvSpPr>
            <p:nvPr/>
          </p:nvSpPr>
          <p:spPr bwMode="auto">
            <a:xfrm>
              <a:off x="1351" y="1407"/>
              <a:ext cx="271" cy="32"/>
            </a:xfrm>
            <a:custGeom>
              <a:avLst/>
              <a:gdLst>
                <a:gd name="T0" fmla="*/ 270 w 271"/>
                <a:gd name="T1" fmla="*/ 31 h 32"/>
                <a:gd name="T2" fmla="*/ 270 w 271"/>
                <a:gd name="T3" fmla="*/ 0 h 32"/>
                <a:gd name="T4" fmla="*/ 0 w 271"/>
                <a:gd name="T5" fmla="*/ 0 h 32"/>
                <a:gd name="T6" fmla="*/ 0 w 271"/>
                <a:gd name="T7" fmla="*/ 31 h 32"/>
                <a:gd name="T8" fmla="*/ 270 w 271"/>
                <a:gd name="T9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1" h="32">
                  <a:moveTo>
                    <a:pt x="270" y="31"/>
                  </a:moveTo>
                  <a:lnTo>
                    <a:pt x="270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270" y="31"/>
                  </a:lnTo>
                </a:path>
              </a:pathLst>
            </a:custGeom>
            <a:gradFill rotWithShape="0">
              <a:gsLst>
                <a:gs pos="0">
                  <a:srgbClr val="B2B2B2">
                    <a:gamma/>
                    <a:shade val="40000"/>
                    <a:invGamma/>
                  </a:srgbClr>
                </a:gs>
                <a:gs pos="50000">
                  <a:srgbClr val="B2B2B2"/>
                </a:gs>
                <a:gs pos="100000">
                  <a:srgbClr val="B2B2B2">
                    <a:gamma/>
                    <a:shade val="40000"/>
                    <a:invGamma/>
                  </a:srgbClr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891" name="Freeform 667"/>
            <p:cNvSpPr>
              <a:spLocks/>
            </p:cNvSpPr>
            <p:nvPr/>
          </p:nvSpPr>
          <p:spPr bwMode="auto">
            <a:xfrm>
              <a:off x="920" y="1022"/>
              <a:ext cx="432" cy="1488"/>
            </a:xfrm>
            <a:custGeom>
              <a:avLst/>
              <a:gdLst>
                <a:gd name="T0" fmla="*/ 0 w 432"/>
                <a:gd name="T1" fmla="*/ 1487 h 1488"/>
                <a:gd name="T2" fmla="*/ 0 w 432"/>
                <a:gd name="T3" fmla="*/ 1212 h 1488"/>
                <a:gd name="T4" fmla="*/ 40 w 432"/>
                <a:gd name="T5" fmla="*/ 1212 h 1488"/>
                <a:gd name="T6" fmla="*/ 62 w 432"/>
                <a:gd name="T7" fmla="*/ 1201 h 1488"/>
                <a:gd name="T8" fmla="*/ 62 w 432"/>
                <a:gd name="T9" fmla="*/ 887 h 1488"/>
                <a:gd name="T10" fmla="*/ 182 w 432"/>
                <a:gd name="T11" fmla="*/ 887 h 1488"/>
                <a:gd name="T12" fmla="*/ 182 w 432"/>
                <a:gd name="T13" fmla="*/ 802 h 1488"/>
                <a:gd name="T14" fmla="*/ 124 w 432"/>
                <a:gd name="T15" fmla="*/ 802 h 1488"/>
                <a:gd name="T16" fmla="*/ 119 w 432"/>
                <a:gd name="T17" fmla="*/ 800 h 1488"/>
                <a:gd name="T18" fmla="*/ 112 w 432"/>
                <a:gd name="T19" fmla="*/ 788 h 1488"/>
                <a:gd name="T20" fmla="*/ 112 w 432"/>
                <a:gd name="T21" fmla="*/ 757 h 1488"/>
                <a:gd name="T22" fmla="*/ 115 w 432"/>
                <a:gd name="T23" fmla="*/ 751 h 1488"/>
                <a:gd name="T24" fmla="*/ 124 w 432"/>
                <a:gd name="T25" fmla="*/ 746 h 1488"/>
                <a:gd name="T26" fmla="*/ 182 w 432"/>
                <a:gd name="T27" fmla="*/ 746 h 1488"/>
                <a:gd name="T28" fmla="*/ 182 w 432"/>
                <a:gd name="T29" fmla="*/ 595 h 1488"/>
                <a:gd name="T30" fmla="*/ 168 w 432"/>
                <a:gd name="T31" fmla="*/ 580 h 1488"/>
                <a:gd name="T32" fmla="*/ 168 w 432"/>
                <a:gd name="T33" fmla="*/ 232 h 1488"/>
                <a:gd name="T34" fmla="*/ 218 w 432"/>
                <a:gd name="T35" fmla="*/ 231 h 1488"/>
                <a:gd name="T36" fmla="*/ 218 w 432"/>
                <a:gd name="T37" fmla="*/ 123 h 1488"/>
                <a:gd name="T38" fmla="*/ 290 w 432"/>
                <a:gd name="T39" fmla="*/ 123 h 1488"/>
                <a:gd name="T40" fmla="*/ 296 w 432"/>
                <a:gd name="T41" fmla="*/ 121 h 1488"/>
                <a:gd name="T42" fmla="*/ 303 w 432"/>
                <a:gd name="T43" fmla="*/ 106 h 1488"/>
                <a:gd name="T44" fmla="*/ 303 w 432"/>
                <a:gd name="T45" fmla="*/ 0 h 1488"/>
                <a:gd name="T46" fmla="*/ 363 w 432"/>
                <a:gd name="T47" fmla="*/ 0 h 1488"/>
                <a:gd name="T48" fmla="*/ 369 w 432"/>
                <a:gd name="T49" fmla="*/ 2 h 1488"/>
                <a:gd name="T50" fmla="*/ 374 w 432"/>
                <a:gd name="T51" fmla="*/ 16 h 1488"/>
                <a:gd name="T52" fmla="*/ 374 w 432"/>
                <a:gd name="T53" fmla="*/ 314 h 1488"/>
                <a:gd name="T54" fmla="*/ 431 w 432"/>
                <a:gd name="T55" fmla="*/ 314 h 1488"/>
                <a:gd name="T56" fmla="*/ 431 w 432"/>
                <a:gd name="T57" fmla="*/ 394 h 1488"/>
                <a:gd name="T58" fmla="*/ 223 w 432"/>
                <a:gd name="T59" fmla="*/ 394 h 1488"/>
                <a:gd name="T60" fmla="*/ 223 w 432"/>
                <a:gd name="T61" fmla="*/ 1106 h 1488"/>
                <a:gd name="T62" fmla="*/ 187 w 432"/>
                <a:gd name="T63" fmla="*/ 1106 h 1488"/>
                <a:gd name="T64" fmla="*/ 187 w 432"/>
                <a:gd name="T65" fmla="*/ 1383 h 1488"/>
                <a:gd name="T66" fmla="*/ 141 w 432"/>
                <a:gd name="T67" fmla="*/ 1487 h 1488"/>
                <a:gd name="T68" fmla="*/ 0 w 432"/>
                <a:gd name="T69" fmla="*/ 1487 h 1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2" h="1488">
                  <a:moveTo>
                    <a:pt x="0" y="1487"/>
                  </a:moveTo>
                  <a:lnTo>
                    <a:pt x="0" y="1212"/>
                  </a:lnTo>
                  <a:lnTo>
                    <a:pt x="40" y="1212"/>
                  </a:lnTo>
                  <a:lnTo>
                    <a:pt x="62" y="1201"/>
                  </a:lnTo>
                  <a:lnTo>
                    <a:pt x="62" y="887"/>
                  </a:lnTo>
                  <a:lnTo>
                    <a:pt x="182" y="887"/>
                  </a:lnTo>
                  <a:lnTo>
                    <a:pt x="182" y="802"/>
                  </a:lnTo>
                  <a:lnTo>
                    <a:pt x="124" y="802"/>
                  </a:lnTo>
                  <a:lnTo>
                    <a:pt x="119" y="800"/>
                  </a:lnTo>
                  <a:lnTo>
                    <a:pt x="112" y="788"/>
                  </a:lnTo>
                  <a:lnTo>
                    <a:pt x="112" y="757"/>
                  </a:lnTo>
                  <a:lnTo>
                    <a:pt x="115" y="751"/>
                  </a:lnTo>
                  <a:lnTo>
                    <a:pt x="124" y="746"/>
                  </a:lnTo>
                  <a:lnTo>
                    <a:pt x="182" y="746"/>
                  </a:lnTo>
                  <a:lnTo>
                    <a:pt x="182" y="595"/>
                  </a:lnTo>
                  <a:lnTo>
                    <a:pt x="168" y="580"/>
                  </a:lnTo>
                  <a:lnTo>
                    <a:pt x="168" y="232"/>
                  </a:lnTo>
                  <a:lnTo>
                    <a:pt x="218" y="231"/>
                  </a:lnTo>
                  <a:lnTo>
                    <a:pt x="218" y="123"/>
                  </a:lnTo>
                  <a:lnTo>
                    <a:pt x="290" y="123"/>
                  </a:lnTo>
                  <a:lnTo>
                    <a:pt x="296" y="121"/>
                  </a:lnTo>
                  <a:lnTo>
                    <a:pt x="303" y="106"/>
                  </a:lnTo>
                  <a:lnTo>
                    <a:pt x="303" y="0"/>
                  </a:lnTo>
                  <a:lnTo>
                    <a:pt x="363" y="0"/>
                  </a:lnTo>
                  <a:lnTo>
                    <a:pt x="369" y="2"/>
                  </a:lnTo>
                  <a:lnTo>
                    <a:pt x="374" y="16"/>
                  </a:lnTo>
                  <a:lnTo>
                    <a:pt x="374" y="314"/>
                  </a:lnTo>
                  <a:lnTo>
                    <a:pt x="431" y="314"/>
                  </a:lnTo>
                  <a:lnTo>
                    <a:pt x="431" y="394"/>
                  </a:lnTo>
                  <a:lnTo>
                    <a:pt x="223" y="394"/>
                  </a:lnTo>
                  <a:lnTo>
                    <a:pt x="223" y="1106"/>
                  </a:lnTo>
                  <a:lnTo>
                    <a:pt x="187" y="1106"/>
                  </a:lnTo>
                  <a:lnTo>
                    <a:pt x="187" y="1383"/>
                  </a:lnTo>
                  <a:lnTo>
                    <a:pt x="141" y="1487"/>
                  </a:lnTo>
                  <a:lnTo>
                    <a:pt x="0" y="1487"/>
                  </a:lnTo>
                </a:path>
              </a:pathLst>
            </a:custGeom>
            <a:solidFill>
              <a:srgbClr val="868686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892" name="Freeform 668"/>
            <p:cNvSpPr>
              <a:spLocks/>
            </p:cNvSpPr>
            <p:nvPr/>
          </p:nvSpPr>
          <p:spPr bwMode="auto">
            <a:xfrm>
              <a:off x="1621" y="1022"/>
              <a:ext cx="432" cy="1488"/>
            </a:xfrm>
            <a:custGeom>
              <a:avLst/>
              <a:gdLst>
                <a:gd name="T0" fmla="*/ 431 w 432"/>
                <a:gd name="T1" fmla="*/ 1487 h 1488"/>
                <a:gd name="T2" fmla="*/ 431 w 432"/>
                <a:gd name="T3" fmla="*/ 1212 h 1488"/>
                <a:gd name="T4" fmla="*/ 391 w 432"/>
                <a:gd name="T5" fmla="*/ 1212 h 1488"/>
                <a:gd name="T6" fmla="*/ 369 w 432"/>
                <a:gd name="T7" fmla="*/ 1201 h 1488"/>
                <a:gd name="T8" fmla="*/ 369 w 432"/>
                <a:gd name="T9" fmla="*/ 887 h 1488"/>
                <a:gd name="T10" fmla="*/ 249 w 432"/>
                <a:gd name="T11" fmla="*/ 887 h 1488"/>
                <a:gd name="T12" fmla="*/ 249 w 432"/>
                <a:gd name="T13" fmla="*/ 802 h 1488"/>
                <a:gd name="T14" fmla="*/ 307 w 432"/>
                <a:gd name="T15" fmla="*/ 802 h 1488"/>
                <a:gd name="T16" fmla="*/ 312 w 432"/>
                <a:gd name="T17" fmla="*/ 800 h 1488"/>
                <a:gd name="T18" fmla="*/ 318 w 432"/>
                <a:gd name="T19" fmla="*/ 788 h 1488"/>
                <a:gd name="T20" fmla="*/ 318 w 432"/>
                <a:gd name="T21" fmla="*/ 757 h 1488"/>
                <a:gd name="T22" fmla="*/ 316 w 432"/>
                <a:gd name="T23" fmla="*/ 751 h 1488"/>
                <a:gd name="T24" fmla="*/ 307 w 432"/>
                <a:gd name="T25" fmla="*/ 746 h 1488"/>
                <a:gd name="T26" fmla="*/ 249 w 432"/>
                <a:gd name="T27" fmla="*/ 746 h 1488"/>
                <a:gd name="T28" fmla="*/ 249 w 432"/>
                <a:gd name="T29" fmla="*/ 595 h 1488"/>
                <a:gd name="T30" fmla="*/ 263 w 432"/>
                <a:gd name="T31" fmla="*/ 580 h 1488"/>
                <a:gd name="T32" fmla="*/ 263 w 432"/>
                <a:gd name="T33" fmla="*/ 232 h 1488"/>
                <a:gd name="T34" fmla="*/ 213 w 432"/>
                <a:gd name="T35" fmla="*/ 231 h 1488"/>
                <a:gd name="T36" fmla="*/ 213 w 432"/>
                <a:gd name="T37" fmla="*/ 123 h 1488"/>
                <a:gd name="T38" fmla="*/ 141 w 432"/>
                <a:gd name="T39" fmla="*/ 123 h 1488"/>
                <a:gd name="T40" fmla="*/ 134 w 432"/>
                <a:gd name="T41" fmla="*/ 121 h 1488"/>
                <a:gd name="T42" fmla="*/ 128 w 432"/>
                <a:gd name="T43" fmla="*/ 106 h 1488"/>
                <a:gd name="T44" fmla="*/ 128 w 432"/>
                <a:gd name="T45" fmla="*/ 0 h 1488"/>
                <a:gd name="T46" fmla="*/ 68 w 432"/>
                <a:gd name="T47" fmla="*/ 0 h 1488"/>
                <a:gd name="T48" fmla="*/ 62 w 432"/>
                <a:gd name="T49" fmla="*/ 2 h 1488"/>
                <a:gd name="T50" fmla="*/ 56 w 432"/>
                <a:gd name="T51" fmla="*/ 16 h 1488"/>
                <a:gd name="T52" fmla="*/ 56 w 432"/>
                <a:gd name="T53" fmla="*/ 314 h 1488"/>
                <a:gd name="T54" fmla="*/ 0 w 432"/>
                <a:gd name="T55" fmla="*/ 314 h 1488"/>
                <a:gd name="T56" fmla="*/ 0 w 432"/>
                <a:gd name="T57" fmla="*/ 394 h 1488"/>
                <a:gd name="T58" fmla="*/ 208 w 432"/>
                <a:gd name="T59" fmla="*/ 394 h 1488"/>
                <a:gd name="T60" fmla="*/ 208 w 432"/>
                <a:gd name="T61" fmla="*/ 1106 h 1488"/>
                <a:gd name="T62" fmla="*/ 244 w 432"/>
                <a:gd name="T63" fmla="*/ 1106 h 1488"/>
                <a:gd name="T64" fmla="*/ 244 w 432"/>
                <a:gd name="T65" fmla="*/ 1383 h 1488"/>
                <a:gd name="T66" fmla="*/ 290 w 432"/>
                <a:gd name="T67" fmla="*/ 1487 h 1488"/>
                <a:gd name="T68" fmla="*/ 431 w 432"/>
                <a:gd name="T69" fmla="*/ 1487 h 1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2" h="1488">
                  <a:moveTo>
                    <a:pt x="431" y="1487"/>
                  </a:moveTo>
                  <a:lnTo>
                    <a:pt x="431" y="1212"/>
                  </a:lnTo>
                  <a:lnTo>
                    <a:pt x="391" y="1212"/>
                  </a:lnTo>
                  <a:lnTo>
                    <a:pt x="369" y="1201"/>
                  </a:lnTo>
                  <a:lnTo>
                    <a:pt x="369" y="887"/>
                  </a:lnTo>
                  <a:lnTo>
                    <a:pt x="249" y="887"/>
                  </a:lnTo>
                  <a:lnTo>
                    <a:pt x="249" y="802"/>
                  </a:lnTo>
                  <a:lnTo>
                    <a:pt x="307" y="802"/>
                  </a:lnTo>
                  <a:lnTo>
                    <a:pt x="312" y="800"/>
                  </a:lnTo>
                  <a:lnTo>
                    <a:pt x="318" y="788"/>
                  </a:lnTo>
                  <a:lnTo>
                    <a:pt x="318" y="757"/>
                  </a:lnTo>
                  <a:lnTo>
                    <a:pt x="316" y="751"/>
                  </a:lnTo>
                  <a:lnTo>
                    <a:pt x="307" y="746"/>
                  </a:lnTo>
                  <a:lnTo>
                    <a:pt x="249" y="746"/>
                  </a:lnTo>
                  <a:lnTo>
                    <a:pt x="249" y="595"/>
                  </a:lnTo>
                  <a:lnTo>
                    <a:pt x="263" y="580"/>
                  </a:lnTo>
                  <a:lnTo>
                    <a:pt x="263" y="232"/>
                  </a:lnTo>
                  <a:lnTo>
                    <a:pt x="213" y="231"/>
                  </a:lnTo>
                  <a:lnTo>
                    <a:pt x="213" y="123"/>
                  </a:lnTo>
                  <a:lnTo>
                    <a:pt x="141" y="123"/>
                  </a:lnTo>
                  <a:lnTo>
                    <a:pt x="134" y="121"/>
                  </a:lnTo>
                  <a:lnTo>
                    <a:pt x="128" y="106"/>
                  </a:lnTo>
                  <a:lnTo>
                    <a:pt x="128" y="0"/>
                  </a:lnTo>
                  <a:lnTo>
                    <a:pt x="68" y="0"/>
                  </a:lnTo>
                  <a:lnTo>
                    <a:pt x="62" y="2"/>
                  </a:lnTo>
                  <a:lnTo>
                    <a:pt x="56" y="16"/>
                  </a:lnTo>
                  <a:lnTo>
                    <a:pt x="56" y="314"/>
                  </a:lnTo>
                  <a:lnTo>
                    <a:pt x="0" y="314"/>
                  </a:lnTo>
                  <a:lnTo>
                    <a:pt x="0" y="394"/>
                  </a:lnTo>
                  <a:lnTo>
                    <a:pt x="208" y="394"/>
                  </a:lnTo>
                  <a:lnTo>
                    <a:pt x="208" y="1106"/>
                  </a:lnTo>
                  <a:lnTo>
                    <a:pt x="244" y="1106"/>
                  </a:lnTo>
                  <a:lnTo>
                    <a:pt x="244" y="1383"/>
                  </a:lnTo>
                  <a:lnTo>
                    <a:pt x="290" y="1487"/>
                  </a:lnTo>
                  <a:lnTo>
                    <a:pt x="431" y="1487"/>
                  </a:lnTo>
                </a:path>
              </a:pathLst>
            </a:custGeom>
            <a:solidFill>
              <a:srgbClr val="868686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893" name="Freeform 669"/>
            <p:cNvSpPr>
              <a:spLocks/>
            </p:cNvSpPr>
            <p:nvPr/>
          </p:nvSpPr>
          <p:spPr bwMode="auto">
            <a:xfrm>
              <a:off x="1359" y="1012"/>
              <a:ext cx="253" cy="70"/>
            </a:xfrm>
            <a:custGeom>
              <a:avLst/>
              <a:gdLst>
                <a:gd name="T0" fmla="*/ 0 w 253"/>
                <a:gd name="T1" fmla="*/ 69 h 70"/>
                <a:gd name="T2" fmla="*/ 252 w 253"/>
                <a:gd name="T3" fmla="*/ 69 h 70"/>
                <a:gd name="T4" fmla="*/ 243 w 253"/>
                <a:gd name="T5" fmla="*/ 45 h 70"/>
                <a:gd name="T6" fmla="*/ 230 w 253"/>
                <a:gd name="T7" fmla="*/ 26 h 70"/>
                <a:gd name="T8" fmla="*/ 215 w 253"/>
                <a:gd name="T9" fmla="*/ 12 h 70"/>
                <a:gd name="T10" fmla="*/ 200 w 253"/>
                <a:gd name="T11" fmla="*/ 0 h 70"/>
                <a:gd name="T12" fmla="*/ 54 w 253"/>
                <a:gd name="T13" fmla="*/ 0 h 70"/>
                <a:gd name="T14" fmla="*/ 38 w 253"/>
                <a:gd name="T15" fmla="*/ 11 h 70"/>
                <a:gd name="T16" fmla="*/ 23 w 253"/>
                <a:gd name="T17" fmla="*/ 26 h 70"/>
                <a:gd name="T18" fmla="*/ 14 w 253"/>
                <a:gd name="T19" fmla="*/ 41 h 70"/>
                <a:gd name="T20" fmla="*/ 0 w 253"/>
                <a:gd name="T21" fmla="*/ 6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3" h="70">
                  <a:moveTo>
                    <a:pt x="0" y="69"/>
                  </a:moveTo>
                  <a:lnTo>
                    <a:pt x="252" y="69"/>
                  </a:lnTo>
                  <a:lnTo>
                    <a:pt x="243" y="45"/>
                  </a:lnTo>
                  <a:lnTo>
                    <a:pt x="230" y="26"/>
                  </a:lnTo>
                  <a:lnTo>
                    <a:pt x="215" y="12"/>
                  </a:lnTo>
                  <a:lnTo>
                    <a:pt x="200" y="0"/>
                  </a:lnTo>
                  <a:lnTo>
                    <a:pt x="54" y="0"/>
                  </a:lnTo>
                  <a:lnTo>
                    <a:pt x="38" y="11"/>
                  </a:lnTo>
                  <a:lnTo>
                    <a:pt x="23" y="26"/>
                  </a:lnTo>
                  <a:lnTo>
                    <a:pt x="14" y="41"/>
                  </a:lnTo>
                  <a:lnTo>
                    <a:pt x="0" y="69"/>
                  </a:lnTo>
                </a:path>
              </a:pathLst>
            </a:custGeom>
            <a:gradFill rotWithShape="0">
              <a:gsLst>
                <a:gs pos="0">
                  <a:srgbClr val="CBCBCB">
                    <a:gamma/>
                    <a:shade val="29804"/>
                    <a:invGamma/>
                  </a:srgbClr>
                </a:gs>
                <a:gs pos="50000">
                  <a:srgbClr val="CBCBCB"/>
                </a:gs>
                <a:gs pos="100000">
                  <a:srgbClr val="CBCBCB">
                    <a:gamma/>
                    <a:shade val="29804"/>
                    <a:invGamma/>
                  </a:srgbClr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894" name="Freeform 670"/>
            <p:cNvSpPr>
              <a:spLocks/>
            </p:cNvSpPr>
            <p:nvPr/>
          </p:nvSpPr>
          <p:spPr bwMode="auto">
            <a:xfrm>
              <a:off x="1359" y="1335"/>
              <a:ext cx="253" cy="70"/>
            </a:xfrm>
            <a:custGeom>
              <a:avLst/>
              <a:gdLst>
                <a:gd name="T0" fmla="*/ 0 w 253"/>
                <a:gd name="T1" fmla="*/ 69 h 70"/>
                <a:gd name="T2" fmla="*/ 252 w 253"/>
                <a:gd name="T3" fmla="*/ 69 h 70"/>
                <a:gd name="T4" fmla="*/ 243 w 253"/>
                <a:gd name="T5" fmla="*/ 45 h 70"/>
                <a:gd name="T6" fmla="*/ 230 w 253"/>
                <a:gd name="T7" fmla="*/ 26 h 70"/>
                <a:gd name="T8" fmla="*/ 215 w 253"/>
                <a:gd name="T9" fmla="*/ 12 h 70"/>
                <a:gd name="T10" fmla="*/ 200 w 253"/>
                <a:gd name="T11" fmla="*/ 0 h 70"/>
                <a:gd name="T12" fmla="*/ 54 w 253"/>
                <a:gd name="T13" fmla="*/ 0 h 70"/>
                <a:gd name="T14" fmla="*/ 38 w 253"/>
                <a:gd name="T15" fmla="*/ 11 h 70"/>
                <a:gd name="T16" fmla="*/ 23 w 253"/>
                <a:gd name="T17" fmla="*/ 26 h 70"/>
                <a:gd name="T18" fmla="*/ 14 w 253"/>
                <a:gd name="T19" fmla="*/ 41 h 70"/>
                <a:gd name="T20" fmla="*/ 0 w 253"/>
                <a:gd name="T21" fmla="*/ 6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3" h="70">
                  <a:moveTo>
                    <a:pt x="0" y="69"/>
                  </a:moveTo>
                  <a:lnTo>
                    <a:pt x="252" y="69"/>
                  </a:lnTo>
                  <a:lnTo>
                    <a:pt x="243" y="45"/>
                  </a:lnTo>
                  <a:lnTo>
                    <a:pt x="230" y="26"/>
                  </a:lnTo>
                  <a:lnTo>
                    <a:pt x="215" y="12"/>
                  </a:lnTo>
                  <a:lnTo>
                    <a:pt x="200" y="0"/>
                  </a:lnTo>
                  <a:lnTo>
                    <a:pt x="54" y="0"/>
                  </a:lnTo>
                  <a:lnTo>
                    <a:pt x="38" y="11"/>
                  </a:lnTo>
                  <a:lnTo>
                    <a:pt x="23" y="26"/>
                  </a:lnTo>
                  <a:lnTo>
                    <a:pt x="14" y="41"/>
                  </a:lnTo>
                  <a:lnTo>
                    <a:pt x="0" y="69"/>
                  </a:lnTo>
                </a:path>
              </a:pathLst>
            </a:custGeom>
            <a:gradFill rotWithShape="0">
              <a:gsLst>
                <a:gs pos="0">
                  <a:srgbClr val="CBCBCB">
                    <a:gamma/>
                    <a:shade val="29804"/>
                    <a:invGamma/>
                  </a:srgbClr>
                </a:gs>
                <a:gs pos="50000">
                  <a:srgbClr val="CBCBCB"/>
                </a:gs>
                <a:gs pos="100000">
                  <a:srgbClr val="CBCBCB">
                    <a:gamma/>
                    <a:shade val="29804"/>
                    <a:invGamma/>
                  </a:srgbClr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895" name="Freeform 671"/>
            <p:cNvSpPr>
              <a:spLocks/>
            </p:cNvSpPr>
            <p:nvPr/>
          </p:nvSpPr>
          <p:spPr bwMode="auto">
            <a:xfrm>
              <a:off x="1445" y="1010"/>
              <a:ext cx="80" cy="377"/>
            </a:xfrm>
            <a:custGeom>
              <a:avLst/>
              <a:gdLst>
                <a:gd name="T0" fmla="*/ 0 w 80"/>
                <a:gd name="T1" fmla="*/ 376 h 377"/>
                <a:gd name="T2" fmla="*/ 0 w 80"/>
                <a:gd name="T3" fmla="*/ 34 h 377"/>
                <a:gd name="T4" fmla="*/ 9 w 80"/>
                <a:gd name="T5" fmla="*/ 21 h 377"/>
                <a:gd name="T6" fmla="*/ 22 w 80"/>
                <a:gd name="T7" fmla="*/ 7 h 377"/>
                <a:gd name="T8" fmla="*/ 30 w 80"/>
                <a:gd name="T9" fmla="*/ 3 h 377"/>
                <a:gd name="T10" fmla="*/ 40 w 80"/>
                <a:gd name="T11" fmla="*/ 0 h 377"/>
                <a:gd name="T12" fmla="*/ 55 w 80"/>
                <a:gd name="T13" fmla="*/ 4 h 377"/>
                <a:gd name="T14" fmla="*/ 66 w 80"/>
                <a:gd name="T15" fmla="*/ 16 h 377"/>
                <a:gd name="T16" fmla="*/ 75 w 80"/>
                <a:gd name="T17" fmla="*/ 25 h 377"/>
                <a:gd name="T18" fmla="*/ 79 w 80"/>
                <a:gd name="T19" fmla="*/ 34 h 377"/>
                <a:gd name="T20" fmla="*/ 79 w 80"/>
                <a:gd name="T21" fmla="*/ 373 h 377"/>
                <a:gd name="T22" fmla="*/ 70 w 80"/>
                <a:gd name="T23" fmla="*/ 355 h 377"/>
                <a:gd name="T24" fmla="*/ 63 w 80"/>
                <a:gd name="T25" fmla="*/ 340 h 377"/>
                <a:gd name="T26" fmla="*/ 55 w 80"/>
                <a:gd name="T27" fmla="*/ 331 h 377"/>
                <a:gd name="T28" fmla="*/ 42 w 80"/>
                <a:gd name="T29" fmla="*/ 324 h 377"/>
                <a:gd name="T30" fmla="*/ 25 w 80"/>
                <a:gd name="T31" fmla="*/ 333 h 377"/>
                <a:gd name="T32" fmla="*/ 16 w 80"/>
                <a:gd name="T33" fmla="*/ 348 h 377"/>
                <a:gd name="T34" fmla="*/ 10 w 80"/>
                <a:gd name="T35" fmla="*/ 364 h 377"/>
                <a:gd name="T36" fmla="*/ 0 w 80"/>
                <a:gd name="T37" fmla="*/ 37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0" h="377">
                  <a:moveTo>
                    <a:pt x="0" y="376"/>
                  </a:moveTo>
                  <a:lnTo>
                    <a:pt x="0" y="34"/>
                  </a:lnTo>
                  <a:lnTo>
                    <a:pt x="9" y="21"/>
                  </a:lnTo>
                  <a:lnTo>
                    <a:pt x="22" y="7"/>
                  </a:lnTo>
                  <a:lnTo>
                    <a:pt x="30" y="3"/>
                  </a:lnTo>
                  <a:lnTo>
                    <a:pt x="40" y="0"/>
                  </a:lnTo>
                  <a:lnTo>
                    <a:pt x="55" y="4"/>
                  </a:lnTo>
                  <a:lnTo>
                    <a:pt x="66" y="16"/>
                  </a:lnTo>
                  <a:lnTo>
                    <a:pt x="75" y="25"/>
                  </a:lnTo>
                  <a:lnTo>
                    <a:pt x="79" y="34"/>
                  </a:lnTo>
                  <a:lnTo>
                    <a:pt x="79" y="373"/>
                  </a:lnTo>
                  <a:lnTo>
                    <a:pt x="70" y="355"/>
                  </a:lnTo>
                  <a:lnTo>
                    <a:pt x="63" y="340"/>
                  </a:lnTo>
                  <a:lnTo>
                    <a:pt x="55" y="331"/>
                  </a:lnTo>
                  <a:lnTo>
                    <a:pt x="42" y="324"/>
                  </a:lnTo>
                  <a:lnTo>
                    <a:pt x="25" y="333"/>
                  </a:lnTo>
                  <a:lnTo>
                    <a:pt x="16" y="348"/>
                  </a:lnTo>
                  <a:lnTo>
                    <a:pt x="10" y="364"/>
                  </a:lnTo>
                  <a:lnTo>
                    <a:pt x="0" y="376"/>
                  </a:lnTo>
                </a:path>
              </a:pathLst>
            </a:custGeom>
            <a:gradFill rotWithShape="0">
              <a:gsLst>
                <a:gs pos="0">
                  <a:srgbClr val="CBCBCB">
                    <a:gamma/>
                    <a:shade val="60000"/>
                    <a:invGamma/>
                  </a:srgbClr>
                </a:gs>
                <a:gs pos="50000">
                  <a:srgbClr val="CBCBCB"/>
                </a:gs>
                <a:gs pos="100000">
                  <a:srgbClr val="CBCBCB">
                    <a:gamma/>
                    <a:shade val="60000"/>
                    <a:invGamma/>
                  </a:srgbClr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896" name="Freeform 672"/>
            <p:cNvSpPr>
              <a:spLocks/>
            </p:cNvSpPr>
            <p:nvPr/>
          </p:nvSpPr>
          <p:spPr bwMode="auto">
            <a:xfrm>
              <a:off x="1413" y="1046"/>
              <a:ext cx="30" cy="361"/>
            </a:xfrm>
            <a:custGeom>
              <a:avLst/>
              <a:gdLst>
                <a:gd name="T0" fmla="*/ 14 w 30"/>
                <a:gd name="T1" fmla="*/ 360 h 361"/>
                <a:gd name="T2" fmla="*/ 23 w 30"/>
                <a:gd name="T3" fmla="*/ 355 h 361"/>
                <a:gd name="T4" fmla="*/ 29 w 30"/>
                <a:gd name="T5" fmla="*/ 343 h 361"/>
                <a:gd name="T6" fmla="*/ 29 w 30"/>
                <a:gd name="T7" fmla="*/ 0 h 361"/>
                <a:gd name="T8" fmla="*/ 23 w 30"/>
                <a:gd name="T9" fmla="*/ 9 h 361"/>
                <a:gd name="T10" fmla="*/ 17 w 30"/>
                <a:gd name="T11" fmla="*/ 10 h 361"/>
                <a:gd name="T12" fmla="*/ 8 w 30"/>
                <a:gd name="T13" fmla="*/ 7 h 361"/>
                <a:gd name="T14" fmla="*/ 0 w 30"/>
                <a:gd name="T15" fmla="*/ 1 h 361"/>
                <a:gd name="T16" fmla="*/ 0 w 30"/>
                <a:gd name="T17" fmla="*/ 346 h 361"/>
                <a:gd name="T18" fmla="*/ 3 w 30"/>
                <a:gd name="T19" fmla="*/ 352 h 361"/>
                <a:gd name="T20" fmla="*/ 8 w 30"/>
                <a:gd name="T21" fmla="*/ 357 h 361"/>
                <a:gd name="T22" fmla="*/ 14 w 30"/>
                <a:gd name="T23" fmla="*/ 36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361">
                  <a:moveTo>
                    <a:pt x="14" y="360"/>
                  </a:moveTo>
                  <a:lnTo>
                    <a:pt x="23" y="355"/>
                  </a:lnTo>
                  <a:lnTo>
                    <a:pt x="29" y="343"/>
                  </a:lnTo>
                  <a:lnTo>
                    <a:pt x="29" y="0"/>
                  </a:lnTo>
                  <a:lnTo>
                    <a:pt x="23" y="9"/>
                  </a:lnTo>
                  <a:lnTo>
                    <a:pt x="17" y="10"/>
                  </a:lnTo>
                  <a:lnTo>
                    <a:pt x="8" y="7"/>
                  </a:lnTo>
                  <a:lnTo>
                    <a:pt x="0" y="1"/>
                  </a:lnTo>
                  <a:lnTo>
                    <a:pt x="0" y="346"/>
                  </a:lnTo>
                  <a:lnTo>
                    <a:pt x="3" y="352"/>
                  </a:lnTo>
                  <a:lnTo>
                    <a:pt x="8" y="357"/>
                  </a:lnTo>
                  <a:lnTo>
                    <a:pt x="14" y="360"/>
                  </a:lnTo>
                </a:path>
              </a:pathLst>
            </a:custGeom>
            <a:gradFill rotWithShape="0">
              <a:gsLst>
                <a:gs pos="0">
                  <a:srgbClr val="CBCBCB">
                    <a:gamma/>
                    <a:shade val="89804"/>
                    <a:invGamma/>
                  </a:srgbClr>
                </a:gs>
                <a:gs pos="50000">
                  <a:srgbClr val="CBCBCB"/>
                </a:gs>
                <a:gs pos="100000">
                  <a:srgbClr val="CBCBCB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897" name="Freeform 673"/>
            <p:cNvSpPr>
              <a:spLocks/>
            </p:cNvSpPr>
            <p:nvPr/>
          </p:nvSpPr>
          <p:spPr bwMode="auto">
            <a:xfrm>
              <a:off x="1529" y="1046"/>
              <a:ext cx="30" cy="361"/>
            </a:xfrm>
            <a:custGeom>
              <a:avLst/>
              <a:gdLst>
                <a:gd name="T0" fmla="*/ 14 w 30"/>
                <a:gd name="T1" fmla="*/ 360 h 361"/>
                <a:gd name="T2" fmla="*/ 23 w 30"/>
                <a:gd name="T3" fmla="*/ 355 h 361"/>
                <a:gd name="T4" fmla="*/ 29 w 30"/>
                <a:gd name="T5" fmla="*/ 343 h 361"/>
                <a:gd name="T6" fmla="*/ 29 w 30"/>
                <a:gd name="T7" fmla="*/ 0 h 361"/>
                <a:gd name="T8" fmla="*/ 23 w 30"/>
                <a:gd name="T9" fmla="*/ 9 h 361"/>
                <a:gd name="T10" fmla="*/ 17 w 30"/>
                <a:gd name="T11" fmla="*/ 10 h 361"/>
                <a:gd name="T12" fmla="*/ 8 w 30"/>
                <a:gd name="T13" fmla="*/ 7 h 361"/>
                <a:gd name="T14" fmla="*/ 0 w 30"/>
                <a:gd name="T15" fmla="*/ 1 h 361"/>
                <a:gd name="T16" fmla="*/ 0 w 30"/>
                <a:gd name="T17" fmla="*/ 346 h 361"/>
                <a:gd name="T18" fmla="*/ 3 w 30"/>
                <a:gd name="T19" fmla="*/ 352 h 361"/>
                <a:gd name="T20" fmla="*/ 8 w 30"/>
                <a:gd name="T21" fmla="*/ 357 h 361"/>
                <a:gd name="T22" fmla="*/ 14 w 30"/>
                <a:gd name="T23" fmla="*/ 36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361">
                  <a:moveTo>
                    <a:pt x="14" y="360"/>
                  </a:moveTo>
                  <a:lnTo>
                    <a:pt x="23" y="355"/>
                  </a:lnTo>
                  <a:lnTo>
                    <a:pt x="29" y="343"/>
                  </a:lnTo>
                  <a:lnTo>
                    <a:pt x="29" y="0"/>
                  </a:lnTo>
                  <a:lnTo>
                    <a:pt x="23" y="9"/>
                  </a:lnTo>
                  <a:lnTo>
                    <a:pt x="17" y="10"/>
                  </a:lnTo>
                  <a:lnTo>
                    <a:pt x="8" y="7"/>
                  </a:lnTo>
                  <a:lnTo>
                    <a:pt x="0" y="1"/>
                  </a:lnTo>
                  <a:lnTo>
                    <a:pt x="0" y="346"/>
                  </a:lnTo>
                  <a:lnTo>
                    <a:pt x="3" y="352"/>
                  </a:lnTo>
                  <a:lnTo>
                    <a:pt x="8" y="357"/>
                  </a:lnTo>
                  <a:lnTo>
                    <a:pt x="14" y="360"/>
                  </a:lnTo>
                </a:path>
              </a:pathLst>
            </a:custGeom>
            <a:gradFill rotWithShape="0">
              <a:gsLst>
                <a:gs pos="0">
                  <a:srgbClr val="CBCBCB">
                    <a:gamma/>
                    <a:shade val="89804"/>
                    <a:invGamma/>
                  </a:srgbClr>
                </a:gs>
                <a:gs pos="50000">
                  <a:srgbClr val="CBCBCB"/>
                </a:gs>
                <a:gs pos="100000">
                  <a:srgbClr val="CBCBCB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898" name="Freeform 674"/>
            <p:cNvSpPr>
              <a:spLocks/>
            </p:cNvSpPr>
            <p:nvPr/>
          </p:nvSpPr>
          <p:spPr bwMode="auto">
            <a:xfrm>
              <a:off x="1359" y="1020"/>
              <a:ext cx="55" cy="384"/>
            </a:xfrm>
            <a:custGeom>
              <a:avLst/>
              <a:gdLst>
                <a:gd name="T0" fmla="*/ 0 w 55"/>
                <a:gd name="T1" fmla="*/ 383 h 384"/>
                <a:gd name="T2" fmla="*/ 0 w 55"/>
                <a:gd name="T3" fmla="*/ 59 h 384"/>
                <a:gd name="T4" fmla="*/ 5 w 55"/>
                <a:gd name="T5" fmla="*/ 44 h 384"/>
                <a:gd name="T6" fmla="*/ 15 w 55"/>
                <a:gd name="T7" fmla="*/ 24 h 384"/>
                <a:gd name="T8" fmla="*/ 27 w 55"/>
                <a:gd name="T9" fmla="*/ 11 h 384"/>
                <a:gd name="T10" fmla="*/ 39 w 55"/>
                <a:gd name="T11" fmla="*/ 0 h 384"/>
                <a:gd name="T12" fmla="*/ 50 w 55"/>
                <a:gd name="T13" fmla="*/ 0 h 384"/>
                <a:gd name="T14" fmla="*/ 54 w 55"/>
                <a:gd name="T15" fmla="*/ 11 h 384"/>
                <a:gd name="T16" fmla="*/ 54 w 55"/>
                <a:gd name="T17" fmla="*/ 326 h 384"/>
                <a:gd name="T18" fmla="*/ 50 w 55"/>
                <a:gd name="T19" fmla="*/ 318 h 384"/>
                <a:gd name="T20" fmla="*/ 42 w 55"/>
                <a:gd name="T21" fmla="*/ 320 h 384"/>
                <a:gd name="T22" fmla="*/ 24 w 55"/>
                <a:gd name="T23" fmla="*/ 335 h 384"/>
                <a:gd name="T24" fmla="*/ 15 w 55"/>
                <a:gd name="T25" fmla="*/ 351 h 384"/>
                <a:gd name="T26" fmla="*/ 6 w 55"/>
                <a:gd name="T27" fmla="*/ 366 h 384"/>
                <a:gd name="T28" fmla="*/ 0 w 55"/>
                <a:gd name="T29" fmla="*/ 383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" h="384">
                  <a:moveTo>
                    <a:pt x="0" y="383"/>
                  </a:moveTo>
                  <a:lnTo>
                    <a:pt x="0" y="59"/>
                  </a:lnTo>
                  <a:lnTo>
                    <a:pt x="5" y="44"/>
                  </a:lnTo>
                  <a:lnTo>
                    <a:pt x="15" y="24"/>
                  </a:lnTo>
                  <a:lnTo>
                    <a:pt x="27" y="1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54" y="11"/>
                  </a:lnTo>
                  <a:lnTo>
                    <a:pt x="54" y="326"/>
                  </a:lnTo>
                  <a:lnTo>
                    <a:pt x="50" y="318"/>
                  </a:lnTo>
                  <a:lnTo>
                    <a:pt x="42" y="320"/>
                  </a:lnTo>
                  <a:lnTo>
                    <a:pt x="24" y="335"/>
                  </a:lnTo>
                  <a:lnTo>
                    <a:pt x="15" y="351"/>
                  </a:lnTo>
                  <a:lnTo>
                    <a:pt x="6" y="366"/>
                  </a:lnTo>
                  <a:lnTo>
                    <a:pt x="0" y="383"/>
                  </a:lnTo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B2B2B2">
                    <a:gamma/>
                    <a:shade val="69804"/>
                    <a:invGamma/>
                  </a:srgbClr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899" name="Freeform 675"/>
            <p:cNvSpPr>
              <a:spLocks/>
            </p:cNvSpPr>
            <p:nvPr/>
          </p:nvSpPr>
          <p:spPr bwMode="auto">
            <a:xfrm>
              <a:off x="1558" y="1019"/>
              <a:ext cx="55" cy="384"/>
            </a:xfrm>
            <a:custGeom>
              <a:avLst/>
              <a:gdLst>
                <a:gd name="T0" fmla="*/ 54 w 55"/>
                <a:gd name="T1" fmla="*/ 383 h 384"/>
                <a:gd name="T2" fmla="*/ 54 w 55"/>
                <a:gd name="T3" fmla="*/ 59 h 384"/>
                <a:gd name="T4" fmla="*/ 49 w 55"/>
                <a:gd name="T5" fmla="*/ 44 h 384"/>
                <a:gd name="T6" fmla="*/ 39 w 55"/>
                <a:gd name="T7" fmla="*/ 24 h 384"/>
                <a:gd name="T8" fmla="*/ 27 w 55"/>
                <a:gd name="T9" fmla="*/ 11 h 384"/>
                <a:gd name="T10" fmla="*/ 15 w 55"/>
                <a:gd name="T11" fmla="*/ 0 h 384"/>
                <a:gd name="T12" fmla="*/ 4 w 55"/>
                <a:gd name="T13" fmla="*/ 0 h 384"/>
                <a:gd name="T14" fmla="*/ 0 w 55"/>
                <a:gd name="T15" fmla="*/ 11 h 384"/>
                <a:gd name="T16" fmla="*/ 0 w 55"/>
                <a:gd name="T17" fmla="*/ 326 h 384"/>
                <a:gd name="T18" fmla="*/ 4 w 55"/>
                <a:gd name="T19" fmla="*/ 318 h 384"/>
                <a:gd name="T20" fmla="*/ 12 w 55"/>
                <a:gd name="T21" fmla="*/ 320 h 384"/>
                <a:gd name="T22" fmla="*/ 30 w 55"/>
                <a:gd name="T23" fmla="*/ 335 h 384"/>
                <a:gd name="T24" fmla="*/ 39 w 55"/>
                <a:gd name="T25" fmla="*/ 351 h 384"/>
                <a:gd name="T26" fmla="*/ 48 w 55"/>
                <a:gd name="T27" fmla="*/ 366 h 384"/>
                <a:gd name="T28" fmla="*/ 54 w 55"/>
                <a:gd name="T29" fmla="*/ 383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" h="384">
                  <a:moveTo>
                    <a:pt x="54" y="383"/>
                  </a:moveTo>
                  <a:lnTo>
                    <a:pt x="54" y="59"/>
                  </a:lnTo>
                  <a:lnTo>
                    <a:pt x="49" y="44"/>
                  </a:lnTo>
                  <a:lnTo>
                    <a:pt x="39" y="24"/>
                  </a:lnTo>
                  <a:lnTo>
                    <a:pt x="27" y="11"/>
                  </a:lnTo>
                  <a:lnTo>
                    <a:pt x="15" y="0"/>
                  </a:lnTo>
                  <a:lnTo>
                    <a:pt x="4" y="0"/>
                  </a:lnTo>
                  <a:lnTo>
                    <a:pt x="0" y="11"/>
                  </a:lnTo>
                  <a:lnTo>
                    <a:pt x="0" y="326"/>
                  </a:lnTo>
                  <a:lnTo>
                    <a:pt x="4" y="318"/>
                  </a:lnTo>
                  <a:lnTo>
                    <a:pt x="12" y="320"/>
                  </a:lnTo>
                  <a:lnTo>
                    <a:pt x="30" y="335"/>
                  </a:lnTo>
                  <a:lnTo>
                    <a:pt x="39" y="351"/>
                  </a:lnTo>
                  <a:lnTo>
                    <a:pt x="48" y="366"/>
                  </a:lnTo>
                  <a:lnTo>
                    <a:pt x="54" y="383"/>
                  </a:lnTo>
                </a:path>
              </a:pathLst>
            </a:custGeom>
            <a:gradFill rotWithShape="0">
              <a:gsLst>
                <a:gs pos="0">
                  <a:srgbClr val="B2B2B2">
                    <a:gamma/>
                    <a:shade val="60000"/>
                    <a:invGamma/>
                  </a:srgbClr>
                </a:gs>
                <a:gs pos="100000">
                  <a:srgbClr val="B2B2B2"/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900" name="Rectangle 676"/>
            <p:cNvSpPr>
              <a:spLocks noChangeArrowheads="1"/>
            </p:cNvSpPr>
            <p:nvPr/>
          </p:nvSpPr>
          <p:spPr bwMode="auto">
            <a:xfrm>
              <a:off x="1835" y="1641"/>
              <a:ext cx="31" cy="91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8901" name="Rectangle 677"/>
            <p:cNvSpPr>
              <a:spLocks noChangeArrowheads="1"/>
            </p:cNvSpPr>
            <p:nvPr/>
          </p:nvSpPr>
          <p:spPr bwMode="auto">
            <a:xfrm>
              <a:off x="1162" y="844"/>
              <a:ext cx="643" cy="8"/>
            </a:xfrm>
            <a:prstGeom prst="rect">
              <a:avLst/>
            </a:prstGeom>
            <a:gradFill rotWithShape="0">
              <a:gsLst>
                <a:gs pos="0">
                  <a:srgbClr val="FFFFFF">
                    <a:gamma/>
                    <a:shade val="29804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8902" name="Rectangle 678"/>
            <p:cNvSpPr>
              <a:spLocks noChangeArrowheads="1"/>
            </p:cNvSpPr>
            <p:nvPr/>
          </p:nvSpPr>
          <p:spPr bwMode="auto">
            <a:xfrm>
              <a:off x="1106" y="1147"/>
              <a:ext cx="27" cy="103"/>
            </a:xfrm>
            <a:prstGeom prst="rect">
              <a:avLst/>
            </a:prstGeom>
            <a:solidFill>
              <a:srgbClr val="86868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8903" name="Rectangle 679"/>
            <p:cNvSpPr>
              <a:spLocks noChangeArrowheads="1"/>
            </p:cNvSpPr>
            <p:nvPr/>
          </p:nvSpPr>
          <p:spPr bwMode="auto">
            <a:xfrm>
              <a:off x="1838" y="1147"/>
              <a:ext cx="28" cy="103"/>
            </a:xfrm>
            <a:prstGeom prst="rect">
              <a:avLst/>
            </a:prstGeom>
            <a:solidFill>
              <a:srgbClr val="86868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8904" name="Freeform 680"/>
            <p:cNvSpPr>
              <a:spLocks/>
            </p:cNvSpPr>
            <p:nvPr/>
          </p:nvSpPr>
          <p:spPr bwMode="auto">
            <a:xfrm>
              <a:off x="1018" y="842"/>
              <a:ext cx="936" cy="792"/>
            </a:xfrm>
            <a:custGeom>
              <a:avLst/>
              <a:gdLst>
                <a:gd name="T0" fmla="*/ 599 w 936"/>
                <a:gd name="T1" fmla="*/ 61 h 792"/>
                <a:gd name="T2" fmla="*/ 599 w 936"/>
                <a:gd name="T3" fmla="*/ 381 h 792"/>
                <a:gd name="T4" fmla="*/ 649 w 936"/>
                <a:gd name="T5" fmla="*/ 381 h 792"/>
                <a:gd name="T6" fmla="*/ 659 w 936"/>
                <a:gd name="T7" fmla="*/ 370 h 792"/>
                <a:gd name="T8" fmla="*/ 659 w 936"/>
                <a:gd name="T9" fmla="*/ 90 h 792"/>
                <a:gd name="T10" fmla="*/ 665 w 936"/>
                <a:gd name="T11" fmla="*/ 78 h 792"/>
                <a:gd name="T12" fmla="*/ 671 w 936"/>
                <a:gd name="T13" fmla="*/ 75 h 792"/>
                <a:gd name="T14" fmla="*/ 867 w 936"/>
                <a:gd name="T15" fmla="*/ 75 h 792"/>
                <a:gd name="T16" fmla="*/ 866 w 936"/>
                <a:gd name="T17" fmla="*/ 196 h 792"/>
                <a:gd name="T18" fmla="*/ 816 w 936"/>
                <a:gd name="T19" fmla="*/ 196 h 792"/>
                <a:gd name="T20" fmla="*/ 816 w 936"/>
                <a:gd name="T21" fmla="*/ 283 h 792"/>
                <a:gd name="T22" fmla="*/ 867 w 936"/>
                <a:gd name="T23" fmla="*/ 284 h 792"/>
                <a:gd name="T24" fmla="*/ 875 w 936"/>
                <a:gd name="T25" fmla="*/ 290 h 792"/>
                <a:gd name="T26" fmla="*/ 875 w 936"/>
                <a:gd name="T27" fmla="*/ 483 h 792"/>
                <a:gd name="T28" fmla="*/ 886 w 936"/>
                <a:gd name="T29" fmla="*/ 493 h 792"/>
                <a:gd name="T30" fmla="*/ 886 w 936"/>
                <a:gd name="T31" fmla="*/ 761 h 792"/>
                <a:gd name="T32" fmla="*/ 870 w 936"/>
                <a:gd name="T33" fmla="*/ 774 h 792"/>
                <a:gd name="T34" fmla="*/ 870 w 936"/>
                <a:gd name="T35" fmla="*/ 791 h 792"/>
                <a:gd name="T36" fmla="*/ 920 w 936"/>
                <a:gd name="T37" fmla="*/ 791 h 792"/>
                <a:gd name="T38" fmla="*/ 920 w 936"/>
                <a:gd name="T39" fmla="*/ 731 h 792"/>
                <a:gd name="T40" fmla="*/ 935 w 936"/>
                <a:gd name="T41" fmla="*/ 714 h 792"/>
                <a:gd name="T42" fmla="*/ 935 w 936"/>
                <a:gd name="T43" fmla="*/ 110 h 792"/>
                <a:gd name="T44" fmla="*/ 934 w 936"/>
                <a:gd name="T45" fmla="*/ 93 h 792"/>
                <a:gd name="T46" fmla="*/ 919 w 936"/>
                <a:gd name="T47" fmla="*/ 55 h 792"/>
                <a:gd name="T48" fmla="*/ 904 w 936"/>
                <a:gd name="T49" fmla="*/ 36 h 792"/>
                <a:gd name="T50" fmla="*/ 879 w 936"/>
                <a:gd name="T51" fmla="*/ 17 h 792"/>
                <a:gd name="T52" fmla="*/ 796 w 936"/>
                <a:gd name="T53" fmla="*/ 0 h 792"/>
                <a:gd name="T54" fmla="*/ 796 w 936"/>
                <a:gd name="T55" fmla="*/ 14 h 792"/>
                <a:gd name="T56" fmla="*/ 139 w 936"/>
                <a:gd name="T57" fmla="*/ 14 h 792"/>
                <a:gd name="T58" fmla="*/ 139 w 936"/>
                <a:gd name="T59" fmla="*/ 0 h 792"/>
                <a:gd name="T60" fmla="*/ 127 w 936"/>
                <a:gd name="T61" fmla="*/ 0 h 792"/>
                <a:gd name="T62" fmla="*/ 115 w 936"/>
                <a:gd name="T63" fmla="*/ 0 h 792"/>
                <a:gd name="T64" fmla="*/ 93 w 936"/>
                <a:gd name="T65" fmla="*/ 4 h 792"/>
                <a:gd name="T66" fmla="*/ 58 w 936"/>
                <a:gd name="T67" fmla="*/ 17 h 792"/>
                <a:gd name="T68" fmla="*/ 17 w 936"/>
                <a:gd name="T69" fmla="*/ 54 h 792"/>
                <a:gd name="T70" fmla="*/ 2 w 936"/>
                <a:gd name="T71" fmla="*/ 92 h 792"/>
                <a:gd name="T72" fmla="*/ 0 w 936"/>
                <a:gd name="T73" fmla="*/ 110 h 792"/>
                <a:gd name="T74" fmla="*/ 0 w 936"/>
                <a:gd name="T75" fmla="*/ 714 h 792"/>
                <a:gd name="T76" fmla="*/ 16 w 936"/>
                <a:gd name="T77" fmla="*/ 731 h 792"/>
                <a:gd name="T78" fmla="*/ 16 w 936"/>
                <a:gd name="T79" fmla="*/ 791 h 792"/>
                <a:gd name="T80" fmla="*/ 66 w 936"/>
                <a:gd name="T81" fmla="*/ 791 h 792"/>
                <a:gd name="T82" fmla="*/ 66 w 936"/>
                <a:gd name="T83" fmla="*/ 774 h 792"/>
                <a:gd name="T84" fmla="*/ 50 w 936"/>
                <a:gd name="T85" fmla="*/ 761 h 792"/>
                <a:gd name="T86" fmla="*/ 50 w 936"/>
                <a:gd name="T87" fmla="*/ 493 h 792"/>
                <a:gd name="T88" fmla="*/ 61 w 936"/>
                <a:gd name="T89" fmla="*/ 483 h 792"/>
                <a:gd name="T90" fmla="*/ 61 w 936"/>
                <a:gd name="T91" fmla="*/ 290 h 792"/>
                <a:gd name="T92" fmla="*/ 69 w 936"/>
                <a:gd name="T93" fmla="*/ 284 h 792"/>
                <a:gd name="T94" fmla="*/ 119 w 936"/>
                <a:gd name="T95" fmla="*/ 283 h 792"/>
                <a:gd name="T96" fmla="*/ 119 w 936"/>
                <a:gd name="T97" fmla="*/ 196 h 792"/>
                <a:gd name="T98" fmla="*/ 70 w 936"/>
                <a:gd name="T99" fmla="*/ 196 h 792"/>
                <a:gd name="T100" fmla="*/ 70 w 936"/>
                <a:gd name="T101" fmla="*/ 76 h 792"/>
                <a:gd name="T102" fmla="*/ 265 w 936"/>
                <a:gd name="T103" fmla="*/ 75 h 792"/>
                <a:gd name="T104" fmla="*/ 271 w 936"/>
                <a:gd name="T105" fmla="*/ 77 h 792"/>
                <a:gd name="T106" fmla="*/ 276 w 936"/>
                <a:gd name="T107" fmla="*/ 90 h 792"/>
                <a:gd name="T108" fmla="*/ 276 w 936"/>
                <a:gd name="T109" fmla="*/ 370 h 792"/>
                <a:gd name="T110" fmla="*/ 287 w 936"/>
                <a:gd name="T111" fmla="*/ 381 h 792"/>
                <a:gd name="T112" fmla="*/ 337 w 936"/>
                <a:gd name="T113" fmla="*/ 381 h 792"/>
                <a:gd name="T114" fmla="*/ 337 w 936"/>
                <a:gd name="T115" fmla="*/ 61 h 792"/>
                <a:gd name="T116" fmla="*/ 599 w 936"/>
                <a:gd name="T117" fmla="*/ 61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36" h="792">
                  <a:moveTo>
                    <a:pt x="599" y="61"/>
                  </a:moveTo>
                  <a:lnTo>
                    <a:pt x="599" y="381"/>
                  </a:lnTo>
                  <a:lnTo>
                    <a:pt x="649" y="381"/>
                  </a:lnTo>
                  <a:lnTo>
                    <a:pt x="659" y="370"/>
                  </a:lnTo>
                  <a:lnTo>
                    <a:pt x="659" y="90"/>
                  </a:lnTo>
                  <a:lnTo>
                    <a:pt x="665" y="78"/>
                  </a:lnTo>
                  <a:lnTo>
                    <a:pt x="671" y="75"/>
                  </a:lnTo>
                  <a:lnTo>
                    <a:pt x="867" y="75"/>
                  </a:lnTo>
                  <a:lnTo>
                    <a:pt x="866" y="196"/>
                  </a:lnTo>
                  <a:lnTo>
                    <a:pt x="816" y="196"/>
                  </a:lnTo>
                  <a:lnTo>
                    <a:pt x="816" y="283"/>
                  </a:lnTo>
                  <a:lnTo>
                    <a:pt x="867" y="284"/>
                  </a:lnTo>
                  <a:lnTo>
                    <a:pt x="875" y="290"/>
                  </a:lnTo>
                  <a:lnTo>
                    <a:pt x="875" y="483"/>
                  </a:lnTo>
                  <a:lnTo>
                    <a:pt x="886" y="493"/>
                  </a:lnTo>
                  <a:lnTo>
                    <a:pt x="886" y="761"/>
                  </a:lnTo>
                  <a:lnTo>
                    <a:pt x="870" y="774"/>
                  </a:lnTo>
                  <a:lnTo>
                    <a:pt x="870" y="791"/>
                  </a:lnTo>
                  <a:lnTo>
                    <a:pt x="920" y="791"/>
                  </a:lnTo>
                  <a:lnTo>
                    <a:pt x="920" y="731"/>
                  </a:lnTo>
                  <a:lnTo>
                    <a:pt x="935" y="714"/>
                  </a:lnTo>
                  <a:lnTo>
                    <a:pt x="935" y="110"/>
                  </a:lnTo>
                  <a:lnTo>
                    <a:pt x="934" y="93"/>
                  </a:lnTo>
                  <a:lnTo>
                    <a:pt x="919" y="55"/>
                  </a:lnTo>
                  <a:lnTo>
                    <a:pt x="904" y="36"/>
                  </a:lnTo>
                  <a:lnTo>
                    <a:pt x="879" y="17"/>
                  </a:lnTo>
                  <a:lnTo>
                    <a:pt x="796" y="0"/>
                  </a:lnTo>
                  <a:lnTo>
                    <a:pt x="796" y="14"/>
                  </a:lnTo>
                  <a:lnTo>
                    <a:pt x="139" y="14"/>
                  </a:lnTo>
                  <a:lnTo>
                    <a:pt x="139" y="0"/>
                  </a:lnTo>
                  <a:lnTo>
                    <a:pt x="127" y="0"/>
                  </a:lnTo>
                  <a:lnTo>
                    <a:pt x="115" y="0"/>
                  </a:lnTo>
                  <a:lnTo>
                    <a:pt x="93" y="4"/>
                  </a:lnTo>
                  <a:lnTo>
                    <a:pt x="58" y="17"/>
                  </a:lnTo>
                  <a:lnTo>
                    <a:pt x="17" y="54"/>
                  </a:lnTo>
                  <a:lnTo>
                    <a:pt x="2" y="92"/>
                  </a:lnTo>
                  <a:lnTo>
                    <a:pt x="0" y="110"/>
                  </a:lnTo>
                  <a:lnTo>
                    <a:pt x="0" y="714"/>
                  </a:lnTo>
                  <a:lnTo>
                    <a:pt x="16" y="731"/>
                  </a:lnTo>
                  <a:lnTo>
                    <a:pt x="16" y="791"/>
                  </a:lnTo>
                  <a:lnTo>
                    <a:pt x="66" y="791"/>
                  </a:lnTo>
                  <a:lnTo>
                    <a:pt x="66" y="774"/>
                  </a:lnTo>
                  <a:lnTo>
                    <a:pt x="50" y="761"/>
                  </a:lnTo>
                  <a:lnTo>
                    <a:pt x="50" y="493"/>
                  </a:lnTo>
                  <a:lnTo>
                    <a:pt x="61" y="483"/>
                  </a:lnTo>
                  <a:lnTo>
                    <a:pt x="61" y="290"/>
                  </a:lnTo>
                  <a:lnTo>
                    <a:pt x="69" y="284"/>
                  </a:lnTo>
                  <a:lnTo>
                    <a:pt x="119" y="283"/>
                  </a:lnTo>
                  <a:lnTo>
                    <a:pt x="119" y="196"/>
                  </a:lnTo>
                  <a:lnTo>
                    <a:pt x="70" y="196"/>
                  </a:lnTo>
                  <a:lnTo>
                    <a:pt x="70" y="76"/>
                  </a:lnTo>
                  <a:lnTo>
                    <a:pt x="265" y="75"/>
                  </a:lnTo>
                  <a:lnTo>
                    <a:pt x="271" y="77"/>
                  </a:lnTo>
                  <a:lnTo>
                    <a:pt x="276" y="90"/>
                  </a:lnTo>
                  <a:lnTo>
                    <a:pt x="276" y="370"/>
                  </a:lnTo>
                  <a:lnTo>
                    <a:pt x="287" y="381"/>
                  </a:lnTo>
                  <a:lnTo>
                    <a:pt x="337" y="381"/>
                  </a:lnTo>
                  <a:lnTo>
                    <a:pt x="337" y="61"/>
                  </a:lnTo>
                  <a:lnTo>
                    <a:pt x="599" y="61"/>
                  </a:lnTo>
                </a:path>
              </a:pathLst>
            </a:custGeom>
            <a:solidFill>
              <a:srgbClr val="4D4D4D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308905" name="Group 681"/>
            <p:cNvGrpSpPr>
              <a:grpSpLocks/>
            </p:cNvGrpSpPr>
            <p:nvPr/>
          </p:nvGrpSpPr>
          <p:grpSpPr bwMode="auto">
            <a:xfrm>
              <a:off x="1399" y="1483"/>
              <a:ext cx="179" cy="491"/>
              <a:chOff x="1399" y="1483"/>
              <a:chExt cx="179" cy="491"/>
            </a:xfrm>
          </p:grpSpPr>
          <p:sp>
            <p:nvSpPr>
              <p:cNvPr id="308906" name="Freeform 682"/>
              <p:cNvSpPr>
                <a:spLocks/>
              </p:cNvSpPr>
              <p:nvPr/>
            </p:nvSpPr>
            <p:spPr bwMode="auto">
              <a:xfrm>
                <a:off x="1399" y="1483"/>
                <a:ext cx="179" cy="491"/>
              </a:xfrm>
              <a:custGeom>
                <a:avLst/>
                <a:gdLst>
                  <a:gd name="T0" fmla="*/ 155 w 179"/>
                  <a:gd name="T1" fmla="*/ 26 h 491"/>
                  <a:gd name="T2" fmla="*/ 178 w 179"/>
                  <a:gd name="T3" fmla="*/ 1 h 491"/>
                  <a:gd name="T4" fmla="*/ 178 w 179"/>
                  <a:gd name="T5" fmla="*/ 0 h 491"/>
                  <a:gd name="T6" fmla="*/ 0 w 179"/>
                  <a:gd name="T7" fmla="*/ 0 h 491"/>
                  <a:gd name="T8" fmla="*/ 0 w 179"/>
                  <a:gd name="T9" fmla="*/ 26 h 491"/>
                  <a:gd name="T10" fmla="*/ 23 w 179"/>
                  <a:gd name="T11" fmla="*/ 49 h 491"/>
                  <a:gd name="T12" fmla="*/ 0 w 179"/>
                  <a:gd name="T13" fmla="*/ 74 h 491"/>
                  <a:gd name="T14" fmla="*/ 23 w 179"/>
                  <a:gd name="T15" fmla="*/ 97 h 491"/>
                  <a:gd name="T16" fmla="*/ 0 w 179"/>
                  <a:gd name="T17" fmla="*/ 118 h 491"/>
                  <a:gd name="T18" fmla="*/ 23 w 179"/>
                  <a:gd name="T19" fmla="*/ 142 h 491"/>
                  <a:gd name="T20" fmla="*/ 0 w 179"/>
                  <a:gd name="T21" fmla="*/ 167 h 491"/>
                  <a:gd name="T22" fmla="*/ 23 w 179"/>
                  <a:gd name="T23" fmla="*/ 188 h 491"/>
                  <a:gd name="T24" fmla="*/ 0 w 179"/>
                  <a:gd name="T25" fmla="*/ 211 h 491"/>
                  <a:gd name="T26" fmla="*/ 23 w 179"/>
                  <a:gd name="T27" fmla="*/ 235 h 491"/>
                  <a:gd name="T28" fmla="*/ 0 w 179"/>
                  <a:gd name="T29" fmla="*/ 258 h 491"/>
                  <a:gd name="T30" fmla="*/ 23 w 179"/>
                  <a:gd name="T31" fmla="*/ 281 h 491"/>
                  <a:gd name="T32" fmla="*/ 0 w 179"/>
                  <a:gd name="T33" fmla="*/ 304 h 491"/>
                  <a:gd name="T34" fmla="*/ 23 w 179"/>
                  <a:gd name="T35" fmla="*/ 329 h 491"/>
                  <a:gd name="T36" fmla="*/ 0 w 179"/>
                  <a:gd name="T37" fmla="*/ 352 h 491"/>
                  <a:gd name="T38" fmla="*/ 23 w 179"/>
                  <a:gd name="T39" fmla="*/ 374 h 491"/>
                  <a:gd name="T40" fmla="*/ 0 w 179"/>
                  <a:gd name="T41" fmla="*/ 397 h 491"/>
                  <a:gd name="T42" fmla="*/ 23 w 179"/>
                  <a:gd name="T43" fmla="*/ 422 h 491"/>
                  <a:gd name="T44" fmla="*/ 0 w 179"/>
                  <a:gd name="T45" fmla="*/ 445 h 491"/>
                  <a:gd name="T46" fmla="*/ 23 w 179"/>
                  <a:gd name="T47" fmla="*/ 468 h 491"/>
                  <a:gd name="T48" fmla="*/ 23 w 179"/>
                  <a:gd name="T49" fmla="*/ 490 h 491"/>
                  <a:gd name="T50" fmla="*/ 155 w 179"/>
                  <a:gd name="T51" fmla="*/ 490 h 491"/>
                  <a:gd name="T52" fmla="*/ 155 w 179"/>
                  <a:gd name="T53" fmla="*/ 477 h 491"/>
                  <a:gd name="T54" fmla="*/ 172 w 179"/>
                  <a:gd name="T55" fmla="*/ 460 h 491"/>
                  <a:gd name="T56" fmla="*/ 155 w 179"/>
                  <a:gd name="T57" fmla="*/ 445 h 491"/>
                  <a:gd name="T58" fmla="*/ 178 w 179"/>
                  <a:gd name="T59" fmla="*/ 422 h 491"/>
                  <a:gd name="T60" fmla="*/ 155 w 179"/>
                  <a:gd name="T61" fmla="*/ 397 h 491"/>
                  <a:gd name="T62" fmla="*/ 178 w 179"/>
                  <a:gd name="T63" fmla="*/ 374 h 491"/>
                  <a:gd name="T64" fmla="*/ 155 w 179"/>
                  <a:gd name="T65" fmla="*/ 352 h 491"/>
                  <a:gd name="T66" fmla="*/ 178 w 179"/>
                  <a:gd name="T67" fmla="*/ 329 h 491"/>
                  <a:gd name="T68" fmla="*/ 155 w 179"/>
                  <a:gd name="T69" fmla="*/ 304 h 491"/>
                  <a:gd name="T70" fmla="*/ 178 w 179"/>
                  <a:gd name="T71" fmla="*/ 281 h 491"/>
                  <a:gd name="T72" fmla="*/ 155 w 179"/>
                  <a:gd name="T73" fmla="*/ 258 h 491"/>
                  <a:gd name="T74" fmla="*/ 178 w 179"/>
                  <a:gd name="T75" fmla="*/ 235 h 491"/>
                  <a:gd name="T76" fmla="*/ 155 w 179"/>
                  <a:gd name="T77" fmla="*/ 211 h 491"/>
                  <a:gd name="T78" fmla="*/ 178 w 179"/>
                  <a:gd name="T79" fmla="*/ 188 h 491"/>
                  <a:gd name="T80" fmla="*/ 155 w 179"/>
                  <a:gd name="T81" fmla="*/ 167 h 491"/>
                  <a:gd name="T82" fmla="*/ 178 w 179"/>
                  <a:gd name="T83" fmla="*/ 142 h 491"/>
                  <a:gd name="T84" fmla="*/ 155 w 179"/>
                  <a:gd name="T85" fmla="*/ 118 h 491"/>
                  <a:gd name="T86" fmla="*/ 178 w 179"/>
                  <a:gd name="T87" fmla="*/ 97 h 491"/>
                  <a:gd name="T88" fmla="*/ 155 w 179"/>
                  <a:gd name="T89" fmla="*/ 74 h 491"/>
                  <a:gd name="T90" fmla="*/ 178 w 179"/>
                  <a:gd name="T91" fmla="*/ 49 h 491"/>
                  <a:gd name="T92" fmla="*/ 155 w 179"/>
                  <a:gd name="T93" fmla="*/ 26 h 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79" h="491">
                    <a:moveTo>
                      <a:pt x="155" y="26"/>
                    </a:moveTo>
                    <a:lnTo>
                      <a:pt x="178" y="1"/>
                    </a:lnTo>
                    <a:lnTo>
                      <a:pt x="178" y="0"/>
                    </a:lnTo>
                    <a:lnTo>
                      <a:pt x="0" y="0"/>
                    </a:lnTo>
                    <a:lnTo>
                      <a:pt x="0" y="26"/>
                    </a:lnTo>
                    <a:lnTo>
                      <a:pt x="23" y="49"/>
                    </a:lnTo>
                    <a:lnTo>
                      <a:pt x="0" y="74"/>
                    </a:lnTo>
                    <a:lnTo>
                      <a:pt x="23" y="97"/>
                    </a:lnTo>
                    <a:lnTo>
                      <a:pt x="0" y="118"/>
                    </a:lnTo>
                    <a:lnTo>
                      <a:pt x="23" y="142"/>
                    </a:lnTo>
                    <a:lnTo>
                      <a:pt x="0" y="167"/>
                    </a:lnTo>
                    <a:lnTo>
                      <a:pt x="23" y="188"/>
                    </a:lnTo>
                    <a:lnTo>
                      <a:pt x="0" y="211"/>
                    </a:lnTo>
                    <a:lnTo>
                      <a:pt x="23" y="235"/>
                    </a:lnTo>
                    <a:lnTo>
                      <a:pt x="0" y="258"/>
                    </a:lnTo>
                    <a:lnTo>
                      <a:pt x="23" y="281"/>
                    </a:lnTo>
                    <a:lnTo>
                      <a:pt x="0" y="304"/>
                    </a:lnTo>
                    <a:lnTo>
                      <a:pt x="23" y="329"/>
                    </a:lnTo>
                    <a:lnTo>
                      <a:pt x="0" y="352"/>
                    </a:lnTo>
                    <a:lnTo>
                      <a:pt x="23" y="374"/>
                    </a:lnTo>
                    <a:lnTo>
                      <a:pt x="0" y="397"/>
                    </a:lnTo>
                    <a:lnTo>
                      <a:pt x="23" y="422"/>
                    </a:lnTo>
                    <a:lnTo>
                      <a:pt x="0" y="445"/>
                    </a:lnTo>
                    <a:lnTo>
                      <a:pt x="23" y="468"/>
                    </a:lnTo>
                    <a:lnTo>
                      <a:pt x="23" y="490"/>
                    </a:lnTo>
                    <a:lnTo>
                      <a:pt x="155" y="490"/>
                    </a:lnTo>
                    <a:lnTo>
                      <a:pt x="155" y="477"/>
                    </a:lnTo>
                    <a:lnTo>
                      <a:pt x="172" y="460"/>
                    </a:lnTo>
                    <a:lnTo>
                      <a:pt x="155" y="445"/>
                    </a:lnTo>
                    <a:lnTo>
                      <a:pt x="178" y="422"/>
                    </a:lnTo>
                    <a:lnTo>
                      <a:pt x="155" y="397"/>
                    </a:lnTo>
                    <a:lnTo>
                      <a:pt x="178" y="374"/>
                    </a:lnTo>
                    <a:lnTo>
                      <a:pt x="155" y="352"/>
                    </a:lnTo>
                    <a:lnTo>
                      <a:pt x="178" y="329"/>
                    </a:lnTo>
                    <a:lnTo>
                      <a:pt x="155" y="304"/>
                    </a:lnTo>
                    <a:lnTo>
                      <a:pt x="178" y="281"/>
                    </a:lnTo>
                    <a:lnTo>
                      <a:pt x="155" y="258"/>
                    </a:lnTo>
                    <a:lnTo>
                      <a:pt x="178" y="235"/>
                    </a:lnTo>
                    <a:lnTo>
                      <a:pt x="155" y="211"/>
                    </a:lnTo>
                    <a:lnTo>
                      <a:pt x="178" y="188"/>
                    </a:lnTo>
                    <a:lnTo>
                      <a:pt x="155" y="167"/>
                    </a:lnTo>
                    <a:lnTo>
                      <a:pt x="178" y="142"/>
                    </a:lnTo>
                    <a:lnTo>
                      <a:pt x="155" y="118"/>
                    </a:lnTo>
                    <a:lnTo>
                      <a:pt x="178" y="97"/>
                    </a:lnTo>
                    <a:lnTo>
                      <a:pt x="155" y="74"/>
                    </a:lnTo>
                    <a:lnTo>
                      <a:pt x="178" y="49"/>
                    </a:lnTo>
                    <a:lnTo>
                      <a:pt x="155" y="26"/>
                    </a:lnTo>
                  </a:path>
                </a:pathLst>
              </a:custGeom>
              <a:gradFill rotWithShape="0">
                <a:gsLst>
                  <a:gs pos="0">
                    <a:srgbClr val="CBCBCB">
                      <a:gamma/>
                      <a:shade val="60000"/>
                      <a:invGamma/>
                    </a:srgbClr>
                  </a:gs>
                  <a:gs pos="50000">
                    <a:srgbClr val="CBCBCB"/>
                  </a:gs>
                  <a:gs pos="100000">
                    <a:srgbClr val="CBCBCB">
                      <a:gamma/>
                      <a:shade val="60000"/>
                      <a:invGamma/>
                    </a:srgbClr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907" name="Line 683"/>
              <p:cNvSpPr>
                <a:spLocks noChangeShapeType="1"/>
              </p:cNvSpPr>
              <p:nvPr/>
            </p:nvSpPr>
            <p:spPr bwMode="auto">
              <a:xfrm flipH="1" flipV="1">
                <a:off x="1488" y="1496"/>
                <a:ext cx="67" cy="1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8908" name="Line 684"/>
              <p:cNvSpPr>
                <a:spLocks noChangeShapeType="1"/>
              </p:cNvSpPr>
              <p:nvPr/>
            </p:nvSpPr>
            <p:spPr bwMode="auto">
              <a:xfrm flipH="1" flipV="1">
                <a:off x="1420" y="1534"/>
                <a:ext cx="135" cy="2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8909" name="Line 685"/>
              <p:cNvSpPr>
                <a:spLocks noChangeShapeType="1"/>
              </p:cNvSpPr>
              <p:nvPr/>
            </p:nvSpPr>
            <p:spPr bwMode="auto">
              <a:xfrm flipH="1" flipV="1">
                <a:off x="1420" y="1580"/>
                <a:ext cx="135" cy="2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8910" name="Line 686"/>
              <p:cNvSpPr>
                <a:spLocks noChangeShapeType="1"/>
              </p:cNvSpPr>
              <p:nvPr/>
            </p:nvSpPr>
            <p:spPr bwMode="auto">
              <a:xfrm flipH="1" flipV="1">
                <a:off x="1419" y="1627"/>
                <a:ext cx="135" cy="2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8911" name="Line 687"/>
              <p:cNvSpPr>
                <a:spLocks noChangeShapeType="1"/>
              </p:cNvSpPr>
              <p:nvPr/>
            </p:nvSpPr>
            <p:spPr bwMode="auto">
              <a:xfrm flipH="1" flipV="1">
                <a:off x="1420" y="1672"/>
                <a:ext cx="135" cy="2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8912" name="Line 688"/>
              <p:cNvSpPr>
                <a:spLocks noChangeShapeType="1"/>
              </p:cNvSpPr>
              <p:nvPr/>
            </p:nvSpPr>
            <p:spPr bwMode="auto">
              <a:xfrm flipH="1" flipV="1">
                <a:off x="1420" y="1719"/>
                <a:ext cx="135" cy="2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8913" name="Line 689"/>
              <p:cNvSpPr>
                <a:spLocks noChangeShapeType="1"/>
              </p:cNvSpPr>
              <p:nvPr/>
            </p:nvSpPr>
            <p:spPr bwMode="auto">
              <a:xfrm flipH="1" flipV="1">
                <a:off x="1419" y="1766"/>
                <a:ext cx="135" cy="2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8914" name="Line 690"/>
              <p:cNvSpPr>
                <a:spLocks noChangeShapeType="1"/>
              </p:cNvSpPr>
              <p:nvPr/>
            </p:nvSpPr>
            <p:spPr bwMode="auto">
              <a:xfrm flipH="1" flipV="1">
                <a:off x="1416" y="1812"/>
                <a:ext cx="135" cy="2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8915" name="Line 691"/>
              <p:cNvSpPr>
                <a:spLocks noChangeShapeType="1"/>
              </p:cNvSpPr>
              <p:nvPr/>
            </p:nvSpPr>
            <p:spPr bwMode="auto">
              <a:xfrm flipH="1" flipV="1">
                <a:off x="1415" y="1858"/>
                <a:ext cx="135" cy="2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8916" name="Line 692"/>
              <p:cNvSpPr>
                <a:spLocks noChangeShapeType="1"/>
              </p:cNvSpPr>
              <p:nvPr/>
            </p:nvSpPr>
            <p:spPr bwMode="auto">
              <a:xfrm flipH="1" flipV="1">
                <a:off x="1416" y="1906"/>
                <a:ext cx="135" cy="2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8917" name="Line 693"/>
              <p:cNvSpPr>
                <a:spLocks noChangeShapeType="1"/>
              </p:cNvSpPr>
              <p:nvPr/>
            </p:nvSpPr>
            <p:spPr bwMode="auto">
              <a:xfrm flipH="1" flipV="1">
                <a:off x="1423" y="1949"/>
                <a:ext cx="62" cy="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grpSp>
            <p:nvGrpSpPr>
              <p:cNvPr id="308918" name="Group 694"/>
              <p:cNvGrpSpPr>
                <a:grpSpLocks/>
              </p:cNvGrpSpPr>
              <p:nvPr/>
            </p:nvGrpSpPr>
            <p:grpSpPr bwMode="auto">
              <a:xfrm>
                <a:off x="1400" y="1509"/>
                <a:ext cx="173" cy="441"/>
                <a:chOff x="1400" y="1509"/>
                <a:chExt cx="173" cy="441"/>
              </a:xfrm>
            </p:grpSpPr>
            <p:sp>
              <p:nvSpPr>
                <p:cNvPr id="308919" name="Line 695"/>
                <p:cNvSpPr>
                  <a:spLocks noChangeShapeType="1"/>
                </p:cNvSpPr>
                <p:nvPr/>
              </p:nvSpPr>
              <p:spPr bwMode="auto">
                <a:xfrm flipH="1" flipV="1">
                  <a:off x="1402" y="1556"/>
                  <a:ext cx="169" cy="24"/>
                </a:xfrm>
                <a:prstGeom prst="line">
                  <a:avLst/>
                </a:prstGeom>
                <a:noFill/>
                <a:ln w="12700">
                  <a:solidFill>
                    <a:srgbClr val="CBCBCB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8920" name="Line 696"/>
                <p:cNvSpPr>
                  <a:spLocks noChangeShapeType="1"/>
                </p:cNvSpPr>
                <p:nvPr/>
              </p:nvSpPr>
              <p:spPr bwMode="auto">
                <a:xfrm flipH="1" flipV="1">
                  <a:off x="1402" y="1602"/>
                  <a:ext cx="169" cy="24"/>
                </a:xfrm>
                <a:prstGeom prst="line">
                  <a:avLst/>
                </a:prstGeom>
                <a:noFill/>
                <a:ln w="12700">
                  <a:solidFill>
                    <a:srgbClr val="CBCBCB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8921" name="Line 697"/>
                <p:cNvSpPr>
                  <a:spLocks noChangeShapeType="1"/>
                </p:cNvSpPr>
                <p:nvPr/>
              </p:nvSpPr>
              <p:spPr bwMode="auto">
                <a:xfrm flipH="1" flipV="1">
                  <a:off x="1402" y="1648"/>
                  <a:ext cx="169" cy="24"/>
                </a:xfrm>
                <a:prstGeom prst="line">
                  <a:avLst/>
                </a:prstGeom>
                <a:noFill/>
                <a:ln w="12700">
                  <a:solidFill>
                    <a:srgbClr val="CBCBCB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8922" name="Line 698"/>
                <p:cNvSpPr>
                  <a:spLocks noChangeShapeType="1"/>
                </p:cNvSpPr>
                <p:nvPr/>
              </p:nvSpPr>
              <p:spPr bwMode="auto">
                <a:xfrm flipH="1" flipV="1">
                  <a:off x="1402" y="1694"/>
                  <a:ext cx="169" cy="24"/>
                </a:xfrm>
                <a:prstGeom prst="line">
                  <a:avLst/>
                </a:prstGeom>
                <a:noFill/>
                <a:ln w="12700">
                  <a:solidFill>
                    <a:srgbClr val="CBCBCB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8923" name="Line 699"/>
                <p:cNvSpPr>
                  <a:spLocks noChangeShapeType="1"/>
                </p:cNvSpPr>
                <p:nvPr/>
              </p:nvSpPr>
              <p:spPr bwMode="auto">
                <a:xfrm flipH="1" flipV="1">
                  <a:off x="1402" y="1740"/>
                  <a:ext cx="169" cy="24"/>
                </a:xfrm>
                <a:prstGeom prst="line">
                  <a:avLst/>
                </a:prstGeom>
                <a:noFill/>
                <a:ln w="12700">
                  <a:solidFill>
                    <a:srgbClr val="CBCBCB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8924" name="Line 700"/>
                <p:cNvSpPr>
                  <a:spLocks noChangeShapeType="1"/>
                </p:cNvSpPr>
                <p:nvPr/>
              </p:nvSpPr>
              <p:spPr bwMode="auto">
                <a:xfrm flipH="1" flipV="1">
                  <a:off x="1402" y="1786"/>
                  <a:ext cx="169" cy="24"/>
                </a:xfrm>
                <a:prstGeom prst="line">
                  <a:avLst/>
                </a:prstGeom>
                <a:noFill/>
                <a:ln w="12700">
                  <a:solidFill>
                    <a:srgbClr val="CBCBCB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8925" name="Line 701"/>
                <p:cNvSpPr>
                  <a:spLocks noChangeShapeType="1"/>
                </p:cNvSpPr>
                <p:nvPr/>
              </p:nvSpPr>
              <p:spPr bwMode="auto">
                <a:xfrm flipH="1" flipV="1">
                  <a:off x="1404" y="1832"/>
                  <a:ext cx="169" cy="24"/>
                </a:xfrm>
                <a:prstGeom prst="line">
                  <a:avLst/>
                </a:prstGeom>
                <a:noFill/>
                <a:ln w="12700">
                  <a:solidFill>
                    <a:srgbClr val="CBCBCB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8926" name="Line 702"/>
                <p:cNvSpPr>
                  <a:spLocks noChangeShapeType="1"/>
                </p:cNvSpPr>
                <p:nvPr/>
              </p:nvSpPr>
              <p:spPr bwMode="auto">
                <a:xfrm flipH="1" flipV="1">
                  <a:off x="1400" y="1881"/>
                  <a:ext cx="169" cy="24"/>
                </a:xfrm>
                <a:prstGeom prst="line">
                  <a:avLst/>
                </a:prstGeom>
                <a:noFill/>
                <a:ln w="12700">
                  <a:solidFill>
                    <a:srgbClr val="CBCBCB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8927" name="Line 703"/>
                <p:cNvSpPr>
                  <a:spLocks noChangeShapeType="1"/>
                </p:cNvSpPr>
                <p:nvPr/>
              </p:nvSpPr>
              <p:spPr bwMode="auto">
                <a:xfrm flipH="1" flipV="1">
                  <a:off x="1401" y="1926"/>
                  <a:ext cx="169" cy="24"/>
                </a:xfrm>
                <a:prstGeom prst="line">
                  <a:avLst/>
                </a:prstGeom>
                <a:noFill/>
                <a:ln w="12700">
                  <a:solidFill>
                    <a:srgbClr val="CBCBCB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8928" name="Line 704"/>
                <p:cNvSpPr>
                  <a:spLocks noChangeShapeType="1"/>
                </p:cNvSpPr>
                <p:nvPr/>
              </p:nvSpPr>
              <p:spPr bwMode="auto">
                <a:xfrm flipH="1" flipV="1">
                  <a:off x="1400" y="1509"/>
                  <a:ext cx="169" cy="24"/>
                </a:xfrm>
                <a:prstGeom prst="line">
                  <a:avLst/>
                </a:prstGeom>
                <a:noFill/>
                <a:ln w="12700">
                  <a:solidFill>
                    <a:srgbClr val="CBCBCB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grpSp>
          <p:nvGrpSpPr>
            <p:cNvPr id="308929" name="Group 705"/>
            <p:cNvGrpSpPr>
              <a:grpSpLocks/>
            </p:cNvGrpSpPr>
            <p:nvPr/>
          </p:nvGrpSpPr>
          <p:grpSpPr bwMode="auto">
            <a:xfrm>
              <a:off x="1192" y="1672"/>
              <a:ext cx="590" cy="224"/>
              <a:chOff x="1192" y="1672"/>
              <a:chExt cx="590" cy="224"/>
            </a:xfrm>
          </p:grpSpPr>
          <p:sp>
            <p:nvSpPr>
              <p:cNvPr id="308930" name="Freeform 706"/>
              <p:cNvSpPr>
                <a:spLocks/>
              </p:cNvSpPr>
              <p:nvPr/>
            </p:nvSpPr>
            <p:spPr bwMode="auto">
              <a:xfrm>
                <a:off x="1260" y="1672"/>
                <a:ext cx="464" cy="137"/>
              </a:xfrm>
              <a:custGeom>
                <a:avLst/>
                <a:gdLst>
                  <a:gd name="T0" fmla="*/ 0 w 464"/>
                  <a:gd name="T1" fmla="*/ 42 h 137"/>
                  <a:gd name="T2" fmla="*/ 452 w 464"/>
                  <a:gd name="T3" fmla="*/ 0 h 137"/>
                  <a:gd name="T4" fmla="*/ 463 w 464"/>
                  <a:gd name="T5" fmla="*/ 92 h 137"/>
                  <a:gd name="T6" fmla="*/ 12 w 464"/>
                  <a:gd name="T7" fmla="*/ 136 h 137"/>
                  <a:gd name="T8" fmla="*/ 0 w 464"/>
                  <a:gd name="T9" fmla="*/ 42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4" h="137">
                    <a:moveTo>
                      <a:pt x="0" y="42"/>
                    </a:moveTo>
                    <a:lnTo>
                      <a:pt x="452" y="0"/>
                    </a:lnTo>
                    <a:lnTo>
                      <a:pt x="463" y="92"/>
                    </a:lnTo>
                    <a:lnTo>
                      <a:pt x="12" y="136"/>
                    </a:lnTo>
                    <a:lnTo>
                      <a:pt x="0" y="42"/>
                    </a:lnTo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69804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69804"/>
                      <a:invGamma/>
                    </a:schemeClr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931" name="Freeform 707"/>
              <p:cNvSpPr>
                <a:spLocks/>
              </p:cNvSpPr>
              <p:nvPr/>
            </p:nvSpPr>
            <p:spPr bwMode="auto">
              <a:xfrm>
                <a:off x="1214" y="1709"/>
                <a:ext cx="101" cy="102"/>
              </a:xfrm>
              <a:custGeom>
                <a:avLst/>
                <a:gdLst>
                  <a:gd name="T0" fmla="*/ 50 w 101"/>
                  <a:gd name="T1" fmla="*/ 101 h 102"/>
                  <a:gd name="T2" fmla="*/ 85 w 101"/>
                  <a:gd name="T3" fmla="*/ 86 h 102"/>
                  <a:gd name="T4" fmla="*/ 100 w 101"/>
                  <a:gd name="T5" fmla="*/ 50 h 102"/>
                  <a:gd name="T6" fmla="*/ 96 w 101"/>
                  <a:gd name="T7" fmla="*/ 31 h 102"/>
                  <a:gd name="T8" fmla="*/ 86 w 101"/>
                  <a:gd name="T9" fmla="*/ 15 h 102"/>
                  <a:gd name="T10" fmla="*/ 50 w 101"/>
                  <a:gd name="T11" fmla="*/ 0 h 102"/>
                  <a:gd name="T12" fmla="*/ 31 w 101"/>
                  <a:gd name="T13" fmla="*/ 4 h 102"/>
                  <a:gd name="T14" fmla="*/ 15 w 101"/>
                  <a:gd name="T15" fmla="*/ 15 h 102"/>
                  <a:gd name="T16" fmla="*/ 0 w 101"/>
                  <a:gd name="T17" fmla="*/ 50 h 102"/>
                  <a:gd name="T18" fmla="*/ 15 w 101"/>
                  <a:gd name="T19" fmla="*/ 86 h 102"/>
                  <a:gd name="T20" fmla="*/ 50 w 101"/>
                  <a:gd name="T21" fmla="*/ 10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1" h="102">
                    <a:moveTo>
                      <a:pt x="50" y="101"/>
                    </a:moveTo>
                    <a:lnTo>
                      <a:pt x="85" y="86"/>
                    </a:lnTo>
                    <a:lnTo>
                      <a:pt x="100" y="50"/>
                    </a:lnTo>
                    <a:lnTo>
                      <a:pt x="96" y="31"/>
                    </a:lnTo>
                    <a:lnTo>
                      <a:pt x="86" y="15"/>
                    </a:lnTo>
                    <a:lnTo>
                      <a:pt x="50" y="0"/>
                    </a:lnTo>
                    <a:lnTo>
                      <a:pt x="31" y="4"/>
                    </a:lnTo>
                    <a:lnTo>
                      <a:pt x="15" y="15"/>
                    </a:lnTo>
                    <a:lnTo>
                      <a:pt x="0" y="50"/>
                    </a:lnTo>
                    <a:lnTo>
                      <a:pt x="15" y="86"/>
                    </a:lnTo>
                    <a:lnTo>
                      <a:pt x="50" y="101"/>
                    </a:lnTo>
                  </a:path>
                </a:pathLst>
              </a:custGeom>
              <a:solidFill>
                <a:schemeClr val="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932" name="Freeform 708"/>
              <p:cNvSpPr>
                <a:spLocks/>
              </p:cNvSpPr>
              <p:nvPr/>
            </p:nvSpPr>
            <p:spPr bwMode="auto">
              <a:xfrm>
                <a:off x="1658" y="1713"/>
                <a:ext cx="100" cy="51"/>
              </a:xfrm>
              <a:custGeom>
                <a:avLst/>
                <a:gdLst>
                  <a:gd name="T0" fmla="*/ 99 w 100"/>
                  <a:gd name="T1" fmla="*/ 0 h 51"/>
                  <a:gd name="T2" fmla="*/ 96 w 100"/>
                  <a:gd name="T3" fmla="*/ 19 h 51"/>
                  <a:gd name="T4" fmla="*/ 85 w 100"/>
                  <a:gd name="T5" fmla="*/ 35 h 51"/>
                  <a:gd name="T6" fmla="*/ 50 w 100"/>
                  <a:gd name="T7" fmla="*/ 50 h 51"/>
                  <a:gd name="T8" fmla="*/ 15 w 100"/>
                  <a:gd name="T9" fmla="*/ 35 h 51"/>
                  <a:gd name="T10" fmla="*/ 0 w 100"/>
                  <a:gd name="T11" fmla="*/ 0 h 51"/>
                  <a:gd name="T12" fmla="*/ 99 w 100"/>
                  <a:gd name="T13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51">
                    <a:moveTo>
                      <a:pt x="99" y="0"/>
                    </a:moveTo>
                    <a:lnTo>
                      <a:pt x="96" y="19"/>
                    </a:lnTo>
                    <a:lnTo>
                      <a:pt x="85" y="35"/>
                    </a:lnTo>
                    <a:lnTo>
                      <a:pt x="50" y="50"/>
                    </a:lnTo>
                    <a:lnTo>
                      <a:pt x="15" y="35"/>
                    </a:lnTo>
                    <a:lnTo>
                      <a:pt x="0" y="0"/>
                    </a:lnTo>
                    <a:lnTo>
                      <a:pt x="99" y="0"/>
                    </a:lnTo>
                  </a:path>
                </a:pathLst>
              </a:custGeom>
              <a:solidFill>
                <a:schemeClr val="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933" name="Freeform 709"/>
              <p:cNvSpPr>
                <a:spLocks/>
              </p:cNvSpPr>
              <p:nvPr/>
            </p:nvSpPr>
            <p:spPr bwMode="auto">
              <a:xfrm>
                <a:off x="1192" y="1672"/>
                <a:ext cx="590" cy="39"/>
              </a:xfrm>
              <a:custGeom>
                <a:avLst/>
                <a:gdLst>
                  <a:gd name="T0" fmla="*/ 589 w 590"/>
                  <a:gd name="T1" fmla="*/ 38 h 39"/>
                  <a:gd name="T2" fmla="*/ 589 w 590"/>
                  <a:gd name="T3" fmla="*/ 0 h 39"/>
                  <a:gd name="T4" fmla="*/ 0 w 590"/>
                  <a:gd name="T5" fmla="*/ 0 h 39"/>
                  <a:gd name="T6" fmla="*/ 0 w 590"/>
                  <a:gd name="T7" fmla="*/ 38 h 39"/>
                  <a:gd name="T8" fmla="*/ 589 w 590"/>
                  <a:gd name="T9" fmla="*/ 3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0" h="39">
                    <a:moveTo>
                      <a:pt x="589" y="38"/>
                    </a:moveTo>
                    <a:lnTo>
                      <a:pt x="589" y="0"/>
                    </a:lnTo>
                    <a:lnTo>
                      <a:pt x="0" y="0"/>
                    </a:lnTo>
                    <a:lnTo>
                      <a:pt x="0" y="38"/>
                    </a:lnTo>
                    <a:lnTo>
                      <a:pt x="589" y="38"/>
                    </a:lnTo>
                  </a:path>
                </a:pathLst>
              </a:custGeom>
              <a:gradFill rotWithShape="0">
                <a:gsLst>
                  <a:gs pos="0">
                    <a:srgbClr val="EAEAEA">
                      <a:gamma/>
                      <a:shade val="80000"/>
                      <a:invGamma/>
                    </a:srgbClr>
                  </a:gs>
                  <a:gs pos="50000">
                    <a:srgbClr val="EAEAEA"/>
                  </a:gs>
                  <a:gs pos="100000">
                    <a:srgbClr val="EAEAEA">
                      <a:gamma/>
                      <a:shade val="80000"/>
                      <a:invGamma/>
                    </a:srgbClr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934" name="Freeform 710"/>
              <p:cNvSpPr>
                <a:spLocks/>
              </p:cNvSpPr>
              <p:nvPr/>
            </p:nvSpPr>
            <p:spPr bwMode="auto">
              <a:xfrm>
                <a:off x="1356" y="1710"/>
                <a:ext cx="261" cy="186"/>
              </a:xfrm>
              <a:custGeom>
                <a:avLst/>
                <a:gdLst>
                  <a:gd name="T0" fmla="*/ 0 w 261"/>
                  <a:gd name="T1" fmla="*/ 185 h 186"/>
                  <a:gd name="T2" fmla="*/ 260 w 261"/>
                  <a:gd name="T3" fmla="*/ 185 h 186"/>
                  <a:gd name="T4" fmla="*/ 260 w 261"/>
                  <a:gd name="T5" fmla="*/ 0 h 186"/>
                  <a:gd name="T6" fmla="*/ 0 w 261"/>
                  <a:gd name="T7" fmla="*/ 0 h 186"/>
                  <a:gd name="T8" fmla="*/ 0 w 261"/>
                  <a:gd name="T9" fmla="*/ 185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186">
                    <a:moveTo>
                      <a:pt x="0" y="185"/>
                    </a:moveTo>
                    <a:lnTo>
                      <a:pt x="260" y="185"/>
                    </a:lnTo>
                    <a:lnTo>
                      <a:pt x="260" y="0"/>
                    </a:lnTo>
                    <a:lnTo>
                      <a:pt x="0" y="0"/>
                    </a:lnTo>
                    <a:lnTo>
                      <a:pt x="0" y="185"/>
                    </a:lnTo>
                  </a:path>
                </a:pathLst>
              </a:custGeom>
              <a:gradFill rotWithShape="0">
                <a:gsLst>
                  <a:gs pos="0">
                    <a:srgbClr val="EAEAEA">
                      <a:gamma/>
                      <a:shade val="80000"/>
                      <a:invGamma/>
                    </a:srgbClr>
                  </a:gs>
                  <a:gs pos="50000">
                    <a:srgbClr val="EAEAEA"/>
                  </a:gs>
                  <a:gs pos="100000">
                    <a:srgbClr val="EAEAEA">
                      <a:gamma/>
                      <a:shade val="80000"/>
                      <a:invGamma/>
                    </a:srgbClr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08935" name="Freeform 711"/>
            <p:cNvSpPr>
              <a:spLocks/>
            </p:cNvSpPr>
            <p:nvPr/>
          </p:nvSpPr>
          <p:spPr bwMode="auto">
            <a:xfrm>
              <a:off x="2084" y="1513"/>
              <a:ext cx="730" cy="730"/>
            </a:xfrm>
            <a:custGeom>
              <a:avLst/>
              <a:gdLst>
                <a:gd name="T0" fmla="*/ 326 w 730"/>
                <a:gd name="T1" fmla="*/ 728 h 730"/>
                <a:gd name="T2" fmla="*/ 272 w 730"/>
                <a:gd name="T3" fmla="*/ 717 h 730"/>
                <a:gd name="T4" fmla="*/ 223 w 730"/>
                <a:gd name="T5" fmla="*/ 700 h 730"/>
                <a:gd name="T6" fmla="*/ 175 w 730"/>
                <a:gd name="T7" fmla="*/ 676 h 730"/>
                <a:gd name="T8" fmla="*/ 132 w 730"/>
                <a:gd name="T9" fmla="*/ 645 h 730"/>
                <a:gd name="T10" fmla="*/ 95 w 730"/>
                <a:gd name="T11" fmla="*/ 610 h 730"/>
                <a:gd name="T12" fmla="*/ 62 w 730"/>
                <a:gd name="T13" fmla="*/ 568 h 730"/>
                <a:gd name="T14" fmla="*/ 36 w 730"/>
                <a:gd name="T15" fmla="*/ 522 h 730"/>
                <a:gd name="T16" fmla="*/ 15 w 730"/>
                <a:gd name="T17" fmla="*/ 472 h 730"/>
                <a:gd name="T18" fmla="*/ 3 w 730"/>
                <a:gd name="T19" fmla="*/ 419 h 730"/>
                <a:gd name="T20" fmla="*/ 0 w 730"/>
                <a:gd name="T21" fmla="*/ 364 h 730"/>
                <a:gd name="T22" fmla="*/ 3 w 730"/>
                <a:gd name="T23" fmla="*/ 309 h 730"/>
                <a:gd name="T24" fmla="*/ 15 w 730"/>
                <a:gd name="T25" fmla="*/ 256 h 730"/>
                <a:gd name="T26" fmla="*/ 36 w 730"/>
                <a:gd name="T27" fmla="*/ 206 h 730"/>
                <a:gd name="T28" fmla="*/ 62 w 730"/>
                <a:gd name="T29" fmla="*/ 160 h 730"/>
                <a:gd name="T30" fmla="*/ 95 w 730"/>
                <a:gd name="T31" fmla="*/ 118 h 730"/>
                <a:gd name="T32" fmla="*/ 132 w 730"/>
                <a:gd name="T33" fmla="*/ 83 h 730"/>
                <a:gd name="T34" fmla="*/ 175 w 730"/>
                <a:gd name="T35" fmla="*/ 52 h 730"/>
                <a:gd name="T36" fmla="*/ 223 w 730"/>
                <a:gd name="T37" fmla="*/ 28 h 730"/>
                <a:gd name="T38" fmla="*/ 272 w 730"/>
                <a:gd name="T39" fmla="*/ 11 h 730"/>
                <a:gd name="T40" fmla="*/ 326 w 730"/>
                <a:gd name="T41" fmla="*/ 0 h 730"/>
                <a:gd name="T42" fmla="*/ 383 w 730"/>
                <a:gd name="T43" fmla="*/ 0 h 730"/>
                <a:gd name="T44" fmla="*/ 438 w 730"/>
                <a:gd name="T45" fmla="*/ 7 h 730"/>
                <a:gd name="T46" fmla="*/ 490 w 730"/>
                <a:gd name="T47" fmla="*/ 22 h 730"/>
                <a:gd name="T48" fmla="*/ 538 w 730"/>
                <a:gd name="T49" fmla="*/ 43 h 730"/>
                <a:gd name="T50" fmla="*/ 582 w 730"/>
                <a:gd name="T51" fmla="*/ 72 h 730"/>
                <a:gd name="T52" fmla="*/ 622 w 730"/>
                <a:gd name="T53" fmla="*/ 106 h 730"/>
                <a:gd name="T54" fmla="*/ 656 w 730"/>
                <a:gd name="T55" fmla="*/ 146 h 730"/>
                <a:gd name="T56" fmla="*/ 685 w 730"/>
                <a:gd name="T57" fmla="*/ 190 h 730"/>
                <a:gd name="T58" fmla="*/ 706 w 730"/>
                <a:gd name="T59" fmla="*/ 238 h 730"/>
                <a:gd name="T60" fmla="*/ 721 w 730"/>
                <a:gd name="T61" fmla="*/ 290 h 730"/>
                <a:gd name="T62" fmla="*/ 729 w 730"/>
                <a:gd name="T63" fmla="*/ 345 h 730"/>
                <a:gd name="T64" fmla="*/ 728 w 730"/>
                <a:gd name="T65" fmla="*/ 402 h 730"/>
                <a:gd name="T66" fmla="*/ 717 w 730"/>
                <a:gd name="T67" fmla="*/ 456 h 730"/>
                <a:gd name="T68" fmla="*/ 700 w 730"/>
                <a:gd name="T69" fmla="*/ 505 h 730"/>
                <a:gd name="T70" fmla="*/ 676 w 730"/>
                <a:gd name="T71" fmla="*/ 553 h 730"/>
                <a:gd name="T72" fmla="*/ 645 w 730"/>
                <a:gd name="T73" fmla="*/ 596 h 730"/>
                <a:gd name="T74" fmla="*/ 610 w 730"/>
                <a:gd name="T75" fmla="*/ 633 h 730"/>
                <a:gd name="T76" fmla="*/ 568 w 730"/>
                <a:gd name="T77" fmla="*/ 666 h 730"/>
                <a:gd name="T78" fmla="*/ 522 w 730"/>
                <a:gd name="T79" fmla="*/ 692 h 730"/>
                <a:gd name="T80" fmla="*/ 472 w 730"/>
                <a:gd name="T81" fmla="*/ 713 h 730"/>
                <a:gd name="T82" fmla="*/ 419 w 730"/>
                <a:gd name="T83" fmla="*/ 725 h 730"/>
                <a:gd name="T84" fmla="*/ 364 w 730"/>
                <a:gd name="T85" fmla="*/ 729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30" h="730">
                  <a:moveTo>
                    <a:pt x="364" y="729"/>
                  </a:moveTo>
                  <a:lnTo>
                    <a:pt x="345" y="729"/>
                  </a:lnTo>
                  <a:lnTo>
                    <a:pt x="326" y="728"/>
                  </a:lnTo>
                  <a:lnTo>
                    <a:pt x="309" y="725"/>
                  </a:lnTo>
                  <a:lnTo>
                    <a:pt x="290" y="721"/>
                  </a:lnTo>
                  <a:lnTo>
                    <a:pt x="272" y="717"/>
                  </a:lnTo>
                  <a:lnTo>
                    <a:pt x="256" y="713"/>
                  </a:lnTo>
                  <a:lnTo>
                    <a:pt x="238" y="706"/>
                  </a:lnTo>
                  <a:lnTo>
                    <a:pt x="223" y="700"/>
                  </a:lnTo>
                  <a:lnTo>
                    <a:pt x="206" y="692"/>
                  </a:lnTo>
                  <a:lnTo>
                    <a:pt x="190" y="685"/>
                  </a:lnTo>
                  <a:lnTo>
                    <a:pt x="175" y="676"/>
                  </a:lnTo>
                  <a:lnTo>
                    <a:pt x="160" y="666"/>
                  </a:lnTo>
                  <a:lnTo>
                    <a:pt x="146" y="656"/>
                  </a:lnTo>
                  <a:lnTo>
                    <a:pt x="132" y="645"/>
                  </a:lnTo>
                  <a:lnTo>
                    <a:pt x="118" y="633"/>
                  </a:lnTo>
                  <a:lnTo>
                    <a:pt x="106" y="622"/>
                  </a:lnTo>
                  <a:lnTo>
                    <a:pt x="95" y="610"/>
                  </a:lnTo>
                  <a:lnTo>
                    <a:pt x="83" y="596"/>
                  </a:lnTo>
                  <a:lnTo>
                    <a:pt x="72" y="582"/>
                  </a:lnTo>
                  <a:lnTo>
                    <a:pt x="62" y="568"/>
                  </a:lnTo>
                  <a:lnTo>
                    <a:pt x="52" y="553"/>
                  </a:lnTo>
                  <a:lnTo>
                    <a:pt x="43" y="538"/>
                  </a:lnTo>
                  <a:lnTo>
                    <a:pt x="36" y="522"/>
                  </a:lnTo>
                  <a:lnTo>
                    <a:pt x="28" y="505"/>
                  </a:lnTo>
                  <a:lnTo>
                    <a:pt x="22" y="490"/>
                  </a:lnTo>
                  <a:lnTo>
                    <a:pt x="15" y="472"/>
                  </a:lnTo>
                  <a:lnTo>
                    <a:pt x="11" y="456"/>
                  </a:lnTo>
                  <a:lnTo>
                    <a:pt x="7" y="438"/>
                  </a:lnTo>
                  <a:lnTo>
                    <a:pt x="3" y="419"/>
                  </a:lnTo>
                  <a:lnTo>
                    <a:pt x="0" y="402"/>
                  </a:lnTo>
                  <a:lnTo>
                    <a:pt x="0" y="383"/>
                  </a:lnTo>
                  <a:lnTo>
                    <a:pt x="0" y="364"/>
                  </a:lnTo>
                  <a:lnTo>
                    <a:pt x="0" y="345"/>
                  </a:lnTo>
                  <a:lnTo>
                    <a:pt x="0" y="326"/>
                  </a:lnTo>
                  <a:lnTo>
                    <a:pt x="3" y="309"/>
                  </a:lnTo>
                  <a:lnTo>
                    <a:pt x="7" y="290"/>
                  </a:lnTo>
                  <a:lnTo>
                    <a:pt x="11" y="272"/>
                  </a:lnTo>
                  <a:lnTo>
                    <a:pt x="15" y="256"/>
                  </a:lnTo>
                  <a:lnTo>
                    <a:pt x="22" y="238"/>
                  </a:lnTo>
                  <a:lnTo>
                    <a:pt x="28" y="223"/>
                  </a:lnTo>
                  <a:lnTo>
                    <a:pt x="36" y="206"/>
                  </a:lnTo>
                  <a:lnTo>
                    <a:pt x="43" y="190"/>
                  </a:lnTo>
                  <a:lnTo>
                    <a:pt x="52" y="175"/>
                  </a:lnTo>
                  <a:lnTo>
                    <a:pt x="62" y="160"/>
                  </a:lnTo>
                  <a:lnTo>
                    <a:pt x="72" y="146"/>
                  </a:lnTo>
                  <a:lnTo>
                    <a:pt x="83" y="132"/>
                  </a:lnTo>
                  <a:lnTo>
                    <a:pt x="95" y="118"/>
                  </a:lnTo>
                  <a:lnTo>
                    <a:pt x="106" y="106"/>
                  </a:lnTo>
                  <a:lnTo>
                    <a:pt x="118" y="95"/>
                  </a:lnTo>
                  <a:lnTo>
                    <a:pt x="132" y="83"/>
                  </a:lnTo>
                  <a:lnTo>
                    <a:pt x="146" y="72"/>
                  </a:lnTo>
                  <a:lnTo>
                    <a:pt x="160" y="62"/>
                  </a:lnTo>
                  <a:lnTo>
                    <a:pt x="175" y="52"/>
                  </a:lnTo>
                  <a:lnTo>
                    <a:pt x="190" y="43"/>
                  </a:lnTo>
                  <a:lnTo>
                    <a:pt x="206" y="36"/>
                  </a:lnTo>
                  <a:lnTo>
                    <a:pt x="223" y="28"/>
                  </a:lnTo>
                  <a:lnTo>
                    <a:pt x="238" y="22"/>
                  </a:lnTo>
                  <a:lnTo>
                    <a:pt x="256" y="15"/>
                  </a:lnTo>
                  <a:lnTo>
                    <a:pt x="272" y="11"/>
                  </a:lnTo>
                  <a:lnTo>
                    <a:pt x="290" y="7"/>
                  </a:lnTo>
                  <a:lnTo>
                    <a:pt x="309" y="3"/>
                  </a:lnTo>
                  <a:lnTo>
                    <a:pt x="326" y="0"/>
                  </a:lnTo>
                  <a:lnTo>
                    <a:pt x="345" y="0"/>
                  </a:lnTo>
                  <a:lnTo>
                    <a:pt x="364" y="0"/>
                  </a:lnTo>
                  <a:lnTo>
                    <a:pt x="383" y="0"/>
                  </a:lnTo>
                  <a:lnTo>
                    <a:pt x="402" y="0"/>
                  </a:lnTo>
                  <a:lnTo>
                    <a:pt x="419" y="3"/>
                  </a:lnTo>
                  <a:lnTo>
                    <a:pt x="438" y="7"/>
                  </a:lnTo>
                  <a:lnTo>
                    <a:pt x="456" y="11"/>
                  </a:lnTo>
                  <a:lnTo>
                    <a:pt x="472" y="15"/>
                  </a:lnTo>
                  <a:lnTo>
                    <a:pt x="490" y="22"/>
                  </a:lnTo>
                  <a:lnTo>
                    <a:pt x="505" y="28"/>
                  </a:lnTo>
                  <a:lnTo>
                    <a:pt x="522" y="36"/>
                  </a:lnTo>
                  <a:lnTo>
                    <a:pt x="538" y="43"/>
                  </a:lnTo>
                  <a:lnTo>
                    <a:pt x="553" y="52"/>
                  </a:lnTo>
                  <a:lnTo>
                    <a:pt x="568" y="62"/>
                  </a:lnTo>
                  <a:lnTo>
                    <a:pt x="582" y="72"/>
                  </a:lnTo>
                  <a:lnTo>
                    <a:pt x="596" y="83"/>
                  </a:lnTo>
                  <a:lnTo>
                    <a:pt x="610" y="95"/>
                  </a:lnTo>
                  <a:lnTo>
                    <a:pt x="622" y="106"/>
                  </a:lnTo>
                  <a:lnTo>
                    <a:pt x="633" y="118"/>
                  </a:lnTo>
                  <a:lnTo>
                    <a:pt x="645" y="132"/>
                  </a:lnTo>
                  <a:lnTo>
                    <a:pt x="656" y="146"/>
                  </a:lnTo>
                  <a:lnTo>
                    <a:pt x="666" y="160"/>
                  </a:lnTo>
                  <a:lnTo>
                    <a:pt x="676" y="175"/>
                  </a:lnTo>
                  <a:lnTo>
                    <a:pt x="685" y="190"/>
                  </a:lnTo>
                  <a:lnTo>
                    <a:pt x="692" y="206"/>
                  </a:lnTo>
                  <a:lnTo>
                    <a:pt x="700" y="223"/>
                  </a:lnTo>
                  <a:lnTo>
                    <a:pt x="706" y="238"/>
                  </a:lnTo>
                  <a:lnTo>
                    <a:pt x="713" y="256"/>
                  </a:lnTo>
                  <a:lnTo>
                    <a:pt x="717" y="272"/>
                  </a:lnTo>
                  <a:lnTo>
                    <a:pt x="721" y="290"/>
                  </a:lnTo>
                  <a:lnTo>
                    <a:pt x="725" y="309"/>
                  </a:lnTo>
                  <a:lnTo>
                    <a:pt x="728" y="326"/>
                  </a:lnTo>
                  <a:lnTo>
                    <a:pt x="729" y="345"/>
                  </a:lnTo>
                  <a:lnTo>
                    <a:pt x="729" y="364"/>
                  </a:lnTo>
                  <a:lnTo>
                    <a:pt x="729" y="383"/>
                  </a:lnTo>
                  <a:lnTo>
                    <a:pt x="728" y="402"/>
                  </a:lnTo>
                  <a:lnTo>
                    <a:pt x="725" y="419"/>
                  </a:lnTo>
                  <a:lnTo>
                    <a:pt x="721" y="438"/>
                  </a:lnTo>
                  <a:lnTo>
                    <a:pt x="717" y="456"/>
                  </a:lnTo>
                  <a:lnTo>
                    <a:pt x="713" y="472"/>
                  </a:lnTo>
                  <a:lnTo>
                    <a:pt x="706" y="490"/>
                  </a:lnTo>
                  <a:lnTo>
                    <a:pt x="700" y="505"/>
                  </a:lnTo>
                  <a:lnTo>
                    <a:pt x="692" y="522"/>
                  </a:lnTo>
                  <a:lnTo>
                    <a:pt x="685" y="538"/>
                  </a:lnTo>
                  <a:lnTo>
                    <a:pt x="676" y="553"/>
                  </a:lnTo>
                  <a:lnTo>
                    <a:pt x="666" y="568"/>
                  </a:lnTo>
                  <a:lnTo>
                    <a:pt x="656" y="582"/>
                  </a:lnTo>
                  <a:lnTo>
                    <a:pt x="645" y="596"/>
                  </a:lnTo>
                  <a:lnTo>
                    <a:pt x="633" y="610"/>
                  </a:lnTo>
                  <a:lnTo>
                    <a:pt x="622" y="622"/>
                  </a:lnTo>
                  <a:lnTo>
                    <a:pt x="610" y="633"/>
                  </a:lnTo>
                  <a:lnTo>
                    <a:pt x="596" y="645"/>
                  </a:lnTo>
                  <a:lnTo>
                    <a:pt x="582" y="656"/>
                  </a:lnTo>
                  <a:lnTo>
                    <a:pt x="568" y="666"/>
                  </a:lnTo>
                  <a:lnTo>
                    <a:pt x="553" y="676"/>
                  </a:lnTo>
                  <a:lnTo>
                    <a:pt x="538" y="685"/>
                  </a:lnTo>
                  <a:lnTo>
                    <a:pt x="522" y="692"/>
                  </a:lnTo>
                  <a:lnTo>
                    <a:pt x="505" y="700"/>
                  </a:lnTo>
                  <a:lnTo>
                    <a:pt x="490" y="706"/>
                  </a:lnTo>
                  <a:lnTo>
                    <a:pt x="472" y="713"/>
                  </a:lnTo>
                  <a:lnTo>
                    <a:pt x="456" y="717"/>
                  </a:lnTo>
                  <a:lnTo>
                    <a:pt x="438" y="721"/>
                  </a:lnTo>
                  <a:lnTo>
                    <a:pt x="419" y="725"/>
                  </a:lnTo>
                  <a:lnTo>
                    <a:pt x="402" y="728"/>
                  </a:lnTo>
                  <a:lnTo>
                    <a:pt x="383" y="729"/>
                  </a:lnTo>
                  <a:lnTo>
                    <a:pt x="364" y="729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936" name="Freeform 712"/>
            <p:cNvSpPr>
              <a:spLocks/>
            </p:cNvSpPr>
            <p:nvPr/>
          </p:nvSpPr>
          <p:spPr bwMode="auto">
            <a:xfrm>
              <a:off x="2098" y="1527"/>
              <a:ext cx="702" cy="704"/>
            </a:xfrm>
            <a:custGeom>
              <a:avLst/>
              <a:gdLst>
                <a:gd name="T0" fmla="*/ 314 w 702"/>
                <a:gd name="T1" fmla="*/ 701 h 704"/>
                <a:gd name="T2" fmla="*/ 262 w 702"/>
                <a:gd name="T3" fmla="*/ 691 h 704"/>
                <a:gd name="T4" fmla="*/ 213 w 702"/>
                <a:gd name="T5" fmla="*/ 675 h 704"/>
                <a:gd name="T6" fmla="*/ 168 w 702"/>
                <a:gd name="T7" fmla="*/ 651 h 704"/>
                <a:gd name="T8" fmla="*/ 127 w 702"/>
                <a:gd name="T9" fmla="*/ 622 h 704"/>
                <a:gd name="T10" fmla="*/ 91 w 702"/>
                <a:gd name="T11" fmla="*/ 588 h 704"/>
                <a:gd name="T12" fmla="*/ 59 w 702"/>
                <a:gd name="T13" fmla="*/ 547 h 704"/>
                <a:gd name="T14" fmla="*/ 34 w 702"/>
                <a:gd name="T15" fmla="*/ 503 h 704"/>
                <a:gd name="T16" fmla="*/ 15 w 702"/>
                <a:gd name="T17" fmla="*/ 455 h 704"/>
                <a:gd name="T18" fmla="*/ 3 w 702"/>
                <a:gd name="T19" fmla="*/ 404 h 704"/>
                <a:gd name="T20" fmla="*/ 0 w 702"/>
                <a:gd name="T21" fmla="*/ 351 h 704"/>
                <a:gd name="T22" fmla="*/ 3 w 702"/>
                <a:gd name="T23" fmla="*/ 297 h 704"/>
                <a:gd name="T24" fmla="*/ 15 w 702"/>
                <a:gd name="T25" fmla="*/ 247 h 704"/>
                <a:gd name="T26" fmla="*/ 34 w 702"/>
                <a:gd name="T27" fmla="*/ 199 h 704"/>
                <a:gd name="T28" fmla="*/ 59 w 702"/>
                <a:gd name="T29" fmla="*/ 155 h 704"/>
                <a:gd name="T30" fmla="*/ 91 w 702"/>
                <a:gd name="T31" fmla="*/ 115 h 704"/>
                <a:gd name="T32" fmla="*/ 127 w 702"/>
                <a:gd name="T33" fmla="*/ 80 h 704"/>
                <a:gd name="T34" fmla="*/ 168 w 702"/>
                <a:gd name="T35" fmla="*/ 51 h 704"/>
                <a:gd name="T36" fmla="*/ 213 w 702"/>
                <a:gd name="T37" fmla="*/ 28 h 704"/>
                <a:gd name="T38" fmla="*/ 262 w 702"/>
                <a:gd name="T39" fmla="*/ 11 h 704"/>
                <a:gd name="T40" fmla="*/ 314 w 702"/>
                <a:gd name="T41" fmla="*/ 1 h 704"/>
                <a:gd name="T42" fmla="*/ 367 w 702"/>
                <a:gd name="T43" fmla="*/ 0 h 704"/>
                <a:gd name="T44" fmla="*/ 420 w 702"/>
                <a:gd name="T45" fmla="*/ 7 h 704"/>
                <a:gd name="T46" fmla="*/ 470 w 702"/>
                <a:gd name="T47" fmla="*/ 21 h 704"/>
                <a:gd name="T48" fmla="*/ 517 w 702"/>
                <a:gd name="T49" fmla="*/ 42 h 704"/>
                <a:gd name="T50" fmla="*/ 560 w 702"/>
                <a:gd name="T51" fmla="*/ 70 h 704"/>
                <a:gd name="T52" fmla="*/ 598 w 702"/>
                <a:gd name="T53" fmla="*/ 103 h 704"/>
                <a:gd name="T54" fmla="*/ 630 w 702"/>
                <a:gd name="T55" fmla="*/ 141 h 704"/>
                <a:gd name="T56" fmla="*/ 658 w 702"/>
                <a:gd name="T57" fmla="*/ 184 h 704"/>
                <a:gd name="T58" fmla="*/ 680 w 702"/>
                <a:gd name="T59" fmla="*/ 231 h 704"/>
                <a:gd name="T60" fmla="*/ 693 w 702"/>
                <a:gd name="T61" fmla="*/ 281 h 704"/>
                <a:gd name="T62" fmla="*/ 701 w 702"/>
                <a:gd name="T63" fmla="*/ 334 h 704"/>
                <a:gd name="T64" fmla="*/ 700 w 702"/>
                <a:gd name="T65" fmla="*/ 386 h 704"/>
                <a:gd name="T66" fmla="*/ 689 w 702"/>
                <a:gd name="T67" fmla="*/ 439 h 704"/>
                <a:gd name="T68" fmla="*/ 673 w 702"/>
                <a:gd name="T69" fmla="*/ 488 h 704"/>
                <a:gd name="T70" fmla="*/ 649 w 702"/>
                <a:gd name="T71" fmla="*/ 533 h 704"/>
                <a:gd name="T72" fmla="*/ 620 w 702"/>
                <a:gd name="T73" fmla="*/ 574 h 704"/>
                <a:gd name="T74" fmla="*/ 586 w 702"/>
                <a:gd name="T75" fmla="*/ 611 h 704"/>
                <a:gd name="T76" fmla="*/ 546 w 702"/>
                <a:gd name="T77" fmla="*/ 643 h 704"/>
                <a:gd name="T78" fmla="*/ 502 w 702"/>
                <a:gd name="T79" fmla="*/ 668 h 704"/>
                <a:gd name="T80" fmla="*/ 454 w 702"/>
                <a:gd name="T81" fmla="*/ 687 h 704"/>
                <a:gd name="T82" fmla="*/ 404 w 702"/>
                <a:gd name="T83" fmla="*/ 699 h 704"/>
                <a:gd name="T84" fmla="*/ 350 w 702"/>
                <a:gd name="T85" fmla="*/ 703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02" h="704">
                  <a:moveTo>
                    <a:pt x="350" y="703"/>
                  </a:moveTo>
                  <a:lnTo>
                    <a:pt x="333" y="703"/>
                  </a:lnTo>
                  <a:lnTo>
                    <a:pt x="314" y="701"/>
                  </a:lnTo>
                  <a:lnTo>
                    <a:pt x="296" y="699"/>
                  </a:lnTo>
                  <a:lnTo>
                    <a:pt x="280" y="695"/>
                  </a:lnTo>
                  <a:lnTo>
                    <a:pt x="262" y="691"/>
                  </a:lnTo>
                  <a:lnTo>
                    <a:pt x="246" y="687"/>
                  </a:lnTo>
                  <a:lnTo>
                    <a:pt x="230" y="681"/>
                  </a:lnTo>
                  <a:lnTo>
                    <a:pt x="213" y="675"/>
                  </a:lnTo>
                  <a:lnTo>
                    <a:pt x="198" y="668"/>
                  </a:lnTo>
                  <a:lnTo>
                    <a:pt x="183" y="660"/>
                  </a:lnTo>
                  <a:lnTo>
                    <a:pt x="168" y="651"/>
                  </a:lnTo>
                  <a:lnTo>
                    <a:pt x="154" y="643"/>
                  </a:lnTo>
                  <a:lnTo>
                    <a:pt x="140" y="632"/>
                  </a:lnTo>
                  <a:lnTo>
                    <a:pt x="127" y="622"/>
                  </a:lnTo>
                  <a:lnTo>
                    <a:pt x="114" y="611"/>
                  </a:lnTo>
                  <a:lnTo>
                    <a:pt x="102" y="600"/>
                  </a:lnTo>
                  <a:lnTo>
                    <a:pt x="91" y="588"/>
                  </a:lnTo>
                  <a:lnTo>
                    <a:pt x="80" y="574"/>
                  </a:lnTo>
                  <a:lnTo>
                    <a:pt x="70" y="561"/>
                  </a:lnTo>
                  <a:lnTo>
                    <a:pt x="59" y="547"/>
                  </a:lnTo>
                  <a:lnTo>
                    <a:pt x="51" y="533"/>
                  </a:lnTo>
                  <a:lnTo>
                    <a:pt x="42" y="519"/>
                  </a:lnTo>
                  <a:lnTo>
                    <a:pt x="34" y="503"/>
                  </a:lnTo>
                  <a:lnTo>
                    <a:pt x="27" y="488"/>
                  </a:lnTo>
                  <a:lnTo>
                    <a:pt x="20" y="472"/>
                  </a:lnTo>
                  <a:lnTo>
                    <a:pt x="15" y="455"/>
                  </a:lnTo>
                  <a:lnTo>
                    <a:pt x="11" y="439"/>
                  </a:lnTo>
                  <a:lnTo>
                    <a:pt x="7" y="421"/>
                  </a:lnTo>
                  <a:lnTo>
                    <a:pt x="3" y="404"/>
                  </a:lnTo>
                  <a:lnTo>
                    <a:pt x="0" y="386"/>
                  </a:lnTo>
                  <a:lnTo>
                    <a:pt x="0" y="369"/>
                  </a:lnTo>
                  <a:lnTo>
                    <a:pt x="0" y="351"/>
                  </a:lnTo>
                  <a:lnTo>
                    <a:pt x="0" y="334"/>
                  </a:lnTo>
                  <a:lnTo>
                    <a:pt x="0" y="315"/>
                  </a:lnTo>
                  <a:lnTo>
                    <a:pt x="3" y="297"/>
                  </a:lnTo>
                  <a:lnTo>
                    <a:pt x="7" y="281"/>
                  </a:lnTo>
                  <a:lnTo>
                    <a:pt x="11" y="264"/>
                  </a:lnTo>
                  <a:lnTo>
                    <a:pt x="15" y="247"/>
                  </a:lnTo>
                  <a:lnTo>
                    <a:pt x="20" y="231"/>
                  </a:lnTo>
                  <a:lnTo>
                    <a:pt x="27" y="214"/>
                  </a:lnTo>
                  <a:lnTo>
                    <a:pt x="34" y="199"/>
                  </a:lnTo>
                  <a:lnTo>
                    <a:pt x="42" y="184"/>
                  </a:lnTo>
                  <a:lnTo>
                    <a:pt x="51" y="169"/>
                  </a:lnTo>
                  <a:lnTo>
                    <a:pt x="59" y="155"/>
                  </a:lnTo>
                  <a:lnTo>
                    <a:pt x="70" y="141"/>
                  </a:lnTo>
                  <a:lnTo>
                    <a:pt x="80" y="128"/>
                  </a:lnTo>
                  <a:lnTo>
                    <a:pt x="91" y="115"/>
                  </a:lnTo>
                  <a:lnTo>
                    <a:pt x="102" y="103"/>
                  </a:lnTo>
                  <a:lnTo>
                    <a:pt x="114" y="91"/>
                  </a:lnTo>
                  <a:lnTo>
                    <a:pt x="127" y="80"/>
                  </a:lnTo>
                  <a:lnTo>
                    <a:pt x="140" y="70"/>
                  </a:lnTo>
                  <a:lnTo>
                    <a:pt x="154" y="60"/>
                  </a:lnTo>
                  <a:lnTo>
                    <a:pt x="168" y="51"/>
                  </a:lnTo>
                  <a:lnTo>
                    <a:pt x="183" y="42"/>
                  </a:lnTo>
                  <a:lnTo>
                    <a:pt x="198" y="35"/>
                  </a:lnTo>
                  <a:lnTo>
                    <a:pt x="213" y="28"/>
                  </a:lnTo>
                  <a:lnTo>
                    <a:pt x="230" y="21"/>
                  </a:lnTo>
                  <a:lnTo>
                    <a:pt x="246" y="16"/>
                  </a:lnTo>
                  <a:lnTo>
                    <a:pt x="262" y="11"/>
                  </a:lnTo>
                  <a:lnTo>
                    <a:pt x="280" y="7"/>
                  </a:lnTo>
                  <a:lnTo>
                    <a:pt x="296" y="3"/>
                  </a:lnTo>
                  <a:lnTo>
                    <a:pt x="314" y="1"/>
                  </a:lnTo>
                  <a:lnTo>
                    <a:pt x="333" y="0"/>
                  </a:lnTo>
                  <a:lnTo>
                    <a:pt x="350" y="0"/>
                  </a:lnTo>
                  <a:lnTo>
                    <a:pt x="367" y="0"/>
                  </a:lnTo>
                  <a:lnTo>
                    <a:pt x="386" y="1"/>
                  </a:lnTo>
                  <a:lnTo>
                    <a:pt x="404" y="3"/>
                  </a:lnTo>
                  <a:lnTo>
                    <a:pt x="420" y="7"/>
                  </a:lnTo>
                  <a:lnTo>
                    <a:pt x="438" y="11"/>
                  </a:lnTo>
                  <a:lnTo>
                    <a:pt x="454" y="16"/>
                  </a:lnTo>
                  <a:lnTo>
                    <a:pt x="470" y="21"/>
                  </a:lnTo>
                  <a:lnTo>
                    <a:pt x="487" y="28"/>
                  </a:lnTo>
                  <a:lnTo>
                    <a:pt x="502" y="35"/>
                  </a:lnTo>
                  <a:lnTo>
                    <a:pt x="517" y="42"/>
                  </a:lnTo>
                  <a:lnTo>
                    <a:pt x="532" y="51"/>
                  </a:lnTo>
                  <a:lnTo>
                    <a:pt x="546" y="60"/>
                  </a:lnTo>
                  <a:lnTo>
                    <a:pt x="560" y="70"/>
                  </a:lnTo>
                  <a:lnTo>
                    <a:pt x="573" y="80"/>
                  </a:lnTo>
                  <a:lnTo>
                    <a:pt x="586" y="91"/>
                  </a:lnTo>
                  <a:lnTo>
                    <a:pt x="598" y="103"/>
                  </a:lnTo>
                  <a:lnTo>
                    <a:pt x="609" y="115"/>
                  </a:lnTo>
                  <a:lnTo>
                    <a:pt x="620" y="128"/>
                  </a:lnTo>
                  <a:lnTo>
                    <a:pt x="630" y="141"/>
                  </a:lnTo>
                  <a:lnTo>
                    <a:pt x="641" y="155"/>
                  </a:lnTo>
                  <a:lnTo>
                    <a:pt x="649" y="169"/>
                  </a:lnTo>
                  <a:lnTo>
                    <a:pt x="658" y="184"/>
                  </a:lnTo>
                  <a:lnTo>
                    <a:pt x="666" y="199"/>
                  </a:lnTo>
                  <a:lnTo>
                    <a:pt x="673" y="214"/>
                  </a:lnTo>
                  <a:lnTo>
                    <a:pt x="680" y="231"/>
                  </a:lnTo>
                  <a:lnTo>
                    <a:pt x="685" y="247"/>
                  </a:lnTo>
                  <a:lnTo>
                    <a:pt x="689" y="264"/>
                  </a:lnTo>
                  <a:lnTo>
                    <a:pt x="693" y="281"/>
                  </a:lnTo>
                  <a:lnTo>
                    <a:pt x="697" y="297"/>
                  </a:lnTo>
                  <a:lnTo>
                    <a:pt x="700" y="315"/>
                  </a:lnTo>
                  <a:lnTo>
                    <a:pt x="701" y="334"/>
                  </a:lnTo>
                  <a:lnTo>
                    <a:pt x="701" y="351"/>
                  </a:lnTo>
                  <a:lnTo>
                    <a:pt x="701" y="369"/>
                  </a:lnTo>
                  <a:lnTo>
                    <a:pt x="700" y="386"/>
                  </a:lnTo>
                  <a:lnTo>
                    <a:pt x="697" y="404"/>
                  </a:lnTo>
                  <a:lnTo>
                    <a:pt x="693" y="421"/>
                  </a:lnTo>
                  <a:lnTo>
                    <a:pt x="689" y="439"/>
                  </a:lnTo>
                  <a:lnTo>
                    <a:pt x="685" y="455"/>
                  </a:lnTo>
                  <a:lnTo>
                    <a:pt x="680" y="472"/>
                  </a:lnTo>
                  <a:lnTo>
                    <a:pt x="673" y="488"/>
                  </a:lnTo>
                  <a:lnTo>
                    <a:pt x="666" y="503"/>
                  </a:lnTo>
                  <a:lnTo>
                    <a:pt x="658" y="519"/>
                  </a:lnTo>
                  <a:lnTo>
                    <a:pt x="649" y="533"/>
                  </a:lnTo>
                  <a:lnTo>
                    <a:pt x="641" y="547"/>
                  </a:lnTo>
                  <a:lnTo>
                    <a:pt x="630" y="561"/>
                  </a:lnTo>
                  <a:lnTo>
                    <a:pt x="620" y="574"/>
                  </a:lnTo>
                  <a:lnTo>
                    <a:pt x="609" y="588"/>
                  </a:lnTo>
                  <a:lnTo>
                    <a:pt x="598" y="600"/>
                  </a:lnTo>
                  <a:lnTo>
                    <a:pt x="586" y="611"/>
                  </a:lnTo>
                  <a:lnTo>
                    <a:pt x="573" y="622"/>
                  </a:lnTo>
                  <a:lnTo>
                    <a:pt x="560" y="632"/>
                  </a:lnTo>
                  <a:lnTo>
                    <a:pt x="546" y="643"/>
                  </a:lnTo>
                  <a:lnTo>
                    <a:pt x="532" y="651"/>
                  </a:lnTo>
                  <a:lnTo>
                    <a:pt x="517" y="660"/>
                  </a:lnTo>
                  <a:lnTo>
                    <a:pt x="502" y="668"/>
                  </a:lnTo>
                  <a:lnTo>
                    <a:pt x="487" y="675"/>
                  </a:lnTo>
                  <a:lnTo>
                    <a:pt x="470" y="681"/>
                  </a:lnTo>
                  <a:lnTo>
                    <a:pt x="454" y="687"/>
                  </a:lnTo>
                  <a:lnTo>
                    <a:pt x="438" y="691"/>
                  </a:lnTo>
                  <a:lnTo>
                    <a:pt x="420" y="695"/>
                  </a:lnTo>
                  <a:lnTo>
                    <a:pt x="404" y="699"/>
                  </a:lnTo>
                  <a:lnTo>
                    <a:pt x="386" y="701"/>
                  </a:lnTo>
                  <a:lnTo>
                    <a:pt x="367" y="703"/>
                  </a:lnTo>
                  <a:lnTo>
                    <a:pt x="350" y="703"/>
                  </a:lnTo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12700" cap="rnd" cmpd="sng">
              <a:solidFill>
                <a:srgbClr val="777777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937" name="Freeform 713"/>
            <p:cNvSpPr>
              <a:spLocks/>
            </p:cNvSpPr>
            <p:nvPr/>
          </p:nvSpPr>
          <p:spPr bwMode="auto">
            <a:xfrm>
              <a:off x="2138" y="1567"/>
              <a:ext cx="622" cy="622"/>
            </a:xfrm>
            <a:custGeom>
              <a:avLst/>
              <a:gdLst>
                <a:gd name="T0" fmla="*/ 279 w 622"/>
                <a:gd name="T1" fmla="*/ 618 h 622"/>
                <a:gd name="T2" fmla="*/ 232 w 622"/>
                <a:gd name="T3" fmla="*/ 611 h 622"/>
                <a:gd name="T4" fmla="*/ 190 w 622"/>
                <a:gd name="T5" fmla="*/ 596 h 622"/>
                <a:gd name="T6" fmla="*/ 150 w 622"/>
                <a:gd name="T7" fmla="*/ 576 h 622"/>
                <a:gd name="T8" fmla="*/ 114 w 622"/>
                <a:gd name="T9" fmla="*/ 549 h 622"/>
                <a:gd name="T10" fmla="*/ 81 w 622"/>
                <a:gd name="T11" fmla="*/ 518 h 622"/>
                <a:gd name="T12" fmla="*/ 53 w 622"/>
                <a:gd name="T13" fmla="*/ 483 h 622"/>
                <a:gd name="T14" fmla="*/ 30 w 622"/>
                <a:gd name="T15" fmla="*/ 444 h 622"/>
                <a:gd name="T16" fmla="*/ 15 w 622"/>
                <a:gd name="T17" fmla="*/ 401 h 622"/>
                <a:gd name="T18" fmla="*/ 3 w 622"/>
                <a:gd name="T19" fmla="*/ 358 h 622"/>
                <a:gd name="T20" fmla="*/ 0 w 622"/>
                <a:gd name="T21" fmla="*/ 310 h 622"/>
                <a:gd name="T22" fmla="*/ 3 w 622"/>
                <a:gd name="T23" fmla="*/ 262 h 622"/>
                <a:gd name="T24" fmla="*/ 15 w 622"/>
                <a:gd name="T25" fmla="*/ 219 h 622"/>
                <a:gd name="T26" fmla="*/ 30 w 622"/>
                <a:gd name="T27" fmla="*/ 176 h 622"/>
                <a:gd name="T28" fmla="*/ 53 w 622"/>
                <a:gd name="T29" fmla="*/ 137 h 622"/>
                <a:gd name="T30" fmla="*/ 81 w 622"/>
                <a:gd name="T31" fmla="*/ 102 h 622"/>
                <a:gd name="T32" fmla="*/ 114 w 622"/>
                <a:gd name="T33" fmla="*/ 71 h 622"/>
                <a:gd name="T34" fmla="*/ 150 w 622"/>
                <a:gd name="T35" fmla="*/ 44 h 622"/>
                <a:gd name="T36" fmla="*/ 190 w 622"/>
                <a:gd name="T37" fmla="*/ 24 h 622"/>
                <a:gd name="T38" fmla="*/ 232 w 622"/>
                <a:gd name="T39" fmla="*/ 9 h 622"/>
                <a:gd name="T40" fmla="*/ 279 w 622"/>
                <a:gd name="T41" fmla="*/ 2 h 622"/>
                <a:gd name="T42" fmla="*/ 326 w 622"/>
                <a:gd name="T43" fmla="*/ 1 h 622"/>
                <a:gd name="T44" fmla="*/ 373 w 622"/>
                <a:gd name="T45" fmla="*/ 5 h 622"/>
                <a:gd name="T46" fmla="*/ 417 w 622"/>
                <a:gd name="T47" fmla="*/ 18 h 622"/>
                <a:gd name="T48" fmla="*/ 458 w 622"/>
                <a:gd name="T49" fmla="*/ 37 h 622"/>
                <a:gd name="T50" fmla="*/ 495 w 622"/>
                <a:gd name="T51" fmla="*/ 62 h 622"/>
                <a:gd name="T52" fmla="*/ 529 w 622"/>
                <a:gd name="T53" fmla="*/ 91 h 622"/>
                <a:gd name="T54" fmla="*/ 558 w 622"/>
                <a:gd name="T55" fmla="*/ 125 h 622"/>
                <a:gd name="T56" fmla="*/ 583 w 622"/>
                <a:gd name="T57" fmla="*/ 162 h 622"/>
                <a:gd name="T58" fmla="*/ 602 w 622"/>
                <a:gd name="T59" fmla="*/ 203 h 622"/>
                <a:gd name="T60" fmla="*/ 615 w 622"/>
                <a:gd name="T61" fmla="*/ 247 h 622"/>
                <a:gd name="T62" fmla="*/ 619 w 622"/>
                <a:gd name="T63" fmla="*/ 294 h 622"/>
                <a:gd name="T64" fmla="*/ 618 w 622"/>
                <a:gd name="T65" fmla="*/ 341 h 622"/>
                <a:gd name="T66" fmla="*/ 611 w 622"/>
                <a:gd name="T67" fmla="*/ 388 h 622"/>
                <a:gd name="T68" fmla="*/ 596 w 622"/>
                <a:gd name="T69" fmla="*/ 430 h 622"/>
                <a:gd name="T70" fmla="*/ 576 w 622"/>
                <a:gd name="T71" fmla="*/ 470 h 622"/>
                <a:gd name="T72" fmla="*/ 549 w 622"/>
                <a:gd name="T73" fmla="*/ 506 h 622"/>
                <a:gd name="T74" fmla="*/ 518 w 622"/>
                <a:gd name="T75" fmla="*/ 539 h 622"/>
                <a:gd name="T76" fmla="*/ 483 w 622"/>
                <a:gd name="T77" fmla="*/ 567 h 622"/>
                <a:gd name="T78" fmla="*/ 444 w 622"/>
                <a:gd name="T79" fmla="*/ 590 h 622"/>
                <a:gd name="T80" fmla="*/ 401 w 622"/>
                <a:gd name="T81" fmla="*/ 605 h 622"/>
                <a:gd name="T82" fmla="*/ 358 w 622"/>
                <a:gd name="T83" fmla="*/ 617 h 622"/>
                <a:gd name="T84" fmla="*/ 310 w 622"/>
                <a:gd name="T85" fmla="*/ 621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22" h="622">
                  <a:moveTo>
                    <a:pt x="310" y="621"/>
                  </a:moveTo>
                  <a:lnTo>
                    <a:pt x="294" y="619"/>
                  </a:lnTo>
                  <a:lnTo>
                    <a:pt x="279" y="618"/>
                  </a:lnTo>
                  <a:lnTo>
                    <a:pt x="262" y="617"/>
                  </a:lnTo>
                  <a:lnTo>
                    <a:pt x="247" y="615"/>
                  </a:lnTo>
                  <a:lnTo>
                    <a:pt x="232" y="611"/>
                  </a:lnTo>
                  <a:lnTo>
                    <a:pt x="219" y="605"/>
                  </a:lnTo>
                  <a:lnTo>
                    <a:pt x="203" y="602"/>
                  </a:lnTo>
                  <a:lnTo>
                    <a:pt x="190" y="596"/>
                  </a:lnTo>
                  <a:lnTo>
                    <a:pt x="176" y="590"/>
                  </a:lnTo>
                  <a:lnTo>
                    <a:pt x="162" y="583"/>
                  </a:lnTo>
                  <a:lnTo>
                    <a:pt x="150" y="576"/>
                  </a:lnTo>
                  <a:lnTo>
                    <a:pt x="137" y="567"/>
                  </a:lnTo>
                  <a:lnTo>
                    <a:pt x="125" y="558"/>
                  </a:lnTo>
                  <a:lnTo>
                    <a:pt x="114" y="549"/>
                  </a:lnTo>
                  <a:lnTo>
                    <a:pt x="102" y="539"/>
                  </a:lnTo>
                  <a:lnTo>
                    <a:pt x="91" y="529"/>
                  </a:lnTo>
                  <a:lnTo>
                    <a:pt x="81" y="518"/>
                  </a:lnTo>
                  <a:lnTo>
                    <a:pt x="71" y="506"/>
                  </a:lnTo>
                  <a:lnTo>
                    <a:pt x="62" y="495"/>
                  </a:lnTo>
                  <a:lnTo>
                    <a:pt x="53" y="483"/>
                  </a:lnTo>
                  <a:lnTo>
                    <a:pt x="44" y="470"/>
                  </a:lnTo>
                  <a:lnTo>
                    <a:pt x="37" y="458"/>
                  </a:lnTo>
                  <a:lnTo>
                    <a:pt x="30" y="444"/>
                  </a:lnTo>
                  <a:lnTo>
                    <a:pt x="24" y="430"/>
                  </a:lnTo>
                  <a:lnTo>
                    <a:pt x="18" y="417"/>
                  </a:lnTo>
                  <a:lnTo>
                    <a:pt x="15" y="401"/>
                  </a:lnTo>
                  <a:lnTo>
                    <a:pt x="9" y="388"/>
                  </a:lnTo>
                  <a:lnTo>
                    <a:pt x="5" y="373"/>
                  </a:lnTo>
                  <a:lnTo>
                    <a:pt x="3" y="358"/>
                  </a:lnTo>
                  <a:lnTo>
                    <a:pt x="2" y="341"/>
                  </a:lnTo>
                  <a:lnTo>
                    <a:pt x="1" y="326"/>
                  </a:lnTo>
                  <a:lnTo>
                    <a:pt x="0" y="310"/>
                  </a:lnTo>
                  <a:lnTo>
                    <a:pt x="1" y="294"/>
                  </a:lnTo>
                  <a:lnTo>
                    <a:pt x="2" y="279"/>
                  </a:lnTo>
                  <a:lnTo>
                    <a:pt x="3" y="262"/>
                  </a:lnTo>
                  <a:lnTo>
                    <a:pt x="5" y="247"/>
                  </a:lnTo>
                  <a:lnTo>
                    <a:pt x="9" y="232"/>
                  </a:lnTo>
                  <a:lnTo>
                    <a:pt x="15" y="219"/>
                  </a:lnTo>
                  <a:lnTo>
                    <a:pt x="18" y="203"/>
                  </a:lnTo>
                  <a:lnTo>
                    <a:pt x="24" y="190"/>
                  </a:lnTo>
                  <a:lnTo>
                    <a:pt x="30" y="176"/>
                  </a:lnTo>
                  <a:lnTo>
                    <a:pt x="37" y="162"/>
                  </a:lnTo>
                  <a:lnTo>
                    <a:pt x="44" y="150"/>
                  </a:lnTo>
                  <a:lnTo>
                    <a:pt x="53" y="137"/>
                  </a:lnTo>
                  <a:lnTo>
                    <a:pt x="62" y="125"/>
                  </a:lnTo>
                  <a:lnTo>
                    <a:pt x="71" y="114"/>
                  </a:lnTo>
                  <a:lnTo>
                    <a:pt x="81" y="102"/>
                  </a:lnTo>
                  <a:lnTo>
                    <a:pt x="91" y="91"/>
                  </a:lnTo>
                  <a:lnTo>
                    <a:pt x="102" y="81"/>
                  </a:lnTo>
                  <a:lnTo>
                    <a:pt x="114" y="71"/>
                  </a:lnTo>
                  <a:lnTo>
                    <a:pt x="125" y="62"/>
                  </a:lnTo>
                  <a:lnTo>
                    <a:pt x="137" y="53"/>
                  </a:lnTo>
                  <a:lnTo>
                    <a:pt x="150" y="44"/>
                  </a:lnTo>
                  <a:lnTo>
                    <a:pt x="162" y="37"/>
                  </a:lnTo>
                  <a:lnTo>
                    <a:pt x="176" y="30"/>
                  </a:lnTo>
                  <a:lnTo>
                    <a:pt x="190" y="24"/>
                  </a:lnTo>
                  <a:lnTo>
                    <a:pt x="203" y="18"/>
                  </a:lnTo>
                  <a:lnTo>
                    <a:pt x="219" y="15"/>
                  </a:lnTo>
                  <a:lnTo>
                    <a:pt x="232" y="9"/>
                  </a:lnTo>
                  <a:lnTo>
                    <a:pt x="247" y="5"/>
                  </a:lnTo>
                  <a:lnTo>
                    <a:pt x="262" y="3"/>
                  </a:lnTo>
                  <a:lnTo>
                    <a:pt x="279" y="2"/>
                  </a:lnTo>
                  <a:lnTo>
                    <a:pt x="294" y="1"/>
                  </a:lnTo>
                  <a:lnTo>
                    <a:pt x="310" y="0"/>
                  </a:lnTo>
                  <a:lnTo>
                    <a:pt x="326" y="1"/>
                  </a:lnTo>
                  <a:lnTo>
                    <a:pt x="341" y="2"/>
                  </a:lnTo>
                  <a:lnTo>
                    <a:pt x="358" y="3"/>
                  </a:lnTo>
                  <a:lnTo>
                    <a:pt x="373" y="5"/>
                  </a:lnTo>
                  <a:lnTo>
                    <a:pt x="388" y="9"/>
                  </a:lnTo>
                  <a:lnTo>
                    <a:pt x="401" y="15"/>
                  </a:lnTo>
                  <a:lnTo>
                    <a:pt x="417" y="18"/>
                  </a:lnTo>
                  <a:lnTo>
                    <a:pt x="430" y="24"/>
                  </a:lnTo>
                  <a:lnTo>
                    <a:pt x="444" y="30"/>
                  </a:lnTo>
                  <a:lnTo>
                    <a:pt x="458" y="37"/>
                  </a:lnTo>
                  <a:lnTo>
                    <a:pt x="470" y="44"/>
                  </a:lnTo>
                  <a:lnTo>
                    <a:pt x="483" y="53"/>
                  </a:lnTo>
                  <a:lnTo>
                    <a:pt x="495" y="62"/>
                  </a:lnTo>
                  <a:lnTo>
                    <a:pt x="506" y="71"/>
                  </a:lnTo>
                  <a:lnTo>
                    <a:pt x="518" y="81"/>
                  </a:lnTo>
                  <a:lnTo>
                    <a:pt x="529" y="91"/>
                  </a:lnTo>
                  <a:lnTo>
                    <a:pt x="539" y="102"/>
                  </a:lnTo>
                  <a:lnTo>
                    <a:pt x="549" y="114"/>
                  </a:lnTo>
                  <a:lnTo>
                    <a:pt x="558" y="125"/>
                  </a:lnTo>
                  <a:lnTo>
                    <a:pt x="567" y="137"/>
                  </a:lnTo>
                  <a:lnTo>
                    <a:pt x="576" y="150"/>
                  </a:lnTo>
                  <a:lnTo>
                    <a:pt x="583" y="162"/>
                  </a:lnTo>
                  <a:lnTo>
                    <a:pt x="590" y="176"/>
                  </a:lnTo>
                  <a:lnTo>
                    <a:pt x="596" y="190"/>
                  </a:lnTo>
                  <a:lnTo>
                    <a:pt x="602" y="203"/>
                  </a:lnTo>
                  <a:lnTo>
                    <a:pt x="605" y="219"/>
                  </a:lnTo>
                  <a:lnTo>
                    <a:pt x="611" y="232"/>
                  </a:lnTo>
                  <a:lnTo>
                    <a:pt x="615" y="247"/>
                  </a:lnTo>
                  <a:lnTo>
                    <a:pt x="617" y="262"/>
                  </a:lnTo>
                  <a:lnTo>
                    <a:pt x="618" y="279"/>
                  </a:lnTo>
                  <a:lnTo>
                    <a:pt x="619" y="294"/>
                  </a:lnTo>
                  <a:lnTo>
                    <a:pt x="621" y="310"/>
                  </a:lnTo>
                  <a:lnTo>
                    <a:pt x="619" y="326"/>
                  </a:lnTo>
                  <a:lnTo>
                    <a:pt x="618" y="341"/>
                  </a:lnTo>
                  <a:lnTo>
                    <a:pt x="617" y="358"/>
                  </a:lnTo>
                  <a:lnTo>
                    <a:pt x="615" y="373"/>
                  </a:lnTo>
                  <a:lnTo>
                    <a:pt x="611" y="388"/>
                  </a:lnTo>
                  <a:lnTo>
                    <a:pt x="605" y="401"/>
                  </a:lnTo>
                  <a:lnTo>
                    <a:pt x="602" y="417"/>
                  </a:lnTo>
                  <a:lnTo>
                    <a:pt x="596" y="430"/>
                  </a:lnTo>
                  <a:lnTo>
                    <a:pt x="590" y="444"/>
                  </a:lnTo>
                  <a:lnTo>
                    <a:pt x="583" y="458"/>
                  </a:lnTo>
                  <a:lnTo>
                    <a:pt x="576" y="470"/>
                  </a:lnTo>
                  <a:lnTo>
                    <a:pt x="567" y="483"/>
                  </a:lnTo>
                  <a:lnTo>
                    <a:pt x="558" y="495"/>
                  </a:lnTo>
                  <a:lnTo>
                    <a:pt x="549" y="506"/>
                  </a:lnTo>
                  <a:lnTo>
                    <a:pt x="539" y="518"/>
                  </a:lnTo>
                  <a:lnTo>
                    <a:pt x="529" y="529"/>
                  </a:lnTo>
                  <a:lnTo>
                    <a:pt x="518" y="539"/>
                  </a:lnTo>
                  <a:lnTo>
                    <a:pt x="506" y="549"/>
                  </a:lnTo>
                  <a:lnTo>
                    <a:pt x="495" y="558"/>
                  </a:lnTo>
                  <a:lnTo>
                    <a:pt x="483" y="567"/>
                  </a:lnTo>
                  <a:lnTo>
                    <a:pt x="470" y="576"/>
                  </a:lnTo>
                  <a:lnTo>
                    <a:pt x="458" y="583"/>
                  </a:lnTo>
                  <a:lnTo>
                    <a:pt x="444" y="590"/>
                  </a:lnTo>
                  <a:lnTo>
                    <a:pt x="430" y="596"/>
                  </a:lnTo>
                  <a:lnTo>
                    <a:pt x="417" y="602"/>
                  </a:lnTo>
                  <a:lnTo>
                    <a:pt x="401" y="605"/>
                  </a:lnTo>
                  <a:lnTo>
                    <a:pt x="388" y="611"/>
                  </a:lnTo>
                  <a:lnTo>
                    <a:pt x="373" y="615"/>
                  </a:lnTo>
                  <a:lnTo>
                    <a:pt x="358" y="617"/>
                  </a:lnTo>
                  <a:lnTo>
                    <a:pt x="341" y="618"/>
                  </a:lnTo>
                  <a:lnTo>
                    <a:pt x="326" y="619"/>
                  </a:lnTo>
                  <a:lnTo>
                    <a:pt x="310" y="621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rgbClr val="EAEAEA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938" name="Freeform 714"/>
            <p:cNvSpPr>
              <a:spLocks/>
            </p:cNvSpPr>
            <p:nvPr/>
          </p:nvSpPr>
          <p:spPr bwMode="auto">
            <a:xfrm>
              <a:off x="2248" y="1678"/>
              <a:ext cx="402" cy="339"/>
            </a:xfrm>
            <a:custGeom>
              <a:avLst/>
              <a:gdLst>
                <a:gd name="T0" fmla="*/ 351 w 402"/>
                <a:gd name="T1" fmla="*/ 334 h 339"/>
                <a:gd name="T2" fmla="*/ 362 w 402"/>
                <a:gd name="T3" fmla="*/ 320 h 339"/>
                <a:gd name="T4" fmla="*/ 372 w 402"/>
                <a:gd name="T5" fmla="*/ 305 h 339"/>
                <a:gd name="T6" fmla="*/ 381 w 402"/>
                <a:gd name="T7" fmla="*/ 288 h 339"/>
                <a:gd name="T8" fmla="*/ 387 w 402"/>
                <a:gd name="T9" fmla="*/ 272 h 339"/>
                <a:gd name="T10" fmla="*/ 393 w 402"/>
                <a:gd name="T11" fmla="*/ 255 h 339"/>
                <a:gd name="T12" fmla="*/ 397 w 402"/>
                <a:gd name="T13" fmla="*/ 237 h 339"/>
                <a:gd name="T14" fmla="*/ 399 w 402"/>
                <a:gd name="T15" fmla="*/ 218 h 339"/>
                <a:gd name="T16" fmla="*/ 401 w 402"/>
                <a:gd name="T17" fmla="*/ 200 h 339"/>
                <a:gd name="T18" fmla="*/ 399 w 402"/>
                <a:gd name="T19" fmla="*/ 180 h 339"/>
                <a:gd name="T20" fmla="*/ 397 w 402"/>
                <a:gd name="T21" fmla="*/ 160 h 339"/>
                <a:gd name="T22" fmla="*/ 392 w 402"/>
                <a:gd name="T23" fmla="*/ 140 h 339"/>
                <a:gd name="T24" fmla="*/ 384 w 402"/>
                <a:gd name="T25" fmla="*/ 122 h 339"/>
                <a:gd name="T26" fmla="*/ 377 w 402"/>
                <a:gd name="T27" fmla="*/ 105 h 339"/>
                <a:gd name="T28" fmla="*/ 366 w 402"/>
                <a:gd name="T29" fmla="*/ 88 h 339"/>
                <a:gd name="T30" fmla="*/ 354 w 402"/>
                <a:gd name="T31" fmla="*/ 72 h 339"/>
                <a:gd name="T32" fmla="*/ 341 w 402"/>
                <a:gd name="T33" fmla="*/ 59 h 339"/>
                <a:gd name="T34" fmla="*/ 328 w 402"/>
                <a:gd name="T35" fmla="*/ 46 h 339"/>
                <a:gd name="T36" fmla="*/ 312 w 402"/>
                <a:gd name="T37" fmla="*/ 33 h 339"/>
                <a:gd name="T38" fmla="*/ 295 w 402"/>
                <a:gd name="T39" fmla="*/ 23 h 339"/>
                <a:gd name="T40" fmla="*/ 278 w 402"/>
                <a:gd name="T41" fmla="*/ 16 h 339"/>
                <a:gd name="T42" fmla="*/ 259 w 402"/>
                <a:gd name="T43" fmla="*/ 8 h 339"/>
                <a:gd name="T44" fmla="*/ 240 w 402"/>
                <a:gd name="T45" fmla="*/ 3 h 339"/>
                <a:gd name="T46" fmla="*/ 220 w 402"/>
                <a:gd name="T47" fmla="*/ 1 h 339"/>
                <a:gd name="T48" fmla="*/ 200 w 402"/>
                <a:gd name="T49" fmla="*/ 0 h 339"/>
                <a:gd name="T50" fmla="*/ 180 w 402"/>
                <a:gd name="T51" fmla="*/ 1 h 339"/>
                <a:gd name="T52" fmla="*/ 160 w 402"/>
                <a:gd name="T53" fmla="*/ 3 h 339"/>
                <a:gd name="T54" fmla="*/ 141 w 402"/>
                <a:gd name="T55" fmla="*/ 8 h 339"/>
                <a:gd name="T56" fmla="*/ 122 w 402"/>
                <a:gd name="T57" fmla="*/ 16 h 339"/>
                <a:gd name="T58" fmla="*/ 105 w 402"/>
                <a:gd name="T59" fmla="*/ 23 h 339"/>
                <a:gd name="T60" fmla="*/ 88 w 402"/>
                <a:gd name="T61" fmla="*/ 33 h 339"/>
                <a:gd name="T62" fmla="*/ 72 w 402"/>
                <a:gd name="T63" fmla="*/ 46 h 339"/>
                <a:gd name="T64" fmla="*/ 59 w 402"/>
                <a:gd name="T65" fmla="*/ 59 h 339"/>
                <a:gd name="T66" fmla="*/ 46 w 402"/>
                <a:gd name="T67" fmla="*/ 72 h 339"/>
                <a:gd name="T68" fmla="*/ 34 w 402"/>
                <a:gd name="T69" fmla="*/ 88 h 339"/>
                <a:gd name="T70" fmla="*/ 23 w 402"/>
                <a:gd name="T71" fmla="*/ 105 h 339"/>
                <a:gd name="T72" fmla="*/ 16 w 402"/>
                <a:gd name="T73" fmla="*/ 122 h 339"/>
                <a:gd name="T74" fmla="*/ 8 w 402"/>
                <a:gd name="T75" fmla="*/ 140 h 339"/>
                <a:gd name="T76" fmla="*/ 3 w 402"/>
                <a:gd name="T77" fmla="*/ 160 h 339"/>
                <a:gd name="T78" fmla="*/ 1 w 402"/>
                <a:gd name="T79" fmla="*/ 180 h 339"/>
                <a:gd name="T80" fmla="*/ 0 w 402"/>
                <a:gd name="T81" fmla="*/ 200 h 339"/>
                <a:gd name="T82" fmla="*/ 1 w 402"/>
                <a:gd name="T83" fmla="*/ 219 h 339"/>
                <a:gd name="T84" fmla="*/ 3 w 402"/>
                <a:gd name="T85" fmla="*/ 238 h 339"/>
                <a:gd name="T86" fmla="*/ 8 w 402"/>
                <a:gd name="T87" fmla="*/ 257 h 339"/>
                <a:gd name="T88" fmla="*/ 13 w 402"/>
                <a:gd name="T89" fmla="*/ 274 h 339"/>
                <a:gd name="T90" fmla="*/ 22 w 402"/>
                <a:gd name="T91" fmla="*/ 291 h 339"/>
                <a:gd name="T92" fmla="*/ 31 w 402"/>
                <a:gd name="T93" fmla="*/ 307 h 339"/>
                <a:gd name="T94" fmla="*/ 41 w 402"/>
                <a:gd name="T95" fmla="*/ 324 h 339"/>
                <a:gd name="T96" fmla="*/ 53 w 402"/>
                <a:gd name="T97" fmla="*/ 338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02" h="339">
                  <a:moveTo>
                    <a:pt x="351" y="334"/>
                  </a:moveTo>
                  <a:lnTo>
                    <a:pt x="362" y="320"/>
                  </a:lnTo>
                  <a:lnTo>
                    <a:pt x="372" y="305"/>
                  </a:lnTo>
                  <a:lnTo>
                    <a:pt x="381" y="288"/>
                  </a:lnTo>
                  <a:lnTo>
                    <a:pt x="387" y="272"/>
                  </a:lnTo>
                  <a:lnTo>
                    <a:pt x="393" y="255"/>
                  </a:lnTo>
                  <a:lnTo>
                    <a:pt x="397" y="237"/>
                  </a:lnTo>
                  <a:lnTo>
                    <a:pt x="399" y="218"/>
                  </a:lnTo>
                  <a:lnTo>
                    <a:pt x="401" y="200"/>
                  </a:lnTo>
                  <a:lnTo>
                    <a:pt x="399" y="180"/>
                  </a:lnTo>
                  <a:lnTo>
                    <a:pt x="397" y="160"/>
                  </a:lnTo>
                  <a:lnTo>
                    <a:pt x="392" y="140"/>
                  </a:lnTo>
                  <a:lnTo>
                    <a:pt x="384" y="122"/>
                  </a:lnTo>
                  <a:lnTo>
                    <a:pt x="377" y="105"/>
                  </a:lnTo>
                  <a:lnTo>
                    <a:pt x="366" y="88"/>
                  </a:lnTo>
                  <a:lnTo>
                    <a:pt x="354" y="72"/>
                  </a:lnTo>
                  <a:lnTo>
                    <a:pt x="341" y="59"/>
                  </a:lnTo>
                  <a:lnTo>
                    <a:pt x="328" y="46"/>
                  </a:lnTo>
                  <a:lnTo>
                    <a:pt x="312" y="33"/>
                  </a:lnTo>
                  <a:lnTo>
                    <a:pt x="295" y="23"/>
                  </a:lnTo>
                  <a:lnTo>
                    <a:pt x="278" y="16"/>
                  </a:lnTo>
                  <a:lnTo>
                    <a:pt x="259" y="8"/>
                  </a:lnTo>
                  <a:lnTo>
                    <a:pt x="240" y="3"/>
                  </a:lnTo>
                  <a:lnTo>
                    <a:pt x="220" y="1"/>
                  </a:lnTo>
                  <a:lnTo>
                    <a:pt x="200" y="0"/>
                  </a:lnTo>
                  <a:lnTo>
                    <a:pt x="180" y="1"/>
                  </a:lnTo>
                  <a:lnTo>
                    <a:pt x="160" y="3"/>
                  </a:lnTo>
                  <a:lnTo>
                    <a:pt x="141" y="8"/>
                  </a:lnTo>
                  <a:lnTo>
                    <a:pt x="122" y="16"/>
                  </a:lnTo>
                  <a:lnTo>
                    <a:pt x="105" y="23"/>
                  </a:lnTo>
                  <a:lnTo>
                    <a:pt x="88" y="33"/>
                  </a:lnTo>
                  <a:lnTo>
                    <a:pt x="72" y="46"/>
                  </a:lnTo>
                  <a:lnTo>
                    <a:pt x="59" y="59"/>
                  </a:lnTo>
                  <a:lnTo>
                    <a:pt x="46" y="72"/>
                  </a:lnTo>
                  <a:lnTo>
                    <a:pt x="34" y="88"/>
                  </a:lnTo>
                  <a:lnTo>
                    <a:pt x="23" y="105"/>
                  </a:lnTo>
                  <a:lnTo>
                    <a:pt x="16" y="122"/>
                  </a:lnTo>
                  <a:lnTo>
                    <a:pt x="8" y="140"/>
                  </a:lnTo>
                  <a:lnTo>
                    <a:pt x="3" y="160"/>
                  </a:lnTo>
                  <a:lnTo>
                    <a:pt x="1" y="180"/>
                  </a:lnTo>
                  <a:lnTo>
                    <a:pt x="0" y="200"/>
                  </a:lnTo>
                  <a:lnTo>
                    <a:pt x="1" y="219"/>
                  </a:lnTo>
                  <a:lnTo>
                    <a:pt x="3" y="238"/>
                  </a:lnTo>
                  <a:lnTo>
                    <a:pt x="8" y="257"/>
                  </a:lnTo>
                  <a:lnTo>
                    <a:pt x="13" y="274"/>
                  </a:lnTo>
                  <a:lnTo>
                    <a:pt x="22" y="291"/>
                  </a:lnTo>
                  <a:lnTo>
                    <a:pt x="31" y="307"/>
                  </a:lnTo>
                  <a:lnTo>
                    <a:pt x="41" y="324"/>
                  </a:lnTo>
                  <a:lnTo>
                    <a:pt x="53" y="338"/>
                  </a:lnTo>
                </a:path>
              </a:pathLst>
            </a:custGeom>
            <a:noFill/>
            <a:ln w="12700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939" name="Freeform 715"/>
            <p:cNvSpPr>
              <a:spLocks/>
            </p:cNvSpPr>
            <p:nvPr/>
          </p:nvSpPr>
          <p:spPr bwMode="auto">
            <a:xfrm>
              <a:off x="2255" y="1687"/>
              <a:ext cx="388" cy="326"/>
            </a:xfrm>
            <a:custGeom>
              <a:avLst/>
              <a:gdLst>
                <a:gd name="T0" fmla="*/ 51 w 388"/>
                <a:gd name="T1" fmla="*/ 325 h 326"/>
                <a:gd name="T2" fmla="*/ 40 w 388"/>
                <a:gd name="T3" fmla="*/ 311 h 326"/>
                <a:gd name="T4" fmla="*/ 30 w 388"/>
                <a:gd name="T5" fmla="*/ 296 h 326"/>
                <a:gd name="T6" fmla="*/ 21 w 388"/>
                <a:gd name="T7" fmla="*/ 281 h 326"/>
                <a:gd name="T8" fmla="*/ 13 w 388"/>
                <a:gd name="T9" fmla="*/ 263 h 326"/>
                <a:gd name="T10" fmla="*/ 7 w 388"/>
                <a:gd name="T11" fmla="*/ 246 h 326"/>
                <a:gd name="T12" fmla="*/ 3 w 388"/>
                <a:gd name="T13" fmla="*/ 229 h 326"/>
                <a:gd name="T14" fmla="*/ 0 w 388"/>
                <a:gd name="T15" fmla="*/ 210 h 326"/>
                <a:gd name="T16" fmla="*/ 0 w 388"/>
                <a:gd name="T17" fmla="*/ 193 h 326"/>
                <a:gd name="T18" fmla="*/ 0 w 388"/>
                <a:gd name="T19" fmla="*/ 173 h 326"/>
                <a:gd name="T20" fmla="*/ 3 w 388"/>
                <a:gd name="T21" fmla="*/ 154 h 326"/>
                <a:gd name="T22" fmla="*/ 9 w 388"/>
                <a:gd name="T23" fmla="*/ 135 h 326"/>
                <a:gd name="T24" fmla="*/ 15 w 388"/>
                <a:gd name="T25" fmla="*/ 118 h 326"/>
                <a:gd name="T26" fmla="*/ 22 w 388"/>
                <a:gd name="T27" fmla="*/ 100 h 326"/>
                <a:gd name="T28" fmla="*/ 32 w 388"/>
                <a:gd name="T29" fmla="*/ 85 h 326"/>
                <a:gd name="T30" fmla="*/ 44 w 388"/>
                <a:gd name="T31" fmla="*/ 70 h 326"/>
                <a:gd name="T32" fmla="*/ 56 w 388"/>
                <a:gd name="T33" fmla="*/ 56 h 326"/>
                <a:gd name="T34" fmla="*/ 70 w 388"/>
                <a:gd name="T35" fmla="*/ 43 h 326"/>
                <a:gd name="T36" fmla="*/ 85 w 388"/>
                <a:gd name="T37" fmla="*/ 32 h 326"/>
                <a:gd name="T38" fmla="*/ 101 w 388"/>
                <a:gd name="T39" fmla="*/ 22 h 326"/>
                <a:gd name="T40" fmla="*/ 118 w 388"/>
                <a:gd name="T41" fmla="*/ 15 h 326"/>
                <a:gd name="T42" fmla="*/ 136 w 388"/>
                <a:gd name="T43" fmla="*/ 8 h 326"/>
                <a:gd name="T44" fmla="*/ 154 w 388"/>
                <a:gd name="T45" fmla="*/ 3 h 326"/>
                <a:gd name="T46" fmla="*/ 173 w 388"/>
                <a:gd name="T47" fmla="*/ 0 h 326"/>
                <a:gd name="T48" fmla="*/ 193 w 388"/>
                <a:gd name="T49" fmla="*/ 0 h 326"/>
                <a:gd name="T50" fmla="*/ 213 w 388"/>
                <a:gd name="T51" fmla="*/ 0 h 326"/>
                <a:gd name="T52" fmla="*/ 232 w 388"/>
                <a:gd name="T53" fmla="*/ 3 h 326"/>
                <a:gd name="T54" fmla="*/ 250 w 388"/>
                <a:gd name="T55" fmla="*/ 8 h 326"/>
                <a:gd name="T56" fmla="*/ 268 w 388"/>
                <a:gd name="T57" fmla="*/ 15 h 326"/>
                <a:gd name="T58" fmla="*/ 285 w 388"/>
                <a:gd name="T59" fmla="*/ 22 h 326"/>
                <a:gd name="T60" fmla="*/ 301 w 388"/>
                <a:gd name="T61" fmla="*/ 32 h 326"/>
                <a:gd name="T62" fmla="*/ 316 w 388"/>
                <a:gd name="T63" fmla="*/ 43 h 326"/>
                <a:gd name="T64" fmla="*/ 330 w 388"/>
                <a:gd name="T65" fmla="*/ 56 h 326"/>
                <a:gd name="T66" fmla="*/ 342 w 388"/>
                <a:gd name="T67" fmla="*/ 70 h 326"/>
                <a:gd name="T68" fmla="*/ 354 w 388"/>
                <a:gd name="T69" fmla="*/ 85 h 326"/>
                <a:gd name="T70" fmla="*/ 364 w 388"/>
                <a:gd name="T71" fmla="*/ 100 h 326"/>
                <a:gd name="T72" fmla="*/ 371 w 388"/>
                <a:gd name="T73" fmla="*/ 118 h 326"/>
                <a:gd name="T74" fmla="*/ 377 w 388"/>
                <a:gd name="T75" fmla="*/ 135 h 326"/>
                <a:gd name="T76" fmla="*/ 383 w 388"/>
                <a:gd name="T77" fmla="*/ 154 h 326"/>
                <a:gd name="T78" fmla="*/ 387 w 388"/>
                <a:gd name="T79" fmla="*/ 173 h 326"/>
                <a:gd name="T80" fmla="*/ 387 w 388"/>
                <a:gd name="T81" fmla="*/ 193 h 326"/>
                <a:gd name="T82" fmla="*/ 387 w 388"/>
                <a:gd name="T83" fmla="*/ 206 h 326"/>
                <a:gd name="T84" fmla="*/ 385 w 388"/>
                <a:gd name="T85" fmla="*/ 220 h 326"/>
                <a:gd name="T86" fmla="*/ 383 w 388"/>
                <a:gd name="T87" fmla="*/ 233 h 326"/>
                <a:gd name="T88" fmla="*/ 379 w 388"/>
                <a:gd name="T89" fmla="*/ 246 h 326"/>
                <a:gd name="T90" fmla="*/ 374 w 388"/>
                <a:gd name="T91" fmla="*/ 260 h 326"/>
                <a:gd name="T92" fmla="*/ 369 w 388"/>
                <a:gd name="T93" fmla="*/ 272 h 326"/>
                <a:gd name="T94" fmla="*/ 364 w 388"/>
                <a:gd name="T95" fmla="*/ 284 h 326"/>
                <a:gd name="T96" fmla="*/ 356 w 388"/>
                <a:gd name="T97" fmla="*/ 296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8" h="326">
                  <a:moveTo>
                    <a:pt x="51" y="325"/>
                  </a:moveTo>
                  <a:lnTo>
                    <a:pt x="40" y="311"/>
                  </a:lnTo>
                  <a:lnTo>
                    <a:pt x="30" y="296"/>
                  </a:lnTo>
                  <a:lnTo>
                    <a:pt x="21" y="281"/>
                  </a:lnTo>
                  <a:lnTo>
                    <a:pt x="13" y="263"/>
                  </a:lnTo>
                  <a:lnTo>
                    <a:pt x="7" y="246"/>
                  </a:lnTo>
                  <a:lnTo>
                    <a:pt x="3" y="229"/>
                  </a:lnTo>
                  <a:lnTo>
                    <a:pt x="0" y="210"/>
                  </a:lnTo>
                  <a:lnTo>
                    <a:pt x="0" y="193"/>
                  </a:lnTo>
                  <a:lnTo>
                    <a:pt x="0" y="173"/>
                  </a:lnTo>
                  <a:lnTo>
                    <a:pt x="3" y="154"/>
                  </a:lnTo>
                  <a:lnTo>
                    <a:pt x="9" y="135"/>
                  </a:lnTo>
                  <a:lnTo>
                    <a:pt x="15" y="118"/>
                  </a:lnTo>
                  <a:lnTo>
                    <a:pt x="22" y="100"/>
                  </a:lnTo>
                  <a:lnTo>
                    <a:pt x="32" y="85"/>
                  </a:lnTo>
                  <a:lnTo>
                    <a:pt x="44" y="70"/>
                  </a:lnTo>
                  <a:lnTo>
                    <a:pt x="56" y="56"/>
                  </a:lnTo>
                  <a:lnTo>
                    <a:pt x="70" y="43"/>
                  </a:lnTo>
                  <a:lnTo>
                    <a:pt x="85" y="32"/>
                  </a:lnTo>
                  <a:lnTo>
                    <a:pt x="101" y="22"/>
                  </a:lnTo>
                  <a:lnTo>
                    <a:pt x="118" y="15"/>
                  </a:lnTo>
                  <a:lnTo>
                    <a:pt x="136" y="8"/>
                  </a:lnTo>
                  <a:lnTo>
                    <a:pt x="154" y="3"/>
                  </a:lnTo>
                  <a:lnTo>
                    <a:pt x="173" y="0"/>
                  </a:lnTo>
                  <a:lnTo>
                    <a:pt x="193" y="0"/>
                  </a:lnTo>
                  <a:lnTo>
                    <a:pt x="213" y="0"/>
                  </a:lnTo>
                  <a:lnTo>
                    <a:pt x="232" y="3"/>
                  </a:lnTo>
                  <a:lnTo>
                    <a:pt x="250" y="8"/>
                  </a:lnTo>
                  <a:lnTo>
                    <a:pt x="268" y="15"/>
                  </a:lnTo>
                  <a:lnTo>
                    <a:pt x="285" y="22"/>
                  </a:lnTo>
                  <a:lnTo>
                    <a:pt x="301" y="32"/>
                  </a:lnTo>
                  <a:lnTo>
                    <a:pt x="316" y="43"/>
                  </a:lnTo>
                  <a:lnTo>
                    <a:pt x="330" y="56"/>
                  </a:lnTo>
                  <a:lnTo>
                    <a:pt x="342" y="70"/>
                  </a:lnTo>
                  <a:lnTo>
                    <a:pt x="354" y="85"/>
                  </a:lnTo>
                  <a:lnTo>
                    <a:pt x="364" y="100"/>
                  </a:lnTo>
                  <a:lnTo>
                    <a:pt x="371" y="118"/>
                  </a:lnTo>
                  <a:lnTo>
                    <a:pt x="377" y="135"/>
                  </a:lnTo>
                  <a:lnTo>
                    <a:pt x="383" y="154"/>
                  </a:lnTo>
                  <a:lnTo>
                    <a:pt x="387" y="173"/>
                  </a:lnTo>
                  <a:lnTo>
                    <a:pt x="387" y="193"/>
                  </a:lnTo>
                  <a:lnTo>
                    <a:pt x="387" y="206"/>
                  </a:lnTo>
                  <a:lnTo>
                    <a:pt x="385" y="220"/>
                  </a:lnTo>
                  <a:lnTo>
                    <a:pt x="383" y="233"/>
                  </a:lnTo>
                  <a:lnTo>
                    <a:pt x="379" y="246"/>
                  </a:lnTo>
                  <a:lnTo>
                    <a:pt x="374" y="260"/>
                  </a:lnTo>
                  <a:lnTo>
                    <a:pt x="369" y="272"/>
                  </a:lnTo>
                  <a:lnTo>
                    <a:pt x="364" y="284"/>
                  </a:lnTo>
                  <a:lnTo>
                    <a:pt x="356" y="29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940" name="Freeform 716"/>
            <p:cNvSpPr>
              <a:spLocks/>
            </p:cNvSpPr>
            <p:nvPr/>
          </p:nvSpPr>
          <p:spPr bwMode="auto">
            <a:xfrm>
              <a:off x="2526" y="1661"/>
              <a:ext cx="30" cy="39"/>
            </a:xfrm>
            <a:custGeom>
              <a:avLst/>
              <a:gdLst>
                <a:gd name="T0" fmla="*/ 16 w 30"/>
                <a:gd name="T1" fmla="*/ 0 h 39"/>
                <a:gd name="T2" fmla="*/ 29 w 30"/>
                <a:gd name="T3" fmla="*/ 5 h 39"/>
                <a:gd name="T4" fmla="*/ 13 w 30"/>
                <a:gd name="T5" fmla="*/ 38 h 39"/>
                <a:gd name="T6" fmla="*/ 0 w 30"/>
                <a:gd name="T7" fmla="*/ 32 h 39"/>
                <a:gd name="T8" fmla="*/ 16 w 30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9">
                  <a:moveTo>
                    <a:pt x="16" y="0"/>
                  </a:moveTo>
                  <a:lnTo>
                    <a:pt x="29" y="5"/>
                  </a:lnTo>
                  <a:lnTo>
                    <a:pt x="13" y="38"/>
                  </a:lnTo>
                  <a:lnTo>
                    <a:pt x="0" y="32"/>
                  </a:lnTo>
                  <a:lnTo>
                    <a:pt x="16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941" name="Freeform 717"/>
            <p:cNvSpPr>
              <a:spLocks/>
            </p:cNvSpPr>
            <p:nvPr/>
          </p:nvSpPr>
          <p:spPr bwMode="auto">
            <a:xfrm>
              <a:off x="2526" y="1661"/>
              <a:ext cx="30" cy="39"/>
            </a:xfrm>
            <a:custGeom>
              <a:avLst/>
              <a:gdLst>
                <a:gd name="T0" fmla="*/ 16 w 30"/>
                <a:gd name="T1" fmla="*/ 0 h 39"/>
                <a:gd name="T2" fmla="*/ 29 w 30"/>
                <a:gd name="T3" fmla="*/ 5 h 39"/>
                <a:gd name="T4" fmla="*/ 13 w 30"/>
                <a:gd name="T5" fmla="*/ 38 h 39"/>
                <a:gd name="T6" fmla="*/ 0 w 30"/>
                <a:gd name="T7" fmla="*/ 32 h 39"/>
                <a:gd name="T8" fmla="*/ 16 w 30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9">
                  <a:moveTo>
                    <a:pt x="16" y="0"/>
                  </a:moveTo>
                  <a:lnTo>
                    <a:pt x="29" y="5"/>
                  </a:lnTo>
                  <a:lnTo>
                    <a:pt x="13" y="38"/>
                  </a:lnTo>
                  <a:lnTo>
                    <a:pt x="0" y="32"/>
                  </a:lnTo>
                  <a:lnTo>
                    <a:pt x="16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942" name="Freeform 718"/>
            <p:cNvSpPr>
              <a:spLocks/>
            </p:cNvSpPr>
            <p:nvPr/>
          </p:nvSpPr>
          <p:spPr bwMode="auto">
            <a:xfrm>
              <a:off x="2474" y="1691"/>
              <a:ext cx="22" cy="40"/>
            </a:xfrm>
            <a:custGeom>
              <a:avLst/>
              <a:gdLst>
                <a:gd name="T0" fmla="*/ 7 w 22"/>
                <a:gd name="T1" fmla="*/ 0 h 40"/>
                <a:gd name="T2" fmla="*/ 21 w 22"/>
                <a:gd name="T3" fmla="*/ 2 h 40"/>
                <a:gd name="T4" fmla="*/ 13 w 22"/>
                <a:gd name="T5" fmla="*/ 39 h 40"/>
                <a:gd name="T6" fmla="*/ 0 w 22"/>
                <a:gd name="T7" fmla="*/ 36 h 40"/>
                <a:gd name="T8" fmla="*/ 7 w 22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0">
                  <a:moveTo>
                    <a:pt x="7" y="0"/>
                  </a:moveTo>
                  <a:lnTo>
                    <a:pt x="21" y="2"/>
                  </a:lnTo>
                  <a:lnTo>
                    <a:pt x="13" y="39"/>
                  </a:lnTo>
                  <a:lnTo>
                    <a:pt x="0" y="36"/>
                  </a:lnTo>
                  <a:lnTo>
                    <a:pt x="7" y="0"/>
                  </a:lnTo>
                </a:path>
              </a:pathLst>
            </a:custGeom>
            <a:solidFill>
              <a:srgbClr val="4C4C4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943" name="Freeform 719"/>
            <p:cNvSpPr>
              <a:spLocks/>
            </p:cNvSpPr>
            <p:nvPr/>
          </p:nvSpPr>
          <p:spPr bwMode="auto">
            <a:xfrm>
              <a:off x="2474" y="1691"/>
              <a:ext cx="22" cy="40"/>
            </a:xfrm>
            <a:custGeom>
              <a:avLst/>
              <a:gdLst>
                <a:gd name="T0" fmla="*/ 7 w 22"/>
                <a:gd name="T1" fmla="*/ 0 h 40"/>
                <a:gd name="T2" fmla="*/ 21 w 22"/>
                <a:gd name="T3" fmla="*/ 2 h 40"/>
                <a:gd name="T4" fmla="*/ 13 w 22"/>
                <a:gd name="T5" fmla="*/ 39 h 40"/>
                <a:gd name="T6" fmla="*/ 0 w 22"/>
                <a:gd name="T7" fmla="*/ 36 h 40"/>
                <a:gd name="T8" fmla="*/ 7 w 22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0">
                  <a:moveTo>
                    <a:pt x="7" y="0"/>
                  </a:moveTo>
                  <a:lnTo>
                    <a:pt x="21" y="2"/>
                  </a:lnTo>
                  <a:lnTo>
                    <a:pt x="13" y="39"/>
                  </a:lnTo>
                  <a:lnTo>
                    <a:pt x="0" y="36"/>
                  </a:lnTo>
                  <a:lnTo>
                    <a:pt x="7" y="0"/>
                  </a:lnTo>
                </a:path>
              </a:pathLst>
            </a:custGeom>
            <a:solidFill>
              <a:srgbClr val="393939"/>
            </a:solidFill>
            <a:ln w="12700" cap="rnd" cmpd="sng">
              <a:solidFill>
                <a:srgbClr val="393939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944" name="Freeform 720"/>
            <p:cNvSpPr>
              <a:spLocks/>
            </p:cNvSpPr>
            <p:nvPr/>
          </p:nvSpPr>
          <p:spPr bwMode="auto">
            <a:xfrm>
              <a:off x="2278" y="1779"/>
              <a:ext cx="40" cy="32"/>
            </a:xfrm>
            <a:custGeom>
              <a:avLst/>
              <a:gdLst>
                <a:gd name="T0" fmla="*/ 39 w 40"/>
                <a:gd name="T1" fmla="*/ 19 h 32"/>
                <a:gd name="T2" fmla="*/ 31 w 40"/>
                <a:gd name="T3" fmla="*/ 31 h 32"/>
                <a:gd name="T4" fmla="*/ 0 w 40"/>
                <a:gd name="T5" fmla="*/ 12 h 32"/>
                <a:gd name="T6" fmla="*/ 5 w 40"/>
                <a:gd name="T7" fmla="*/ 0 h 32"/>
                <a:gd name="T8" fmla="*/ 39 w 40"/>
                <a:gd name="T9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2">
                  <a:moveTo>
                    <a:pt x="39" y="19"/>
                  </a:moveTo>
                  <a:lnTo>
                    <a:pt x="31" y="31"/>
                  </a:lnTo>
                  <a:lnTo>
                    <a:pt x="0" y="12"/>
                  </a:lnTo>
                  <a:lnTo>
                    <a:pt x="5" y="0"/>
                  </a:lnTo>
                  <a:lnTo>
                    <a:pt x="39" y="19"/>
                  </a:lnTo>
                </a:path>
              </a:pathLst>
            </a:custGeom>
            <a:solidFill>
              <a:srgbClr val="4C4C4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945" name="Freeform 721"/>
            <p:cNvSpPr>
              <a:spLocks/>
            </p:cNvSpPr>
            <p:nvPr/>
          </p:nvSpPr>
          <p:spPr bwMode="auto">
            <a:xfrm>
              <a:off x="2278" y="1779"/>
              <a:ext cx="40" cy="32"/>
            </a:xfrm>
            <a:custGeom>
              <a:avLst/>
              <a:gdLst>
                <a:gd name="T0" fmla="*/ 39 w 40"/>
                <a:gd name="T1" fmla="*/ 19 h 32"/>
                <a:gd name="T2" fmla="*/ 31 w 40"/>
                <a:gd name="T3" fmla="*/ 31 h 32"/>
                <a:gd name="T4" fmla="*/ 0 w 40"/>
                <a:gd name="T5" fmla="*/ 12 h 32"/>
                <a:gd name="T6" fmla="*/ 5 w 40"/>
                <a:gd name="T7" fmla="*/ 0 h 32"/>
                <a:gd name="T8" fmla="*/ 39 w 40"/>
                <a:gd name="T9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2">
                  <a:moveTo>
                    <a:pt x="39" y="19"/>
                  </a:moveTo>
                  <a:lnTo>
                    <a:pt x="31" y="31"/>
                  </a:lnTo>
                  <a:lnTo>
                    <a:pt x="0" y="12"/>
                  </a:lnTo>
                  <a:lnTo>
                    <a:pt x="5" y="0"/>
                  </a:lnTo>
                  <a:lnTo>
                    <a:pt x="39" y="19"/>
                  </a:lnTo>
                </a:path>
              </a:pathLst>
            </a:custGeom>
            <a:solidFill>
              <a:srgbClr val="393939"/>
            </a:solidFill>
            <a:ln w="12700" cap="rnd" cmpd="sng">
              <a:solidFill>
                <a:srgbClr val="393939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946" name="Freeform 722"/>
            <p:cNvSpPr>
              <a:spLocks/>
            </p:cNvSpPr>
            <p:nvPr/>
          </p:nvSpPr>
          <p:spPr bwMode="auto">
            <a:xfrm>
              <a:off x="2602" y="1850"/>
              <a:ext cx="38" cy="18"/>
            </a:xfrm>
            <a:custGeom>
              <a:avLst/>
              <a:gdLst>
                <a:gd name="T0" fmla="*/ 0 w 38"/>
                <a:gd name="T1" fmla="*/ 3 h 18"/>
                <a:gd name="T2" fmla="*/ 0 w 38"/>
                <a:gd name="T3" fmla="*/ 17 h 18"/>
                <a:gd name="T4" fmla="*/ 37 w 38"/>
                <a:gd name="T5" fmla="*/ 13 h 18"/>
                <a:gd name="T6" fmla="*/ 35 w 38"/>
                <a:gd name="T7" fmla="*/ 0 h 18"/>
                <a:gd name="T8" fmla="*/ 0 w 38"/>
                <a:gd name="T9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8">
                  <a:moveTo>
                    <a:pt x="0" y="3"/>
                  </a:moveTo>
                  <a:lnTo>
                    <a:pt x="0" y="17"/>
                  </a:lnTo>
                  <a:lnTo>
                    <a:pt x="37" y="13"/>
                  </a:lnTo>
                  <a:lnTo>
                    <a:pt x="35" y="0"/>
                  </a:lnTo>
                  <a:lnTo>
                    <a:pt x="0" y="3"/>
                  </a:lnTo>
                </a:path>
              </a:pathLst>
            </a:custGeom>
            <a:solidFill>
              <a:srgbClr val="4C4C4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947" name="Freeform 723"/>
            <p:cNvSpPr>
              <a:spLocks/>
            </p:cNvSpPr>
            <p:nvPr/>
          </p:nvSpPr>
          <p:spPr bwMode="auto">
            <a:xfrm>
              <a:off x="2602" y="1850"/>
              <a:ext cx="38" cy="18"/>
            </a:xfrm>
            <a:custGeom>
              <a:avLst/>
              <a:gdLst>
                <a:gd name="T0" fmla="*/ 0 w 38"/>
                <a:gd name="T1" fmla="*/ 3 h 18"/>
                <a:gd name="T2" fmla="*/ 0 w 38"/>
                <a:gd name="T3" fmla="*/ 17 h 18"/>
                <a:gd name="T4" fmla="*/ 37 w 38"/>
                <a:gd name="T5" fmla="*/ 13 h 18"/>
                <a:gd name="T6" fmla="*/ 35 w 38"/>
                <a:gd name="T7" fmla="*/ 0 h 18"/>
                <a:gd name="T8" fmla="*/ 0 w 38"/>
                <a:gd name="T9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8">
                  <a:moveTo>
                    <a:pt x="0" y="3"/>
                  </a:moveTo>
                  <a:lnTo>
                    <a:pt x="0" y="17"/>
                  </a:lnTo>
                  <a:lnTo>
                    <a:pt x="37" y="13"/>
                  </a:lnTo>
                  <a:lnTo>
                    <a:pt x="35" y="0"/>
                  </a:lnTo>
                  <a:lnTo>
                    <a:pt x="0" y="3"/>
                  </a:lnTo>
                </a:path>
              </a:pathLst>
            </a:custGeom>
            <a:solidFill>
              <a:srgbClr val="393939"/>
            </a:solidFill>
            <a:ln w="12700" cap="rnd" cmpd="sng">
              <a:solidFill>
                <a:srgbClr val="393939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948" name="Freeform 724"/>
            <p:cNvSpPr>
              <a:spLocks/>
            </p:cNvSpPr>
            <p:nvPr/>
          </p:nvSpPr>
          <p:spPr bwMode="auto">
            <a:xfrm>
              <a:off x="2594" y="2006"/>
              <a:ext cx="38" cy="36"/>
            </a:xfrm>
            <a:custGeom>
              <a:avLst/>
              <a:gdLst>
                <a:gd name="T0" fmla="*/ 8 w 38"/>
                <a:gd name="T1" fmla="*/ 0 h 36"/>
                <a:gd name="T2" fmla="*/ 0 w 38"/>
                <a:gd name="T3" fmla="*/ 10 h 36"/>
                <a:gd name="T4" fmla="*/ 27 w 38"/>
                <a:gd name="T5" fmla="*/ 35 h 36"/>
                <a:gd name="T6" fmla="*/ 37 w 38"/>
                <a:gd name="T7" fmla="*/ 24 h 36"/>
                <a:gd name="T8" fmla="*/ 8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8" y="0"/>
                  </a:moveTo>
                  <a:lnTo>
                    <a:pt x="0" y="10"/>
                  </a:lnTo>
                  <a:lnTo>
                    <a:pt x="27" y="35"/>
                  </a:lnTo>
                  <a:lnTo>
                    <a:pt x="37" y="24"/>
                  </a:lnTo>
                  <a:lnTo>
                    <a:pt x="8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949" name="Freeform 725"/>
            <p:cNvSpPr>
              <a:spLocks/>
            </p:cNvSpPr>
            <p:nvPr/>
          </p:nvSpPr>
          <p:spPr bwMode="auto">
            <a:xfrm>
              <a:off x="2594" y="2006"/>
              <a:ext cx="38" cy="36"/>
            </a:xfrm>
            <a:custGeom>
              <a:avLst/>
              <a:gdLst>
                <a:gd name="T0" fmla="*/ 8 w 38"/>
                <a:gd name="T1" fmla="*/ 0 h 36"/>
                <a:gd name="T2" fmla="*/ 0 w 38"/>
                <a:gd name="T3" fmla="*/ 10 h 36"/>
                <a:gd name="T4" fmla="*/ 27 w 38"/>
                <a:gd name="T5" fmla="*/ 35 h 36"/>
                <a:gd name="T6" fmla="*/ 37 w 38"/>
                <a:gd name="T7" fmla="*/ 24 h 36"/>
                <a:gd name="T8" fmla="*/ 8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8" y="0"/>
                  </a:moveTo>
                  <a:lnTo>
                    <a:pt x="0" y="10"/>
                  </a:lnTo>
                  <a:lnTo>
                    <a:pt x="27" y="35"/>
                  </a:lnTo>
                  <a:lnTo>
                    <a:pt x="37" y="24"/>
                  </a:lnTo>
                  <a:lnTo>
                    <a:pt x="8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950" name="Freeform 726"/>
            <p:cNvSpPr>
              <a:spLocks/>
            </p:cNvSpPr>
            <p:nvPr/>
          </p:nvSpPr>
          <p:spPr bwMode="auto">
            <a:xfrm>
              <a:off x="2638" y="1802"/>
              <a:ext cx="41" cy="24"/>
            </a:xfrm>
            <a:custGeom>
              <a:avLst/>
              <a:gdLst>
                <a:gd name="T0" fmla="*/ 36 w 41"/>
                <a:gd name="T1" fmla="*/ 0 h 24"/>
                <a:gd name="T2" fmla="*/ 40 w 41"/>
                <a:gd name="T3" fmla="*/ 12 h 24"/>
                <a:gd name="T4" fmla="*/ 3 w 41"/>
                <a:gd name="T5" fmla="*/ 23 h 24"/>
                <a:gd name="T6" fmla="*/ 0 w 41"/>
                <a:gd name="T7" fmla="*/ 8 h 24"/>
                <a:gd name="T8" fmla="*/ 36 w 4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4">
                  <a:moveTo>
                    <a:pt x="36" y="0"/>
                  </a:moveTo>
                  <a:lnTo>
                    <a:pt x="40" y="12"/>
                  </a:lnTo>
                  <a:lnTo>
                    <a:pt x="3" y="23"/>
                  </a:lnTo>
                  <a:lnTo>
                    <a:pt x="0" y="8"/>
                  </a:lnTo>
                  <a:lnTo>
                    <a:pt x="36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951" name="Freeform 727"/>
            <p:cNvSpPr>
              <a:spLocks/>
            </p:cNvSpPr>
            <p:nvPr/>
          </p:nvSpPr>
          <p:spPr bwMode="auto">
            <a:xfrm>
              <a:off x="2638" y="1802"/>
              <a:ext cx="41" cy="24"/>
            </a:xfrm>
            <a:custGeom>
              <a:avLst/>
              <a:gdLst>
                <a:gd name="T0" fmla="*/ 36 w 41"/>
                <a:gd name="T1" fmla="*/ 0 h 24"/>
                <a:gd name="T2" fmla="*/ 40 w 41"/>
                <a:gd name="T3" fmla="*/ 12 h 24"/>
                <a:gd name="T4" fmla="*/ 3 w 41"/>
                <a:gd name="T5" fmla="*/ 23 h 24"/>
                <a:gd name="T6" fmla="*/ 0 w 41"/>
                <a:gd name="T7" fmla="*/ 8 h 24"/>
                <a:gd name="T8" fmla="*/ 36 w 4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4">
                  <a:moveTo>
                    <a:pt x="36" y="0"/>
                  </a:moveTo>
                  <a:lnTo>
                    <a:pt x="40" y="12"/>
                  </a:lnTo>
                  <a:lnTo>
                    <a:pt x="3" y="23"/>
                  </a:lnTo>
                  <a:lnTo>
                    <a:pt x="0" y="8"/>
                  </a:lnTo>
                  <a:lnTo>
                    <a:pt x="36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952" name="Freeform 728"/>
            <p:cNvSpPr>
              <a:spLocks/>
            </p:cNvSpPr>
            <p:nvPr/>
          </p:nvSpPr>
          <p:spPr bwMode="auto">
            <a:xfrm>
              <a:off x="2341" y="1661"/>
              <a:ext cx="29" cy="39"/>
            </a:xfrm>
            <a:custGeom>
              <a:avLst/>
              <a:gdLst>
                <a:gd name="T0" fmla="*/ 12 w 29"/>
                <a:gd name="T1" fmla="*/ 0 h 39"/>
                <a:gd name="T2" fmla="*/ 0 w 29"/>
                <a:gd name="T3" fmla="*/ 5 h 39"/>
                <a:gd name="T4" fmla="*/ 15 w 29"/>
                <a:gd name="T5" fmla="*/ 38 h 39"/>
                <a:gd name="T6" fmla="*/ 28 w 29"/>
                <a:gd name="T7" fmla="*/ 32 h 39"/>
                <a:gd name="T8" fmla="*/ 12 w 29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9">
                  <a:moveTo>
                    <a:pt x="12" y="0"/>
                  </a:moveTo>
                  <a:lnTo>
                    <a:pt x="0" y="5"/>
                  </a:lnTo>
                  <a:lnTo>
                    <a:pt x="15" y="38"/>
                  </a:lnTo>
                  <a:lnTo>
                    <a:pt x="28" y="32"/>
                  </a:lnTo>
                  <a:lnTo>
                    <a:pt x="12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953" name="Freeform 729"/>
            <p:cNvSpPr>
              <a:spLocks/>
            </p:cNvSpPr>
            <p:nvPr/>
          </p:nvSpPr>
          <p:spPr bwMode="auto">
            <a:xfrm>
              <a:off x="2341" y="1661"/>
              <a:ext cx="29" cy="39"/>
            </a:xfrm>
            <a:custGeom>
              <a:avLst/>
              <a:gdLst>
                <a:gd name="T0" fmla="*/ 12 w 29"/>
                <a:gd name="T1" fmla="*/ 0 h 39"/>
                <a:gd name="T2" fmla="*/ 0 w 29"/>
                <a:gd name="T3" fmla="*/ 5 h 39"/>
                <a:gd name="T4" fmla="*/ 15 w 29"/>
                <a:gd name="T5" fmla="*/ 38 h 39"/>
                <a:gd name="T6" fmla="*/ 28 w 29"/>
                <a:gd name="T7" fmla="*/ 32 h 39"/>
                <a:gd name="T8" fmla="*/ 12 w 29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9">
                  <a:moveTo>
                    <a:pt x="12" y="0"/>
                  </a:moveTo>
                  <a:lnTo>
                    <a:pt x="0" y="5"/>
                  </a:lnTo>
                  <a:lnTo>
                    <a:pt x="15" y="38"/>
                  </a:lnTo>
                  <a:lnTo>
                    <a:pt x="28" y="32"/>
                  </a:lnTo>
                  <a:lnTo>
                    <a:pt x="12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954" name="Freeform 730"/>
            <p:cNvSpPr>
              <a:spLocks/>
            </p:cNvSpPr>
            <p:nvPr/>
          </p:nvSpPr>
          <p:spPr bwMode="auto">
            <a:xfrm>
              <a:off x="2214" y="1833"/>
              <a:ext cx="40" cy="19"/>
            </a:xfrm>
            <a:custGeom>
              <a:avLst/>
              <a:gdLst>
                <a:gd name="T0" fmla="*/ 2 w 40"/>
                <a:gd name="T1" fmla="*/ 0 h 19"/>
                <a:gd name="T2" fmla="*/ 0 w 40"/>
                <a:gd name="T3" fmla="*/ 13 h 19"/>
                <a:gd name="T4" fmla="*/ 38 w 40"/>
                <a:gd name="T5" fmla="*/ 18 h 19"/>
                <a:gd name="T6" fmla="*/ 39 w 40"/>
                <a:gd name="T7" fmla="*/ 4 h 19"/>
                <a:gd name="T8" fmla="*/ 2 w 40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9">
                  <a:moveTo>
                    <a:pt x="2" y="0"/>
                  </a:moveTo>
                  <a:lnTo>
                    <a:pt x="0" y="13"/>
                  </a:lnTo>
                  <a:lnTo>
                    <a:pt x="38" y="18"/>
                  </a:lnTo>
                  <a:lnTo>
                    <a:pt x="39" y="4"/>
                  </a:lnTo>
                  <a:lnTo>
                    <a:pt x="2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955" name="Freeform 731"/>
            <p:cNvSpPr>
              <a:spLocks/>
            </p:cNvSpPr>
            <p:nvPr/>
          </p:nvSpPr>
          <p:spPr bwMode="auto">
            <a:xfrm>
              <a:off x="2214" y="1833"/>
              <a:ext cx="40" cy="19"/>
            </a:xfrm>
            <a:custGeom>
              <a:avLst/>
              <a:gdLst>
                <a:gd name="T0" fmla="*/ 2 w 40"/>
                <a:gd name="T1" fmla="*/ 0 h 19"/>
                <a:gd name="T2" fmla="*/ 0 w 40"/>
                <a:gd name="T3" fmla="*/ 13 h 19"/>
                <a:gd name="T4" fmla="*/ 38 w 40"/>
                <a:gd name="T5" fmla="*/ 18 h 19"/>
                <a:gd name="T6" fmla="*/ 39 w 40"/>
                <a:gd name="T7" fmla="*/ 4 h 19"/>
                <a:gd name="T8" fmla="*/ 2 w 40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9">
                  <a:moveTo>
                    <a:pt x="2" y="0"/>
                  </a:moveTo>
                  <a:lnTo>
                    <a:pt x="0" y="13"/>
                  </a:lnTo>
                  <a:lnTo>
                    <a:pt x="38" y="18"/>
                  </a:lnTo>
                  <a:lnTo>
                    <a:pt x="39" y="4"/>
                  </a:lnTo>
                  <a:lnTo>
                    <a:pt x="2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956" name="Line 732"/>
            <p:cNvSpPr>
              <a:spLocks noChangeShapeType="1"/>
            </p:cNvSpPr>
            <p:nvPr/>
          </p:nvSpPr>
          <p:spPr bwMode="auto">
            <a:xfrm flipH="1">
              <a:off x="2229" y="1892"/>
              <a:ext cx="1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8957" name="Line 733"/>
            <p:cNvSpPr>
              <a:spLocks noChangeShapeType="1"/>
            </p:cNvSpPr>
            <p:nvPr/>
          </p:nvSpPr>
          <p:spPr bwMode="auto">
            <a:xfrm>
              <a:off x="2229" y="1892"/>
              <a:ext cx="22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8958" name="Line 734"/>
            <p:cNvSpPr>
              <a:spLocks noChangeShapeType="1"/>
            </p:cNvSpPr>
            <p:nvPr/>
          </p:nvSpPr>
          <p:spPr bwMode="auto">
            <a:xfrm flipV="1">
              <a:off x="2240" y="1940"/>
              <a:ext cx="18" cy="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8959" name="Line 735"/>
            <p:cNvSpPr>
              <a:spLocks noChangeShapeType="1"/>
            </p:cNvSpPr>
            <p:nvPr/>
          </p:nvSpPr>
          <p:spPr bwMode="auto">
            <a:xfrm flipV="1">
              <a:off x="2258" y="1978"/>
              <a:ext cx="16" cy="1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8960" name="Line 736"/>
            <p:cNvSpPr>
              <a:spLocks noChangeShapeType="1"/>
            </p:cNvSpPr>
            <p:nvPr/>
          </p:nvSpPr>
          <p:spPr bwMode="auto">
            <a:xfrm flipV="1">
              <a:off x="2288" y="2013"/>
              <a:ext cx="15" cy="1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8961" name="Line 737"/>
            <p:cNvSpPr>
              <a:spLocks noChangeShapeType="1"/>
            </p:cNvSpPr>
            <p:nvPr/>
          </p:nvSpPr>
          <p:spPr bwMode="auto">
            <a:xfrm>
              <a:off x="2244" y="1793"/>
              <a:ext cx="19" cy="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8962" name="Line 738"/>
            <p:cNvSpPr>
              <a:spLocks noChangeShapeType="1"/>
            </p:cNvSpPr>
            <p:nvPr/>
          </p:nvSpPr>
          <p:spPr bwMode="auto">
            <a:xfrm>
              <a:off x="2273" y="1747"/>
              <a:ext cx="16" cy="1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8963" name="Line 739"/>
            <p:cNvSpPr>
              <a:spLocks noChangeShapeType="1"/>
            </p:cNvSpPr>
            <p:nvPr/>
          </p:nvSpPr>
          <p:spPr bwMode="auto">
            <a:xfrm>
              <a:off x="2310" y="1707"/>
              <a:ext cx="12" cy="1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8964" name="Line 740"/>
            <p:cNvSpPr>
              <a:spLocks noChangeShapeType="1"/>
            </p:cNvSpPr>
            <p:nvPr/>
          </p:nvSpPr>
          <p:spPr bwMode="auto">
            <a:xfrm>
              <a:off x="2404" y="1665"/>
              <a:ext cx="3" cy="1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8965" name="Line 741"/>
            <p:cNvSpPr>
              <a:spLocks noChangeShapeType="1"/>
            </p:cNvSpPr>
            <p:nvPr/>
          </p:nvSpPr>
          <p:spPr bwMode="auto">
            <a:xfrm>
              <a:off x="2449" y="1658"/>
              <a:ext cx="0" cy="2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8966" name="Line 742"/>
            <p:cNvSpPr>
              <a:spLocks noChangeShapeType="1"/>
            </p:cNvSpPr>
            <p:nvPr/>
          </p:nvSpPr>
          <p:spPr bwMode="auto">
            <a:xfrm flipH="1">
              <a:off x="2489" y="1666"/>
              <a:ext cx="4" cy="1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8967" name="Line 743"/>
            <p:cNvSpPr>
              <a:spLocks noChangeShapeType="1"/>
            </p:cNvSpPr>
            <p:nvPr/>
          </p:nvSpPr>
          <p:spPr bwMode="auto">
            <a:xfrm flipH="1">
              <a:off x="2569" y="1702"/>
              <a:ext cx="10" cy="1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8968" name="Line 744"/>
            <p:cNvSpPr>
              <a:spLocks noChangeShapeType="1"/>
            </p:cNvSpPr>
            <p:nvPr/>
          </p:nvSpPr>
          <p:spPr bwMode="auto">
            <a:xfrm flipH="1">
              <a:off x="2595" y="1730"/>
              <a:ext cx="14" cy="1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8969" name="Line 745"/>
            <p:cNvSpPr>
              <a:spLocks noChangeShapeType="1"/>
            </p:cNvSpPr>
            <p:nvPr/>
          </p:nvSpPr>
          <p:spPr bwMode="auto">
            <a:xfrm flipH="1">
              <a:off x="2621" y="1768"/>
              <a:ext cx="17" cy="1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8970" name="Line 746"/>
            <p:cNvSpPr>
              <a:spLocks noChangeShapeType="1"/>
            </p:cNvSpPr>
            <p:nvPr/>
          </p:nvSpPr>
          <p:spPr bwMode="auto">
            <a:xfrm flipH="1">
              <a:off x="2648" y="1878"/>
              <a:ext cx="19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8971" name="Line 747"/>
            <p:cNvSpPr>
              <a:spLocks noChangeShapeType="1"/>
            </p:cNvSpPr>
            <p:nvPr/>
          </p:nvSpPr>
          <p:spPr bwMode="auto">
            <a:xfrm flipH="1" flipV="1">
              <a:off x="2643" y="1924"/>
              <a:ext cx="17" cy="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8972" name="Line 748"/>
            <p:cNvSpPr>
              <a:spLocks noChangeShapeType="1"/>
            </p:cNvSpPr>
            <p:nvPr/>
          </p:nvSpPr>
          <p:spPr bwMode="auto">
            <a:xfrm flipH="1" flipV="1">
              <a:off x="2627" y="1970"/>
              <a:ext cx="15" cy="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8973" name="Line 749"/>
            <p:cNvSpPr>
              <a:spLocks noChangeShapeType="1"/>
            </p:cNvSpPr>
            <p:nvPr/>
          </p:nvSpPr>
          <p:spPr bwMode="auto">
            <a:xfrm flipV="1">
              <a:off x="2304" y="1999"/>
              <a:ext cx="14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8974" name="Line 750"/>
            <p:cNvSpPr>
              <a:spLocks noChangeShapeType="1"/>
            </p:cNvSpPr>
            <p:nvPr/>
          </p:nvSpPr>
          <p:spPr bwMode="auto">
            <a:xfrm flipV="1">
              <a:off x="2274" y="1955"/>
              <a:ext cx="15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8975" name="Line 751"/>
            <p:cNvSpPr>
              <a:spLocks noChangeShapeType="1"/>
            </p:cNvSpPr>
            <p:nvPr/>
          </p:nvSpPr>
          <p:spPr bwMode="auto">
            <a:xfrm flipV="1">
              <a:off x="2257" y="1906"/>
              <a:ext cx="16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8976" name="Line 752"/>
            <p:cNvSpPr>
              <a:spLocks noChangeShapeType="1"/>
            </p:cNvSpPr>
            <p:nvPr/>
          </p:nvSpPr>
          <p:spPr bwMode="auto">
            <a:xfrm>
              <a:off x="2317" y="1739"/>
              <a:ext cx="12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8977" name="Line 753"/>
            <p:cNvSpPr>
              <a:spLocks noChangeShapeType="1"/>
            </p:cNvSpPr>
            <p:nvPr/>
          </p:nvSpPr>
          <p:spPr bwMode="auto">
            <a:xfrm>
              <a:off x="2369" y="1702"/>
              <a:ext cx="10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8978" name="Line 754"/>
            <p:cNvSpPr>
              <a:spLocks noChangeShapeType="1"/>
            </p:cNvSpPr>
            <p:nvPr/>
          </p:nvSpPr>
          <p:spPr bwMode="auto">
            <a:xfrm>
              <a:off x="2425" y="1688"/>
              <a:ext cx="2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8979" name="Line 755"/>
            <p:cNvSpPr>
              <a:spLocks noChangeShapeType="1"/>
            </p:cNvSpPr>
            <p:nvPr/>
          </p:nvSpPr>
          <p:spPr bwMode="auto">
            <a:xfrm flipH="1">
              <a:off x="2535" y="1713"/>
              <a:ext cx="9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8980" name="Line 756"/>
            <p:cNvSpPr>
              <a:spLocks noChangeShapeType="1"/>
            </p:cNvSpPr>
            <p:nvPr/>
          </p:nvSpPr>
          <p:spPr bwMode="auto">
            <a:xfrm flipH="1">
              <a:off x="2577" y="1749"/>
              <a:ext cx="12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8981" name="Line 757"/>
            <p:cNvSpPr>
              <a:spLocks noChangeShapeType="1"/>
            </p:cNvSpPr>
            <p:nvPr/>
          </p:nvSpPr>
          <p:spPr bwMode="auto">
            <a:xfrm flipH="1">
              <a:off x="2609" y="1800"/>
              <a:ext cx="15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8982" name="Line 758"/>
            <p:cNvSpPr>
              <a:spLocks noChangeShapeType="1"/>
            </p:cNvSpPr>
            <p:nvPr/>
          </p:nvSpPr>
          <p:spPr bwMode="auto">
            <a:xfrm flipH="1" flipV="1">
              <a:off x="2620" y="1921"/>
              <a:ext cx="16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8983" name="Line 759"/>
            <p:cNvSpPr>
              <a:spLocks noChangeShapeType="1"/>
            </p:cNvSpPr>
            <p:nvPr/>
          </p:nvSpPr>
          <p:spPr bwMode="auto">
            <a:xfrm flipH="1" flipV="1">
              <a:off x="2599" y="1972"/>
              <a:ext cx="14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8984" name="Freeform 760"/>
            <p:cNvSpPr>
              <a:spLocks/>
            </p:cNvSpPr>
            <p:nvPr/>
          </p:nvSpPr>
          <p:spPr bwMode="auto">
            <a:xfrm>
              <a:off x="2425" y="1855"/>
              <a:ext cx="48" cy="49"/>
            </a:xfrm>
            <a:custGeom>
              <a:avLst/>
              <a:gdLst>
                <a:gd name="T0" fmla="*/ 23 w 48"/>
                <a:gd name="T1" fmla="*/ 48 h 49"/>
                <a:gd name="T2" fmla="*/ 18 w 48"/>
                <a:gd name="T3" fmla="*/ 48 h 49"/>
                <a:gd name="T4" fmla="*/ 13 w 48"/>
                <a:gd name="T5" fmla="*/ 46 h 49"/>
                <a:gd name="T6" fmla="*/ 9 w 48"/>
                <a:gd name="T7" fmla="*/ 44 h 49"/>
                <a:gd name="T8" fmla="*/ 6 w 48"/>
                <a:gd name="T9" fmla="*/ 41 h 49"/>
                <a:gd name="T10" fmla="*/ 3 w 48"/>
                <a:gd name="T11" fmla="*/ 37 h 49"/>
                <a:gd name="T12" fmla="*/ 1 w 48"/>
                <a:gd name="T13" fmla="*/ 32 h 49"/>
                <a:gd name="T14" fmla="*/ 0 w 48"/>
                <a:gd name="T15" fmla="*/ 28 h 49"/>
                <a:gd name="T16" fmla="*/ 0 w 48"/>
                <a:gd name="T17" fmla="*/ 23 h 49"/>
                <a:gd name="T18" fmla="*/ 0 w 48"/>
                <a:gd name="T19" fmla="*/ 19 h 49"/>
                <a:gd name="T20" fmla="*/ 1 w 48"/>
                <a:gd name="T21" fmla="*/ 13 h 49"/>
                <a:gd name="T22" fmla="*/ 3 w 48"/>
                <a:gd name="T23" fmla="*/ 9 h 49"/>
                <a:gd name="T24" fmla="*/ 6 w 48"/>
                <a:gd name="T25" fmla="*/ 6 h 49"/>
                <a:gd name="T26" fmla="*/ 9 w 48"/>
                <a:gd name="T27" fmla="*/ 3 h 49"/>
                <a:gd name="T28" fmla="*/ 13 w 48"/>
                <a:gd name="T29" fmla="*/ 1 h 49"/>
                <a:gd name="T30" fmla="*/ 18 w 48"/>
                <a:gd name="T31" fmla="*/ 0 h 49"/>
                <a:gd name="T32" fmla="*/ 23 w 48"/>
                <a:gd name="T33" fmla="*/ 0 h 49"/>
                <a:gd name="T34" fmla="*/ 28 w 48"/>
                <a:gd name="T35" fmla="*/ 0 h 49"/>
                <a:gd name="T36" fmla="*/ 33 w 48"/>
                <a:gd name="T37" fmla="*/ 1 h 49"/>
                <a:gd name="T38" fmla="*/ 37 w 48"/>
                <a:gd name="T39" fmla="*/ 3 h 49"/>
                <a:gd name="T40" fmla="*/ 40 w 48"/>
                <a:gd name="T41" fmla="*/ 6 h 49"/>
                <a:gd name="T42" fmla="*/ 43 w 48"/>
                <a:gd name="T43" fmla="*/ 9 h 49"/>
                <a:gd name="T44" fmla="*/ 45 w 48"/>
                <a:gd name="T45" fmla="*/ 13 h 49"/>
                <a:gd name="T46" fmla="*/ 47 w 48"/>
                <a:gd name="T47" fmla="*/ 19 h 49"/>
                <a:gd name="T48" fmla="*/ 47 w 48"/>
                <a:gd name="T49" fmla="*/ 23 h 49"/>
                <a:gd name="T50" fmla="*/ 47 w 48"/>
                <a:gd name="T51" fmla="*/ 28 h 49"/>
                <a:gd name="T52" fmla="*/ 45 w 48"/>
                <a:gd name="T53" fmla="*/ 32 h 49"/>
                <a:gd name="T54" fmla="*/ 43 w 48"/>
                <a:gd name="T55" fmla="*/ 37 h 49"/>
                <a:gd name="T56" fmla="*/ 40 w 48"/>
                <a:gd name="T57" fmla="*/ 41 h 49"/>
                <a:gd name="T58" fmla="*/ 37 w 48"/>
                <a:gd name="T59" fmla="*/ 44 h 49"/>
                <a:gd name="T60" fmla="*/ 33 w 48"/>
                <a:gd name="T61" fmla="*/ 46 h 49"/>
                <a:gd name="T62" fmla="*/ 28 w 48"/>
                <a:gd name="T63" fmla="*/ 48 h 49"/>
                <a:gd name="T64" fmla="*/ 23 w 48"/>
                <a:gd name="T65" fmla="*/ 4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8" h="49">
                  <a:moveTo>
                    <a:pt x="23" y="48"/>
                  </a:moveTo>
                  <a:lnTo>
                    <a:pt x="18" y="48"/>
                  </a:lnTo>
                  <a:lnTo>
                    <a:pt x="13" y="46"/>
                  </a:lnTo>
                  <a:lnTo>
                    <a:pt x="9" y="44"/>
                  </a:lnTo>
                  <a:lnTo>
                    <a:pt x="6" y="41"/>
                  </a:lnTo>
                  <a:lnTo>
                    <a:pt x="3" y="37"/>
                  </a:lnTo>
                  <a:lnTo>
                    <a:pt x="1" y="32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1" y="13"/>
                  </a:lnTo>
                  <a:lnTo>
                    <a:pt x="3" y="9"/>
                  </a:lnTo>
                  <a:lnTo>
                    <a:pt x="6" y="6"/>
                  </a:lnTo>
                  <a:lnTo>
                    <a:pt x="9" y="3"/>
                  </a:lnTo>
                  <a:lnTo>
                    <a:pt x="13" y="1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3" y="1"/>
                  </a:lnTo>
                  <a:lnTo>
                    <a:pt x="37" y="3"/>
                  </a:lnTo>
                  <a:lnTo>
                    <a:pt x="40" y="6"/>
                  </a:lnTo>
                  <a:lnTo>
                    <a:pt x="43" y="9"/>
                  </a:lnTo>
                  <a:lnTo>
                    <a:pt x="45" y="13"/>
                  </a:lnTo>
                  <a:lnTo>
                    <a:pt x="47" y="19"/>
                  </a:lnTo>
                  <a:lnTo>
                    <a:pt x="47" y="23"/>
                  </a:lnTo>
                  <a:lnTo>
                    <a:pt x="47" y="28"/>
                  </a:lnTo>
                  <a:lnTo>
                    <a:pt x="45" y="32"/>
                  </a:lnTo>
                  <a:lnTo>
                    <a:pt x="43" y="37"/>
                  </a:lnTo>
                  <a:lnTo>
                    <a:pt x="40" y="41"/>
                  </a:lnTo>
                  <a:lnTo>
                    <a:pt x="37" y="44"/>
                  </a:lnTo>
                  <a:lnTo>
                    <a:pt x="33" y="46"/>
                  </a:lnTo>
                  <a:lnTo>
                    <a:pt x="28" y="48"/>
                  </a:lnTo>
                  <a:lnTo>
                    <a:pt x="23" y="48"/>
                  </a:lnTo>
                </a:path>
              </a:pathLst>
            </a:custGeom>
            <a:solidFill>
              <a:srgbClr val="4C4C4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985" name="Freeform 761"/>
            <p:cNvSpPr>
              <a:spLocks/>
            </p:cNvSpPr>
            <p:nvPr/>
          </p:nvSpPr>
          <p:spPr bwMode="auto">
            <a:xfrm>
              <a:off x="2425" y="1855"/>
              <a:ext cx="48" cy="49"/>
            </a:xfrm>
            <a:custGeom>
              <a:avLst/>
              <a:gdLst>
                <a:gd name="T0" fmla="*/ 23 w 48"/>
                <a:gd name="T1" fmla="*/ 48 h 49"/>
                <a:gd name="T2" fmla="*/ 18 w 48"/>
                <a:gd name="T3" fmla="*/ 48 h 49"/>
                <a:gd name="T4" fmla="*/ 13 w 48"/>
                <a:gd name="T5" fmla="*/ 46 h 49"/>
                <a:gd name="T6" fmla="*/ 9 w 48"/>
                <a:gd name="T7" fmla="*/ 44 h 49"/>
                <a:gd name="T8" fmla="*/ 6 w 48"/>
                <a:gd name="T9" fmla="*/ 41 h 49"/>
                <a:gd name="T10" fmla="*/ 3 w 48"/>
                <a:gd name="T11" fmla="*/ 37 h 49"/>
                <a:gd name="T12" fmla="*/ 1 w 48"/>
                <a:gd name="T13" fmla="*/ 32 h 49"/>
                <a:gd name="T14" fmla="*/ 0 w 48"/>
                <a:gd name="T15" fmla="*/ 28 h 49"/>
                <a:gd name="T16" fmla="*/ 0 w 48"/>
                <a:gd name="T17" fmla="*/ 23 h 49"/>
                <a:gd name="T18" fmla="*/ 0 w 48"/>
                <a:gd name="T19" fmla="*/ 19 h 49"/>
                <a:gd name="T20" fmla="*/ 1 w 48"/>
                <a:gd name="T21" fmla="*/ 13 h 49"/>
                <a:gd name="T22" fmla="*/ 3 w 48"/>
                <a:gd name="T23" fmla="*/ 9 h 49"/>
                <a:gd name="T24" fmla="*/ 6 w 48"/>
                <a:gd name="T25" fmla="*/ 6 h 49"/>
                <a:gd name="T26" fmla="*/ 9 w 48"/>
                <a:gd name="T27" fmla="*/ 3 h 49"/>
                <a:gd name="T28" fmla="*/ 13 w 48"/>
                <a:gd name="T29" fmla="*/ 1 h 49"/>
                <a:gd name="T30" fmla="*/ 18 w 48"/>
                <a:gd name="T31" fmla="*/ 0 h 49"/>
                <a:gd name="T32" fmla="*/ 23 w 48"/>
                <a:gd name="T33" fmla="*/ 0 h 49"/>
                <a:gd name="T34" fmla="*/ 28 w 48"/>
                <a:gd name="T35" fmla="*/ 0 h 49"/>
                <a:gd name="T36" fmla="*/ 33 w 48"/>
                <a:gd name="T37" fmla="*/ 1 h 49"/>
                <a:gd name="T38" fmla="*/ 37 w 48"/>
                <a:gd name="T39" fmla="*/ 3 h 49"/>
                <a:gd name="T40" fmla="*/ 40 w 48"/>
                <a:gd name="T41" fmla="*/ 6 h 49"/>
                <a:gd name="T42" fmla="*/ 43 w 48"/>
                <a:gd name="T43" fmla="*/ 9 h 49"/>
                <a:gd name="T44" fmla="*/ 45 w 48"/>
                <a:gd name="T45" fmla="*/ 13 h 49"/>
                <a:gd name="T46" fmla="*/ 47 w 48"/>
                <a:gd name="T47" fmla="*/ 19 h 49"/>
                <a:gd name="T48" fmla="*/ 47 w 48"/>
                <a:gd name="T49" fmla="*/ 23 h 49"/>
                <a:gd name="T50" fmla="*/ 47 w 48"/>
                <a:gd name="T51" fmla="*/ 28 h 49"/>
                <a:gd name="T52" fmla="*/ 45 w 48"/>
                <a:gd name="T53" fmla="*/ 32 h 49"/>
                <a:gd name="T54" fmla="*/ 43 w 48"/>
                <a:gd name="T55" fmla="*/ 37 h 49"/>
                <a:gd name="T56" fmla="*/ 40 w 48"/>
                <a:gd name="T57" fmla="*/ 41 h 49"/>
                <a:gd name="T58" fmla="*/ 37 w 48"/>
                <a:gd name="T59" fmla="*/ 44 h 49"/>
                <a:gd name="T60" fmla="*/ 33 w 48"/>
                <a:gd name="T61" fmla="*/ 46 h 49"/>
                <a:gd name="T62" fmla="*/ 28 w 48"/>
                <a:gd name="T63" fmla="*/ 48 h 49"/>
                <a:gd name="T64" fmla="*/ 23 w 48"/>
                <a:gd name="T65" fmla="*/ 4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8" h="49">
                  <a:moveTo>
                    <a:pt x="23" y="48"/>
                  </a:moveTo>
                  <a:lnTo>
                    <a:pt x="18" y="48"/>
                  </a:lnTo>
                  <a:lnTo>
                    <a:pt x="13" y="46"/>
                  </a:lnTo>
                  <a:lnTo>
                    <a:pt x="9" y="44"/>
                  </a:lnTo>
                  <a:lnTo>
                    <a:pt x="6" y="41"/>
                  </a:lnTo>
                  <a:lnTo>
                    <a:pt x="3" y="37"/>
                  </a:lnTo>
                  <a:lnTo>
                    <a:pt x="1" y="32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1" y="13"/>
                  </a:lnTo>
                  <a:lnTo>
                    <a:pt x="3" y="9"/>
                  </a:lnTo>
                  <a:lnTo>
                    <a:pt x="6" y="6"/>
                  </a:lnTo>
                  <a:lnTo>
                    <a:pt x="9" y="3"/>
                  </a:lnTo>
                  <a:lnTo>
                    <a:pt x="13" y="1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3" y="1"/>
                  </a:lnTo>
                  <a:lnTo>
                    <a:pt x="37" y="3"/>
                  </a:lnTo>
                  <a:lnTo>
                    <a:pt x="40" y="6"/>
                  </a:lnTo>
                  <a:lnTo>
                    <a:pt x="43" y="9"/>
                  </a:lnTo>
                  <a:lnTo>
                    <a:pt x="45" y="13"/>
                  </a:lnTo>
                  <a:lnTo>
                    <a:pt x="47" y="19"/>
                  </a:lnTo>
                  <a:lnTo>
                    <a:pt x="47" y="23"/>
                  </a:lnTo>
                  <a:lnTo>
                    <a:pt x="47" y="28"/>
                  </a:lnTo>
                  <a:lnTo>
                    <a:pt x="45" y="32"/>
                  </a:lnTo>
                  <a:lnTo>
                    <a:pt x="43" y="37"/>
                  </a:lnTo>
                  <a:lnTo>
                    <a:pt x="40" y="41"/>
                  </a:lnTo>
                  <a:lnTo>
                    <a:pt x="37" y="44"/>
                  </a:lnTo>
                  <a:lnTo>
                    <a:pt x="33" y="46"/>
                  </a:lnTo>
                  <a:lnTo>
                    <a:pt x="28" y="48"/>
                  </a:lnTo>
                  <a:lnTo>
                    <a:pt x="23" y="48"/>
                  </a:lnTo>
                </a:path>
              </a:pathLst>
            </a:custGeom>
            <a:solidFill>
              <a:srgbClr val="393939"/>
            </a:solidFill>
            <a:ln w="12700" cap="rnd" cmpd="sng">
              <a:solidFill>
                <a:srgbClr val="393939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986" name="Freeform 762"/>
            <p:cNvSpPr>
              <a:spLocks/>
            </p:cNvSpPr>
            <p:nvPr/>
          </p:nvSpPr>
          <p:spPr bwMode="auto">
            <a:xfrm>
              <a:off x="2295" y="2022"/>
              <a:ext cx="17" cy="17"/>
            </a:xfrm>
            <a:custGeom>
              <a:avLst/>
              <a:gdLst>
                <a:gd name="T0" fmla="*/ 8 w 17"/>
                <a:gd name="T1" fmla="*/ 0 h 17"/>
                <a:gd name="T2" fmla="*/ 6 w 17"/>
                <a:gd name="T3" fmla="*/ 0 h 17"/>
                <a:gd name="T4" fmla="*/ 4 w 17"/>
                <a:gd name="T5" fmla="*/ 0 h 17"/>
                <a:gd name="T6" fmla="*/ 3 w 17"/>
                <a:gd name="T7" fmla="*/ 1 h 17"/>
                <a:gd name="T8" fmla="*/ 2 w 17"/>
                <a:gd name="T9" fmla="*/ 1 h 17"/>
                <a:gd name="T10" fmla="*/ 0 w 17"/>
                <a:gd name="T11" fmla="*/ 2 h 17"/>
                <a:gd name="T12" fmla="*/ 0 w 17"/>
                <a:gd name="T13" fmla="*/ 5 h 17"/>
                <a:gd name="T14" fmla="*/ 0 w 17"/>
                <a:gd name="T15" fmla="*/ 6 h 17"/>
                <a:gd name="T16" fmla="*/ 0 w 17"/>
                <a:gd name="T17" fmla="*/ 7 h 17"/>
                <a:gd name="T18" fmla="*/ 0 w 17"/>
                <a:gd name="T19" fmla="*/ 8 h 17"/>
                <a:gd name="T20" fmla="*/ 0 w 17"/>
                <a:gd name="T21" fmla="*/ 10 h 17"/>
                <a:gd name="T22" fmla="*/ 0 w 17"/>
                <a:gd name="T23" fmla="*/ 12 h 17"/>
                <a:gd name="T24" fmla="*/ 2 w 17"/>
                <a:gd name="T25" fmla="*/ 13 h 17"/>
                <a:gd name="T26" fmla="*/ 3 w 17"/>
                <a:gd name="T27" fmla="*/ 13 h 17"/>
                <a:gd name="T28" fmla="*/ 4 w 17"/>
                <a:gd name="T29" fmla="*/ 14 h 17"/>
                <a:gd name="T30" fmla="*/ 6 w 17"/>
                <a:gd name="T31" fmla="*/ 14 h 17"/>
                <a:gd name="T32" fmla="*/ 8 w 17"/>
                <a:gd name="T33" fmla="*/ 16 h 17"/>
                <a:gd name="T34" fmla="*/ 10 w 17"/>
                <a:gd name="T35" fmla="*/ 14 h 17"/>
                <a:gd name="T36" fmla="*/ 11 w 17"/>
                <a:gd name="T37" fmla="*/ 14 h 17"/>
                <a:gd name="T38" fmla="*/ 12 w 17"/>
                <a:gd name="T39" fmla="*/ 13 h 17"/>
                <a:gd name="T40" fmla="*/ 14 w 17"/>
                <a:gd name="T41" fmla="*/ 13 h 17"/>
                <a:gd name="T42" fmla="*/ 14 w 17"/>
                <a:gd name="T43" fmla="*/ 12 h 17"/>
                <a:gd name="T44" fmla="*/ 16 w 17"/>
                <a:gd name="T45" fmla="*/ 10 h 17"/>
                <a:gd name="T46" fmla="*/ 16 w 17"/>
                <a:gd name="T47" fmla="*/ 8 h 17"/>
                <a:gd name="T48" fmla="*/ 16 w 17"/>
                <a:gd name="T49" fmla="*/ 7 h 17"/>
                <a:gd name="T50" fmla="*/ 16 w 17"/>
                <a:gd name="T51" fmla="*/ 6 h 17"/>
                <a:gd name="T52" fmla="*/ 16 w 17"/>
                <a:gd name="T53" fmla="*/ 5 h 17"/>
                <a:gd name="T54" fmla="*/ 14 w 17"/>
                <a:gd name="T55" fmla="*/ 2 h 17"/>
                <a:gd name="T56" fmla="*/ 14 w 17"/>
                <a:gd name="T57" fmla="*/ 1 h 17"/>
                <a:gd name="T58" fmla="*/ 12 w 17"/>
                <a:gd name="T59" fmla="*/ 1 h 17"/>
                <a:gd name="T60" fmla="*/ 11 w 17"/>
                <a:gd name="T61" fmla="*/ 0 h 17"/>
                <a:gd name="T62" fmla="*/ 10 w 17"/>
                <a:gd name="T63" fmla="*/ 0 h 17"/>
                <a:gd name="T64" fmla="*/ 8 w 17"/>
                <a:gd name="T6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" h="17">
                  <a:moveTo>
                    <a:pt x="8" y="0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8" y="16"/>
                  </a:lnTo>
                  <a:lnTo>
                    <a:pt x="10" y="14"/>
                  </a:lnTo>
                  <a:lnTo>
                    <a:pt x="11" y="14"/>
                  </a:lnTo>
                  <a:lnTo>
                    <a:pt x="12" y="13"/>
                  </a:lnTo>
                  <a:lnTo>
                    <a:pt x="14" y="13"/>
                  </a:lnTo>
                  <a:lnTo>
                    <a:pt x="14" y="12"/>
                  </a:lnTo>
                  <a:lnTo>
                    <a:pt x="16" y="10"/>
                  </a:lnTo>
                  <a:lnTo>
                    <a:pt x="16" y="8"/>
                  </a:lnTo>
                  <a:lnTo>
                    <a:pt x="16" y="7"/>
                  </a:lnTo>
                  <a:lnTo>
                    <a:pt x="16" y="6"/>
                  </a:lnTo>
                  <a:lnTo>
                    <a:pt x="16" y="5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0"/>
                  </a:lnTo>
                </a:path>
              </a:pathLst>
            </a:custGeom>
            <a:solidFill>
              <a:srgbClr val="CC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987" name="Freeform 763"/>
            <p:cNvSpPr>
              <a:spLocks/>
            </p:cNvSpPr>
            <p:nvPr/>
          </p:nvSpPr>
          <p:spPr bwMode="auto">
            <a:xfrm>
              <a:off x="2295" y="2022"/>
              <a:ext cx="17" cy="17"/>
            </a:xfrm>
            <a:custGeom>
              <a:avLst/>
              <a:gdLst>
                <a:gd name="T0" fmla="*/ 8 w 17"/>
                <a:gd name="T1" fmla="*/ 0 h 17"/>
                <a:gd name="T2" fmla="*/ 6 w 17"/>
                <a:gd name="T3" fmla="*/ 0 h 17"/>
                <a:gd name="T4" fmla="*/ 4 w 17"/>
                <a:gd name="T5" fmla="*/ 0 h 17"/>
                <a:gd name="T6" fmla="*/ 3 w 17"/>
                <a:gd name="T7" fmla="*/ 1 h 17"/>
                <a:gd name="T8" fmla="*/ 2 w 17"/>
                <a:gd name="T9" fmla="*/ 1 h 17"/>
                <a:gd name="T10" fmla="*/ 0 w 17"/>
                <a:gd name="T11" fmla="*/ 2 h 17"/>
                <a:gd name="T12" fmla="*/ 0 w 17"/>
                <a:gd name="T13" fmla="*/ 5 h 17"/>
                <a:gd name="T14" fmla="*/ 0 w 17"/>
                <a:gd name="T15" fmla="*/ 6 h 17"/>
                <a:gd name="T16" fmla="*/ 0 w 17"/>
                <a:gd name="T17" fmla="*/ 7 h 17"/>
                <a:gd name="T18" fmla="*/ 0 w 17"/>
                <a:gd name="T19" fmla="*/ 8 h 17"/>
                <a:gd name="T20" fmla="*/ 0 w 17"/>
                <a:gd name="T21" fmla="*/ 10 h 17"/>
                <a:gd name="T22" fmla="*/ 0 w 17"/>
                <a:gd name="T23" fmla="*/ 12 h 17"/>
                <a:gd name="T24" fmla="*/ 2 w 17"/>
                <a:gd name="T25" fmla="*/ 13 h 17"/>
                <a:gd name="T26" fmla="*/ 3 w 17"/>
                <a:gd name="T27" fmla="*/ 13 h 17"/>
                <a:gd name="T28" fmla="*/ 4 w 17"/>
                <a:gd name="T29" fmla="*/ 14 h 17"/>
                <a:gd name="T30" fmla="*/ 6 w 17"/>
                <a:gd name="T31" fmla="*/ 14 h 17"/>
                <a:gd name="T32" fmla="*/ 8 w 17"/>
                <a:gd name="T33" fmla="*/ 16 h 17"/>
                <a:gd name="T34" fmla="*/ 10 w 17"/>
                <a:gd name="T35" fmla="*/ 14 h 17"/>
                <a:gd name="T36" fmla="*/ 11 w 17"/>
                <a:gd name="T37" fmla="*/ 14 h 17"/>
                <a:gd name="T38" fmla="*/ 12 w 17"/>
                <a:gd name="T39" fmla="*/ 13 h 17"/>
                <a:gd name="T40" fmla="*/ 14 w 17"/>
                <a:gd name="T41" fmla="*/ 13 h 17"/>
                <a:gd name="T42" fmla="*/ 14 w 17"/>
                <a:gd name="T43" fmla="*/ 12 h 17"/>
                <a:gd name="T44" fmla="*/ 16 w 17"/>
                <a:gd name="T45" fmla="*/ 10 h 17"/>
                <a:gd name="T46" fmla="*/ 16 w 17"/>
                <a:gd name="T47" fmla="*/ 8 h 17"/>
                <a:gd name="T48" fmla="*/ 16 w 17"/>
                <a:gd name="T49" fmla="*/ 7 h 17"/>
                <a:gd name="T50" fmla="*/ 16 w 17"/>
                <a:gd name="T51" fmla="*/ 6 h 17"/>
                <a:gd name="T52" fmla="*/ 16 w 17"/>
                <a:gd name="T53" fmla="*/ 5 h 17"/>
                <a:gd name="T54" fmla="*/ 14 w 17"/>
                <a:gd name="T55" fmla="*/ 2 h 17"/>
                <a:gd name="T56" fmla="*/ 14 w 17"/>
                <a:gd name="T57" fmla="*/ 1 h 17"/>
                <a:gd name="T58" fmla="*/ 12 w 17"/>
                <a:gd name="T59" fmla="*/ 1 h 17"/>
                <a:gd name="T60" fmla="*/ 11 w 17"/>
                <a:gd name="T61" fmla="*/ 0 h 17"/>
                <a:gd name="T62" fmla="*/ 10 w 17"/>
                <a:gd name="T63" fmla="*/ 0 h 17"/>
                <a:gd name="T64" fmla="*/ 8 w 17"/>
                <a:gd name="T6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" h="17">
                  <a:moveTo>
                    <a:pt x="8" y="0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8" y="16"/>
                  </a:lnTo>
                  <a:lnTo>
                    <a:pt x="10" y="14"/>
                  </a:lnTo>
                  <a:lnTo>
                    <a:pt x="11" y="14"/>
                  </a:lnTo>
                  <a:lnTo>
                    <a:pt x="12" y="13"/>
                  </a:lnTo>
                  <a:lnTo>
                    <a:pt x="14" y="13"/>
                  </a:lnTo>
                  <a:lnTo>
                    <a:pt x="14" y="12"/>
                  </a:lnTo>
                  <a:lnTo>
                    <a:pt x="16" y="10"/>
                  </a:lnTo>
                  <a:lnTo>
                    <a:pt x="16" y="8"/>
                  </a:lnTo>
                  <a:lnTo>
                    <a:pt x="16" y="7"/>
                  </a:lnTo>
                  <a:lnTo>
                    <a:pt x="16" y="6"/>
                  </a:lnTo>
                  <a:lnTo>
                    <a:pt x="16" y="5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0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rgbClr val="B2B2B2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988" name="Freeform 764"/>
            <p:cNvSpPr>
              <a:spLocks/>
            </p:cNvSpPr>
            <p:nvPr/>
          </p:nvSpPr>
          <p:spPr bwMode="auto">
            <a:xfrm>
              <a:off x="2390" y="1652"/>
              <a:ext cx="166" cy="337"/>
            </a:xfrm>
            <a:custGeom>
              <a:avLst/>
              <a:gdLst>
                <a:gd name="T0" fmla="*/ 165 w 166"/>
                <a:gd name="T1" fmla="*/ 0 h 337"/>
                <a:gd name="T2" fmla="*/ 162 w 166"/>
                <a:gd name="T3" fmla="*/ 0 h 337"/>
                <a:gd name="T4" fmla="*/ 0 w 166"/>
                <a:gd name="T5" fmla="*/ 328 h 337"/>
                <a:gd name="T6" fmla="*/ 22 w 166"/>
                <a:gd name="T7" fmla="*/ 336 h 337"/>
                <a:gd name="T8" fmla="*/ 28 w 166"/>
                <a:gd name="T9" fmla="*/ 321 h 337"/>
                <a:gd name="T10" fmla="*/ 44 w 166"/>
                <a:gd name="T11" fmla="*/ 284 h 337"/>
                <a:gd name="T12" fmla="*/ 68 w 166"/>
                <a:gd name="T13" fmla="*/ 231 h 337"/>
                <a:gd name="T14" fmla="*/ 94 w 166"/>
                <a:gd name="T15" fmla="*/ 169 h 337"/>
                <a:gd name="T16" fmla="*/ 121 w 166"/>
                <a:gd name="T17" fmla="*/ 106 h 337"/>
                <a:gd name="T18" fmla="*/ 142 w 166"/>
                <a:gd name="T19" fmla="*/ 52 h 337"/>
                <a:gd name="T20" fmla="*/ 158 w 166"/>
                <a:gd name="T21" fmla="*/ 16 h 337"/>
                <a:gd name="T22" fmla="*/ 165 w 166"/>
                <a:gd name="T23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6" h="337">
                  <a:moveTo>
                    <a:pt x="165" y="0"/>
                  </a:moveTo>
                  <a:lnTo>
                    <a:pt x="162" y="0"/>
                  </a:lnTo>
                  <a:lnTo>
                    <a:pt x="0" y="328"/>
                  </a:lnTo>
                  <a:lnTo>
                    <a:pt x="22" y="336"/>
                  </a:lnTo>
                  <a:lnTo>
                    <a:pt x="28" y="321"/>
                  </a:lnTo>
                  <a:lnTo>
                    <a:pt x="44" y="284"/>
                  </a:lnTo>
                  <a:lnTo>
                    <a:pt x="68" y="231"/>
                  </a:lnTo>
                  <a:lnTo>
                    <a:pt x="94" y="169"/>
                  </a:lnTo>
                  <a:lnTo>
                    <a:pt x="121" y="106"/>
                  </a:lnTo>
                  <a:lnTo>
                    <a:pt x="142" y="52"/>
                  </a:lnTo>
                  <a:lnTo>
                    <a:pt x="158" y="16"/>
                  </a:lnTo>
                  <a:lnTo>
                    <a:pt x="165" y="0"/>
                  </a:lnTo>
                </a:path>
              </a:pathLst>
            </a:custGeom>
            <a:solidFill>
              <a:srgbClr val="393939"/>
            </a:solidFill>
            <a:ln w="12700" cap="rnd" cmpd="sng">
              <a:solidFill>
                <a:srgbClr val="393939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989" name="Freeform 765"/>
            <p:cNvSpPr>
              <a:spLocks/>
            </p:cNvSpPr>
            <p:nvPr/>
          </p:nvSpPr>
          <p:spPr bwMode="auto">
            <a:xfrm>
              <a:off x="2442" y="1873"/>
              <a:ext cx="17" cy="17"/>
            </a:xfrm>
            <a:custGeom>
              <a:avLst/>
              <a:gdLst>
                <a:gd name="T0" fmla="*/ 8 w 17"/>
                <a:gd name="T1" fmla="*/ 0 h 17"/>
                <a:gd name="T2" fmla="*/ 9 w 17"/>
                <a:gd name="T3" fmla="*/ 0 h 17"/>
                <a:gd name="T4" fmla="*/ 10 w 17"/>
                <a:gd name="T5" fmla="*/ 1 h 17"/>
                <a:gd name="T6" fmla="*/ 12 w 17"/>
                <a:gd name="T7" fmla="*/ 1 h 17"/>
                <a:gd name="T8" fmla="*/ 12 w 17"/>
                <a:gd name="T9" fmla="*/ 3 h 17"/>
                <a:gd name="T10" fmla="*/ 14 w 17"/>
                <a:gd name="T11" fmla="*/ 3 h 17"/>
                <a:gd name="T12" fmla="*/ 14 w 17"/>
                <a:gd name="T13" fmla="*/ 5 h 17"/>
                <a:gd name="T14" fmla="*/ 16 w 17"/>
                <a:gd name="T15" fmla="*/ 6 h 17"/>
                <a:gd name="T16" fmla="*/ 16 w 17"/>
                <a:gd name="T17" fmla="*/ 7 h 17"/>
                <a:gd name="T18" fmla="*/ 16 w 17"/>
                <a:gd name="T19" fmla="*/ 9 h 17"/>
                <a:gd name="T20" fmla="*/ 14 w 17"/>
                <a:gd name="T21" fmla="*/ 10 h 17"/>
                <a:gd name="T22" fmla="*/ 14 w 17"/>
                <a:gd name="T23" fmla="*/ 12 h 17"/>
                <a:gd name="T24" fmla="*/ 12 w 17"/>
                <a:gd name="T25" fmla="*/ 12 h 17"/>
                <a:gd name="T26" fmla="*/ 12 w 17"/>
                <a:gd name="T27" fmla="*/ 14 h 17"/>
                <a:gd name="T28" fmla="*/ 10 w 17"/>
                <a:gd name="T29" fmla="*/ 14 h 17"/>
                <a:gd name="T30" fmla="*/ 9 w 17"/>
                <a:gd name="T31" fmla="*/ 14 h 17"/>
                <a:gd name="T32" fmla="*/ 8 w 17"/>
                <a:gd name="T33" fmla="*/ 16 h 17"/>
                <a:gd name="T34" fmla="*/ 6 w 17"/>
                <a:gd name="T35" fmla="*/ 14 h 17"/>
                <a:gd name="T36" fmla="*/ 5 w 17"/>
                <a:gd name="T37" fmla="*/ 14 h 17"/>
                <a:gd name="T38" fmla="*/ 3 w 17"/>
                <a:gd name="T39" fmla="*/ 14 h 17"/>
                <a:gd name="T40" fmla="*/ 3 w 17"/>
                <a:gd name="T41" fmla="*/ 12 h 17"/>
                <a:gd name="T42" fmla="*/ 1 w 17"/>
                <a:gd name="T43" fmla="*/ 12 h 17"/>
                <a:gd name="T44" fmla="*/ 1 w 17"/>
                <a:gd name="T45" fmla="*/ 10 h 17"/>
                <a:gd name="T46" fmla="*/ 0 w 17"/>
                <a:gd name="T47" fmla="*/ 9 h 17"/>
                <a:gd name="T48" fmla="*/ 0 w 17"/>
                <a:gd name="T49" fmla="*/ 7 h 17"/>
                <a:gd name="T50" fmla="*/ 0 w 17"/>
                <a:gd name="T51" fmla="*/ 6 h 17"/>
                <a:gd name="T52" fmla="*/ 1 w 17"/>
                <a:gd name="T53" fmla="*/ 5 h 17"/>
                <a:gd name="T54" fmla="*/ 1 w 17"/>
                <a:gd name="T55" fmla="*/ 3 h 17"/>
                <a:gd name="T56" fmla="*/ 3 w 17"/>
                <a:gd name="T57" fmla="*/ 3 h 17"/>
                <a:gd name="T58" fmla="*/ 3 w 17"/>
                <a:gd name="T59" fmla="*/ 1 h 17"/>
                <a:gd name="T60" fmla="*/ 5 w 17"/>
                <a:gd name="T61" fmla="*/ 1 h 17"/>
                <a:gd name="T62" fmla="*/ 6 w 17"/>
                <a:gd name="T63" fmla="*/ 0 h 17"/>
                <a:gd name="T64" fmla="*/ 8 w 17"/>
                <a:gd name="T6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" h="17">
                  <a:moveTo>
                    <a:pt x="8" y="0"/>
                  </a:moveTo>
                  <a:lnTo>
                    <a:pt x="9" y="0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2" y="3"/>
                  </a:lnTo>
                  <a:lnTo>
                    <a:pt x="14" y="3"/>
                  </a:lnTo>
                  <a:lnTo>
                    <a:pt x="14" y="5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6" y="9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10" y="14"/>
                  </a:lnTo>
                  <a:lnTo>
                    <a:pt x="9" y="14"/>
                  </a:lnTo>
                  <a:lnTo>
                    <a:pt x="8" y="16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3" y="14"/>
                  </a:lnTo>
                  <a:lnTo>
                    <a:pt x="3" y="12"/>
                  </a:lnTo>
                  <a:lnTo>
                    <a:pt x="1" y="12"/>
                  </a:lnTo>
                  <a:lnTo>
                    <a:pt x="1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3"/>
                  </a:lnTo>
                  <a:lnTo>
                    <a:pt x="3" y="3"/>
                  </a:lnTo>
                  <a:lnTo>
                    <a:pt x="3" y="1"/>
                  </a:lnTo>
                  <a:lnTo>
                    <a:pt x="5" y="1"/>
                  </a:lnTo>
                  <a:lnTo>
                    <a:pt x="6" y="0"/>
                  </a:lnTo>
                  <a:lnTo>
                    <a:pt x="8" y="0"/>
                  </a:lnTo>
                </a:path>
              </a:pathLst>
            </a:custGeom>
            <a:solidFill>
              <a:srgbClr val="E5E5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990" name="Freeform 766"/>
            <p:cNvSpPr>
              <a:spLocks/>
            </p:cNvSpPr>
            <p:nvPr/>
          </p:nvSpPr>
          <p:spPr bwMode="auto">
            <a:xfrm>
              <a:off x="2442" y="1873"/>
              <a:ext cx="17" cy="17"/>
            </a:xfrm>
            <a:custGeom>
              <a:avLst/>
              <a:gdLst>
                <a:gd name="T0" fmla="*/ 8 w 17"/>
                <a:gd name="T1" fmla="*/ 0 h 17"/>
                <a:gd name="T2" fmla="*/ 9 w 17"/>
                <a:gd name="T3" fmla="*/ 0 h 17"/>
                <a:gd name="T4" fmla="*/ 10 w 17"/>
                <a:gd name="T5" fmla="*/ 1 h 17"/>
                <a:gd name="T6" fmla="*/ 12 w 17"/>
                <a:gd name="T7" fmla="*/ 1 h 17"/>
                <a:gd name="T8" fmla="*/ 12 w 17"/>
                <a:gd name="T9" fmla="*/ 3 h 17"/>
                <a:gd name="T10" fmla="*/ 14 w 17"/>
                <a:gd name="T11" fmla="*/ 3 h 17"/>
                <a:gd name="T12" fmla="*/ 14 w 17"/>
                <a:gd name="T13" fmla="*/ 5 h 17"/>
                <a:gd name="T14" fmla="*/ 16 w 17"/>
                <a:gd name="T15" fmla="*/ 6 h 17"/>
                <a:gd name="T16" fmla="*/ 16 w 17"/>
                <a:gd name="T17" fmla="*/ 7 h 17"/>
                <a:gd name="T18" fmla="*/ 16 w 17"/>
                <a:gd name="T19" fmla="*/ 9 h 17"/>
                <a:gd name="T20" fmla="*/ 14 w 17"/>
                <a:gd name="T21" fmla="*/ 10 h 17"/>
                <a:gd name="T22" fmla="*/ 14 w 17"/>
                <a:gd name="T23" fmla="*/ 12 h 17"/>
                <a:gd name="T24" fmla="*/ 12 w 17"/>
                <a:gd name="T25" fmla="*/ 12 h 17"/>
                <a:gd name="T26" fmla="*/ 12 w 17"/>
                <a:gd name="T27" fmla="*/ 14 h 17"/>
                <a:gd name="T28" fmla="*/ 10 w 17"/>
                <a:gd name="T29" fmla="*/ 14 h 17"/>
                <a:gd name="T30" fmla="*/ 9 w 17"/>
                <a:gd name="T31" fmla="*/ 14 h 17"/>
                <a:gd name="T32" fmla="*/ 8 w 17"/>
                <a:gd name="T33" fmla="*/ 16 h 17"/>
                <a:gd name="T34" fmla="*/ 6 w 17"/>
                <a:gd name="T35" fmla="*/ 14 h 17"/>
                <a:gd name="T36" fmla="*/ 5 w 17"/>
                <a:gd name="T37" fmla="*/ 14 h 17"/>
                <a:gd name="T38" fmla="*/ 3 w 17"/>
                <a:gd name="T39" fmla="*/ 14 h 17"/>
                <a:gd name="T40" fmla="*/ 3 w 17"/>
                <a:gd name="T41" fmla="*/ 12 h 17"/>
                <a:gd name="T42" fmla="*/ 1 w 17"/>
                <a:gd name="T43" fmla="*/ 12 h 17"/>
                <a:gd name="T44" fmla="*/ 1 w 17"/>
                <a:gd name="T45" fmla="*/ 10 h 17"/>
                <a:gd name="T46" fmla="*/ 0 w 17"/>
                <a:gd name="T47" fmla="*/ 9 h 17"/>
                <a:gd name="T48" fmla="*/ 0 w 17"/>
                <a:gd name="T49" fmla="*/ 7 h 17"/>
                <a:gd name="T50" fmla="*/ 0 w 17"/>
                <a:gd name="T51" fmla="*/ 6 h 17"/>
                <a:gd name="T52" fmla="*/ 1 w 17"/>
                <a:gd name="T53" fmla="*/ 5 h 17"/>
                <a:gd name="T54" fmla="*/ 1 w 17"/>
                <a:gd name="T55" fmla="*/ 3 h 17"/>
                <a:gd name="T56" fmla="*/ 3 w 17"/>
                <a:gd name="T57" fmla="*/ 3 h 17"/>
                <a:gd name="T58" fmla="*/ 3 w 17"/>
                <a:gd name="T59" fmla="*/ 1 h 17"/>
                <a:gd name="T60" fmla="*/ 5 w 17"/>
                <a:gd name="T61" fmla="*/ 1 h 17"/>
                <a:gd name="T62" fmla="*/ 6 w 17"/>
                <a:gd name="T63" fmla="*/ 0 h 17"/>
                <a:gd name="T64" fmla="*/ 8 w 17"/>
                <a:gd name="T6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" h="17">
                  <a:moveTo>
                    <a:pt x="8" y="0"/>
                  </a:moveTo>
                  <a:lnTo>
                    <a:pt x="9" y="0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2" y="3"/>
                  </a:lnTo>
                  <a:lnTo>
                    <a:pt x="14" y="3"/>
                  </a:lnTo>
                  <a:lnTo>
                    <a:pt x="14" y="5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6" y="9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10" y="14"/>
                  </a:lnTo>
                  <a:lnTo>
                    <a:pt x="9" y="14"/>
                  </a:lnTo>
                  <a:lnTo>
                    <a:pt x="8" y="16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3" y="14"/>
                  </a:lnTo>
                  <a:lnTo>
                    <a:pt x="3" y="12"/>
                  </a:lnTo>
                  <a:lnTo>
                    <a:pt x="1" y="12"/>
                  </a:lnTo>
                  <a:lnTo>
                    <a:pt x="1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3"/>
                  </a:lnTo>
                  <a:lnTo>
                    <a:pt x="3" y="3"/>
                  </a:lnTo>
                  <a:lnTo>
                    <a:pt x="3" y="1"/>
                  </a:lnTo>
                  <a:lnTo>
                    <a:pt x="5" y="1"/>
                  </a:lnTo>
                  <a:lnTo>
                    <a:pt x="6" y="0"/>
                  </a:lnTo>
                  <a:lnTo>
                    <a:pt x="8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991" name="Rectangle 767"/>
            <p:cNvSpPr>
              <a:spLocks noChangeArrowheads="1"/>
            </p:cNvSpPr>
            <p:nvPr/>
          </p:nvSpPr>
          <p:spPr bwMode="auto">
            <a:xfrm>
              <a:off x="2106" y="1772"/>
              <a:ext cx="15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defTabSz="76200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sz="80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308992" name="Rectangle 768"/>
            <p:cNvSpPr>
              <a:spLocks noChangeArrowheads="1"/>
            </p:cNvSpPr>
            <p:nvPr/>
          </p:nvSpPr>
          <p:spPr bwMode="auto">
            <a:xfrm>
              <a:off x="2261" y="1564"/>
              <a:ext cx="15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defTabSz="76200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sz="80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308993" name="Rectangle 769"/>
            <p:cNvSpPr>
              <a:spLocks noChangeArrowheads="1"/>
            </p:cNvSpPr>
            <p:nvPr/>
          </p:nvSpPr>
          <p:spPr bwMode="auto">
            <a:xfrm>
              <a:off x="2492" y="1568"/>
              <a:ext cx="15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defTabSz="76200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sz="800">
                  <a:solidFill>
                    <a:srgbClr val="FF0000"/>
                  </a:solidFill>
                </a:rPr>
                <a:t>6</a:t>
              </a:r>
            </a:p>
          </p:txBody>
        </p:sp>
        <p:sp>
          <p:nvSpPr>
            <p:cNvPr id="308994" name="Rectangle 770"/>
            <p:cNvSpPr>
              <a:spLocks noChangeArrowheads="1"/>
            </p:cNvSpPr>
            <p:nvPr/>
          </p:nvSpPr>
          <p:spPr bwMode="auto">
            <a:xfrm>
              <a:off x="2641" y="1738"/>
              <a:ext cx="15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defTabSz="76200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sz="800">
                  <a:solidFill>
                    <a:srgbClr val="FF0000"/>
                  </a:solidFill>
                </a:rPr>
                <a:t>8</a:t>
              </a:r>
            </a:p>
          </p:txBody>
        </p:sp>
        <p:sp>
          <p:nvSpPr>
            <p:cNvPr id="308995" name="Rectangle 771"/>
            <p:cNvSpPr>
              <a:spLocks noChangeArrowheads="1"/>
            </p:cNvSpPr>
            <p:nvPr/>
          </p:nvSpPr>
          <p:spPr bwMode="auto">
            <a:xfrm>
              <a:off x="2575" y="1992"/>
              <a:ext cx="187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defTabSz="76200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sz="800">
                  <a:solidFill>
                    <a:srgbClr val="FF0000"/>
                  </a:solidFill>
                </a:rPr>
                <a:t>10</a:t>
              </a:r>
            </a:p>
          </p:txBody>
        </p:sp>
        <p:sp>
          <p:nvSpPr>
            <p:cNvPr id="308996" name="Rectangle 772"/>
            <p:cNvSpPr>
              <a:spLocks noChangeArrowheads="1"/>
            </p:cNvSpPr>
            <p:nvPr/>
          </p:nvSpPr>
          <p:spPr bwMode="auto">
            <a:xfrm>
              <a:off x="2263" y="1765"/>
              <a:ext cx="187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defTabSz="76200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sz="800">
                  <a:solidFill>
                    <a:srgbClr val="000000"/>
                  </a:solidFill>
                </a:rPr>
                <a:t>40</a:t>
              </a:r>
            </a:p>
          </p:txBody>
        </p:sp>
        <p:sp>
          <p:nvSpPr>
            <p:cNvPr id="308997" name="Rectangle 773"/>
            <p:cNvSpPr>
              <a:spLocks noChangeArrowheads="1"/>
            </p:cNvSpPr>
            <p:nvPr/>
          </p:nvSpPr>
          <p:spPr bwMode="auto">
            <a:xfrm>
              <a:off x="2384" y="1705"/>
              <a:ext cx="187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defTabSz="76200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sz="800">
                  <a:solidFill>
                    <a:srgbClr val="000000"/>
                  </a:solidFill>
                </a:rPr>
                <a:t>80</a:t>
              </a:r>
            </a:p>
          </p:txBody>
        </p:sp>
        <p:sp>
          <p:nvSpPr>
            <p:cNvPr id="308998" name="Rectangle 774"/>
            <p:cNvSpPr>
              <a:spLocks noChangeArrowheads="1"/>
            </p:cNvSpPr>
            <p:nvPr/>
          </p:nvSpPr>
          <p:spPr bwMode="auto">
            <a:xfrm>
              <a:off x="2427" y="1800"/>
              <a:ext cx="223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defTabSz="76200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sz="800">
                  <a:solidFill>
                    <a:srgbClr val="000000"/>
                  </a:solidFill>
                </a:rPr>
                <a:t>120</a:t>
              </a:r>
            </a:p>
          </p:txBody>
        </p:sp>
        <p:sp>
          <p:nvSpPr>
            <p:cNvPr id="308999" name="Rectangle 775"/>
            <p:cNvSpPr>
              <a:spLocks noChangeArrowheads="1"/>
            </p:cNvSpPr>
            <p:nvPr/>
          </p:nvSpPr>
          <p:spPr bwMode="auto">
            <a:xfrm>
              <a:off x="2320" y="1931"/>
              <a:ext cx="291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defTabSz="76200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sz="800">
                  <a:solidFill>
                    <a:srgbClr val="000000"/>
                  </a:solidFill>
                </a:rPr>
                <a:t>lbf/in</a:t>
              </a:r>
              <a:r>
                <a:rPr lang="en-GB" sz="800" baseline="30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09000" name="Rectangle 776"/>
            <p:cNvSpPr>
              <a:spLocks noChangeArrowheads="1"/>
            </p:cNvSpPr>
            <p:nvPr/>
          </p:nvSpPr>
          <p:spPr bwMode="auto">
            <a:xfrm>
              <a:off x="2346" y="1997"/>
              <a:ext cx="216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defTabSz="76200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sz="800">
                  <a:solidFill>
                    <a:srgbClr val="FF0000"/>
                  </a:solidFill>
                </a:rPr>
                <a:t>bar</a:t>
              </a:r>
            </a:p>
          </p:txBody>
        </p:sp>
        <p:pic>
          <p:nvPicPr>
            <p:cNvPr id="309001" name="Picture 777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1" y="2092"/>
              <a:ext cx="356" cy="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9002" name="Freeform 778"/>
            <p:cNvSpPr>
              <a:spLocks/>
            </p:cNvSpPr>
            <p:nvPr/>
          </p:nvSpPr>
          <p:spPr bwMode="auto">
            <a:xfrm>
              <a:off x="1025" y="2444"/>
              <a:ext cx="1135" cy="1329"/>
            </a:xfrm>
            <a:custGeom>
              <a:avLst/>
              <a:gdLst>
                <a:gd name="T0" fmla="*/ 6 w 1135"/>
                <a:gd name="T1" fmla="*/ 95 h 1329"/>
                <a:gd name="T2" fmla="*/ 228 w 1135"/>
                <a:gd name="T3" fmla="*/ 56 h 1329"/>
                <a:gd name="T4" fmla="*/ 356 w 1135"/>
                <a:gd name="T5" fmla="*/ 56 h 1329"/>
                <a:gd name="T6" fmla="*/ 361 w 1135"/>
                <a:gd name="T7" fmla="*/ 0 h 1329"/>
                <a:gd name="T8" fmla="*/ 556 w 1135"/>
                <a:gd name="T9" fmla="*/ 12 h 1329"/>
                <a:gd name="T10" fmla="*/ 561 w 1135"/>
                <a:gd name="T11" fmla="*/ 56 h 1329"/>
                <a:gd name="T12" fmla="*/ 917 w 1135"/>
                <a:gd name="T13" fmla="*/ 78 h 1329"/>
                <a:gd name="T14" fmla="*/ 916 w 1135"/>
                <a:gd name="T15" fmla="*/ 225 h 1329"/>
                <a:gd name="T16" fmla="*/ 1134 w 1135"/>
                <a:gd name="T17" fmla="*/ 228 h 1329"/>
                <a:gd name="T18" fmla="*/ 1134 w 1135"/>
                <a:gd name="T19" fmla="*/ 735 h 1329"/>
                <a:gd name="T20" fmla="*/ 778 w 1135"/>
                <a:gd name="T21" fmla="*/ 728 h 1329"/>
                <a:gd name="T22" fmla="*/ 711 w 1135"/>
                <a:gd name="T23" fmla="*/ 606 h 1329"/>
                <a:gd name="T24" fmla="*/ 611 w 1135"/>
                <a:gd name="T25" fmla="*/ 623 h 1329"/>
                <a:gd name="T26" fmla="*/ 606 w 1135"/>
                <a:gd name="T27" fmla="*/ 1317 h 1329"/>
                <a:gd name="T28" fmla="*/ 322 w 1135"/>
                <a:gd name="T29" fmla="*/ 1328 h 1329"/>
                <a:gd name="T30" fmla="*/ 322 w 1135"/>
                <a:gd name="T31" fmla="*/ 295 h 1329"/>
                <a:gd name="T32" fmla="*/ 206 w 1135"/>
                <a:gd name="T33" fmla="*/ 289 h 1329"/>
                <a:gd name="T34" fmla="*/ 0 w 1135"/>
                <a:gd name="T35" fmla="*/ 234 h 1329"/>
                <a:gd name="T36" fmla="*/ 6 w 1135"/>
                <a:gd name="T37" fmla="*/ 95 h 1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5" h="1329">
                  <a:moveTo>
                    <a:pt x="6" y="95"/>
                  </a:moveTo>
                  <a:lnTo>
                    <a:pt x="228" y="56"/>
                  </a:lnTo>
                  <a:lnTo>
                    <a:pt x="356" y="56"/>
                  </a:lnTo>
                  <a:lnTo>
                    <a:pt x="361" y="0"/>
                  </a:lnTo>
                  <a:lnTo>
                    <a:pt x="556" y="12"/>
                  </a:lnTo>
                  <a:lnTo>
                    <a:pt x="561" y="56"/>
                  </a:lnTo>
                  <a:lnTo>
                    <a:pt x="917" y="78"/>
                  </a:lnTo>
                  <a:lnTo>
                    <a:pt x="916" y="225"/>
                  </a:lnTo>
                  <a:lnTo>
                    <a:pt x="1134" y="228"/>
                  </a:lnTo>
                  <a:lnTo>
                    <a:pt x="1134" y="735"/>
                  </a:lnTo>
                  <a:lnTo>
                    <a:pt x="778" y="728"/>
                  </a:lnTo>
                  <a:lnTo>
                    <a:pt x="711" y="606"/>
                  </a:lnTo>
                  <a:lnTo>
                    <a:pt x="611" y="623"/>
                  </a:lnTo>
                  <a:lnTo>
                    <a:pt x="606" y="1317"/>
                  </a:lnTo>
                  <a:lnTo>
                    <a:pt x="322" y="1328"/>
                  </a:lnTo>
                  <a:lnTo>
                    <a:pt x="322" y="295"/>
                  </a:lnTo>
                  <a:lnTo>
                    <a:pt x="206" y="289"/>
                  </a:lnTo>
                  <a:lnTo>
                    <a:pt x="0" y="234"/>
                  </a:lnTo>
                  <a:lnTo>
                    <a:pt x="6" y="95"/>
                  </a:lnTo>
                </a:path>
              </a:pathLst>
            </a:custGeom>
            <a:solidFill>
              <a:srgbClr val="99CC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003" name="Freeform 779"/>
            <p:cNvSpPr>
              <a:spLocks/>
            </p:cNvSpPr>
            <p:nvPr/>
          </p:nvSpPr>
          <p:spPr bwMode="auto">
            <a:xfrm>
              <a:off x="813" y="2672"/>
              <a:ext cx="975" cy="890"/>
            </a:xfrm>
            <a:custGeom>
              <a:avLst/>
              <a:gdLst>
                <a:gd name="T0" fmla="*/ 2 w 975"/>
                <a:gd name="T1" fmla="*/ 0 h 890"/>
                <a:gd name="T2" fmla="*/ 546 w 975"/>
                <a:gd name="T3" fmla="*/ 84 h 890"/>
                <a:gd name="T4" fmla="*/ 546 w 975"/>
                <a:gd name="T5" fmla="*/ 495 h 890"/>
                <a:gd name="T6" fmla="*/ 591 w 975"/>
                <a:gd name="T7" fmla="*/ 495 h 890"/>
                <a:gd name="T8" fmla="*/ 606 w 975"/>
                <a:gd name="T9" fmla="*/ 718 h 890"/>
                <a:gd name="T10" fmla="*/ 738 w 975"/>
                <a:gd name="T11" fmla="*/ 718 h 890"/>
                <a:gd name="T12" fmla="*/ 757 w 975"/>
                <a:gd name="T13" fmla="*/ 499 h 890"/>
                <a:gd name="T14" fmla="*/ 790 w 975"/>
                <a:gd name="T15" fmla="*/ 500 h 890"/>
                <a:gd name="T16" fmla="*/ 824 w 975"/>
                <a:gd name="T17" fmla="*/ 372 h 890"/>
                <a:gd name="T18" fmla="*/ 930 w 975"/>
                <a:gd name="T19" fmla="*/ 383 h 890"/>
                <a:gd name="T20" fmla="*/ 974 w 975"/>
                <a:gd name="T21" fmla="*/ 539 h 890"/>
                <a:gd name="T22" fmla="*/ 919 w 975"/>
                <a:gd name="T23" fmla="*/ 889 h 890"/>
                <a:gd name="T24" fmla="*/ 808 w 975"/>
                <a:gd name="T25" fmla="*/ 883 h 890"/>
                <a:gd name="T26" fmla="*/ 808 w 975"/>
                <a:gd name="T27" fmla="*/ 717 h 890"/>
                <a:gd name="T28" fmla="*/ 790 w 975"/>
                <a:gd name="T29" fmla="*/ 716 h 890"/>
                <a:gd name="T30" fmla="*/ 651 w 975"/>
                <a:gd name="T31" fmla="*/ 716 h 890"/>
                <a:gd name="T32" fmla="*/ 617 w 975"/>
                <a:gd name="T33" fmla="*/ 718 h 890"/>
                <a:gd name="T34" fmla="*/ 535 w 975"/>
                <a:gd name="T35" fmla="*/ 717 h 890"/>
                <a:gd name="T36" fmla="*/ 535 w 975"/>
                <a:gd name="T37" fmla="*/ 883 h 890"/>
                <a:gd name="T38" fmla="*/ 446 w 975"/>
                <a:gd name="T39" fmla="*/ 883 h 890"/>
                <a:gd name="T40" fmla="*/ 352 w 975"/>
                <a:gd name="T41" fmla="*/ 495 h 890"/>
                <a:gd name="T42" fmla="*/ 0 w 975"/>
                <a:gd name="T43" fmla="*/ 506 h 890"/>
                <a:gd name="T44" fmla="*/ 2 w 975"/>
                <a:gd name="T45" fmla="*/ 0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75" h="890">
                  <a:moveTo>
                    <a:pt x="2" y="0"/>
                  </a:moveTo>
                  <a:lnTo>
                    <a:pt x="546" y="84"/>
                  </a:lnTo>
                  <a:lnTo>
                    <a:pt x="546" y="495"/>
                  </a:lnTo>
                  <a:lnTo>
                    <a:pt x="591" y="495"/>
                  </a:lnTo>
                  <a:lnTo>
                    <a:pt x="606" y="718"/>
                  </a:lnTo>
                  <a:lnTo>
                    <a:pt x="738" y="718"/>
                  </a:lnTo>
                  <a:lnTo>
                    <a:pt x="757" y="499"/>
                  </a:lnTo>
                  <a:lnTo>
                    <a:pt x="790" y="500"/>
                  </a:lnTo>
                  <a:lnTo>
                    <a:pt x="824" y="372"/>
                  </a:lnTo>
                  <a:lnTo>
                    <a:pt x="930" y="383"/>
                  </a:lnTo>
                  <a:lnTo>
                    <a:pt x="974" y="539"/>
                  </a:lnTo>
                  <a:lnTo>
                    <a:pt x="919" y="889"/>
                  </a:lnTo>
                  <a:lnTo>
                    <a:pt x="808" y="883"/>
                  </a:lnTo>
                  <a:lnTo>
                    <a:pt x="808" y="717"/>
                  </a:lnTo>
                  <a:lnTo>
                    <a:pt x="790" y="716"/>
                  </a:lnTo>
                  <a:lnTo>
                    <a:pt x="651" y="716"/>
                  </a:lnTo>
                  <a:lnTo>
                    <a:pt x="617" y="718"/>
                  </a:lnTo>
                  <a:lnTo>
                    <a:pt x="535" y="717"/>
                  </a:lnTo>
                  <a:lnTo>
                    <a:pt x="535" y="883"/>
                  </a:lnTo>
                  <a:lnTo>
                    <a:pt x="446" y="883"/>
                  </a:lnTo>
                  <a:lnTo>
                    <a:pt x="352" y="495"/>
                  </a:lnTo>
                  <a:lnTo>
                    <a:pt x="0" y="506"/>
                  </a:lnTo>
                  <a:lnTo>
                    <a:pt x="2" y="0"/>
                  </a:lnTo>
                </a:path>
              </a:pathLst>
            </a:custGeom>
            <a:solidFill>
              <a:srgbClr val="3399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004" name="Freeform 780"/>
            <p:cNvSpPr>
              <a:spLocks/>
            </p:cNvSpPr>
            <p:nvPr/>
          </p:nvSpPr>
          <p:spPr bwMode="auto">
            <a:xfrm>
              <a:off x="1597" y="2345"/>
              <a:ext cx="124" cy="117"/>
            </a:xfrm>
            <a:custGeom>
              <a:avLst/>
              <a:gdLst>
                <a:gd name="T0" fmla="*/ 6 w 124"/>
                <a:gd name="T1" fmla="*/ 22 h 117"/>
                <a:gd name="T2" fmla="*/ 112 w 124"/>
                <a:gd name="T3" fmla="*/ 0 h 117"/>
                <a:gd name="T4" fmla="*/ 123 w 124"/>
                <a:gd name="T5" fmla="*/ 91 h 117"/>
                <a:gd name="T6" fmla="*/ 0 w 124"/>
                <a:gd name="T7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4" h="117">
                  <a:moveTo>
                    <a:pt x="6" y="22"/>
                  </a:moveTo>
                  <a:lnTo>
                    <a:pt x="112" y="0"/>
                  </a:lnTo>
                  <a:lnTo>
                    <a:pt x="123" y="91"/>
                  </a:lnTo>
                  <a:lnTo>
                    <a:pt x="0" y="116"/>
                  </a:lnTo>
                </a:path>
              </a:pathLst>
            </a:custGeom>
            <a:solidFill>
              <a:srgbClr val="969696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005" name="Freeform 781"/>
            <p:cNvSpPr>
              <a:spLocks/>
            </p:cNvSpPr>
            <p:nvPr/>
          </p:nvSpPr>
          <p:spPr bwMode="auto">
            <a:xfrm>
              <a:off x="1256" y="2378"/>
              <a:ext cx="120" cy="105"/>
            </a:xfrm>
            <a:custGeom>
              <a:avLst/>
              <a:gdLst>
                <a:gd name="T0" fmla="*/ 0 w 120"/>
                <a:gd name="T1" fmla="*/ 10 h 105"/>
                <a:gd name="T2" fmla="*/ 119 w 120"/>
                <a:gd name="T3" fmla="*/ 0 h 105"/>
                <a:gd name="T4" fmla="*/ 119 w 120"/>
                <a:gd name="T5" fmla="*/ 88 h 105"/>
                <a:gd name="T6" fmla="*/ 12 w 120"/>
                <a:gd name="T7" fmla="*/ 104 h 105"/>
                <a:gd name="T8" fmla="*/ 0 w 120"/>
                <a:gd name="T9" fmla="*/ 1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105">
                  <a:moveTo>
                    <a:pt x="0" y="10"/>
                  </a:moveTo>
                  <a:lnTo>
                    <a:pt x="119" y="0"/>
                  </a:lnTo>
                  <a:lnTo>
                    <a:pt x="119" y="88"/>
                  </a:lnTo>
                  <a:lnTo>
                    <a:pt x="12" y="104"/>
                  </a:lnTo>
                  <a:lnTo>
                    <a:pt x="0" y="10"/>
                  </a:lnTo>
                </a:path>
              </a:pathLst>
            </a:custGeom>
            <a:solidFill>
              <a:srgbClr val="969696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006" name="Freeform 782"/>
            <p:cNvSpPr>
              <a:spLocks/>
            </p:cNvSpPr>
            <p:nvPr/>
          </p:nvSpPr>
          <p:spPr bwMode="auto">
            <a:xfrm>
              <a:off x="993" y="2483"/>
              <a:ext cx="381" cy="62"/>
            </a:xfrm>
            <a:custGeom>
              <a:avLst/>
              <a:gdLst>
                <a:gd name="T0" fmla="*/ 375 w 381"/>
                <a:gd name="T1" fmla="*/ 0 h 62"/>
                <a:gd name="T2" fmla="*/ 265 w 381"/>
                <a:gd name="T3" fmla="*/ 0 h 62"/>
                <a:gd name="T4" fmla="*/ 71 w 381"/>
                <a:gd name="T5" fmla="*/ 18 h 62"/>
                <a:gd name="T6" fmla="*/ 2 w 381"/>
                <a:gd name="T7" fmla="*/ 26 h 62"/>
                <a:gd name="T8" fmla="*/ 2 w 381"/>
                <a:gd name="T9" fmla="*/ 55 h 62"/>
                <a:gd name="T10" fmla="*/ 0 w 381"/>
                <a:gd name="T11" fmla="*/ 61 h 62"/>
                <a:gd name="T12" fmla="*/ 56 w 381"/>
                <a:gd name="T13" fmla="*/ 61 h 62"/>
                <a:gd name="T14" fmla="*/ 67 w 381"/>
                <a:gd name="T15" fmla="*/ 56 h 62"/>
                <a:gd name="T16" fmla="*/ 285 w 381"/>
                <a:gd name="T17" fmla="*/ 31 h 62"/>
                <a:gd name="T18" fmla="*/ 320 w 381"/>
                <a:gd name="T19" fmla="*/ 37 h 62"/>
                <a:gd name="T20" fmla="*/ 380 w 381"/>
                <a:gd name="T21" fmla="*/ 36 h 62"/>
                <a:gd name="T22" fmla="*/ 375 w 381"/>
                <a:gd name="T2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1" h="62">
                  <a:moveTo>
                    <a:pt x="375" y="0"/>
                  </a:moveTo>
                  <a:lnTo>
                    <a:pt x="265" y="0"/>
                  </a:lnTo>
                  <a:lnTo>
                    <a:pt x="71" y="18"/>
                  </a:lnTo>
                  <a:lnTo>
                    <a:pt x="2" y="26"/>
                  </a:lnTo>
                  <a:lnTo>
                    <a:pt x="2" y="55"/>
                  </a:lnTo>
                  <a:lnTo>
                    <a:pt x="0" y="61"/>
                  </a:lnTo>
                  <a:lnTo>
                    <a:pt x="56" y="61"/>
                  </a:lnTo>
                  <a:lnTo>
                    <a:pt x="67" y="56"/>
                  </a:lnTo>
                  <a:lnTo>
                    <a:pt x="285" y="31"/>
                  </a:lnTo>
                  <a:lnTo>
                    <a:pt x="320" y="37"/>
                  </a:lnTo>
                  <a:lnTo>
                    <a:pt x="380" y="36"/>
                  </a:lnTo>
                  <a:lnTo>
                    <a:pt x="375" y="0"/>
                  </a:lnTo>
                </a:path>
              </a:pathLst>
            </a:custGeom>
            <a:solidFill>
              <a:srgbClr val="CC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007" name="Freeform 783"/>
            <p:cNvSpPr>
              <a:spLocks/>
            </p:cNvSpPr>
            <p:nvPr/>
          </p:nvSpPr>
          <p:spPr bwMode="auto">
            <a:xfrm>
              <a:off x="1599" y="2483"/>
              <a:ext cx="381" cy="62"/>
            </a:xfrm>
            <a:custGeom>
              <a:avLst/>
              <a:gdLst>
                <a:gd name="T0" fmla="*/ 4 w 381"/>
                <a:gd name="T1" fmla="*/ 0 h 62"/>
                <a:gd name="T2" fmla="*/ 115 w 381"/>
                <a:gd name="T3" fmla="*/ 0 h 62"/>
                <a:gd name="T4" fmla="*/ 309 w 381"/>
                <a:gd name="T5" fmla="*/ 18 h 62"/>
                <a:gd name="T6" fmla="*/ 378 w 381"/>
                <a:gd name="T7" fmla="*/ 26 h 62"/>
                <a:gd name="T8" fmla="*/ 378 w 381"/>
                <a:gd name="T9" fmla="*/ 55 h 62"/>
                <a:gd name="T10" fmla="*/ 380 w 381"/>
                <a:gd name="T11" fmla="*/ 61 h 62"/>
                <a:gd name="T12" fmla="*/ 324 w 381"/>
                <a:gd name="T13" fmla="*/ 61 h 62"/>
                <a:gd name="T14" fmla="*/ 312 w 381"/>
                <a:gd name="T15" fmla="*/ 56 h 62"/>
                <a:gd name="T16" fmla="*/ 95 w 381"/>
                <a:gd name="T17" fmla="*/ 31 h 62"/>
                <a:gd name="T18" fmla="*/ 60 w 381"/>
                <a:gd name="T19" fmla="*/ 37 h 62"/>
                <a:gd name="T20" fmla="*/ 0 w 381"/>
                <a:gd name="T21" fmla="*/ 36 h 62"/>
                <a:gd name="T22" fmla="*/ 4 w 381"/>
                <a:gd name="T2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1" h="62">
                  <a:moveTo>
                    <a:pt x="4" y="0"/>
                  </a:moveTo>
                  <a:lnTo>
                    <a:pt x="115" y="0"/>
                  </a:lnTo>
                  <a:lnTo>
                    <a:pt x="309" y="18"/>
                  </a:lnTo>
                  <a:lnTo>
                    <a:pt x="378" y="26"/>
                  </a:lnTo>
                  <a:lnTo>
                    <a:pt x="378" y="55"/>
                  </a:lnTo>
                  <a:lnTo>
                    <a:pt x="380" y="61"/>
                  </a:lnTo>
                  <a:lnTo>
                    <a:pt x="324" y="61"/>
                  </a:lnTo>
                  <a:lnTo>
                    <a:pt x="312" y="56"/>
                  </a:lnTo>
                  <a:lnTo>
                    <a:pt x="95" y="31"/>
                  </a:lnTo>
                  <a:lnTo>
                    <a:pt x="60" y="37"/>
                  </a:lnTo>
                  <a:lnTo>
                    <a:pt x="0" y="36"/>
                  </a:lnTo>
                  <a:lnTo>
                    <a:pt x="4" y="0"/>
                  </a:lnTo>
                </a:path>
              </a:pathLst>
            </a:custGeom>
            <a:solidFill>
              <a:srgbClr val="CC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008" name="Freeform 784"/>
            <p:cNvSpPr>
              <a:spLocks/>
            </p:cNvSpPr>
            <p:nvPr/>
          </p:nvSpPr>
          <p:spPr bwMode="auto">
            <a:xfrm>
              <a:off x="1213" y="2393"/>
              <a:ext cx="100" cy="52"/>
            </a:xfrm>
            <a:custGeom>
              <a:avLst/>
              <a:gdLst>
                <a:gd name="T0" fmla="*/ 99 w 100"/>
                <a:gd name="T1" fmla="*/ 51 h 52"/>
                <a:gd name="T2" fmla="*/ 96 w 100"/>
                <a:gd name="T3" fmla="*/ 31 h 52"/>
                <a:gd name="T4" fmla="*/ 85 w 100"/>
                <a:gd name="T5" fmla="*/ 15 h 52"/>
                <a:gd name="T6" fmla="*/ 50 w 100"/>
                <a:gd name="T7" fmla="*/ 0 h 52"/>
                <a:gd name="T8" fmla="*/ 31 w 100"/>
                <a:gd name="T9" fmla="*/ 4 h 52"/>
                <a:gd name="T10" fmla="*/ 15 w 100"/>
                <a:gd name="T11" fmla="*/ 15 h 52"/>
                <a:gd name="T12" fmla="*/ 0 w 100"/>
                <a:gd name="T13" fmla="*/ 51 h 52"/>
                <a:gd name="T14" fmla="*/ 99 w 100"/>
                <a:gd name="T15" fmla="*/ 5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52">
                  <a:moveTo>
                    <a:pt x="99" y="51"/>
                  </a:moveTo>
                  <a:lnTo>
                    <a:pt x="96" y="31"/>
                  </a:lnTo>
                  <a:lnTo>
                    <a:pt x="85" y="15"/>
                  </a:lnTo>
                  <a:lnTo>
                    <a:pt x="50" y="0"/>
                  </a:lnTo>
                  <a:lnTo>
                    <a:pt x="31" y="4"/>
                  </a:lnTo>
                  <a:lnTo>
                    <a:pt x="15" y="15"/>
                  </a:lnTo>
                  <a:lnTo>
                    <a:pt x="0" y="51"/>
                  </a:lnTo>
                  <a:lnTo>
                    <a:pt x="99" y="51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009" name="Freeform 785"/>
            <p:cNvSpPr>
              <a:spLocks/>
            </p:cNvSpPr>
            <p:nvPr/>
          </p:nvSpPr>
          <p:spPr bwMode="auto">
            <a:xfrm>
              <a:off x="1658" y="2346"/>
              <a:ext cx="100" cy="102"/>
            </a:xfrm>
            <a:custGeom>
              <a:avLst/>
              <a:gdLst>
                <a:gd name="T0" fmla="*/ 50 w 100"/>
                <a:gd name="T1" fmla="*/ 101 h 102"/>
                <a:gd name="T2" fmla="*/ 15 w 100"/>
                <a:gd name="T3" fmla="*/ 86 h 102"/>
                <a:gd name="T4" fmla="*/ 0 w 100"/>
                <a:gd name="T5" fmla="*/ 51 h 102"/>
                <a:gd name="T6" fmla="*/ 14 w 100"/>
                <a:gd name="T7" fmla="*/ 15 h 102"/>
                <a:gd name="T8" fmla="*/ 50 w 100"/>
                <a:gd name="T9" fmla="*/ 0 h 102"/>
                <a:gd name="T10" fmla="*/ 69 w 100"/>
                <a:gd name="T11" fmla="*/ 4 h 102"/>
                <a:gd name="T12" fmla="*/ 85 w 100"/>
                <a:gd name="T13" fmla="*/ 15 h 102"/>
                <a:gd name="T14" fmla="*/ 99 w 100"/>
                <a:gd name="T15" fmla="*/ 51 h 102"/>
                <a:gd name="T16" fmla="*/ 96 w 100"/>
                <a:gd name="T17" fmla="*/ 70 h 102"/>
                <a:gd name="T18" fmla="*/ 85 w 100"/>
                <a:gd name="T19" fmla="*/ 86 h 102"/>
                <a:gd name="T20" fmla="*/ 50 w 100"/>
                <a:gd name="T21" fmla="*/ 10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102">
                  <a:moveTo>
                    <a:pt x="50" y="101"/>
                  </a:moveTo>
                  <a:lnTo>
                    <a:pt x="15" y="86"/>
                  </a:lnTo>
                  <a:lnTo>
                    <a:pt x="0" y="51"/>
                  </a:lnTo>
                  <a:lnTo>
                    <a:pt x="14" y="15"/>
                  </a:lnTo>
                  <a:lnTo>
                    <a:pt x="50" y="0"/>
                  </a:lnTo>
                  <a:lnTo>
                    <a:pt x="69" y="4"/>
                  </a:lnTo>
                  <a:lnTo>
                    <a:pt x="85" y="15"/>
                  </a:lnTo>
                  <a:lnTo>
                    <a:pt x="99" y="51"/>
                  </a:lnTo>
                  <a:lnTo>
                    <a:pt x="96" y="70"/>
                  </a:lnTo>
                  <a:lnTo>
                    <a:pt x="85" y="86"/>
                  </a:lnTo>
                  <a:lnTo>
                    <a:pt x="50" y="101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010" name="Freeform 786"/>
            <p:cNvSpPr>
              <a:spLocks/>
            </p:cNvSpPr>
            <p:nvPr/>
          </p:nvSpPr>
          <p:spPr bwMode="auto">
            <a:xfrm>
              <a:off x="813" y="3064"/>
              <a:ext cx="431" cy="537"/>
            </a:xfrm>
            <a:custGeom>
              <a:avLst/>
              <a:gdLst>
                <a:gd name="T0" fmla="*/ 368 w 431"/>
                <a:gd name="T1" fmla="*/ 511 h 537"/>
                <a:gd name="T2" fmla="*/ 368 w 431"/>
                <a:gd name="T3" fmla="*/ 458 h 537"/>
                <a:gd name="T4" fmla="*/ 388 w 431"/>
                <a:gd name="T5" fmla="*/ 444 h 537"/>
                <a:gd name="T6" fmla="*/ 368 w 431"/>
                <a:gd name="T7" fmla="*/ 433 h 537"/>
                <a:gd name="T8" fmla="*/ 404 w 431"/>
                <a:gd name="T9" fmla="*/ 411 h 537"/>
                <a:gd name="T10" fmla="*/ 404 w 431"/>
                <a:gd name="T11" fmla="*/ 407 h 537"/>
                <a:gd name="T12" fmla="*/ 368 w 431"/>
                <a:gd name="T13" fmla="*/ 386 h 537"/>
                <a:gd name="T14" fmla="*/ 404 w 431"/>
                <a:gd name="T15" fmla="*/ 364 h 537"/>
                <a:gd name="T16" fmla="*/ 404 w 431"/>
                <a:gd name="T17" fmla="*/ 360 h 537"/>
                <a:gd name="T18" fmla="*/ 368 w 431"/>
                <a:gd name="T19" fmla="*/ 338 h 537"/>
                <a:gd name="T20" fmla="*/ 404 w 431"/>
                <a:gd name="T21" fmla="*/ 316 h 537"/>
                <a:gd name="T22" fmla="*/ 404 w 431"/>
                <a:gd name="T23" fmla="*/ 312 h 537"/>
                <a:gd name="T24" fmla="*/ 368 w 431"/>
                <a:gd name="T25" fmla="*/ 291 h 537"/>
                <a:gd name="T26" fmla="*/ 404 w 431"/>
                <a:gd name="T27" fmla="*/ 269 h 537"/>
                <a:gd name="T28" fmla="*/ 404 w 431"/>
                <a:gd name="T29" fmla="*/ 265 h 537"/>
                <a:gd name="T30" fmla="*/ 368 w 431"/>
                <a:gd name="T31" fmla="*/ 244 h 537"/>
                <a:gd name="T32" fmla="*/ 404 w 431"/>
                <a:gd name="T33" fmla="*/ 222 h 537"/>
                <a:gd name="T34" fmla="*/ 404 w 431"/>
                <a:gd name="T35" fmla="*/ 114 h 537"/>
                <a:gd name="T36" fmla="*/ 430 w 431"/>
                <a:gd name="T37" fmla="*/ 55 h 537"/>
                <a:gd name="T38" fmla="*/ 430 w 431"/>
                <a:gd name="T39" fmla="*/ 0 h 537"/>
                <a:gd name="T40" fmla="*/ 383 w 431"/>
                <a:gd name="T41" fmla="*/ 0 h 537"/>
                <a:gd name="T42" fmla="*/ 383 w 431"/>
                <a:gd name="T43" fmla="*/ 16 h 537"/>
                <a:gd name="T44" fmla="*/ 382 w 431"/>
                <a:gd name="T45" fmla="*/ 28 h 537"/>
                <a:gd name="T46" fmla="*/ 380 w 431"/>
                <a:gd name="T47" fmla="*/ 37 h 537"/>
                <a:gd name="T48" fmla="*/ 372 w 431"/>
                <a:gd name="T49" fmla="*/ 49 h 537"/>
                <a:gd name="T50" fmla="*/ 361 w 431"/>
                <a:gd name="T51" fmla="*/ 55 h 537"/>
                <a:gd name="T52" fmla="*/ 38 w 431"/>
                <a:gd name="T53" fmla="*/ 64 h 537"/>
                <a:gd name="T54" fmla="*/ 0 w 431"/>
                <a:gd name="T55" fmla="*/ 98 h 537"/>
                <a:gd name="T56" fmla="*/ 0 w 431"/>
                <a:gd name="T57" fmla="*/ 136 h 537"/>
                <a:gd name="T58" fmla="*/ 45 w 431"/>
                <a:gd name="T59" fmla="*/ 136 h 537"/>
                <a:gd name="T60" fmla="*/ 45 w 431"/>
                <a:gd name="T61" fmla="*/ 186 h 537"/>
                <a:gd name="T62" fmla="*/ 0 w 431"/>
                <a:gd name="T63" fmla="*/ 186 h 537"/>
                <a:gd name="T64" fmla="*/ 0 w 431"/>
                <a:gd name="T65" fmla="*/ 267 h 537"/>
                <a:gd name="T66" fmla="*/ 44 w 431"/>
                <a:gd name="T67" fmla="*/ 267 h 537"/>
                <a:gd name="T68" fmla="*/ 66 w 431"/>
                <a:gd name="T69" fmla="*/ 221 h 537"/>
                <a:gd name="T70" fmla="*/ 107 w 431"/>
                <a:gd name="T71" fmla="*/ 221 h 537"/>
                <a:gd name="T72" fmla="*/ 107 w 431"/>
                <a:gd name="T73" fmla="*/ 327 h 537"/>
                <a:gd name="T74" fmla="*/ 166 w 431"/>
                <a:gd name="T75" fmla="*/ 327 h 537"/>
                <a:gd name="T76" fmla="*/ 166 w 431"/>
                <a:gd name="T77" fmla="*/ 164 h 537"/>
                <a:gd name="T78" fmla="*/ 282 w 431"/>
                <a:gd name="T79" fmla="*/ 164 h 537"/>
                <a:gd name="T80" fmla="*/ 282 w 431"/>
                <a:gd name="T81" fmla="*/ 145 h 537"/>
                <a:gd name="T82" fmla="*/ 294 w 431"/>
                <a:gd name="T83" fmla="*/ 145 h 537"/>
                <a:gd name="T84" fmla="*/ 310 w 431"/>
                <a:gd name="T85" fmla="*/ 161 h 537"/>
                <a:gd name="T86" fmla="*/ 310 w 431"/>
                <a:gd name="T87" fmla="*/ 536 h 537"/>
                <a:gd name="T88" fmla="*/ 393 w 431"/>
                <a:gd name="T89" fmla="*/ 536 h 537"/>
                <a:gd name="T90" fmla="*/ 368 w 431"/>
                <a:gd name="T91" fmla="*/ 511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31" h="537">
                  <a:moveTo>
                    <a:pt x="368" y="511"/>
                  </a:moveTo>
                  <a:lnTo>
                    <a:pt x="368" y="458"/>
                  </a:lnTo>
                  <a:lnTo>
                    <a:pt x="388" y="444"/>
                  </a:lnTo>
                  <a:lnTo>
                    <a:pt x="368" y="433"/>
                  </a:lnTo>
                  <a:lnTo>
                    <a:pt x="404" y="411"/>
                  </a:lnTo>
                  <a:lnTo>
                    <a:pt x="404" y="407"/>
                  </a:lnTo>
                  <a:lnTo>
                    <a:pt x="368" y="386"/>
                  </a:lnTo>
                  <a:lnTo>
                    <a:pt x="404" y="364"/>
                  </a:lnTo>
                  <a:lnTo>
                    <a:pt x="404" y="360"/>
                  </a:lnTo>
                  <a:lnTo>
                    <a:pt x="368" y="338"/>
                  </a:lnTo>
                  <a:lnTo>
                    <a:pt x="404" y="316"/>
                  </a:lnTo>
                  <a:lnTo>
                    <a:pt x="404" y="312"/>
                  </a:lnTo>
                  <a:lnTo>
                    <a:pt x="368" y="291"/>
                  </a:lnTo>
                  <a:lnTo>
                    <a:pt x="404" y="269"/>
                  </a:lnTo>
                  <a:lnTo>
                    <a:pt x="404" y="265"/>
                  </a:lnTo>
                  <a:lnTo>
                    <a:pt x="368" y="244"/>
                  </a:lnTo>
                  <a:lnTo>
                    <a:pt x="404" y="222"/>
                  </a:lnTo>
                  <a:lnTo>
                    <a:pt x="404" y="114"/>
                  </a:lnTo>
                  <a:lnTo>
                    <a:pt x="430" y="55"/>
                  </a:lnTo>
                  <a:lnTo>
                    <a:pt x="430" y="0"/>
                  </a:lnTo>
                  <a:lnTo>
                    <a:pt x="383" y="0"/>
                  </a:lnTo>
                  <a:lnTo>
                    <a:pt x="383" y="16"/>
                  </a:lnTo>
                  <a:lnTo>
                    <a:pt x="382" y="28"/>
                  </a:lnTo>
                  <a:lnTo>
                    <a:pt x="380" y="37"/>
                  </a:lnTo>
                  <a:lnTo>
                    <a:pt x="372" y="49"/>
                  </a:lnTo>
                  <a:lnTo>
                    <a:pt x="361" y="55"/>
                  </a:lnTo>
                  <a:lnTo>
                    <a:pt x="38" y="64"/>
                  </a:lnTo>
                  <a:lnTo>
                    <a:pt x="0" y="98"/>
                  </a:lnTo>
                  <a:lnTo>
                    <a:pt x="0" y="136"/>
                  </a:lnTo>
                  <a:lnTo>
                    <a:pt x="45" y="136"/>
                  </a:lnTo>
                  <a:lnTo>
                    <a:pt x="45" y="186"/>
                  </a:lnTo>
                  <a:lnTo>
                    <a:pt x="0" y="186"/>
                  </a:lnTo>
                  <a:lnTo>
                    <a:pt x="0" y="267"/>
                  </a:lnTo>
                  <a:lnTo>
                    <a:pt x="44" y="267"/>
                  </a:lnTo>
                  <a:lnTo>
                    <a:pt x="66" y="221"/>
                  </a:lnTo>
                  <a:lnTo>
                    <a:pt x="107" y="221"/>
                  </a:lnTo>
                  <a:lnTo>
                    <a:pt x="107" y="327"/>
                  </a:lnTo>
                  <a:lnTo>
                    <a:pt x="166" y="327"/>
                  </a:lnTo>
                  <a:lnTo>
                    <a:pt x="166" y="164"/>
                  </a:lnTo>
                  <a:lnTo>
                    <a:pt x="282" y="164"/>
                  </a:lnTo>
                  <a:lnTo>
                    <a:pt x="282" y="145"/>
                  </a:lnTo>
                  <a:lnTo>
                    <a:pt x="294" y="145"/>
                  </a:lnTo>
                  <a:lnTo>
                    <a:pt x="310" y="161"/>
                  </a:lnTo>
                  <a:lnTo>
                    <a:pt x="310" y="536"/>
                  </a:lnTo>
                  <a:lnTo>
                    <a:pt x="393" y="536"/>
                  </a:lnTo>
                  <a:lnTo>
                    <a:pt x="368" y="511"/>
                  </a:lnTo>
                </a:path>
              </a:pathLst>
            </a:custGeom>
            <a:solidFill>
              <a:srgbClr val="CBCBCB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011" name="Freeform 787"/>
            <p:cNvSpPr>
              <a:spLocks/>
            </p:cNvSpPr>
            <p:nvPr/>
          </p:nvSpPr>
          <p:spPr bwMode="auto">
            <a:xfrm>
              <a:off x="813" y="2509"/>
              <a:ext cx="623" cy="617"/>
            </a:xfrm>
            <a:custGeom>
              <a:avLst/>
              <a:gdLst>
                <a:gd name="T0" fmla="*/ 430 w 623"/>
                <a:gd name="T1" fmla="*/ 290 h 617"/>
                <a:gd name="T2" fmla="*/ 383 w 623"/>
                <a:gd name="T3" fmla="*/ 290 h 617"/>
                <a:gd name="T4" fmla="*/ 383 w 623"/>
                <a:gd name="T5" fmla="*/ 273 h 617"/>
                <a:gd name="T6" fmla="*/ 382 w 623"/>
                <a:gd name="T7" fmla="*/ 262 h 617"/>
                <a:gd name="T8" fmla="*/ 380 w 623"/>
                <a:gd name="T9" fmla="*/ 253 h 617"/>
                <a:gd name="T10" fmla="*/ 372 w 623"/>
                <a:gd name="T11" fmla="*/ 241 h 617"/>
                <a:gd name="T12" fmla="*/ 361 w 623"/>
                <a:gd name="T13" fmla="*/ 235 h 617"/>
                <a:gd name="T14" fmla="*/ 38 w 623"/>
                <a:gd name="T15" fmla="*/ 226 h 617"/>
                <a:gd name="T16" fmla="*/ 0 w 623"/>
                <a:gd name="T17" fmla="*/ 192 h 617"/>
                <a:gd name="T18" fmla="*/ 0 w 623"/>
                <a:gd name="T19" fmla="*/ 146 h 617"/>
                <a:gd name="T20" fmla="*/ 45 w 623"/>
                <a:gd name="T21" fmla="*/ 146 h 617"/>
                <a:gd name="T22" fmla="*/ 45 w 623"/>
                <a:gd name="T23" fmla="*/ 97 h 617"/>
                <a:gd name="T24" fmla="*/ 0 w 623"/>
                <a:gd name="T25" fmla="*/ 97 h 617"/>
                <a:gd name="T26" fmla="*/ 0 w 623"/>
                <a:gd name="T27" fmla="*/ 22 h 617"/>
                <a:gd name="T28" fmla="*/ 44 w 623"/>
                <a:gd name="T29" fmla="*/ 22 h 617"/>
                <a:gd name="T30" fmla="*/ 66 w 623"/>
                <a:gd name="T31" fmla="*/ 68 h 617"/>
                <a:gd name="T32" fmla="*/ 107 w 623"/>
                <a:gd name="T33" fmla="*/ 68 h 617"/>
                <a:gd name="T34" fmla="*/ 107 w 623"/>
                <a:gd name="T35" fmla="*/ 0 h 617"/>
                <a:gd name="T36" fmla="*/ 162 w 623"/>
                <a:gd name="T37" fmla="*/ 0 h 617"/>
                <a:gd name="T38" fmla="*/ 162 w 623"/>
                <a:gd name="T39" fmla="*/ 29 h 617"/>
                <a:gd name="T40" fmla="*/ 190 w 623"/>
                <a:gd name="T41" fmla="*/ 29 h 617"/>
                <a:gd name="T42" fmla="*/ 197 w 623"/>
                <a:gd name="T43" fmla="*/ 16 h 617"/>
                <a:gd name="T44" fmla="*/ 208 w 623"/>
                <a:gd name="T45" fmla="*/ 16 h 617"/>
                <a:gd name="T46" fmla="*/ 212 w 623"/>
                <a:gd name="T47" fmla="*/ 29 h 617"/>
                <a:gd name="T48" fmla="*/ 215 w 623"/>
                <a:gd name="T49" fmla="*/ 29 h 617"/>
                <a:gd name="T50" fmla="*/ 222 w 623"/>
                <a:gd name="T51" fmla="*/ 16 h 617"/>
                <a:gd name="T52" fmla="*/ 232 w 623"/>
                <a:gd name="T53" fmla="*/ 16 h 617"/>
                <a:gd name="T54" fmla="*/ 237 w 623"/>
                <a:gd name="T55" fmla="*/ 29 h 617"/>
                <a:gd name="T56" fmla="*/ 247 w 623"/>
                <a:gd name="T57" fmla="*/ 29 h 617"/>
                <a:gd name="T58" fmla="*/ 247 w 623"/>
                <a:gd name="T59" fmla="*/ 128 h 617"/>
                <a:gd name="T60" fmla="*/ 269 w 623"/>
                <a:gd name="T61" fmla="*/ 144 h 617"/>
                <a:gd name="T62" fmla="*/ 391 w 623"/>
                <a:gd name="T63" fmla="*/ 144 h 617"/>
                <a:gd name="T64" fmla="*/ 457 w 623"/>
                <a:gd name="T65" fmla="*/ 206 h 617"/>
                <a:gd name="T66" fmla="*/ 496 w 623"/>
                <a:gd name="T67" fmla="*/ 206 h 617"/>
                <a:gd name="T68" fmla="*/ 506 w 623"/>
                <a:gd name="T69" fmla="*/ 203 h 617"/>
                <a:gd name="T70" fmla="*/ 518 w 623"/>
                <a:gd name="T71" fmla="*/ 173 h 617"/>
                <a:gd name="T72" fmla="*/ 525 w 623"/>
                <a:gd name="T73" fmla="*/ 106 h 617"/>
                <a:gd name="T74" fmla="*/ 622 w 623"/>
                <a:gd name="T75" fmla="*/ 106 h 617"/>
                <a:gd name="T76" fmla="*/ 622 w 623"/>
                <a:gd name="T77" fmla="*/ 149 h 617"/>
                <a:gd name="T78" fmla="*/ 589 w 623"/>
                <a:gd name="T79" fmla="*/ 149 h 617"/>
                <a:gd name="T80" fmla="*/ 579 w 623"/>
                <a:gd name="T81" fmla="*/ 165 h 617"/>
                <a:gd name="T82" fmla="*/ 579 w 623"/>
                <a:gd name="T83" fmla="*/ 290 h 617"/>
                <a:gd name="T84" fmla="*/ 556 w 623"/>
                <a:gd name="T85" fmla="*/ 313 h 617"/>
                <a:gd name="T86" fmla="*/ 556 w 623"/>
                <a:gd name="T87" fmla="*/ 615 h 617"/>
                <a:gd name="T88" fmla="*/ 539 w 623"/>
                <a:gd name="T89" fmla="*/ 616 h 617"/>
                <a:gd name="T90" fmla="*/ 515 w 623"/>
                <a:gd name="T91" fmla="*/ 590 h 617"/>
                <a:gd name="T92" fmla="*/ 515 w 623"/>
                <a:gd name="T93" fmla="*/ 280 h 617"/>
                <a:gd name="T94" fmla="*/ 499 w 623"/>
                <a:gd name="T95" fmla="*/ 264 h 617"/>
                <a:gd name="T96" fmla="*/ 451 w 623"/>
                <a:gd name="T97" fmla="*/ 264 h 617"/>
                <a:gd name="T98" fmla="*/ 438 w 623"/>
                <a:gd name="T99" fmla="*/ 276 h 617"/>
                <a:gd name="T100" fmla="*/ 438 w 623"/>
                <a:gd name="T101" fmla="*/ 290 h 617"/>
                <a:gd name="T102" fmla="*/ 430 w 623"/>
                <a:gd name="T103" fmla="*/ 290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23" h="617">
                  <a:moveTo>
                    <a:pt x="430" y="290"/>
                  </a:moveTo>
                  <a:lnTo>
                    <a:pt x="383" y="290"/>
                  </a:lnTo>
                  <a:lnTo>
                    <a:pt x="383" y="273"/>
                  </a:lnTo>
                  <a:lnTo>
                    <a:pt x="382" y="262"/>
                  </a:lnTo>
                  <a:lnTo>
                    <a:pt x="380" y="253"/>
                  </a:lnTo>
                  <a:lnTo>
                    <a:pt x="372" y="241"/>
                  </a:lnTo>
                  <a:lnTo>
                    <a:pt x="361" y="235"/>
                  </a:lnTo>
                  <a:lnTo>
                    <a:pt x="38" y="226"/>
                  </a:lnTo>
                  <a:lnTo>
                    <a:pt x="0" y="192"/>
                  </a:lnTo>
                  <a:lnTo>
                    <a:pt x="0" y="146"/>
                  </a:lnTo>
                  <a:lnTo>
                    <a:pt x="45" y="146"/>
                  </a:lnTo>
                  <a:lnTo>
                    <a:pt x="45" y="97"/>
                  </a:lnTo>
                  <a:lnTo>
                    <a:pt x="0" y="97"/>
                  </a:lnTo>
                  <a:lnTo>
                    <a:pt x="0" y="22"/>
                  </a:lnTo>
                  <a:lnTo>
                    <a:pt x="44" y="22"/>
                  </a:lnTo>
                  <a:lnTo>
                    <a:pt x="66" y="68"/>
                  </a:lnTo>
                  <a:lnTo>
                    <a:pt x="107" y="68"/>
                  </a:lnTo>
                  <a:lnTo>
                    <a:pt x="107" y="0"/>
                  </a:lnTo>
                  <a:lnTo>
                    <a:pt x="162" y="0"/>
                  </a:lnTo>
                  <a:lnTo>
                    <a:pt x="162" y="29"/>
                  </a:lnTo>
                  <a:lnTo>
                    <a:pt x="190" y="29"/>
                  </a:lnTo>
                  <a:lnTo>
                    <a:pt x="197" y="16"/>
                  </a:lnTo>
                  <a:lnTo>
                    <a:pt x="208" y="16"/>
                  </a:lnTo>
                  <a:lnTo>
                    <a:pt x="212" y="29"/>
                  </a:lnTo>
                  <a:lnTo>
                    <a:pt x="215" y="29"/>
                  </a:lnTo>
                  <a:lnTo>
                    <a:pt x="222" y="16"/>
                  </a:lnTo>
                  <a:lnTo>
                    <a:pt x="232" y="16"/>
                  </a:lnTo>
                  <a:lnTo>
                    <a:pt x="237" y="29"/>
                  </a:lnTo>
                  <a:lnTo>
                    <a:pt x="247" y="29"/>
                  </a:lnTo>
                  <a:lnTo>
                    <a:pt x="247" y="128"/>
                  </a:lnTo>
                  <a:lnTo>
                    <a:pt x="269" y="144"/>
                  </a:lnTo>
                  <a:lnTo>
                    <a:pt x="391" y="144"/>
                  </a:lnTo>
                  <a:lnTo>
                    <a:pt x="457" y="206"/>
                  </a:lnTo>
                  <a:lnTo>
                    <a:pt x="496" y="206"/>
                  </a:lnTo>
                  <a:lnTo>
                    <a:pt x="506" y="203"/>
                  </a:lnTo>
                  <a:lnTo>
                    <a:pt x="518" y="173"/>
                  </a:lnTo>
                  <a:lnTo>
                    <a:pt x="525" y="106"/>
                  </a:lnTo>
                  <a:lnTo>
                    <a:pt x="622" y="106"/>
                  </a:lnTo>
                  <a:lnTo>
                    <a:pt x="622" y="149"/>
                  </a:lnTo>
                  <a:lnTo>
                    <a:pt x="589" y="149"/>
                  </a:lnTo>
                  <a:lnTo>
                    <a:pt x="579" y="165"/>
                  </a:lnTo>
                  <a:lnTo>
                    <a:pt x="579" y="290"/>
                  </a:lnTo>
                  <a:lnTo>
                    <a:pt x="556" y="313"/>
                  </a:lnTo>
                  <a:lnTo>
                    <a:pt x="556" y="615"/>
                  </a:lnTo>
                  <a:lnTo>
                    <a:pt x="539" y="616"/>
                  </a:lnTo>
                  <a:lnTo>
                    <a:pt x="515" y="590"/>
                  </a:lnTo>
                  <a:lnTo>
                    <a:pt x="515" y="280"/>
                  </a:lnTo>
                  <a:lnTo>
                    <a:pt x="499" y="264"/>
                  </a:lnTo>
                  <a:lnTo>
                    <a:pt x="451" y="264"/>
                  </a:lnTo>
                  <a:lnTo>
                    <a:pt x="438" y="276"/>
                  </a:lnTo>
                  <a:lnTo>
                    <a:pt x="438" y="290"/>
                  </a:lnTo>
                  <a:lnTo>
                    <a:pt x="430" y="290"/>
                  </a:lnTo>
                </a:path>
              </a:pathLst>
            </a:custGeom>
            <a:solidFill>
              <a:srgbClr val="CBCBCB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012" name="Freeform 788"/>
            <p:cNvSpPr>
              <a:spLocks/>
            </p:cNvSpPr>
            <p:nvPr/>
          </p:nvSpPr>
          <p:spPr bwMode="auto">
            <a:xfrm>
              <a:off x="1537" y="2615"/>
              <a:ext cx="165" cy="235"/>
            </a:xfrm>
            <a:custGeom>
              <a:avLst/>
              <a:gdLst>
                <a:gd name="T0" fmla="*/ 164 w 165"/>
                <a:gd name="T1" fmla="*/ 219 h 235"/>
                <a:gd name="T2" fmla="*/ 164 w 165"/>
                <a:gd name="T3" fmla="*/ 149 h 235"/>
                <a:gd name="T4" fmla="*/ 164 w 165"/>
                <a:gd name="T5" fmla="*/ 100 h 235"/>
                <a:gd name="T6" fmla="*/ 125 w 165"/>
                <a:gd name="T7" fmla="*/ 100 h 235"/>
                <a:gd name="T8" fmla="*/ 115 w 165"/>
                <a:gd name="T9" fmla="*/ 97 h 235"/>
                <a:gd name="T10" fmla="*/ 104 w 165"/>
                <a:gd name="T11" fmla="*/ 67 h 235"/>
                <a:gd name="T12" fmla="*/ 97 w 165"/>
                <a:gd name="T13" fmla="*/ 0 h 235"/>
                <a:gd name="T14" fmla="*/ 0 w 165"/>
                <a:gd name="T15" fmla="*/ 0 h 235"/>
                <a:gd name="T16" fmla="*/ 0 w 165"/>
                <a:gd name="T17" fmla="*/ 43 h 235"/>
                <a:gd name="T18" fmla="*/ 33 w 165"/>
                <a:gd name="T19" fmla="*/ 43 h 235"/>
                <a:gd name="T20" fmla="*/ 43 w 165"/>
                <a:gd name="T21" fmla="*/ 59 h 235"/>
                <a:gd name="T22" fmla="*/ 43 w 165"/>
                <a:gd name="T23" fmla="*/ 184 h 235"/>
                <a:gd name="T24" fmla="*/ 63 w 165"/>
                <a:gd name="T25" fmla="*/ 207 h 235"/>
                <a:gd name="T26" fmla="*/ 63 w 165"/>
                <a:gd name="T27" fmla="*/ 233 h 235"/>
                <a:gd name="T28" fmla="*/ 148 w 165"/>
                <a:gd name="T29" fmla="*/ 234 h 235"/>
                <a:gd name="T30" fmla="*/ 164 w 165"/>
                <a:gd name="T31" fmla="*/ 219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5" h="235">
                  <a:moveTo>
                    <a:pt x="164" y="219"/>
                  </a:moveTo>
                  <a:lnTo>
                    <a:pt x="164" y="149"/>
                  </a:lnTo>
                  <a:lnTo>
                    <a:pt x="164" y="100"/>
                  </a:lnTo>
                  <a:lnTo>
                    <a:pt x="125" y="100"/>
                  </a:lnTo>
                  <a:lnTo>
                    <a:pt x="115" y="97"/>
                  </a:lnTo>
                  <a:lnTo>
                    <a:pt x="104" y="67"/>
                  </a:lnTo>
                  <a:lnTo>
                    <a:pt x="97" y="0"/>
                  </a:lnTo>
                  <a:lnTo>
                    <a:pt x="0" y="0"/>
                  </a:lnTo>
                  <a:lnTo>
                    <a:pt x="0" y="43"/>
                  </a:lnTo>
                  <a:lnTo>
                    <a:pt x="33" y="43"/>
                  </a:lnTo>
                  <a:lnTo>
                    <a:pt x="43" y="59"/>
                  </a:lnTo>
                  <a:lnTo>
                    <a:pt x="43" y="184"/>
                  </a:lnTo>
                  <a:lnTo>
                    <a:pt x="63" y="207"/>
                  </a:lnTo>
                  <a:lnTo>
                    <a:pt x="63" y="233"/>
                  </a:lnTo>
                  <a:lnTo>
                    <a:pt x="148" y="234"/>
                  </a:lnTo>
                  <a:lnTo>
                    <a:pt x="164" y="219"/>
                  </a:lnTo>
                </a:path>
              </a:pathLst>
            </a:custGeom>
            <a:solidFill>
              <a:srgbClr val="CBCBCB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013" name="Freeform 789"/>
            <p:cNvSpPr>
              <a:spLocks/>
            </p:cNvSpPr>
            <p:nvPr/>
          </p:nvSpPr>
          <p:spPr bwMode="auto">
            <a:xfrm>
              <a:off x="1721" y="2509"/>
              <a:ext cx="439" cy="316"/>
            </a:xfrm>
            <a:custGeom>
              <a:avLst/>
              <a:gdLst>
                <a:gd name="T0" fmla="*/ 157 w 439"/>
                <a:gd name="T1" fmla="*/ 235 h 316"/>
                <a:gd name="T2" fmla="*/ 400 w 439"/>
                <a:gd name="T3" fmla="*/ 226 h 316"/>
                <a:gd name="T4" fmla="*/ 438 w 439"/>
                <a:gd name="T5" fmla="*/ 192 h 316"/>
                <a:gd name="T6" fmla="*/ 438 w 439"/>
                <a:gd name="T7" fmla="*/ 146 h 316"/>
                <a:gd name="T8" fmla="*/ 394 w 439"/>
                <a:gd name="T9" fmla="*/ 146 h 316"/>
                <a:gd name="T10" fmla="*/ 394 w 439"/>
                <a:gd name="T11" fmla="*/ 97 h 316"/>
                <a:gd name="T12" fmla="*/ 438 w 439"/>
                <a:gd name="T13" fmla="*/ 97 h 316"/>
                <a:gd name="T14" fmla="*/ 438 w 439"/>
                <a:gd name="T15" fmla="*/ 22 h 316"/>
                <a:gd name="T16" fmla="*/ 394 w 439"/>
                <a:gd name="T17" fmla="*/ 22 h 316"/>
                <a:gd name="T18" fmla="*/ 372 w 439"/>
                <a:gd name="T19" fmla="*/ 68 h 316"/>
                <a:gd name="T20" fmla="*/ 331 w 439"/>
                <a:gd name="T21" fmla="*/ 68 h 316"/>
                <a:gd name="T22" fmla="*/ 331 w 439"/>
                <a:gd name="T23" fmla="*/ 0 h 316"/>
                <a:gd name="T24" fmla="*/ 276 w 439"/>
                <a:gd name="T25" fmla="*/ 0 h 316"/>
                <a:gd name="T26" fmla="*/ 276 w 439"/>
                <a:gd name="T27" fmla="*/ 29 h 316"/>
                <a:gd name="T28" fmla="*/ 248 w 439"/>
                <a:gd name="T29" fmla="*/ 29 h 316"/>
                <a:gd name="T30" fmla="*/ 241 w 439"/>
                <a:gd name="T31" fmla="*/ 16 h 316"/>
                <a:gd name="T32" fmla="*/ 230 w 439"/>
                <a:gd name="T33" fmla="*/ 16 h 316"/>
                <a:gd name="T34" fmla="*/ 225 w 439"/>
                <a:gd name="T35" fmla="*/ 29 h 316"/>
                <a:gd name="T36" fmla="*/ 223 w 439"/>
                <a:gd name="T37" fmla="*/ 29 h 316"/>
                <a:gd name="T38" fmla="*/ 216 w 439"/>
                <a:gd name="T39" fmla="*/ 16 h 316"/>
                <a:gd name="T40" fmla="*/ 205 w 439"/>
                <a:gd name="T41" fmla="*/ 16 h 316"/>
                <a:gd name="T42" fmla="*/ 201 w 439"/>
                <a:gd name="T43" fmla="*/ 29 h 316"/>
                <a:gd name="T44" fmla="*/ 190 w 439"/>
                <a:gd name="T45" fmla="*/ 29 h 316"/>
                <a:gd name="T46" fmla="*/ 190 w 439"/>
                <a:gd name="T47" fmla="*/ 128 h 316"/>
                <a:gd name="T48" fmla="*/ 169 w 439"/>
                <a:gd name="T49" fmla="*/ 144 h 316"/>
                <a:gd name="T50" fmla="*/ 57 w 439"/>
                <a:gd name="T51" fmla="*/ 156 h 316"/>
                <a:gd name="T52" fmla="*/ 34 w 439"/>
                <a:gd name="T53" fmla="*/ 166 h 316"/>
                <a:gd name="T54" fmla="*/ 24 w 439"/>
                <a:gd name="T55" fmla="*/ 183 h 316"/>
                <a:gd name="T56" fmla="*/ 21 w 439"/>
                <a:gd name="T57" fmla="*/ 207 h 316"/>
                <a:gd name="T58" fmla="*/ 0 w 439"/>
                <a:gd name="T59" fmla="*/ 207 h 316"/>
                <a:gd name="T60" fmla="*/ 0 w 439"/>
                <a:gd name="T61" fmla="*/ 315 h 316"/>
                <a:gd name="T62" fmla="*/ 55 w 439"/>
                <a:gd name="T63" fmla="*/ 271 h 316"/>
                <a:gd name="T64" fmla="*/ 55 w 439"/>
                <a:gd name="T65" fmla="*/ 253 h 316"/>
                <a:gd name="T66" fmla="*/ 63 w 439"/>
                <a:gd name="T67" fmla="*/ 237 h 316"/>
                <a:gd name="T68" fmla="*/ 99 w 439"/>
                <a:gd name="T69" fmla="*/ 235 h 316"/>
                <a:gd name="T70" fmla="*/ 157 w 439"/>
                <a:gd name="T71" fmla="*/ 235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39" h="316">
                  <a:moveTo>
                    <a:pt x="157" y="235"/>
                  </a:moveTo>
                  <a:lnTo>
                    <a:pt x="400" y="226"/>
                  </a:lnTo>
                  <a:lnTo>
                    <a:pt x="438" y="192"/>
                  </a:lnTo>
                  <a:lnTo>
                    <a:pt x="438" y="146"/>
                  </a:lnTo>
                  <a:lnTo>
                    <a:pt x="394" y="146"/>
                  </a:lnTo>
                  <a:lnTo>
                    <a:pt x="394" y="97"/>
                  </a:lnTo>
                  <a:lnTo>
                    <a:pt x="438" y="97"/>
                  </a:lnTo>
                  <a:lnTo>
                    <a:pt x="438" y="22"/>
                  </a:lnTo>
                  <a:lnTo>
                    <a:pt x="394" y="22"/>
                  </a:lnTo>
                  <a:lnTo>
                    <a:pt x="372" y="68"/>
                  </a:lnTo>
                  <a:lnTo>
                    <a:pt x="331" y="68"/>
                  </a:lnTo>
                  <a:lnTo>
                    <a:pt x="331" y="0"/>
                  </a:lnTo>
                  <a:lnTo>
                    <a:pt x="276" y="0"/>
                  </a:lnTo>
                  <a:lnTo>
                    <a:pt x="276" y="29"/>
                  </a:lnTo>
                  <a:lnTo>
                    <a:pt x="248" y="29"/>
                  </a:lnTo>
                  <a:lnTo>
                    <a:pt x="241" y="16"/>
                  </a:lnTo>
                  <a:lnTo>
                    <a:pt x="230" y="16"/>
                  </a:lnTo>
                  <a:lnTo>
                    <a:pt x="225" y="29"/>
                  </a:lnTo>
                  <a:lnTo>
                    <a:pt x="223" y="29"/>
                  </a:lnTo>
                  <a:lnTo>
                    <a:pt x="216" y="16"/>
                  </a:lnTo>
                  <a:lnTo>
                    <a:pt x="205" y="16"/>
                  </a:lnTo>
                  <a:lnTo>
                    <a:pt x="201" y="29"/>
                  </a:lnTo>
                  <a:lnTo>
                    <a:pt x="190" y="29"/>
                  </a:lnTo>
                  <a:lnTo>
                    <a:pt x="190" y="128"/>
                  </a:lnTo>
                  <a:lnTo>
                    <a:pt x="169" y="144"/>
                  </a:lnTo>
                  <a:lnTo>
                    <a:pt x="57" y="156"/>
                  </a:lnTo>
                  <a:lnTo>
                    <a:pt x="34" y="166"/>
                  </a:lnTo>
                  <a:lnTo>
                    <a:pt x="24" y="183"/>
                  </a:lnTo>
                  <a:lnTo>
                    <a:pt x="21" y="207"/>
                  </a:lnTo>
                  <a:lnTo>
                    <a:pt x="0" y="207"/>
                  </a:lnTo>
                  <a:lnTo>
                    <a:pt x="0" y="315"/>
                  </a:lnTo>
                  <a:lnTo>
                    <a:pt x="55" y="271"/>
                  </a:lnTo>
                  <a:lnTo>
                    <a:pt x="55" y="253"/>
                  </a:lnTo>
                  <a:lnTo>
                    <a:pt x="63" y="237"/>
                  </a:lnTo>
                  <a:lnTo>
                    <a:pt x="99" y="235"/>
                  </a:lnTo>
                  <a:lnTo>
                    <a:pt x="157" y="235"/>
                  </a:lnTo>
                </a:path>
              </a:pathLst>
            </a:custGeom>
            <a:solidFill>
              <a:srgbClr val="CBCBCB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014" name="Freeform 790"/>
            <p:cNvSpPr>
              <a:spLocks/>
            </p:cNvSpPr>
            <p:nvPr/>
          </p:nvSpPr>
          <p:spPr bwMode="auto">
            <a:xfrm>
              <a:off x="1088" y="3277"/>
              <a:ext cx="796" cy="556"/>
            </a:xfrm>
            <a:custGeom>
              <a:avLst/>
              <a:gdLst>
                <a:gd name="T0" fmla="*/ 297 w 796"/>
                <a:gd name="T1" fmla="*/ 467 h 556"/>
                <a:gd name="T2" fmla="*/ 280 w 796"/>
                <a:gd name="T3" fmla="*/ 49 h 556"/>
                <a:gd name="T4" fmla="*/ 241 w 796"/>
                <a:gd name="T5" fmla="*/ 29 h 556"/>
                <a:gd name="T6" fmla="*/ 194 w 796"/>
                <a:gd name="T7" fmla="*/ 254 h 556"/>
                <a:gd name="T8" fmla="*/ 133 w 796"/>
                <a:gd name="T9" fmla="*/ 0 h 556"/>
                <a:gd name="T10" fmla="*/ 93 w 796"/>
                <a:gd name="T11" fmla="*/ 31 h 556"/>
                <a:gd name="T12" fmla="*/ 93 w 796"/>
                <a:gd name="T13" fmla="*/ 78 h 556"/>
                <a:gd name="T14" fmla="*/ 93 w 796"/>
                <a:gd name="T15" fmla="*/ 125 h 556"/>
                <a:gd name="T16" fmla="*/ 93 w 796"/>
                <a:gd name="T17" fmla="*/ 173 h 556"/>
                <a:gd name="T18" fmla="*/ 93 w 796"/>
                <a:gd name="T19" fmla="*/ 220 h 556"/>
                <a:gd name="T20" fmla="*/ 133 w 796"/>
                <a:gd name="T21" fmla="*/ 310 h 556"/>
                <a:gd name="T22" fmla="*/ 0 w 796"/>
                <a:gd name="T23" fmla="*/ 323 h 556"/>
                <a:gd name="T24" fmla="*/ 12 w 796"/>
                <a:gd name="T25" fmla="*/ 547 h 556"/>
                <a:gd name="T26" fmla="*/ 91 w 796"/>
                <a:gd name="T27" fmla="*/ 555 h 556"/>
                <a:gd name="T28" fmla="*/ 199 w 796"/>
                <a:gd name="T29" fmla="*/ 403 h 556"/>
                <a:gd name="T30" fmla="*/ 398 w 796"/>
                <a:gd name="T31" fmla="*/ 555 h 556"/>
                <a:gd name="T32" fmla="*/ 597 w 796"/>
                <a:gd name="T33" fmla="*/ 555 h 556"/>
                <a:gd name="T34" fmla="*/ 686 w 796"/>
                <a:gd name="T35" fmla="*/ 403 h 556"/>
                <a:gd name="T36" fmla="*/ 774 w 796"/>
                <a:gd name="T37" fmla="*/ 555 h 556"/>
                <a:gd name="T38" fmla="*/ 786 w 796"/>
                <a:gd name="T39" fmla="*/ 540 h 556"/>
                <a:gd name="T40" fmla="*/ 676 w 796"/>
                <a:gd name="T41" fmla="*/ 323 h 556"/>
                <a:gd name="T42" fmla="*/ 663 w 796"/>
                <a:gd name="T43" fmla="*/ 243 h 556"/>
                <a:gd name="T44" fmla="*/ 663 w 796"/>
                <a:gd name="T45" fmla="*/ 196 h 556"/>
                <a:gd name="T46" fmla="*/ 663 w 796"/>
                <a:gd name="T47" fmla="*/ 148 h 556"/>
                <a:gd name="T48" fmla="*/ 663 w 796"/>
                <a:gd name="T49" fmla="*/ 101 h 556"/>
                <a:gd name="T50" fmla="*/ 663 w 796"/>
                <a:gd name="T51" fmla="*/ 54 h 556"/>
                <a:gd name="T52" fmla="*/ 663 w 796"/>
                <a:gd name="T53" fmla="*/ 7 h 556"/>
                <a:gd name="T54" fmla="*/ 625 w 796"/>
                <a:gd name="T55" fmla="*/ 0 h 556"/>
                <a:gd name="T56" fmla="*/ 555 w 796"/>
                <a:gd name="T57" fmla="*/ 254 h 556"/>
                <a:gd name="T58" fmla="*/ 525 w 796"/>
                <a:gd name="T59" fmla="*/ 29 h 556"/>
                <a:gd name="T60" fmla="*/ 515 w 796"/>
                <a:gd name="T61" fmla="*/ 450 h 556"/>
                <a:gd name="T62" fmla="*/ 398 w 796"/>
                <a:gd name="T63" fmla="*/ 467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96" h="556">
                  <a:moveTo>
                    <a:pt x="398" y="467"/>
                  </a:moveTo>
                  <a:lnTo>
                    <a:pt x="297" y="467"/>
                  </a:lnTo>
                  <a:lnTo>
                    <a:pt x="280" y="450"/>
                  </a:lnTo>
                  <a:lnTo>
                    <a:pt x="280" y="49"/>
                  </a:lnTo>
                  <a:lnTo>
                    <a:pt x="271" y="29"/>
                  </a:lnTo>
                  <a:lnTo>
                    <a:pt x="241" y="29"/>
                  </a:lnTo>
                  <a:lnTo>
                    <a:pt x="241" y="254"/>
                  </a:lnTo>
                  <a:lnTo>
                    <a:pt x="194" y="254"/>
                  </a:lnTo>
                  <a:lnTo>
                    <a:pt x="170" y="0"/>
                  </a:lnTo>
                  <a:lnTo>
                    <a:pt x="133" y="0"/>
                  </a:lnTo>
                  <a:lnTo>
                    <a:pt x="133" y="7"/>
                  </a:lnTo>
                  <a:lnTo>
                    <a:pt x="93" y="31"/>
                  </a:lnTo>
                  <a:lnTo>
                    <a:pt x="133" y="54"/>
                  </a:lnTo>
                  <a:lnTo>
                    <a:pt x="93" y="78"/>
                  </a:lnTo>
                  <a:lnTo>
                    <a:pt x="133" y="101"/>
                  </a:lnTo>
                  <a:lnTo>
                    <a:pt x="93" y="125"/>
                  </a:lnTo>
                  <a:lnTo>
                    <a:pt x="133" y="148"/>
                  </a:lnTo>
                  <a:lnTo>
                    <a:pt x="93" y="173"/>
                  </a:lnTo>
                  <a:lnTo>
                    <a:pt x="133" y="196"/>
                  </a:lnTo>
                  <a:lnTo>
                    <a:pt x="93" y="220"/>
                  </a:lnTo>
                  <a:lnTo>
                    <a:pt x="133" y="243"/>
                  </a:lnTo>
                  <a:lnTo>
                    <a:pt x="133" y="310"/>
                  </a:lnTo>
                  <a:lnTo>
                    <a:pt x="119" y="323"/>
                  </a:lnTo>
                  <a:lnTo>
                    <a:pt x="0" y="323"/>
                  </a:lnTo>
                  <a:lnTo>
                    <a:pt x="9" y="540"/>
                  </a:lnTo>
                  <a:lnTo>
                    <a:pt x="12" y="547"/>
                  </a:lnTo>
                  <a:lnTo>
                    <a:pt x="22" y="555"/>
                  </a:lnTo>
                  <a:lnTo>
                    <a:pt x="91" y="555"/>
                  </a:lnTo>
                  <a:lnTo>
                    <a:pt x="110" y="403"/>
                  </a:lnTo>
                  <a:lnTo>
                    <a:pt x="199" y="403"/>
                  </a:lnTo>
                  <a:lnTo>
                    <a:pt x="199" y="555"/>
                  </a:lnTo>
                  <a:lnTo>
                    <a:pt x="398" y="555"/>
                  </a:lnTo>
                  <a:lnTo>
                    <a:pt x="398" y="555"/>
                  </a:lnTo>
                  <a:lnTo>
                    <a:pt x="597" y="555"/>
                  </a:lnTo>
                  <a:lnTo>
                    <a:pt x="597" y="403"/>
                  </a:lnTo>
                  <a:lnTo>
                    <a:pt x="686" y="403"/>
                  </a:lnTo>
                  <a:lnTo>
                    <a:pt x="705" y="555"/>
                  </a:lnTo>
                  <a:lnTo>
                    <a:pt x="774" y="555"/>
                  </a:lnTo>
                  <a:lnTo>
                    <a:pt x="784" y="548"/>
                  </a:lnTo>
                  <a:lnTo>
                    <a:pt x="786" y="540"/>
                  </a:lnTo>
                  <a:lnTo>
                    <a:pt x="795" y="323"/>
                  </a:lnTo>
                  <a:lnTo>
                    <a:pt x="676" y="323"/>
                  </a:lnTo>
                  <a:lnTo>
                    <a:pt x="663" y="310"/>
                  </a:lnTo>
                  <a:lnTo>
                    <a:pt x="663" y="243"/>
                  </a:lnTo>
                  <a:lnTo>
                    <a:pt x="702" y="220"/>
                  </a:lnTo>
                  <a:lnTo>
                    <a:pt x="663" y="196"/>
                  </a:lnTo>
                  <a:lnTo>
                    <a:pt x="702" y="173"/>
                  </a:lnTo>
                  <a:lnTo>
                    <a:pt x="663" y="148"/>
                  </a:lnTo>
                  <a:lnTo>
                    <a:pt x="702" y="125"/>
                  </a:lnTo>
                  <a:lnTo>
                    <a:pt x="663" y="101"/>
                  </a:lnTo>
                  <a:lnTo>
                    <a:pt x="702" y="78"/>
                  </a:lnTo>
                  <a:lnTo>
                    <a:pt x="663" y="54"/>
                  </a:lnTo>
                  <a:lnTo>
                    <a:pt x="702" y="31"/>
                  </a:lnTo>
                  <a:lnTo>
                    <a:pt x="663" y="7"/>
                  </a:lnTo>
                  <a:lnTo>
                    <a:pt x="663" y="0"/>
                  </a:lnTo>
                  <a:lnTo>
                    <a:pt x="625" y="0"/>
                  </a:lnTo>
                  <a:lnTo>
                    <a:pt x="602" y="254"/>
                  </a:lnTo>
                  <a:lnTo>
                    <a:pt x="555" y="254"/>
                  </a:lnTo>
                  <a:lnTo>
                    <a:pt x="555" y="29"/>
                  </a:lnTo>
                  <a:lnTo>
                    <a:pt x="525" y="29"/>
                  </a:lnTo>
                  <a:lnTo>
                    <a:pt x="515" y="49"/>
                  </a:lnTo>
                  <a:lnTo>
                    <a:pt x="515" y="450"/>
                  </a:lnTo>
                  <a:lnTo>
                    <a:pt x="499" y="467"/>
                  </a:lnTo>
                  <a:lnTo>
                    <a:pt x="398" y="467"/>
                  </a:lnTo>
                  <a:lnTo>
                    <a:pt x="398" y="467"/>
                  </a:lnTo>
                </a:path>
              </a:pathLst>
            </a:custGeom>
            <a:solidFill>
              <a:srgbClr val="5F5F5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015" name="Freeform 791"/>
            <p:cNvSpPr>
              <a:spLocks/>
            </p:cNvSpPr>
            <p:nvPr/>
          </p:nvSpPr>
          <p:spPr bwMode="auto">
            <a:xfrm>
              <a:off x="1453" y="3317"/>
              <a:ext cx="66" cy="187"/>
            </a:xfrm>
            <a:custGeom>
              <a:avLst/>
              <a:gdLst>
                <a:gd name="T0" fmla="*/ 65 w 66"/>
                <a:gd name="T1" fmla="*/ 186 h 187"/>
                <a:gd name="T2" fmla="*/ 65 w 66"/>
                <a:gd name="T3" fmla="*/ 0 h 187"/>
                <a:gd name="T4" fmla="*/ 0 w 66"/>
                <a:gd name="T5" fmla="*/ 0 h 187"/>
                <a:gd name="T6" fmla="*/ 0 w 66"/>
                <a:gd name="T7" fmla="*/ 186 h 187"/>
                <a:gd name="T8" fmla="*/ 65 w 66"/>
                <a:gd name="T9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187">
                  <a:moveTo>
                    <a:pt x="65" y="186"/>
                  </a:moveTo>
                  <a:lnTo>
                    <a:pt x="65" y="0"/>
                  </a:lnTo>
                  <a:lnTo>
                    <a:pt x="0" y="0"/>
                  </a:lnTo>
                  <a:lnTo>
                    <a:pt x="0" y="186"/>
                  </a:lnTo>
                  <a:lnTo>
                    <a:pt x="65" y="186"/>
                  </a:lnTo>
                </a:path>
              </a:pathLst>
            </a:custGeom>
            <a:gradFill rotWithShape="0">
              <a:gsLst>
                <a:gs pos="0">
                  <a:srgbClr val="FFCC66">
                    <a:gamma/>
                    <a:shade val="89804"/>
                    <a:invGamma/>
                  </a:srgbClr>
                </a:gs>
                <a:gs pos="50000">
                  <a:srgbClr val="FFCC66"/>
                </a:gs>
                <a:gs pos="100000">
                  <a:srgbClr val="FFCC66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016" name="Freeform 792"/>
            <p:cNvSpPr>
              <a:spLocks/>
            </p:cNvSpPr>
            <p:nvPr/>
          </p:nvSpPr>
          <p:spPr bwMode="auto">
            <a:xfrm>
              <a:off x="1424" y="2796"/>
              <a:ext cx="125" cy="519"/>
            </a:xfrm>
            <a:custGeom>
              <a:avLst/>
              <a:gdLst>
                <a:gd name="T0" fmla="*/ 95 w 125"/>
                <a:gd name="T1" fmla="*/ 518 h 519"/>
                <a:gd name="T2" fmla="*/ 124 w 125"/>
                <a:gd name="T3" fmla="*/ 518 h 519"/>
                <a:gd name="T4" fmla="*/ 124 w 125"/>
                <a:gd name="T5" fmla="*/ 0 h 519"/>
                <a:gd name="T6" fmla="*/ 0 w 125"/>
                <a:gd name="T7" fmla="*/ 0 h 519"/>
                <a:gd name="T8" fmla="*/ 0 w 125"/>
                <a:gd name="T9" fmla="*/ 518 h 519"/>
                <a:gd name="T10" fmla="*/ 29 w 125"/>
                <a:gd name="T11" fmla="*/ 518 h 519"/>
                <a:gd name="T12" fmla="*/ 95 w 125"/>
                <a:gd name="T13" fmla="*/ 518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" h="519">
                  <a:moveTo>
                    <a:pt x="95" y="518"/>
                  </a:moveTo>
                  <a:lnTo>
                    <a:pt x="124" y="518"/>
                  </a:lnTo>
                  <a:lnTo>
                    <a:pt x="124" y="0"/>
                  </a:lnTo>
                  <a:lnTo>
                    <a:pt x="0" y="0"/>
                  </a:lnTo>
                  <a:lnTo>
                    <a:pt x="0" y="518"/>
                  </a:lnTo>
                  <a:lnTo>
                    <a:pt x="29" y="518"/>
                  </a:lnTo>
                  <a:lnTo>
                    <a:pt x="95" y="518"/>
                  </a:lnTo>
                </a:path>
              </a:pathLst>
            </a:custGeom>
            <a:gradFill rotWithShape="0">
              <a:gsLst>
                <a:gs pos="0">
                  <a:srgbClr val="FFCC66">
                    <a:gamma/>
                    <a:shade val="89804"/>
                    <a:invGamma/>
                  </a:srgbClr>
                </a:gs>
                <a:gs pos="50000">
                  <a:srgbClr val="FFCC66"/>
                </a:gs>
                <a:gs pos="100000">
                  <a:srgbClr val="FFCC66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017" name="Freeform 793"/>
            <p:cNvSpPr>
              <a:spLocks/>
            </p:cNvSpPr>
            <p:nvPr/>
          </p:nvSpPr>
          <p:spPr bwMode="auto">
            <a:xfrm>
              <a:off x="1403" y="2771"/>
              <a:ext cx="167" cy="26"/>
            </a:xfrm>
            <a:custGeom>
              <a:avLst/>
              <a:gdLst>
                <a:gd name="T0" fmla="*/ 21 w 167"/>
                <a:gd name="T1" fmla="*/ 25 h 26"/>
                <a:gd name="T2" fmla="*/ 145 w 167"/>
                <a:gd name="T3" fmla="*/ 25 h 26"/>
                <a:gd name="T4" fmla="*/ 166 w 167"/>
                <a:gd name="T5" fmla="*/ 0 h 26"/>
                <a:gd name="T6" fmla="*/ 0 w 167"/>
                <a:gd name="T7" fmla="*/ 0 h 26"/>
                <a:gd name="T8" fmla="*/ 21 w 167"/>
                <a:gd name="T9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26">
                  <a:moveTo>
                    <a:pt x="21" y="25"/>
                  </a:moveTo>
                  <a:lnTo>
                    <a:pt x="145" y="25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21" y="25"/>
                  </a:lnTo>
                </a:path>
              </a:pathLst>
            </a:custGeom>
            <a:gradFill rotWithShape="0">
              <a:gsLst>
                <a:gs pos="0">
                  <a:srgbClr val="FFCC66">
                    <a:gamma/>
                    <a:shade val="89804"/>
                    <a:invGamma/>
                  </a:srgbClr>
                </a:gs>
                <a:gs pos="50000">
                  <a:srgbClr val="FFCC66"/>
                </a:gs>
                <a:gs pos="100000">
                  <a:srgbClr val="FFCC66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018" name="Freeform 794"/>
            <p:cNvSpPr>
              <a:spLocks/>
            </p:cNvSpPr>
            <p:nvPr/>
          </p:nvSpPr>
          <p:spPr bwMode="auto">
            <a:xfrm>
              <a:off x="1403" y="2721"/>
              <a:ext cx="167" cy="51"/>
            </a:xfrm>
            <a:custGeom>
              <a:avLst/>
              <a:gdLst>
                <a:gd name="T0" fmla="*/ 30 w 167"/>
                <a:gd name="T1" fmla="*/ 0 h 51"/>
                <a:gd name="T2" fmla="*/ 0 w 167"/>
                <a:gd name="T3" fmla="*/ 0 h 51"/>
                <a:gd name="T4" fmla="*/ 0 w 167"/>
                <a:gd name="T5" fmla="*/ 50 h 51"/>
                <a:gd name="T6" fmla="*/ 166 w 167"/>
                <a:gd name="T7" fmla="*/ 50 h 51"/>
                <a:gd name="T8" fmla="*/ 166 w 167"/>
                <a:gd name="T9" fmla="*/ 0 h 51"/>
                <a:gd name="T10" fmla="*/ 135 w 167"/>
                <a:gd name="T11" fmla="*/ 0 h 51"/>
                <a:gd name="T12" fmla="*/ 30 w 167"/>
                <a:gd name="T1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1">
                  <a:moveTo>
                    <a:pt x="30" y="0"/>
                  </a:moveTo>
                  <a:lnTo>
                    <a:pt x="0" y="0"/>
                  </a:lnTo>
                  <a:lnTo>
                    <a:pt x="0" y="50"/>
                  </a:lnTo>
                  <a:lnTo>
                    <a:pt x="166" y="50"/>
                  </a:lnTo>
                  <a:lnTo>
                    <a:pt x="166" y="0"/>
                  </a:lnTo>
                  <a:lnTo>
                    <a:pt x="135" y="0"/>
                  </a:lnTo>
                  <a:lnTo>
                    <a:pt x="30" y="0"/>
                  </a:lnTo>
                </a:path>
              </a:pathLst>
            </a:custGeom>
            <a:gradFill rotWithShape="0">
              <a:gsLst>
                <a:gs pos="0">
                  <a:srgbClr val="FFCC66">
                    <a:gamma/>
                    <a:shade val="89804"/>
                    <a:invGamma/>
                  </a:srgbClr>
                </a:gs>
                <a:gs pos="50000">
                  <a:srgbClr val="FFCC66"/>
                </a:gs>
                <a:gs pos="100000">
                  <a:srgbClr val="FFCC66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019" name="Freeform 795"/>
            <p:cNvSpPr>
              <a:spLocks/>
            </p:cNvSpPr>
            <p:nvPr/>
          </p:nvSpPr>
          <p:spPr bwMode="auto">
            <a:xfrm>
              <a:off x="1435" y="2449"/>
              <a:ext cx="103" cy="273"/>
            </a:xfrm>
            <a:custGeom>
              <a:avLst/>
              <a:gdLst>
                <a:gd name="T0" fmla="*/ 102 w 103"/>
                <a:gd name="T1" fmla="*/ 50 h 273"/>
                <a:gd name="T2" fmla="*/ 102 w 103"/>
                <a:gd name="T3" fmla="*/ 43 h 273"/>
                <a:gd name="T4" fmla="*/ 96 w 103"/>
                <a:gd name="T5" fmla="*/ 25 h 273"/>
                <a:gd name="T6" fmla="*/ 82 w 103"/>
                <a:gd name="T7" fmla="*/ 8 h 273"/>
                <a:gd name="T8" fmla="*/ 51 w 103"/>
                <a:gd name="T9" fmla="*/ 0 h 273"/>
                <a:gd name="T10" fmla="*/ 35 w 103"/>
                <a:gd name="T11" fmla="*/ 1 h 273"/>
                <a:gd name="T12" fmla="*/ 22 w 103"/>
                <a:gd name="T13" fmla="*/ 7 h 273"/>
                <a:gd name="T14" fmla="*/ 6 w 103"/>
                <a:gd name="T15" fmla="*/ 24 h 273"/>
                <a:gd name="T16" fmla="*/ 1 w 103"/>
                <a:gd name="T17" fmla="*/ 42 h 273"/>
                <a:gd name="T18" fmla="*/ 0 w 103"/>
                <a:gd name="T19" fmla="*/ 50 h 273"/>
                <a:gd name="T20" fmla="*/ 0 w 103"/>
                <a:gd name="T21" fmla="*/ 272 h 273"/>
                <a:gd name="T22" fmla="*/ 102 w 103"/>
                <a:gd name="T23" fmla="*/ 272 h 273"/>
                <a:gd name="T24" fmla="*/ 102 w 103"/>
                <a:gd name="T25" fmla="*/ 5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273">
                  <a:moveTo>
                    <a:pt x="102" y="50"/>
                  </a:moveTo>
                  <a:lnTo>
                    <a:pt x="102" y="43"/>
                  </a:lnTo>
                  <a:lnTo>
                    <a:pt x="96" y="25"/>
                  </a:lnTo>
                  <a:lnTo>
                    <a:pt x="82" y="8"/>
                  </a:lnTo>
                  <a:lnTo>
                    <a:pt x="51" y="0"/>
                  </a:lnTo>
                  <a:lnTo>
                    <a:pt x="35" y="1"/>
                  </a:lnTo>
                  <a:lnTo>
                    <a:pt x="22" y="7"/>
                  </a:lnTo>
                  <a:lnTo>
                    <a:pt x="6" y="24"/>
                  </a:lnTo>
                  <a:lnTo>
                    <a:pt x="1" y="42"/>
                  </a:lnTo>
                  <a:lnTo>
                    <a:pt x="0" y="50"/>
                  </a:lnTo>
                  <a:lnTo>
                    <a:pt x="0" y="272"/>
                  </a:lnTo>
                  <a:lnTo>
                    <a:pt x="102" y="272"/>
                  </a:lnTo>
                  <a:lnTo>
                    <a:pt x="102" y="50"/>
                  </a:lnTo>
                </a:path>
              </a:pathLst>
            </a:custGeom>
            <a:gradFill rotWithShape="0">
              <a:gsLst>
                <a:gs pos="0">
                  <a:srgbClr val="FFCC66">
                    <a:gamma/>
                    <a:shade val="89804"/>
                    <a:invGamma/>
                  </a:srgbClr>
                </a:gs>
                <a:gs pos="50000">
                  <a:srgbClr val="FFCC66"/>
                </a:gs>
                <a:gs pos="100000">
                  <a:srgbClr val="FFCC66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020" name="Freeform 796"/>
            <p:cNvSpPr>
              <a:spLocks/>
            </p:cNvSpPr>
            <p:nvPr/>
          </p:nvSpPr>
          <p:spPr bwMode="auto">
            <a:xfrm>
              <a:off x="1509" y="3465"/>
              <a:ext cx="56" cy="18"/>
            </a:xfrm>
            <a:custGeom>
              <a:avLst/>
              <a:gdLst>
                <a:gd name="T0" fmla="*/ 0 w 56"/>
                <a:gd name="T1" fmla="*/ 0 h 18"/>
                <a:gd name="T2" fmla="*/ 0 w 56"/>
                <a:gd name="T3" fmla="*/ 17 h 18"/>
                <a:gd name="T4" fmla="*/ 55 w 56"/>
                <a:gd name="T5" fmla="*/ 17 h 18"/>
                <a:gd name="T6" fmla="*/ 55 w 56"/>
                <a:gd name="T7" fmla="*/ 0 h 18"/>
                <a:gd name="T8" fmla="*/ 0 w 56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8">
                  <a:moveTo>
                    <a:pt x="0" y="0"/>
                  </a:moveTo>
                  <a:lnTo>
                    <a:pt x="0" y="17"/>
                  </a:lnTo>
                  <a:lnTo>
                    <a:pt x="55" y="17"/>
                  </a:lnTo>
                  <a:lnTo>
                    <a:pt x="55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021" name="Freeform 797"/>
            <p:cNvSpPr>
              <a:spLocks/>
            </p:cNvSpPr>
            <p:nvPr/>
          </p:nvSpPr>
          <p:spPr bwMode="auto">
            <a:xfrm>
              <a:off x="1408" y="3465"/>
              <a:ext cx="56" cy="18"/>
            </a:xfrm>
            <a:custGeom>
              <a:avLst/>
              <a:gdLst>
                <a:gd name="T0" fmla="*/ 55 w 56"/>
                <a:gd name="T1" fmla="*/ 0 h 18"/>
                <a:gd name="T2" fmla="*/ 55 w 56"/>
                <a:gd name="T3" fmla="*/ 17 h 18"/>
                <a:gd name="T4" fmla="*/ 0 w 56"/>
                <a:gd name="T5" fmla="*/ 17 h 18"/>
                <a:gd name="T6" fmla="*/ 0 w 56"/>
                <a:gd name="T7" fmla="*/ 0 h 18"/>
                <a:gd name="T8" fmla="*/ 55 w 56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8">
                  <a:moveTo>
                    <a:pt x="55" y="0"/>
                  </a:moveTo>
                  <a:lnTo>
                    <a:pt x="55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55" y="0"/>
                  </a:lnTo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022" name="Freeform 798"/>
            <p:cNvSpPr>
              <a:spLocks/>
            </p:cNvSpPr>
            <p:nvPr/>
          </p:nvSpPr>
          <p:spPr bwMode="auto">
            <a:xfrm>
              <a:off x="1279" y="2325"/>
              <a:ext cx="180" cy="228"/>
            </a:xfrm>
            <a:custGeom>
              <a:avLst/>
              <a:gdLst>
                <a:gd name="T0" fmla="*/ 124 w 180"/>
                <a:gd name="T1" fmla="*/ 67 h 228"/>
                <a:gd name="T2" fmla="*/ 109 w 180"/>
                <a:gd name="T3" fmla="*/ 7 h 228"/>
                <a:gd name="T4" fmla="*/ 85 w 180"/>
                <a:gd name="T5" fmla="*/ 0 h 228"/>
                <a:gd name="T6" fmla="*/ 66 w 180"/>
                <a:gd name="T7" fmla="*/ 7 h 228"/>
                <a:gd name="T8" fmla="*/ 66 w 180"/>
                <a:gd name="T9" fmla="*/ 33 h 228"/>
                <a:gd name="T10" fmla="*/ 91 w 180"/>
                <a:gd name="T11" fmla="*/ 33 h 228"/>
                <a:gd name="T12" fmla="*/ 91 w 180"/>
                <a:gd name="T13" fmla="*/ 191 h 228"/>
                <a:gd name="T14" fmla="*/ 35 w 180"/>
                <a:gd name="T15" fmla="*/ 191 h 228"/>
                <a:gd name="T16" fmla="*/ 18 w 180"/>
                <a:gd name="T17" fmla="*/ 180 h 228"/>
                <a:gd name="T18" fmla="*/ 0 w 180"/>
                <a:gd name="T19" fmla="*/ 186 h 228"/>
                <a:gd name="T20" fmla="*/ 0 w 180"/>
                <a:gd name="T21" fmla="*/ 227 h 228"/>
                <a:gd name="T22" fmla="*/ 107 w 180"/>
                <a:gd name="T23" fmla="*/ 227 h 228"/>
                <a:gd name="T24" fmla="*/ 121 w 180"/>
                <a:gd name="T25" fmla="*/ 200 h 228"/>
                <a:gd name="T26" fmla="*/ 121 w 180"/>
                <a:gd name="T27" fmla="*/ 113 h 228"/>
                <a:gd name="T28" fmla="*/ 179 w 180"/>
                <a:gd name="T29" fmla="*/ 113 h 228"/>
                <a:gd name="T30" fmla="*/ 179 w 180"/>
                <a:gd name="T31" fmla="*/ 66 h 228"/>
                <a:gd name="T32" fmla="*/ 124 w 180"/>
                <a:gd name="T33" fmla="*/ 6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0" h="228">
                  <a:moveTo>
                    <a:pt x="124" y="67"/>
                  </a:moveTo>
                  <a:lnTo>
                    <a:pt x="109" y="7"/>
                  </a:lnTo>
                  <a:lnTo>
                    <a:pt x="85" y="0"/>
                  </a:lnTo>
                  <a:lnTo>
                    <a:pt x="66" y="7"/>
                  </a:lnTo>
                  <a:lnTo>
                    <a:pt x="66" y="33"/>
                  </a:lnTo>
                  <a:lnTo>
                    <a:pt x="91" y="33"/>
                  </a:lnTo>
                  <a:lnTo>
                    <a:pt x="91" y="191"/>
                  </a:lnTo>
                  <a:lnTo>
                    <a:pt x="35" y="191"/>
                  </a:lnTo>
                  <a:lnTo>
                    <a:pt x="18" y="180"/>
                  </a:lnTo>
                  <a:lnTo>
                    <a:pt x="0" y="186"/>
                  </a:lnTo>
                  <a:lnTo>
                    <a:pt x="0" y="227"/>
                  </a:lnTo>
                  <a:lnTo>
                    <a:pt x="107" y="227"/>
                  </a:lnTo>
                  <a:lnTo>
                    <a:pt x="121" y="200"/>
                  </a:lnTo>
                  <a:lnTo>
                    <a:pt x="121" y="113"/>
                  </a:lnTo>
                  <a:lnTo>
                    <a:pt x="179" y="113"/>
                  </a:lnTo>
                  <a:lnTo>
                    <a:pt x="179" y="66"/>
                  </a:lnTo>
                  <a:lnTo>
                    <a:pt x="124" y="67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023" name="Freeform 799"/>
            <p:cNvSpPr>
              <a:spLocks/>
            </p:cNvSpPr>
            <p:nvPr/>
          </p:nvSpPr>
          <p:spPr bwMode="auto">
            <a:xfrm>
              <a:off x="1514" y="2325"/>
              <a:ext cx="179" cy="228"/>
            </a:xfrm>
            <a:custGeom>
              <a:avLst/>
              <a:gdLst>
                <a:gd name="T0" fmla="*/ 55 w 179"/>
                <a:gd name="T1" fmla="*/ 67 h 228"/>
                <a:gd name="T2" fmla="*/ 71 w 179"/>
                <a:gd name="T3" fmla="*/ 7 h 228"/>
                <a:gd name="T4" fmla="*/ 94 w 179"/>
                <a:gd name="T5" fmla="*/ 0 h 228"/>
                <a:gd name="T6" fmla="*/ 113 w 179"/>
                <a:gd name="T7" fmla="*/ 7 h 228"/>
                <a:gd name="T8" fmla="*/ 113 w 179"/>
                <a:gd name="T9" fmla="*/ 33 h 228"/>
                <a:gd name="T10" fmla="*/ 88 w 179"/>
                <a:gd name="T11" fmla="*/ 33 h 228"/>
                <a:gd name="T12" fmla="*/ 88 w 179"/>
                <a:gd name="T13" fmla="*/ 191 h 228"/>
                <a:gd name="T14" fmla="*/ 144 w 179"/>
                <a:gd name="T15" fmla="*/ 191 h 228"/>
                <a:gd name="T16" fmla="*/ 161 w 179"/>
                <a:gd name="T17" fmla="*/ 180 h 228"/>
                <a:gd name="T18" fmla="*/ 178 w 179"/>
                <a:gd name="T19" fmla="*/ 186 h 228"/>
                <a:gd name="T20" fmla="*/ 178 w 179"/>
                <a:gd name="T21" fmla="*/ 227 h 228"/>
                <a:gd name="T22" fmla="*/ 72 w 179"/>
                <a:gd name="T23" fmla="*/ 227 h 228"/>
                <a:gd name="T24" fmla="*/ 58 w 179"/>
                <a:gd name="T25" fmla="*/ 200 h 228"/>
                <a:gd name="T26" fmla="*/ 58 w 179"/>
                <a:gd name="T27" fmla="*/ 113 h 228"/>
                <a:gd name="T28" fmla="*/ 0 w 179"/>
                <a:gd name="T29" fmla="*/ 113 h 228"/>
                <a:gd name="T30" fmla="*/ 0 w 179"/>
                <a:gd name="T31" fmla="*/ 66 h 228"/>
                <a:gd name="T32" fmla="*/ 55 w 179"/>
                <a:gd name="T33" fmla="*/ 6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9" h="228">
                  <a:moveTo>
                    <a:pt x="55" y="67"/>
                  </a:moveTo>
                  <a:lnTo>
                    <a:pt x="71" y="7"/>
                  </a:lnTo>
                  <a:lnTo>
                    <a:pt x="94" y="0"/>
                  </a:lnTo>
                  <a:lnTo>
                    <a:pt x="113" y="7"/>
                  </a:lnTo>
                  <a:lnTo>
                    <a:pt x="113" y="33"/>
                  </a:lnTo>
                  <a:lnTo>
                    <a:pt x="88" y="33"/>
                  </a:lnTo>
                  <a:lnTo>
                    <a:pt x="88" y="191"/>
                  </a:lnTo>
                  <a:lnTo>
                    <a:pt x="144" y="191"/>
                  </a:lnTo>
                  <a:lnTo>
                    <a:pt x="161" y="180"/>
                  </a:lnTo>
                  <a:lnTo>
                    <a:pt x="178" y="186"/>
                  </a:lnTo>
                  <a:lnTo>
                    <a:pt x="178" y="227"/>
                  </a:lnTo>
                  <a:lnTo>
                    <a:pt x="72" y="227"/>
                  </a:lnTo>
                  <a:lnTo>
                    <a:pt x="58" y="200"/>
                  </a:lnTo>
                  <a:lnTo>
                    <a:pt x="58" y="113"/>
                  </a:lnTo>
                  <a:lnTo>
                    <a:pt x="0" y="113"/>
                  </a:lnTo>
                  <a:lnTo>
                    <a:pt x="0" y="66"/>
                  </a:lnTo>
                  <a:lnTo>
                    <a:pt x="55" y="67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024" name="Freeform 800"/>
            <p:cNvSpPr>
              <a:spLocks/>
            </p:cNvSpPr>
            <p:nvPr/>
          </p:nvSpPr>
          <p:spPr bwMode="auto">
            <a:xfrm>
              <a:off x="1605" y="2361"/>
              <a:ext cx="233" cy="122"/>
            </a:xfrm>
            <a:custGeom>
              <a:avLst/>
              <a:gdLst>
                <a:gd name="T0" fmla="*/ 0 w 233"/>
                <a:gd name="T1" fmla="*/ 0 h 122"/>
                <a:gd name="T2" fmla="*/ 41 w 233"/>
                <a:gd name="T3" fmla="*/ 0 h 122"/>
                <a:gd name="T4" fmla="*/ 41 w 233"/>
                <a:gd name="T5" fmla="*/ 68 h 122"/>
                <a:gd name="T6" fmla="*/ 56 w 233"/>
                <a:gd name="T7" fmla="*/ 83 h 122"/>
                <a:gd name="T8" fmla="*/ 154 w 233"/>
                <a:gd name="T9" fmla="*/ 83 h 122"/>
                <a:gd name="T10" fmla="*/ 169 w 233"/>
                <a:gd name="T11" fmla="*/ 67 h 122"/>
                <a:gd name="T12" fmla="*/ 169 w 233"/>
                <a:gd name="T13" fmla="*/ 41 h 122"/>
                <a:gd name="T14" fmla="*/ 177 w 233"/>
                <a:gd name="T15" fmla="*/ 34 h 122"/>
                <a:gd name="T16" fmla="*/ 202 w 233"/>
                <a:gd name="T17" fmla="*/ 25 h 122"/>
                <a:gd name="T18" fmla="*/ 215 w 233"/>
                <a:gd name="T19" fmla="*/ 27 h 122"/>
                <a:gd name="T20" fmla="*/ 225 w 233"/>
                <a:gd name="T21" fmla="*/ 33 h 122"/>
                <a:gd name="T22" fmla="*/ 232 w 233"/>
                <a:gd name="T23" fmla="*/ 41 h 122"/>
                <a:gd name="T24" fmla="*/ 232 w 233"/>
                <a:gd name="T25" fmla="*/ 107 h 122"/>
                <a:gd name="T26" fmla="*/ 218 w 233"/>
                <a:gd name="T27" fmla="*/ 121 h 122"/>
                <a:gd name="T28" fmla="*/ 25 w 233"/>
                <a:gd name="T29" fmla="*/ 121 h 122"/>
                <a:gd name="T30" fmla="*/ 0 w 233"/>
                <a:gd name="T31" fmla="*/ 100 h 122"/>
                <a:gd name="T32" fmla="*/ 0 w 233"/>
                <a:gd name="T33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3" h="122">
                  <a:moveTo>
                    <a:pt x="0" y="0"/>
                  </a:moveTo>
                  <a:lnTo>
                    <a:pt x="41" y="0"/>
                  </a:lnTo>
                  <a:lnTo>
                    <a:pt x="41" y="68"/>
                  </a:lnTo>
                  <a:lnTo>
                    <a:pt x="56" y="83"/>
                  </a:lnTo>
                  <a:lnTo>
                    <a:pt x="154" y="83"/>
                  </a:lnTo>
                  <a:lnTo>
                    <a:pt x="169" y="67"/>
                  </a:lnTo>
                  <a:lnTo>
                    <a:pt x="169" y="41"/>
                  </a:lnTo>
                  <a:lnTo>
                    <a:pt x="177" y="34"/>
                  </a:lnTo>
                  <a:lnTo>
                    <a:pt x="202" y="25"/>
                  </a:lnTo>
                  <a:lnTo>
                    <a:pt x="215" y="27"/>
                  </a:lnTo>
                  <a:lnTo>
                    <a:pt x="225" y="33"/>
                  </a:lnTo>
                  <a:lnTo>
                    <a:pt x="232" y="41"/>
                  </a:lnTo>
                  <a:lnTo>
                    <a:pt x="232" y="107"/>
                  </a:lnTo>
                  <a:lnTo>
                    <a:pt x="218" y="121"/>
                  </a:lnTo>
                  <a:lnTo>
                    <a:pt x="25" y="121"/>
                  </a:lnTo>
                  <a:lnTo>
                    <a:pt x="0" y="100"/>
                  </a:lnTo>
                  <a:lnTo>
                    <a:pt x="0" y="0"/>
                  </a:lnTo>
                </a:path>
              </a:pathLst>
            </a:custGeom>
            <a:solidFill>
              <a:srgbClr val="CBCBCB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025" name="Freeform 801"/>
            <p:cNvSpPr>
              <a:spLocks/>
            </p:cNvSpPr>
            <p:nvPr/>
          </p:nvSpPr>
          <p:spPr bwMode="auto">
            <a:xfrm>
              <a:off x="1135" y="2361"/>
              <a:ext cx="233" cy="122"/>
            </a:xfrm>
            <a:custGeom>
              <a:avLst/>
              <a:gdLst>
                <a:gd name="T0" fmla="*/ 232 w 233"/>
                <a:gd name="T1" fmla="*/ 0 h 122"/>
                <a:gd name="T2" fmla="*/ 191 w 233"/>
                <a:gd name="T3" fmla="*/ 0 h 122"/>
                <a:gd name="T4" fmla="*/ 191 w 233"/>
                <a:gd name="T5" fmla="*/ 68 h 122"/>
                <a:gd name="T6" fmla="*/ 177 w 233"/>
                <a:gd name="T7" fmla="*/ 83 h 122"/>
                <a:gd name="T8" fmla="*/ 77 w 233"/>
                <a:gd name="T9" fmla="*/ 83 h 122"/>
                <a:gd name="T10" fmla="*/ 62 w 233"/>
                <a:gd name="T11" fmla="*/ 67 h 122"/>
                <a:gd name="T12" fmla="*/ 62 w 233"/>
                <a:gd name="T13" fmla="*/ 41 h 122"/>
                <a:gd name="T14" fmla="*/ 54 w 233"/>
                <a:gd name="T15" fmla="*/ 34 h 122"/>
                <a:gd name="T16" fmla="*/ 30 w 233"/>
                <a:gd name="T17" fmla="*/ 25 h 122"/>
                <a:gd name="T18" fmla="*/ 16 w 233"/>
                <a:gd name="T19" fmla="*/ 27 h 122"/>
                <a:gd name="T20" fmla="*/ 7 w 233"/>
                <a:gd name="T21" fmla="*/ 33 h 122"/>
                <a:gd name="T22" fmla="*/ 0 w 233"/>
                <a:gd name="T23" fmla="*/ 41 h 122"/>
                <a:gd name="T24" fmla="*/ 0 w 233"/>
                <a:gd name="T25" fmla="*/ 107 h 122"/>
                <a:gd name="T26" fmla="*/ 14 w 233"/>
                <a:gd name="T27" fmla="*/ 121 h 122"/>
                <a:gd name="T28" fmla="*/ 207 w 233"/>
                <a:gd name="T29" fmla="*/ 121 h 122"/>
                <a:gd name="T30" fmla="*/ 232 w 233"/>
                <a:gd name="T31" fmla="*/ 100 h 122"/>
                <a:gd name="T32" fmla="*/ 232 w 233"/>
                <a:gd name="T33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3" h="122">
                  <a:moveTo>
                    <a:pt x="232" y="0"/>
                  </a:moveTo>
                  <a:lnTo>
                    <a:pt x="191" y="0"/>
                  </a:lnTo>
                  <a:lnTo>
                    <a:pt x="191" y="68"/>
                  </a:lnTo>
                  <a:lnTo>
                    <a:pt x="177" y="83"/>
                  </a:lnTo>
                  <a:lnTo>
                    <a:pt x="77" y="83"/>
                  </a:lnTo>
                  <a:lnTo>
                    <a:pt x="62" y="67"/>
                  </a:lnTo>
                  <a:lnTo>
                    <a:pt x="62" y="41"/>
                  </a:lnTo>
                  <a:lnTo>
                    <a:pt x="54" y="34"/>
                  </a:lnTo>
                  <a:lnTo>
                    <a:pt x="30" y="25"/>
                  </a:lnTo>
                  <a:lnTo>
                    <a:pt x="16" y="27"/>
                  </a:lnTo>
                  <a:lnTo>
                    <a:pt x="7" y="33"/>
                  </a:lnTo>
                  <a:lnTo>
                    <a:pt x="0" y="41"/>
                  </a:lnTo>
                  <a:lnTo>
                    <a:pt x="0" y="107"/>
                  </a:lnTo>
                  <a:lnTo>
                    <a:pt x="14" y="121"/>
                  </a:lnTo>
                  <a:lnTo>
                    <a:pt x="207" y="121"/>
                  </a:lnTo>
                  <a:lnTo>
                    <a:pt x="232" y="100"/>
                  </a:lnTo>
                  <a:lnTo>
                    <a:pt x="232" y="0"/>
                  </a:lnTo>
                </a:path>
              </a:pathLst>
            </a:custGeom>
            <a:solidFill>
              <a:srgbClr val="CBCBCB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026" name="Freeform 802"/>
            <p:cNvSpPr>
              <a:spLocks/>
            </p:cNvSpPr>
            <p:nvPr/>
          </p:nvSpPr>
          <p:spPr bwMode="auto">
            <a:xfrm>
              <a:off x="1400" y="2438"/>
              <a:ext cx="59" cy="88"/>
            </a:xfrm>
            <a:custGeom>
              <a:avLst/>
              <a:gdLst>
                <a:gd name="T0" fmla="*/ 0 w 59"/>
                <a:gd name="T1" fmla="*/ 87 h 88"/>
                <a:gd name="T2" fmla="*/ 12 w 59"/>
                <a:gd name="T3" fmla="*/ 87 h 88"/>
                <a:gd name="T4" fmla="*/ 30 w 59"/>
                <a:gd name="T5" fmla="*/ 26 h 88"/>
                <a:gd name="T6" fmla="*/ 46 w 59"/>
                <a:gd name="T7" fmla="*/ 25 h 88"/>
                <a:gd name="T8" fmla="*/ 58 w 59"/>
                <a:gd name="T9" fmla="*/ 17 h 88"/>
                <a:gd name="T10" fmla="*/ 58 w 59"/>
                <a:gd name="T11" fmla="*/ 0 h 88"/>
                <a:gd name="T12" fmla="*/ 0 w 59"/>
                <a:gd name="T13" fmla="*/ 0 h 88"/>
                <a:gd name="T14" fmla="*/ 0 w 59"/>
                <a:gd name="T15" fmla="*/ 8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88">
                  <a:moveTo>
                    <a:pt x="0" y="87"/>
                  </a:moveTo>
                  <a:lnTo>
                    <a:pt x="12" y="87"/>
                  </a:lnTo>
                  <a:lnTo>
                    <a:pt x="30" y="26"/>
                  </a:lnTo>
                  <a:lnTo>
                    <a:pt x="46" y="25"/>
                  </a:lnTo>
                  <a:lnTo>
                    <a:pt x="58" y="17"/>
                  </a:lnTo>
                  <a:lnTo>
                    <a:pt x="58" y="0"/>
                  </a:lnTo>
                  <a:lnTo>
                    <a:pt x="0" y="0"/>
                  </a:lnTo>
                  <a:lnTo>
                    <a:pt x="0" y="87"/>
                  </a:lnTo>
                </a:path>
              </a:pathLst>
            </a:custGeom>
            <a:solidFill>
              <a:srgbClr val="FF33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027" name="Freeform 803"/>
            <p:cNvSpPr>
              <a:spLocks/>
            </p:cNvSpPr>
            <p:nvPr/>
          </p:nvSpPr>
          <p:spPr bwMode="auto">
            <a:xfrm>
              <a:off x="1514" y="2438"/>
              <a:ext cx="59" cy="88"/>
            </a:xfrm>
            <a:custGeom>
              <a:avLst/>
              <a:gdLst>
                <a:gd name="T0" fmla="*/ 58 w 59"/>
                <a:gd name="T1" fmla="*/ 87 h 88"/>
                <a:gd name="T2" fmla="*/ 46 w 59"/>
                <a:gd name="T3" fmla="*/ 87 h 88"/>
                <a:gd name="T4" fmla="*/ 28 w 59"/>
                <a:gd name="T5" fmla="*/ 26 h 88"/>
                <a:gd name="T6" fmla="*/ 12 w 59"/>
                <a:gd name="T7" fmla="*/ 25 h 88"/>
                <a:gd name="T8" fmla="*/ 0 w 59"/>
                <a:gd name="T9" fmla="*/ 17 h 88"/>
                <a:gd name="T10" fmla="*/ 0 w 59"/>
                <a:gd name="T11" fmla="*/ 0 h 88"/>
                <a:gd name="T12" fmla="*/ 58 w 59"/>
                <a:gd name="T13" fmla="*/ 0 h 88"/>
                <a:gd name="T14" fmla="*/ 58 w 59"/>
                <a:gd name="T15" fmla="*/ 8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88">
                  <a:moveTo>
                    <a:pt x="58" y="87"/>
                  </a:moveTo>
                  <a:lnTo>
                    <a:pt x="46" y="87"/>
                  </a:lnTo>
                  <a:lnTo>
                    <a:pt x="28" y="26"/>
                  </a:lnTo>
                  <a:lnTo>
                    <a:pt x="12" y="25"/>
                  </a:lnTo>
                  <a:lnTo>
                    <a:pt x="0" y="17"/>
                  </a:lnTo>
                  <a:lnTo>
                    <a:pt x="0" y="0"/>
                  </a:lnTo>
                  <a:lnTo>
                    <a:pt x="58" y="0"/>
                  </a:lnTo>
                  <a:lnTo>
                    <a:pt x="58" y="87"/>
                  </a:lnTo>
                </a:path>
              </a:pathLst>
            </a:custGeom>
            <a:solidFill>
              <a:srgbClr val="FF33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028" name="Freeform 804"/>
            <p:cNvSpPr>
              <a:spLocks/>
            </p:cNvSpPr>
            <p:nvPr/>
          </p:nvSpPr>
          <p:spPr bwMode="auto">
            <a:xfrm>
              <a:off x="1311" y="3126"/>
              <a:ext cx="88" cy="21"/>
            </a:xfrm>
            <a:custGeom>
              <a:avLst/>
              <a:gdLst>
                <a:gd name="T0" fmla="*/ 87 w 88"/>
                <a:gd name="T1" fmla="*/ 20 h 21"/>
                <a:gd name="T2" fmla="*/ 87 w 88"/>
                <a:gd name="T3" fmla="*/ 0 h 21"/>
                <a:gd name="T4" fmla="*/ 0 w 88"/>
                <a:gd name="T5" fmla="*/ 0 h 21"/>
                <a:gd name="T6" fmla="*/ 0 w 88"/>
                <a:gd name="T7" fmla="*/ 20 h 21"/>
                <a:gd name="T8" fmla="*/ 87 w 88"/>
                <a:gd name="T9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21">
                  <a:moveTo>
                    <a:pt x="87" y="20"/>
                  </a:moveTo>
                  <a:lnTo>
                    <a:pt x="87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87" y="20"/>
                  </a:lnTo>
                </a:path>
              </a:pathLst>
            </a:custGeom>
            <a:solidFill>
              <a:srgbClr val="FF33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029" name="Freeform 805"/>
            <p:cNvSpPr>
              <a:spLocks/>
            </p:cNvSpPr>
            <p:nvPr/>
          </p:nvSpPr>
          <p:spPr bwMode="auto">
            <a:xfrm>
              <a:off x="1574" y="3126"/>
              <a:ext cx="88" cy="21"/>
            </a:xfrm>
            <a:custGeom>
              <a:avLst/>
              <a:gdLst>
                <a:gd name="T0" fmla="*/ 87 w 88"/>
                <a:gd name="T1" fmla="*/ 20 h 21"/>
                <a:gd name="T2" fmla="*/ 87 w 88"/>
                <a:gd name="T3" fmla="*/ 0 h 21"/>
                <a:gd name="T4" fmla="*/ 0 w 88"/>
                <a:gd name="T5" fmla="*/ 0 h 21"/>
                <a:gd name="T6" fmla="*/ 0 w 88"/>
                <a:gd name="T7" fmla="*/ 20 h 21"/>
                <a:gd name="T8" fmla="*/ 87 w 88"/>
                <a:gd name="T9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21">
                  <a:moveTo>
                    <a:pt x="87" y="20"/>
                  </a:moveTo>
                  <a:lnTo>
                    <a:pt x="87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87" y="20"/>
                  </a:lnTo>
                </a:path>
              </a:pathLst>
            </a:custGeom>
            <a:solidFill>
              <a:srgbClr val="FF33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030" name="Freeform 806"/>
            <p:cNvSpPr>
              <a:spLocks/>
            </p:cNvSpPr>
            <p:nvPr/>
          </p:nvSpPr>
          <p:spPr bwMode="auto">
            <a:xfrm>
              <a:off x="1373" y="3375"/>
              <a:ext cx="41" cy="42"/>
            </a:xfrm>
            <a:custGeom>
              <a:avLst/>
              <a:gdLst>
                <a:gd name="T0" fmla="*/ 20 w 41"/>
                <a:gd name="T1" fmla="*/ 41 h 42"/>
                <a:gd name="T2" fmla="*/ 34 w 41"/>
                <a:gd name="T3" fmla="*/ 35 h 42"/>
                <a:gd name="T4" fmla="*/ 40 w 41"/>
                <a:gd name="T5" fmla="*/ 21 h 42"/>
                <a:gd name="T6" fmla="*/ 35 w 41"/>
                <a:gd name="T7" fmla="*/ 6 h 42"/>
                <a:gd name="T8" fmla="*/ 20 w 41"/>
                <a:gd name="T9" fmla="*/ 0 h 42"/>
                <a:gd name="T10" fmla="*/ 6 w 41"/>
                <a:gd name="T11" fmla="*/ 6 h 42"/>
                <a:gd name="T12" fmla="*/ 0 w 41"/>
                <a:gd name="T13" fmla="*/ 21 h 42"/>
                <a:gd name="T14" fmla="*/ 5 w 41"/>
                <a:gd name="T15" fmla="*/ 35 h 42"/>
                <a:gd name="T16" fmla="*/ 20 w 41"/>
                <a:gd name="T17" fmla="*/ 4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42">
                  <a:moveTo>
                    <a:pt x="20" y="41"/>
                  </a:moveTo>
                  <a:lnTo>
                    <a:pt x="34" y="35"/>
                  </a:lnTo>
                  <a:lnTo>
                    <a:pt x="40" y="21"/>
                  </a:lnTo>
                  <a:lnTo>
                    <a:pt x="35" y="6"/>
                  </a:lnTo>
                  <a:lnTo>
                    <a:pt x="20" y="0"/>
                  </a:lnTo>
                  <a:lnTo>
                    <a:pt x="6" y="6"/>
                  </a:lnTo>
                  <a:lnTo>
                    <a:pt x="0" y="21"/>
                  </a:lnTo>
                  <a:lnTo>
                    <a:pt x="5" y="35"/>
                  </a:lnTo>
                  <a:lnTo>
                    <a:pt x="20" y="41"/>
                  </a:lnTo>
                </a:path>
              </a:pathLst>
            </a:custGeom>
            <a:solidFill>
              <a:srgbClr val="FF33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031" name="Freeform 807"/>
            <p:cNvSpPr>
              <a:spLocks/>
            </p:cNvSpPr>
            <p:nvPr/>
          </p:nvSpPr>
          <p:spPr bwMode="auto">
            <a:xfrm>
              <a:off x="1559" y="3375"/>
              <a:ext cx="41" cy="42"/>
            </a:xfrm>
            <a:custGeom>
              <a:avLst/>
              <a:gdLst>
                <a:gd name="T0" fmla="*/ 20 w 41"/>
                <a:gd name="T1" fmla="*/ 41 h 42"/>
                <a:gd name="T2" fmla="*/ 34 w 41"/>
                <a:gd name="T3" fmla="*/ 35 h 42"/>
                <a:gd name="T4" fmla="*/ 40 w 41"/>
                <a:gd name="T5" fmla="*/ 21 h 42"/>
                <a:gd name="T6" fmla="*/ 35 w 41"/>
                <a:gd name="T7" fmla="*/ 6 h 42"/>
                <a:gd name="T8" fmla="*/ 20 w 41"/>
                <a:gd name="T9" fmla="*/ 0 h 42"/>
                <a:gd name="T10" fmla="*/ 6 w 41"/>
                <a:gd name="T11" fmla="*/ 6 h 42"/>
                <a:gd name="T12" fmla="*/ 0 w 41"/>
                <a:gd name="T13" fmla="*/ 21 h 42"/>
                <a:gd name="T14" fmla="*/ 6 w 41"/>
                <a:gd name="T15" fmla="*/ 35 h 42"/>
                <a:gd name="T16" fmla="*/ 20 w 41"/>
                <a:gd name="T17" fmla="*/ 4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42">
                  <a:moveTo>
                    <a:pt x="20" y="41"/>
                  </a:moveTo>
                  <a:lnTo>
                    <a:pt x="34" y="35"/>
                  </a:lnTo>
                  <a:lnTo>
                    <a:pt x="40" y="21"/>
                  </a:lnTo>
                  <a:lnTo>
                    <a:pt x="35" y="6"/>
                  </a:lnTo>
                  <a:lnTo>
                    <a:pt x="20" y="0"/>
                  </a:lnTo>
                  <a:lnTo>
                    <a:pt x="6" y="6"/>
                  </a:lnTo>
                  <a:lnTo>
                    <a:pt x="0" y="21"/>
                  </a:lnTo>
                  <a:lnTo>
                    <a:pt x="6" y="35"/>
                  </a:lnTo>
                  <a:lnTo>
                    <a:pt x="20" y="41"/>
                  </a:lnTo>
                </a:path>
              </a:pathLst>
            </a:custGeom>
            <a:solidFill>
              <a:srgbClr val="FF33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032" name="Freeform 808"/>
            <p:cNvSpPr>
              <a:spLocks/>
            </p:cNvSpPr>
            <p:nvPr/>
          </p:nvSpPr>
          <p:spPr bwMode="auto">
            <a:xfrm>
              <a:off x="1391" y="2671"/>
              <a:ext cx="45" cy="45"/>
            </a:xfrm>
            <a:custGeom>
              <a:avLst/>
              <a:gdLst>
                <a:gd name="T0" fmla="*/ 22 w 45"/>
                <a:gd name="T1" fmla="*/ 44 h 45"/>
                <a:gd name="T2" fmla="*/ 37 w 45"/>
                <a:gd name="T3" fmla="*/ 38 h 45"/>
                <a:gd name="T4" fmla="*/ 44 w 45"/>
                <a:gd name="T5" fmla="*/ 22 h 45"/>
                <a:gd name="T6" fmla="*/ 38 w 45"/>
                <a:gd name="T7" fmla="*/ 7 h 45"/>
                <a:gd name="T8" fmla="*/ 22 w 45"/>
                <a:gd name="T9" fmla="*/ 0 h 45"/>
                <a:gd name="T10" fmla="*/ 7 w 45"/>
                <a:gd name="T11" fmla="*/ 6 h 45"/>
                <a:gd name="T12" fmla="*/ 0 w 45"/>
                <a:gd name="T13" fmla="*/ 22 h 45"/>
                <a:gd name="T14" fmla="*/ 6 w 45"/>
                <a:gd name="T15" fmla="*/ 37 h 45"/>
                <a:gd name="T16" fmla="*/ 22 w 45"/>
                <a:gd name="T17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45">
                  <a:moveTo>
                    <a:pt x="22" y="44"/>
                  </a:moveTo>
                  <a:lnTo>
                    <a:pt x="37" y="38"/>
                  </a:lnTo>
                  <a:lnTo>
                    <a:pt x="44" y="22"/>
                  </a:lnTo>
                  <a:lnTo>
                    <a:pt x="38" y="7"/>
                  </a:lnTo>
                  <a:lnTo>
                    <a:pt x="22" y="0"/>
                  </a:lnTo>
                  <a:lnTo>
                    <a:pt x="7" y="6"/>
                  </a:lnTo>
                  <a:lnTo>
                    <a:pt x="0" y="22"/>
                  </a:lnTo>
                  <a:lnTo>
                    <a:pt x="6" y="37"/>
                  </a:lnTo>
                  <a:lnTo>
                    <a:pt x="22" y="44"/>
                  </a:lnTo>
                </a:path>
              </a:pathLst>
            </a:custGeom>
            <a:solidFill>
              <a:srgbClr val="FF33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033" name="Freeform 809"/>
            <p:cNvSpPr>
              <a:spLocks/>
            </p:cNvSpPr>
            <p:nvPr/>
          </p:nvSpPr>
          <p:spPr bwMode="auto">
            <a:xfrm>
              <a:off x="1537" y="2671"/>
              <a:ext cx="44" cy="45"/>
            </a:xfrm>
            <a:custGeom>
              <a:avLst/>
              <a:gdLst>
                <a:gd name="T0" fmla="*/ 22 w 44"/>
                <a:gd name="T1" fmla="*/ 44 h 45"/>
                <a:gd name="T2" fmla="*/ 36 w 44"/>
                <a:gd name="T3" fmla="*/ 38 h 45"/>
                <a:gd name="T4" fmla="*/ 43 w 44"/>
                <a:gd name="T5" fmla="*/ 22 h 45"/>
                <a:gd name="T6" fmla="*/ 37 w 44"/>
                <a:gd name="T7" fmla="*/ 7 h 45"/>
                <a:gd name="T8" fmla="*/ 22 w 44"/>
                <a:gd name="T9" fmla="*/ 0 h 45"/>
                <a:gd name="T10" fmla="*/ 7 w 44"/>
                <a:gd name="T11" fmla="*/ 6 h 45"/>
                <a:gd name="T12" fmla="*/ 0 w 44"/>
                <a:gd name="T13" fmla="*/ 22 h 45"/>
                <a:gd name="T14" fmla="*/ 6 w 44"/>
                <a:gd name="T15" fmla="*/ 37 h 45"/>
                <a:gd name="T16" fmla="*/ 22 w 44"/>
                <a:gd name="T17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5">
                  <a:moveTo>
                    <a:pt x="22" y="44"/>
                  </a:moveTo>
                  <a:lnTo>
                    <a:pt x="36" y="38"/>
                  </a:lnTo>
                  <a:lnTo>
                    <a:pt x="43" y="22"/>
                  </a:lnTo>
                  <a:lnTo>
                    <a:pt x="37" y="7"/>
                  </a:lnTo>
                  <a:lnTo>
                    <a:pt x="22" y="0"/>
                  </a:lnTo>
                  <a:lnTo>
                    <a:pt x="7" y="6"/>
                  </a:lnTo>
                  <a:lnTo>
                    <a:pt x="0" y="22"/>
                  </a:lnTo>
                  <a:lnTo>
                    <a:pt x="6" y="37"/>
                  </a:lnTo>
                  <a:lnTo>
                    <a:pt x="22" y="44"/>
                  </a:lnTo>
                </a:path>
              </a:pathLst>
            </a:custGeom>
            <a:solidFill>
              <a:srgbClr val="FF33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034" name="Freeform 810"/>
            <p:cNvSpPr>
              <a:spLocks/>
            </p:cNvSpPr>
            <p:nvPr/>
          </p:nvSpPr>
          <p:spPr bwMode="auto">
            <a:xfrm>
              <a:off x="1587" y="3179"/>
              <a:ext cx="76" cy="36"/>
            </a:xfrm>
            <a:custGeom>
              <a:avLst/>
              <a:gdLst>
                <a:gd name="T0" fmla="*/ 75 w 76"/>
                <a:gd name="T1" fmla="*/ 31 h 36"/>
                <a:gd name="T2" fmla="*/ 72 w 76"/>
                <a:gd name="T3" fmla="*/ 0 h 36"/>
                <a:gd name="T4" fmla="*/ 0 w 76"/>
                <a:gd name="T5" fmla="*/ 4 h 36"/>
                <a:gd name="T6" fmla="*/ 0 w 76"/>
                <a:gd name="T7" fmla="*/ 35 h 36"/>
                <a:gd name="T8" fmla="*/ 75 w 76"/>
                <a:gd name="T9" fmla="*/ 3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36">
                  <a:moveTo>
                    <a:pt x="75" y="31"/>
                  </a:moveTo>
                  <a:lnTo>
                    <a:pt x="72" y="0"/>
                  </a:lnTo>
                  <a:lnTo>
                    <a:pt x="0" y="4"/>
                  </a:lnTo>
                  <a:lnTo>
                    <a:pt x="0" y="35"/>
                  </a:lnTo>
                  <a:lnTo>
                    <a:pt x="75" y="31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FF">
                    <a:gamma/>
                    <a:shade val="69804"/>
                    <a:invGamma/>
                  </a:srgbClr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035" name="Freeform 811"/>
            <p:cNvSpPr>
              <a:spLocks/>
            </p:cNvSpPr>
            <p:nvPr/>
          </p:nvSpPr>
          <p:spPr bwMode="auto">
            <a:xfrm>
              <a:off x="1306" y="3196"/>
              <a:ext cx="82" cy="36"/>
            </a:xfrm>
            <a:custGeom>
              <a:avLst/>
              <a:gdLst>
                <a:gd name="T0" fmla="*/ 0 w 82"/>
                <a:gd name="T1" fmla="*/ 5 h 36"/>
                <a:gd name="T2" fmla="*/ 6 w 82"/>
                <a:gd name="T3" fmla="*/ 35 h 36"/>
                <a:gd name="T4" fmla="*/ 81 w 82"/>
                <a:gd name="T5" fmla="*/ 30 h 36"/>
                <a:gd name="T6" fmla="*/ 81 w 82"/>
                <a:gd name="T7" fmla="*/ 0 h 36"/>
                <a:gd name="T8" fmla="*/ 0 w 82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36">
                  <a:moveTo>
                    <a:pt x="0" y="5"/>
                  </a:moveTo>
                  <a:lnTo>
                    <a:pt x="6" y="35"/>
                  </a:lnTo>
                  <a:lnTo>
                    <a:pt x="81" y="30"/>
                  </a:lnTo>
                  <a:lnTo>
                    <a:pt x="81" y="0"/>
                  </a:lnTo>
                  <a:lnTo>
                    <a:pt x="0" y="5"/>
                  </a:lnTo>
                </a:path>
              </a:pathLst>
            </a:custGeom>
            <a:gradFill rotWithShape="0">
              <a:gsLst>
                <a:gs pos="0">
                  <a:srgbClr val="FFFFFF">
                    <a:gamma/>
                    <a:shade val="69804"/>
                    <a:invGamma/>
                  </a:srgbClr>
                </a:gs>
                <a:gs pos="100000">
                  <a:srgbClr val="FFFFFF"/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036" name="Freeform 812"/>
            <p:cNvSpPr>
              <a:spLocks/>
            </p:cNvSpPr>
            <p:nvPr/>
          </p:nvSpPr>
          <p:spPr bwMode="auto">
            <a:xfrm>
              <a:off x="1643" y="3467"/>
              <a:ext cx="20" cy="34"/>
            </a:xfrm>
            <a:custGeom>
              <a:avLst/>
              <a:gdLst>
                <a:gd name="T0" fmla="*/ 19 w 20"/>
                <a:gd name="T1" fmla="*/ 31 h 34"/>
                <a:gd name="T2" fmla="*/ 16 w 20"/>
                <a:gd name="T3" fmla="*/ 0 h 34"/>
                <a:gd name="T4" fmla="*/ 0 w 20"/>
                <a:gd name="T5" fmla="*/ 2 h 34"/>
                <a:gd name="T6" fmla="*/ 0 w 20"/>
                <a:gd name="T7" fmla="*/ 33 h 34"/>
                <a:gd name="T8" fmla="*/ 19 w 20"/>
                <a:gd name="T9" fmla="*/ 3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4">
                  <a:moveTo>
                    <a:pt x="19" y="31"/>
                  </a:moveTo>
                  <a:lnTo>
                    <a:pt x="16" y="0"/>
                  </a:lnTo>
                  <a:lnTo>
                    <a:pt x="0" y="2"/>
                  </a:lnTo>
                  <a:lnTo>
                    <a:pt x="0" y="33"/>
                  </a:lnTo>
                  <a:lnTo>
                    <a:pt x="19" y="3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037" name="Freeform 813"/>
            <p:cNvSpPr>
              <a:spLocks/>
            </p:cNvSpPr>
            <p:nvPr/>
          </p:nvSpPr>
          <p:spPr bwMode="auto">
            <a:xfrm>
              <a:off x="1306" y="3499"/>
              <a:ext cx="23" cy="34"/>
            </a:xfrm>
            <a:custGeom>
              <a:avLst/>
              <a:gdLst>
                <a:gd name="T0" fmla="*/ 0 w 23"/>
                <a:gd name="T1" fmla="*/ 4 h 34"/>
                <a:gd name="T2" fmla="*/ 6 w 23"/>
                <a:gd name="T3" fmla="*/ 33 h 34"/>
                <a:gd name="T4" fmla="*/ 22 w 23"/>
                <a:gd name="T5" fmla="*/ 31 h 34"/>
                <a:gd name="T6" fmla="*/ 22 w 23"/>
                <a:gd name="T7" fmla="*/ 0 h 34"/>
                <a:gd name="T8" fmla="*/ 0 w 23"/>
                <a:gd name="T9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4">
                  <a:moveTo>
                    <a:pt x="0" y="4"/>
                  </a:moveTo>
                  <a:lnTo>
                    <a:pt x="6" y="33"/>
                  </a:lnTo>
                  <a:lnTo>
                    <a:pt x="22" y="31"/>
                  </a:lnTo>
                  <a:lnTo>
                    <a:pt x="22" y="0"/>
                  </a:lnTo>
                  <a:lnTo>
                    <a:pt x="0" y="4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038" name="Freeform 814"/>
            <p:cNvSpPr>
              <a:spLocks/>
            </p:cNvSpPr>
            <p:nvPr/>
          </p:nvSpPr>
          <p:spPr bwMode="auto">
            <a:xfrm>
              <a:off x="1643" y="3393"/>
              <a:ext cx="20" cy="33"/>
            </a:xfrm>
            <a:custGeom>
              <a:avLst/>
              <a:gdLst>
                <a:gd name="T0" fmla="*/ 19 w 20"/>
                <a:gd name="T1" fmla="*/ 31 h 33"/>
                <a:gd name="T2" fmla="*/ 16 w 20"/>
                <a:gd name="T3" fmla="*/ 0 h 33"/>
                <a:gd name="T4" fmla="*/ 0 w 20"/>
                <a:gd name="T5" fmla="*/ 2 h 33"/>
                <a:gd name="T6" fmla="*/ 0 w 20"/>
                <a:gd name="T7" fmla="*/ 32 h 33"/>
                <a:gd name="T8" fmla="*/ 19 w 20"/>
                <a:gd name="T9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3">
                  <a:moveTo>
                    <a:pt x="19" y="31"/>
                  </a:moveTo>
                  <a:lnTo>
                    <a:pt x="16" y="0"/>
                  </a:lnTo>
                  <a:lnTo>
                    <a:pt x="0" y="2"/>
                  </a:lnTo>
                  <a:lnTo>
                    <a:pt x="0" y="32"/>
                  </a:lnTo>
                  <a:lnTo>
                    <a:pt x="19" y="31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039" name="Freeform 815"/>
            <p:cNvSpPr>
              <a:spLocks/>
            </p:cNvSpPr>
            <p:nvPr/>
          </p:nvSpPr>
          <p:spPr bwMode="auto">
            <a:xfrm>
              <a:off x="1306" y="3426"/>
              <a:ext cx="23" cy="33"/>
            </a:xfrm>
            <a:custGeom>
              <a:avLst/>
              <a:gdLst>
                <a:gd name="T0" fmla="*/ 0 w 23"/>
                <a:gd name="T1" fmla="*/ 3 h 33"/>
                <a:gd name="T2" fmla="*/ 6 w 23"/>
                <a:gd name="T3" fmla="*/ 32 h 33"/>
                <a:gd name="T4" fmla="*/ 22 w 23"/>
                <a:gd name="T5" fmla="*/ 30 h 33"/>
                <a:gd name="T6" fmla="*/ 22 w 23"/>
                <a:gd name="T7" fmla="*/ 0 h 33"/>
                <a:gd name="T8" fmla="*/ 0 w 23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3">
                  <a:moveTo>
                    <a:pt x="0" y="3"/>
                  </a:moveTo>
                  <a:lnTo>
                    <a:pt x="6" y="32"/>
                  </a:lnTo>
                  <a:lnTo>
                    <a:pt x="22" y="30"/>
                  </a:lnTo>
                  <a:lnTo>
                    <a:pt x="22" y="0"/>
                  </a:lnTo>
                  <a:lnTo>
                    <a:pt x="0" y="3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040" name="Freeform 816"/>
            <p:cNvSpPr>
              <a:spLocks/>
            </p:cNvSpPr>
            <p:nvPr/>
          </p:nvSpPr>
          <p:spPr bwMode="auto">
            <a:xfrm>
              <a:off x="1306" y="3351"/>
              <a:ext cx="23" cy="35"/>
            </a:xfrm>
            <a:custGeom>
              <a:avLst/>
              <a:gdLst>
                <a:gd name="T0" fmla="*/ 0 w 23"/>
                <a:gd name="T1" fmla="*/ 4 h 35"/>
                <a:gd name="T2" fmla="*/ 6 w 23"/>
                <a:gd name="T3" fmla="*/ 34 h 35"/>
                <a:gd name="T4" fmla="*/ 22 w 23"/>
                <a:gd name="T5" fmla="*/ 31 h 35"/>
                <a:gd name="T6" fmla="*/ 22 w 23"/>
                <a:gd name="T7" fmla="*/ 0 h 35"/>
                <a:gd name="T8" fmla="*/ 0 w 23"/>
                <a:gd name="T9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5">
                  <a:moveTo>
                    <a:pt x="0" y="4"/>
                  </a:moveTo>
                  <a:lnTo>
                    <a:pt x="6" y="34"/>
                  </a:lnTo>
                  <a:lnTo>
                    <a:pt x="22" y="31"/>
                  </a:lnTo>
                  <a:lnTo>
                    <a:pt x="22" y="0"/>
                  </a:lnTo>
                  <a:lnTo>
                    <a:pt x="0" y="4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041" name="Freeform 817"/>
            <p:cNvSpPr>
              <a:spLocks/>
            </p:cNvSpPr>
            <p:nvPr/>
          </p:nvSpPr>
          <p:spPr bwMode="auto">
            <a:xfrm>
              <a:off x="1643" y="3319"/>
              <a:ext cx="20" cy="34"/>
            </a:xfrm>
            <a:custGeom>
              <a:avLst/>
              <a:gdLst>
                <a:gd name="T0" fmla="*/ 19 w 20"/>
                <a:gd name="T1" fmla="*/ 31 h 34"/>
                <a:gd name="T2" fmla="*/ 16 w 20"/>
                <a:gd name="T3" fmla="*/ 0 h 34"/>
                <a:gd name="T4" fmla="*/ 0 w 20"/>
                <a:gd name="T5" fmla="*/ 2 h 34"/>
                <a:gd name="T6" fmla="*/ 0 w 20"/>
                <a:gd name="T7" fmla="*/ 33 h 34"/>
                <a:gd name="T8" fmla="*/ 19 w 20"/>
                <a:gd name="T9" fmla="*/ 3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4">
                  <a:moveTo>
                    <a:pt x="19" y="31"/>
                  </a:moveTo>
                  <a:lnTo>
                    <a:pt x="16" y="0"/>
                  </a:lnTo>
                  <a:lnTo>
                    <a:pt x="0" y="2"/>
                  </a:lnTo>
                  <a:lnTo>
                    <a:pt x="0" y="33"/>
                  </a:lnTo>
                  <a:lnTo>
                    <a:pt x="19" y="31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042" name="Freeform 818"/>
            <p:cNvSpPr>
              <a:spLocks/>
            </p:cNvSpPr>
            <p:nvPr/>
          </p:nvSpPr>
          <p:spPr bwMode="auto">
            <a:xfrm>
              <a:off x="1306" y="3273"/>
              <a:ext cx="82" cy="39"/>
            </a:xfrm>
            <a:custGeom>
              <a:avLst/>
              <a:gdLst>
                <a:gd name="T0" fmla="*/ 0 w 82"/>
                <a:gd name="T1" fmla="*/ 8 h 39"/>
                <a:gd name="T2" fmla="*/ 6 w 82"/>
                <a:gd name="T3" fmla="*/ 38 h 39"/>
                <a:gd name="T4" fmla="*/ 81 w 82"/>
                <a:gd name="T5" fmla="*/ 31 h 39"/>
                <a:gd name="T6" fmla="*/ 81 w 82"/>
                <a:gd name="T7" fmla="*/ 0 h 39"/>
                <a:gd name="T8" fmla="*/ 0 w 82"/>
                <a:gd name="T9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39">
                  <a:moveTo>
                    <a:pt x="0" y="8"/>
                  </a:moveTo>
                  <a:lnTo>
                    <a:pt x="6" y="38"/>
                  </a:lnTo>
                  <a:lnTo>
                    <a:pt x="81" y="31"/>
                  </a:lnTo>
                  <a:lnTo>
                    <a:pt x="81" y="0"/>
                  </a:lnTo>
                  <a:lnTo>
                    <a:pt x="0" y="8"/>
                  </a:lnTo>
                </a:path>
              </a:pathLst>
            </a:custGeom>
            <a:gradFill rotWithShape="0">
              <a:gsLst>
                <a:gs pos="0">
                  <a:srgbClr val="FFFFFF">
                    <a:gamma/>
                    <a:shade val="69804"/>
                    <a:invGamma/>
                  </a:srgbClr>
                </a:gs>
                <a:gs pos="100000">
                  <a:srgbClr val="FFFFFF"/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043" name="Freeform 819"/>
            <p:cNvSpPr>
              <a:spLocks/>
            </p:cNvSpPr>
            <p:nvPr/>
          </p:nvSpPr>
          <p:spPr bwMode="auto">
            <a:xfrm>
              <a:off x="1587" y="3246"/>
              <a:ext cx="76" cy="39"/>
            </a:xfrm>
            <a:custGeom>
              <a:avLst/>
              <a:gdLst>
                <a:gd name="T0" fmla="*/ 75 w 76"/>
                <a:gd name="T1" fmla="*/ 30 h 39"/>
                <a:gd name="T2" fmla="*/ 72 w 76"/>
                <a:gd name="T3" fmla="*/ 0 h 39"/>
                <a:gd name="T4" fmla="*/ 0 w 76"/>
                <a:gd name="T5" fmla="*/ 7 h 39"/>
                <a:gd name="T6" fmla="*/ 0 w 76"/>
                <a:gd name="T7" fmla="*/ 38 h 39"/>
                <a:gd name="T8" fmla="*/ 75 w 76"/>
                <a:gd name="T9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39">
                  <a:moveTo>
                    <a:pt x="75" y="30"/>
                  </a:moveTo>
                  <a:lnTo>
                    <a:pt x="72" y="0"/>
                  </a:lnTo>
                  <a:lnTo>
                    <a:pt x="0" y="7"/>
                  </a:lnTo>
                  <a:lnTo>
                    <a:pt x="0" y="38"/>
                  </a:lnTo>
                  <a:lnTo>
                    <a:pt x="75" y="30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FF">
                    <a:gamma/>
                    <a:shade val="69804"/>
                    <a:invGamma/>
                  </a:srgbClr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044" name="Freeform 820"/>
            <p:cNvSpPr>
              <a:spLocks/>
            </p:cNvSpPr>
            <p:nvPr/>
          </p:nvSpPr>
          <p:spPr bwMode="auto">
            <a:xfrm>
              <a:off x="1647" y="3467"/>
              <a:ext cx="31" cy="32"/>
            </a:xfrm>
            <a:custGeom>
              <a:avLst/>
              <a:gdLst>
                <a:gd name="T0" fmla="*/ 15 w 31"/>
                <a:gd name="T1" fmla="*/ 31 h 32"/>
                <a:gd name="T2" fmla="*/ 25 w 31"/>
                <a:gd name="T3" fmla="*/ 26 h 32"/>
                <a:gd name="T4" fmla="*/ 30 w 31"/>
                <a:gd name="T5" fmla="*/ 16 h 32"/>
                <a:gd name="T6" fmla="*/ 26 w 31"/>
                <a:gd name="T7" fmla="*/ 5 h 32"/>
                <a:gd name="T8" fmla="*/ 15 w 31"/>
                <a:gd name="T9" fmla="*/ 0 h 32"/>
                <a:gd name="T10" fmla="*/ 5 w 31"/>
                <a:gd name="T11" fmla="*/ 4 h 32"/>
                <a:gd name="T12" fmla="*/ 0 w 31"/>
                <a:gd name="T13" fmla="*/ 16 h 32"/>
                <a:gd name="T14" fmla="*/ 4 w 31"/>
                <a:gd name="T15" fmla="*/ 26 h 32"/>
                <a:gd name="T16" fmla="*/ 15 w 31"/>
                <a:gd name="T17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2">
                  <a:moveTo>
                    <a:pt x="15" y="31"/>
                  </a:moveTo>
                  <a:lnTo>
                    <a:pt x="25" y="26"/>
                  </a:lnTo>
                  <a:lnTo>
                    <a:pt x="30" y="16"/>
                  </a:lnTo>
                  <a:lnTo>
                    <a:pt x="26" y="5"/>
                  </a:lnTo>
                  <a:lnTo>
                    <a:pt x="15" y="0"/>
                  </a:lnTo>
                  <a:lnTo>
                    <a:pt x="5" y="4"/>
                  </a:lnTo>
                  <a:lnTo>
                    <a:pt x="0" y="16"/>
                  </a:lnTo>
                  <a:lnTo>
                    <a:pt x="4" y="26"/>
                  </a:lnTo>
                  <a:lnTo>
                    <a:pt x="15" y="31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045" name="Freeform 821"/>
            <p:cNvSpPr>
              <a:spLocks/>
            </p:cNvSpPr>
            <p:nvPr/>
          </p:nvSpPr>
          <p:spPr bwMode="auto">
            <a:xfrm>
              <a:off x="1647" y="3394"/>
              <a:ext cx="31" cy="31"/>
            </a:xfrm>
            <a:custGeom>
              <a:avLst/>
              <a:gdLst>
                <a:gd name="T0" fmla="*/ 15 w 31"/>
                <a:gd name="T1" fmla="*/ 30 h 31"/>
                <a:gd name="T2" fmla="*/ 25 w 31"/>
                <a:gd name="T3" fmla="*/ 26 h 31"/>
                <a:gd name="T4" fmla="*/ 30 w 31"/>
                <a:gd name="T5" fmla="*/ 15 h 31"/>
                <a:gd name="T6" fmla="*/ 26 w 31"/>
                <a:gd name="T7" fmla="*/ 4 h 31"/>
                <a:gd name="T8" fmla="*/ 15 w 31"/>
                <a:gd name="T9" fmla="*/ 0 h 31"/>
                <a:gd name="T10" fmla="*/ 5 w 31"/>
                <a:gd name="T11" fmla="*/ 4 h 31"/>
                <a:gd name="T12" fmla="*/ 0 w 31"/>
                <a:gd name="T13" fmla="*/ 15 h 31"/>
                <a:gd name="T14" fmla="*/ 4 w 31"/>
                <a:gd name="T15" fmla="*/ 25 h 31"/>
                <a:gd name="T16" fmla="*/ 15 w 31"/>
                <a:gd name="T17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1">
                  <a:moveTo>
                    <a:pt x="15" y="30"/>
                  </a:moveTo>
                  <a:lnTo>
                    <a:pt x="25" y="26"/>
                  </a:lnTo>
                  <a:lnTo>
                    <a:pt x="30" y="15"/>
                  </a:lnTo>
                  <a:lnTo>
                    <a:pt x="26" y="4"/>
                  </a:lnTo>
                  <a:lnTo>
                    <a:pt x="15" y="0"/>
                  </a:lnTo>
                  <a:lnTo>
                    <a:pt x="5" y="4"/>
                  </a:lnTo>
                  <a:lnTo>
                    <a:pt x="0" y="15"/>
                  </a:lnTo>
                  <a:lnTo>
                    <a:pt x="4" y="25"/>
                  </a:lnTo>
                  <a:lnTo>
                    <a:pt x="15" y="30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046" name="Freeform 822"/>
            <p:cNvSpPr>
              <a:spLocks/>
            </p:cNvSpPr>
            <p:nvPr/>
          </p:nvSpPr>
          <p:spPr bwMode="auto">
            <a:xfrm>
              <a:off x="1647" y="3320"/>
              <a:ext cx="31" cy="31"/>
            </a:xfrm>
            <a:custGeom>
              <a:avLst/>
              <a:gdLst>
                <a:gd name="T0" fmla="*/ 15 w 31"/>
                <a:gd name="T1" fmla="*/ 30 h 31"/>
                <a:gd name="T2" fmla="*/ 25 w 31"/>
                <a:gd name="T3" fmla="*/ 26 h 31"/>
                <a:gd name="T4" fmla="*/ 30 w 31"/>
                <a:gd name="T5" fmla="*/ 15 h 31"/>
                <a:gd name="T6" fmla="*/ 26 w 31"/>
                <a:gd name="T7" fmla="*/ 5 h 31"/>
                <a:gd name="T8" fmla="*/ 15 w 31"/>
                <a:gd name="T9" fmla="*/ 0 h 31"/>
                <a:gd name="T10" fmla="*/ 5 w 31"/>
                <a:gd name="T11" fmla="*/ 4 h 31"/>
                <a:gd name="T12" fmla="*/ 0 w 31"/>
                <a:gd name="T13" fmla="*/ 15 h 31"/>
                <a:gd name="T14" fmla="*/ 4 w 31"/>
                <a:gd name="T15" fmla="*/ 26 h 31"/>
                <a:gd name="T16" fmla="*/ 15 w 31"/>
                <a:gd name="T17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1">
                  <a:moveTo>
                    <a:pt x="15" y="30"/>
                  </a:moveTo>
                  <a:lnTo>
                    <a:pt x="25" y="26"/>
                  </a:lnTo>
                  <a:lnTo>
                    <a:pt x="30" y="15"/>
                  </a:lnTo>
                  <a:lnTo>
                    <a:pt x="26" y="5"/>
                  </a:lnTo>
                  <a:lnTo>
                    <a:pt x="15" y="0"/>
                  </a:lnTo>
                  <a:lnTo>
                    <a:pt x="5" y="4"/>
                  </a:lnTo>
                  <a:lnTo>
                    <a:pt x="0" y="15"/>
                  </a:lnTo>
                  <a:lnTo>
                    <a:pt x="4" y="26"/>
                  </a:lnTo>
                  <a:lnTo>
                    <a:pt x="15" y="30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047" name="Freeform 823"/>
            <p:cNvSpPr>
              <a:spLocks/>
            </p:cNvSpPr>
            <p:nvPr/>
          </p:nvSpPr>
          <p:spPr bwMode="auto">
            <a:xfrm>
              <a:off x="1647" y="3246"/>
              <a:ext cx="31" cy="31"/>
            </a:xfrm>
            <a:custGeom>
              <a:avLst/>
              <a:gdLst>
                <a:gd name="T0" fmla="*/ 15 w 31"/>
                <a:gd name="T1" fmla="*/ 30 h 31"/>
                <a:gd name="T2" fmla="*/ 25 w 31"/>
                <a:gd name="T3" fmla="*/ 26 h 31"/>
                <a:gd name="T4" fmla="*/ 30 w 31"/>
                <a:gd name="T5" fmla="*/ 15 h 31"/>
                <a:gd name="T6" fmla="*/ 26 w 31"/>
                <a:gd name="T7" fmla="*/ 5 h 31"/>
                <a:gd name="T8" fmla="*/ 15 w 31"/>
                <a:gd name="T9" fmla="*/ 0 h 31"/>
                <a:gd name="T10" fmla="*/ 5 w 31"/>
                <a:gd name="T11" fmla="*/ 4 h 31"/>
                <a:gd name="T12" fmla="*/ 0 w 31"/>
                <a:gd name="T13" fmla="*/ 15 h 31"/>
                <a:gd name="T14" fmla="*/ 4 w 31"/>
                <a:gd name="T15" fmla="*/ 26 h 31"/>
                <a:gd name="T16" fmla="*/ 15 w 31"/>
                <a:gd name="T17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1">
                  <a:moveTo>
                    <a:pt x="15" y="30"/>
                  </a:moveTo>
                  <a:lnTo>
                    <a:pt x="25" y="26"/>
                  </a:lnTo>
                  <a:lnTo>
                    <a:pt x="30" y="15"/>
                  </a:lnTo>
                  <a:lnTo>
                    <a:pt x="26" y="5"/>
                  </a:lnTo>
                  <a:lnTo>
                    <a:pt x="15" y="0"/>
                  </a:lnTo>
                  <a:lnTo>
                    <a:pt x="5" y="4"/>
                  </a:lnTo>
                  <a:lnTo>
                    <a:pt x="0" y="15"/>
                  </a:lnTo>
                  <a:lnTo>
                    <a:pt x="4" y="26"/>
                  </a:lnTo>
                  <a:lnTo>
                    <a:pt x="15" y="30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048" name="Freeform 824"/>
            <p:cNvSpPr>
              <a:spLocks/>
            </p:cNvSpPr>
            <p:nvPr/>
          </p:nvSpPr>
          <p:spPr bwMode="auto">
            <a:xfrm>
              <a:off x="1647" y="3180"/>
              <a:ext cx="31" cy="31"/>
            </a:xfrm>
            <a:custGeom>
              <a:avLst/>
              <a:gdLst>
                <a:gd name="T0" fmla="*/ 15 w 31"/>
                <a:gd name="T1" fmla="*/ 30 h 31"/>
                <a:gd name="T2" fmla="*/ 25 w 31"/>
                <a:gd name="T3" fmla="*/ 25 h 31"/>
                <a:gd name="T4" fmla="*/ 30 w 31"/>
                <a:gd name="T5" fmla="*/ 15 h 31"/>
                <a:gd name="T6" fmla="*/ 26 w 31"/>
                <a:gd name="T7" fmla="*/ 4 h 31"/>
                <a:gd name="T8" fmla="*/ 15 w 31"/>
                <a:gd name="T9" fmla="*/ 0 h 31"/>
                <a:gd name="T10" fmla="*/ 5 w 31"/>
                <a:gd name="T11" fmla="*/ 4 h 31"/>
                <a:gd name="T12" fmla="*/ 0 w 31"/>
                <a:gd name="T13" fmla="*/ 15 h 31"/>
                <a:gd name="T14" fmla="*/ 4 w 31"/>
                <a:gd name="T15" fmla="*/ 25 h 31"/>
                <a:gd name="T16" fmla="*/ 15 w 31"/>
                <a:gd name="T17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1">
                  <a:moveTo>
                    <a:pt x="15" y="30"/>
                  </a:moveTo>
                  <a:lnTo>
                    <a:pt x="25" y="25"/>
                  </a:lnTo>
                  <a:lnTo>
                    <a:pt x="30" y="15"/>
                  </a:lnTo>
                  <a:lnTo>
                    <a:pt x="26" y="4"/>
                  </a:lnTo>
                  <a:lnTo>
                    <a:pt x="15" y="0"/>
                  </a:lnTo>
                  <a:lnTo>
                    <a:pt x="5" y="4"/>
                  </a:lnTo>
                  <a:lnTo>
                    <a:pt x="0" y="15"/>
                  </a:lnTo>
                  <a:lnTo>
                    <a:pt x="4" y="25"/>
                  </a:lnTo>
                  <a:lnTo>
                    <a:pt x="15" y="30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049" name="Freeform 825"/>
            <p:cNvSpPr>
              <a:spLocks/>
            </p:cNvSpPr>
            <p:nvPr/>
          </p:nvSpPr>
          <p:spPr bwMode="auto">
            <a:xfrm>
              <a:off x="1297" y="3502"/>
              <a:ext cx="31" cy="31"/>
            </a:xfrm>
            <a:custGeom>
              <a:avLst/>
              <a:gdLst>
                <a:gd name="T0" fmla="*/ 15 w 31"/>
                <a:gd name="T1" fmla="*/ 30 h 31"/>
                <a:gd name="T2" fmla="*/ 25 w 31"/>
                <a:gd name="T3" fmla="*/ 26 h 31"/>
                <a:gd name="T4" fmla="*/ 30 w 31"/>
                <a:gd name="T5" fmla="*/ 15 h 31"/>
                <a:gd name="T6" fmla="*/ 26 w 31"/>
                <a:gd name="T7" fmla="*/ 5 h 31"/>
                <a:gd name="T8" fmla="*/ 15 w 31"/>
                <a:gd name="T9" fmla="*/ 0 h 31"/>
                <a:gd name="T10" fmla="*/ 5 w 31"/>
                <a:gd name="T11" fmla="*/ 4 h 31"/>
                <a:gd name="T12" fmla="*/ 0 w 31"/>
                <a:gd name="T13" fmla="*/ 15 h 31"/>
                <a:gd name="T14" fmla="*/ 4 w 31"/>
                <a:gd name="T15" fmla="*/ 25 h 31"/>
                <a:gd name="T16" fmla="*/ 15 w 31"/>
                <a:gd name="T17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1">
                  <a:moveTo>
                    <a:pt x="15" y="30"/>
                  </a:moveTo>
                  <a:lnTo>
                    <a:pt x="25" y="26"/>
                  </a:lnTo>
                  <a:lnTo>
                    <a:pt x="30" y="15"/>
                  </a:lnTo>
                  <a:lnTo>
                    <a:pt x="26" y="5"/>
                  </a:lnTo>
                  <a:lnTo>
                    <a:pt x="15" y="0"/>
                  </a:lnTo>
                  <a:lnTo>
                    <a:pt x="5" y="4"/>
                  </a:lnTo>
                  <a:lnTo>
                    <a:pt x="0" y="15"/>
                  </a:lnTo>
                  <a:lnTo>
                    <a:pt x="4" y="25"/>
                  </a:lnTo>
                  <a:lnTo>
                    <a:pt x="15" y="30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050" name="Freeform 826"/>
            <p:cNvSpPr>
              <a:spLocks/>
            </p:cNvSpPr>
            <p:nvPr/>
          </p:nvSpPr>
          <p:spPr bwMode="auto">
            <a:xfrm>
              <a:off x="1297" y="3428"/>
              <a:ext cx="31" cy="31"/>
            </a:xfrm>
            <a:custGeom>
              <a:avLst/>
              <a:gdLst>
                <a:gd name="T0" fmla="*/ 15 w 31"/>
                <a:gd name="T1" fmla="*/ 30 h 31"/>
                <a:gd name="T2" fmla="*/ 25 w 31"/>
                <a:gd name="T3" fmla="*/ 26 h 31"/>
                <a:gd name="T4" fmla="*/ 30 w 31"/>
                <a:gd name="T5" fmla="*/ 15 h 31"/>
                <a:gd name="T6" fmla="*/ 26 w 31"/>
                <a:gd name="T7" fmla="*/ 5 h 31"/>
                <a:gd name="T8" fmla="*/ 15 w 31"/>
                <a:gd name="T9" fmla="*/ 0 h 31"/>
                <a:gd name="T10" fmla="*/ 5 w 31"/>
                <a:gd name="T11" fmla="*/ 4 h 31"/>
                <a:gd name="T12" fmla="*/ 0 w 31"/>
                <a:gd name="T13" fmla="*/ 15 h 31"/>
                <a:gd name="T14" fmla="*/ 4 w 31"/>
                <a:gd name="T15" fmla="*/ 26 h 31"/>
                <a:gd name="T16" fmla="*/ 15 w 31"/>
                <a:gd name="T17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1">
                  <a:moveTo>
                    <a:pt x="15" y="30"/>
                  </a:moveTo>
                  <a:lnTo>
                    <a:pt x="25" y="26"/>
                  </a:lnTo>
                  <a:lnTo>
                    <a:pt x="30" y="15"/>
                  </a:lnTo>
                  <a:lnTo>
                    <a:pt x="26" y="5"/>
                  </a:lnTo>
                  <a:lnTo>
                    <a:pt x="15" y="0"/>
                  </a:lnTo>
                  <a:lnTo>
                    <a:pt x="5" y="4"/>
                  </a:lnTo>
                  <a:lnTo>
                    <a:pt x="0" y="15"/>
                  </a:lnTo>
                  <a:lnTo>
                    <a:pt x="4" y="26"/>
                  </a:lnTo>
                  <a:lnTo>
                    <a:pt x="15" y="30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051" name="Freeform 827"/>
            <p:cNvSpPr>
              <a:spLocks/>
            </p:cNvSpPr>
            <p:nvPr/>
          </p:nvSpPr>
          <p:spPr bwMode="auto">
            <a:xfrm>
              <a:off x="1297" y="3354"/>
              <a:ext cx="31" cy="32"/>
            </a:xfrm>
            <a:custGeom>
              <a:avLst/>
              <a:gdLst>
                <a:gd name="T0" fmla="*/ 15 w 31"/>
                <a:gd name="T1" fmla="*/ 31 h 32"/>
                <a:gd name="T2" fmla="*/ 25 w 31"/>
                <a:gd name="T3" fmla="*/ 26 h 32"/>
                <a:gd name="T4" fmla="*/ 30 w 31"/>
                <a:gd name="T5" fmla="*/ 15 h 32"/>
                <a:gd name="T6" fmla="*/ 26 w 31"/>
                <a:gd name="T7" fmla="*/ 5 h 32"/>
                <a:gd name="T8" fmla="*/ 15 w 31"/>
                <a:gd name="T9" fmla="*/ 0 h 32"/>
                <a:gd name="T10" fmla="*/ 5 w 31"/>
                <a:gd name="T11" fmla="*/ 4 h 32"/>
                <a:gd name="T12" fmla="*/ 0 w 31"/>
                <a:gd name="T13" fmla="*/ 15 h 32"/>
                <a:gd name="T14" fmla="*/ 4 w 31"/>
                <a:gd name="T15" fmla="*/ 26 h 32"/>
                <a:gd name="T16" fmla="*/ 15 w 31"/>
                <a:gd name="T17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2">
                  <a:moveTo>
                    <a:pt x="15" y="31"/>
                  </a:moveTo>
                  <a:lnTo>
                    <a:pt x="25" y="26"/>
                  </a:lnTo>
                  <a:lnTo>
                    <a:pt x="30" y="15"/>
                  </a:lnTo>
                  <a:lnTo>
                    <a:pt x="26" y="5"/>
                  </a:lnTo>
                  <a:lnTo>
                    <a:pt x="15" y="0"/>
                  </a:lnTo>
                  <a:lnTo>
                    <a:pt x="5" y="4"/>
                  </a:lnTo>
                  <a:lnTo>
                    <a:pt x="0" y="15"/>
                  </a:lnTo>
                  <a:lnTo>
                    <a:pt x="4" y="26"/>
                  </a:lnTo>
                  <a:lnTo>
                    <a:pt x="15" y="31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052" name="Freeform 828"/>
            <p:cNvSpPr>
              <a:spLocks/>
            </p:cNvSpPr>
            <p:nvPr/>
          </p:nvSpPr>
          <p:spPr bwMode="auto">
            <a:xfrm>
              <a:off x="1297" y="3281"/>
              <a:ext cx="31" cy="31"/>
            </a:xfrm>
            <a:custGeom>
              <a:avLst/>
              <a:gdLst>
                <a:gd name="T0" fmla="*/ 15 w 31"/>
                <a:gd name="T1" fmla="*/ 30 h 31"/>
                <a:gd name="T2" fmla="*/ 25 w 31"/>
                <a:gd name="T3" fmla="*/ 26 h 31"/>
                <a:gd name="T4" fmla="*/ 30 w 31"/>
                <a:gd name="T5" fmla="*/ 15 h 31"/>
                <a:gd name="T6" fmla="*/ 26 w 31"/>
                <a:gd name="T7" fmla="*/ 4 h 31"/>
                <a:gd name="T8" fmla="*/ 15 w 31"/>
                <a:gd name="T9" fmla="*/ 0 h 31"/>
                <a:gd name="T10" fmla="*/ 5 w 31"/>
                <a:gd name="T11" fmla="*/ 4 h 31"/>
                <a:gd name="T12" fmla="*/ 0 w 31"/>
                <a:gd name="T13" fmla="*/ 15 h 31"/>
                <a:gd name="T14" fmla="*/ 4 w 31"/>
                <a:gd name="T15" fmla="*/ 25 h 31"/>
                <a:gd name="T16" fmla="*/ 15 w 31"/>
                <a:gd name="T17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1">
                  <a:moveTo>
                    <a:pt x="15" y="30"/>
                  </a:moveTo>
                  <a:lnTo>
                    <a:pt x="25" y="26"/>
                  </a:lnTo>
                  <a:lnTo>
                    <a:pt x="30" y="15"/>
                  </a:lnTo>
                  <a:lnTo>
                    <a:pt x="26" y="4"/>
                  </a:lnTo>
                  <a:lnTo>
                    <a:pt x="15" y="0"/>
                  </a:lnTo>
                  <a:lnTo>
                    <a:pt x="5" y="4"/>
                  </a:lnTo>
                  <a:lnTo>
                    <a:pt x="0" y="15"/>
                  </a:lnTo>
                  <a:lnTo>
                    <a:pt x="4" y="25"/>
                  </a:lnTo>
                  <a:lnTo>
                    <a:pt x="15" y="30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053" name="Freeform 829"/>
            <p:cNvSpPr>
              <a:spLocks/>
            </p:cNvSpPr>
            <p:nvPr/>
          </p:nvSpPr>
          <p:spPr bwMode="auto">
            <a:xfrm>
              <a:off x="1297" y="3201"/>
              <a:ext cx="31" cy="31"/>
            </a:xfrm>
            <a:custGeom>
              <a:avLst/>
              <a:gdLst>
                <a:gd name="T0" fmla="*/ 15 w 31"/>
                <a:gd name="T1" fmla="*/ 30 h 31"/>
                <a:gd name="T2" fmla="*/ 25 w 31"/>
                <a:gd name="T3" fmla="*/ 26 h 31"/>
                <a:gd name="T4" fmla="*/ 30 w 31"/>
                <a:gd name="T5" fmla="*/ 15 h 31"/>
                <a:gd name="T6" fmla="*/ 26 w 31"/>
                <a:gd name="T7" fmla="*/ 4 h 31"/>
                <a:gd name="T8" fmla="*/ 15 w 31"/>
                <a:gd name="T9" fmla="*/ 0 h 31"/>
                <a:gd name="T10" fmla="*/ 5 w 31"/>
                <a:gd name="T11" fmla="*/ 4 h 31"/>
                <a:gd name="T12" fmla="*/ 0 w 31"/>
                <a:gd name="T13" fmla="*/ 15 h 31"/>
                <a:gd name="T14" fmla="*/ 4 w 31"/>
                <a:gd name="T15" fmla="*/ 25 h 31"/>
                <a:gd name="T16" fmla="*/ 15 w 31"/>
                <a:gd name="T17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1">
                  <a:moveTo>
                    <a:pt x="15" y="30"/>
                  </a:moveTo>
                  <a:lnTo>
                    <a:pt x="25" y="26"/>
                  </a:lnTo>
                  <a:lnTo>
                    <a:pt x="30" y="15"/>
                  </a:lnTo>
                  <a:lnTo>
                    <a:pt x="26" y="4"/>
                  </a:lnTo>
                  <a:lnTo>
                    <a:pt x="15" y="0"/>
                  </a:lnTo>
                  <a:lnTo>
                    <a:pt x="5" y="4"/>
                  </a:lnTo>
                  <a:lnTo>
                    <a:pt x="0" y="15"/>
                  </a:lnTo>
                  <a:lnTo>
                    <a:pt x="4" y="25"/>
                  </a:lnTo>
                  <a:lnTo>
                    <a:pt x="15" y="30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054" name="Freeform 830"/>
            <p:cNvSpPr>
              <a:spLocks/>
            </p:cNvSpPr>
            <p:nvPr/>
          </p:nvSpPr>
          <p:spPr bwMode="auto">
            <a:xfrm>
              <a:off x="1281" y="3014"/>
              <a:ext cx="162" cy="442"/>
            </a:xfrm>
            <a:custGeom>
              <a:avLst/>
              <a:gdLst>
                <a:gd name="T0" fmla="*/ 161 w 162"/>
                <a:gd name="T1" fmla="*/ 440 h 442"/>
                <a:gd name="T2" fmla="*/ 100 w 162"/>
                <a:gd name="T3" fmla="*/ 441 h 442"/>
                <a:gd name="T4" fmla="*/ 88 w 162"/>
                <a:gd name="T5" fmla="*/ 428 h 442"/>
                <a:gd name="T6" fmla="*/ 88 w 162"/>
                <a:gd name="T7" fmla="*/ 403 h 442"/>
                <a:gd name="T8" fmla="*/ 133 w 162"/>
                <a:gd name="T9" fmla="*/ 403 h 442"/>
                <a:gd name="T10" fmla="*/ 132 w 162"/>
                <a:gd name="T11" fmla="*/ 353 h 442"/>
                <a:gd name="T12" fmla="*/ 88 w 162"/>
                <a:gd name="T13" fmla="*/ 353 h 442"/>
                <a:gd name="T14" fmla="*/ 88 w 162"/>
                <a:gd name="T15" fmla="*/ 314 h 442"/>
                <a:gd name="T16" fmla="*/ 104 w 162"/>
                <a:gd name="T17" fmla="*/ 313 h 442"/>
                <a:gd name="T18" fmla="*/ 106 w 162"/>
                <a:gd name="T19" fmla="*/ 307 h 442"/>
                <a:gd name="T20" fmla="*/ 106 w 162"/>
                <a:gd name="T21" fmla="*/ 177 h 442"/>
                <a:gd name="T22" fmla="*/ 0 w 162"/>
                <a:gd name="T23" fmla="*/ 177 h 442"/>
                <a:gd name="T24" fmla="*/ 0 w 162"/>
                <a:gd name="T25" fmla="*/ 130 h 442"/>
                <a:gd name="T26" fmla="*/ 11 w 162"/>
                <a:gd name="T27" fmla="*/ 100 h 442"/>
                <a:gd name="T28" fmla="*/ 30 w 162"/>
                <a:gd name="T29" fmla="*/ 100 h 442"/>
                <a:gd name="T30" fmla="*/ 30 w 162"/>
                <a:gd name="T31" fmla="*/ 133 h 442"/>
                <a:gd name="T32" fmla="*/ 117 w 162"/>
                <a:gd name="T33" fmla="*/ 133 h 442"/>
                <a:gd name="T34" fmla="*/ 117 w 162"/>
                <a:gd name="T35" fmla="*/ 0 h 442"/>
                <a:gd name="T36" fmla="*/ 132 w 162"/>
                <a:gd name="T37" fmla="*/ 0 h 442"/>
                <a:gd name="T38" fmla="*/ 132 w 162"/>
                <a:gd name="T39" fmla="*/ 302 h 442"/>
                <a:gd name="T40" fmla="*/ 161 w 162"/>
                <a:gd name="T41" fmla="*/ 302 h 442"/>
                <a:gd name="T42" fmla="*/ 161 w 162"/>
                <a:gd name="T43" fmla="*/ 44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2" h="442">
                  <a:moveTo>
                    <a:pt x="161" y="440"/>
                  </a:moveTo>
                  <a:lnTo>
                    <a:pt x="100" y="441"/>
                  </a:lnTo>
                  <a:lnTo>
                    <a:pt x="88" y="428"/>
                  </a:lnTo>
                  <a:lnTo>
                    <a:pt x="88" y="403"/>
                  </a:lnTo>
                  <a:lnTo>
                    <a:pt x="133" y="403"/>
                  </a:lnTo>
                  <a:lnTo>
                    <a:pt x="132" y="353"/>
                  </a:lnTo>
                  <a:lnTo>
                    <a:pt x="88" y="353"/>
                  </a:lnTo>
                  <a:lnTo>
                    <a:pt x="88" y="314"/>
                  </a:lnTo>
                  <a:lnTo>
                    <a:pt x="104" y="313"/>
                  </a:lnTo>
                  <a:lnTo>
                    <a:pt x="106" y="307"/>
                  </a:lnTo>
                  <a:lnTo>
                    <a:pt x="106" y="177"/>
                  </a:lnTo>
                  <a:lnTo>
                    <a:pt x="0" y="177"/>
                  </a:lnTo>
                  <a:lnTo>
                    <a:pt x="0" y="130"/>
                  </a:lnTo>
                  <a:lnTo>
                    <a:pt x="11" y="100"/>
                  </a:lnTo>
                  <a:lnTo>
                    <a:pt x="30" y="100"/>
                  </a:lnTo>
                  <a:lnTo>
                    <a:pt x="30" y="133"/>
                  </a:lnTo>
                  <a:lnTo>
                    <a:pt x="117" y="133"/>
                  </a:lnTo>
                  <a:lnTo>
                    <a:pt x="117" y="0"/>
                  </a:lnTo>
                  <a:lnTo>
                    <a:pt x="132" y="0"/>
                  </a:lnTo>
                  <a:lnTo>
                    <a:pt x="132" y="302"/>
                  </a:lnTo>
                  <a:lnTo>
                    <a:pt x="161" y="302"/>
                  </a:lnTo>
                  <a:lnTo>
                    <a:pt x="161" y="440"/>
                  </a:lnTo>
                </a:path>
              </a:pathLst>
            </a:custGeom>
            <a:solidFill>
              <a:srgbClr val="FFCC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055" name="Freeform 831"/>
            <p:cNvSpPr>
              <a:spLocks/>
            </p:cNvSpPr>
            <p:nvPr/>
          </p:nvSpPr>
          <p:spPr bwMode="auto">
            <a:xfrm>
              <a:off x="1527" y="3016"/>
              <a:ext cx="165" cy="440"/>
            </a:xfrm>
            <a:custGeom>
              <a:avLst/>
              <a:gdLst>
                <a:gd name="T0" fmla="*/ 0 w 165"/>
                <a:gd name="T1" fmla="*/ 439 h 440"/>
                <a:gd name="T2" fmla="*/ 64 w 165"/>
                <a:gd name="T3" fmla="*/ 439 h 440"/>
                <a:gd name="T4" fmla="*/ 76 w 165"/>
                <a:gd name="T5" fmla="*/ 426 h 440"/>
                <a:gd name="T6" fmla="*/ 76 w 165"/>
                <a:gd name="T7" fmla="*/ 401 h 440"/>
                <a:gd name="T8" fmla="*/ 31 w 165"/>
                <a:gd name="T9" fmla="*/ 401 h 440"/>
                <a:gd name="T10" fmla="*/ 31 w 165"/>
                <a:gd name="T11" fmla="*/ 351 h 440"/>
                <a:gd name="T12" fmla="*/ 76 w 165"/>
                <a:gd name="T13" fmla="*/ 351 h 440"/>
                <a:gd name="T14" fmla="*/ 76 w 165"/>
                <a:gd name="T15" fmla="*/ 312 h 440"/>
                <a:gd name="T16" fmla="*/ 60 w 165"/>
                <a:gd name="T17" fmla="*/ 311 h 440"/>
                <a:gd name="T18" fmla="*/ 60 w 165"/>
                <a:gd name="T19" fmla="*/ 305 h 440"/>
                <a:gd name="T20" fmla="*/ 60 w 165"/>
                <a:gd name="T21" fmla="*/ 175 h 440"/>
                <a:gd name="T22" fmla="*/ 164 w 165"/>
                <a:gd name="T23" fmla="*/ 175 h 440"/>
                <a:gd name="T24" fmla="*/ 164 w 165"/>
                <a:gd name="T25" fmla="*/ 128 h 440"/>
                <a:gd name="T26" fmla="*/ 153 w 165"/>
                <a:gd name="T27" fmla="*/ 98 h 440"/>
                <a:gd name="T28" fmla="*/ 134 w 165"/>
                <a:gd name="T29" fmla="*/ 98 h 440"/>
                <a:gd name="T30" fmla="*/ 134 w 165"/>
                <a:gd name="T31" fmla="*/ 131 h 440"/>
                <a:gd name="T32" fmla="*/ 48 w 165"/>
                <a:gd name="T33" fmla="*/ 131 h 440"/>
                <a:gd name="T34" fmla="*/ 48 w 165"/>
                <a:gd name="T35" fmla="*/ 0 h 440"/>
                <a:gd name="T36" fmla="*/ 32 w 165"/>
                <a:gd name="T37" fmla="*/ 0 h 440"/>
                <a:gd name="T38" fmla="*/ 32 w 165"/>
                <a:gd name="T39" fmla="*/ 300 h 440"/>
                <a:gd name="T40" fmla="*/ 0 w 165"/>
                <a:gd name="T41" fmla="*/ 300 h 440"/>
                <a:gd name="T42" fmla="*/ 0 w 165"/>
                <a:gd name="T43" fmla="*/ 439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5" h="440">
                  <a:moveTo>
                    <a:pt x="0" y="439"/>
                  </a:moveTo>
                  <a:lnTo>
                    <a:pt x="64" y="439"/>
                  </a:lnTo>
                  <a:lnTo>
                    <a:pt x="76" y="426"/>
                  </a:lnTo>
                  <a:lnTo>
                    <a:pt x="76" y="401"/>
                  </a:lnTo>
                  <a:lnTo>
                    <a:pt x="31" y="401"/>
                  </a:lnTo>
                  <a:lnTo>
                    <a:pt x="31" y="351"/>
                  </a:lnTo>
                  <a:lnTo>
                    <a:pt x="76" y="351"/>
                  </a:lnTo>
                  <a:lnTo>
                    <a:pt x="76" y="312"/>
                  </a:lnTo>
                  <a:lnTo>
                    <a:pt x="60" y="311"/>
                  </a:lnTo>
                  <a:lnTo>
                    <a:pt x="60" y="305"/>
                  </a:lnTo>
                  <a:lnTo>
                    <a:pt x="60" y="175"/>
                  </a:lnTo>
                  <a:lnTo>
                    <a:pt x="164" y="175"/>
                  </a:lnTo>
                  <a:lnTo>
                    <a:pt x="164" y="128"/>
                  </a:lnTo>
                  <a:lnTo>
                    <a:pt x="153" y="98"/>
                  </a:lnTo>
                  <a:lnTo>
                    <a:pt x="134" y="98"/>
                  </a:lnTo>
                  <a:lnTo>
                    <a:pt x="134" y="131"/>
                  </a:lnTo>
                  <a:lnTo>
                    <a:pt x="48" y="131"/>
                  </a:lnTo>
                  <a:lnTo>
                    <a:pt x="48" y="0"/>
                  </a:lnTo>
                  <a:lnTo>
                    <a:pt x="32" y="0"/>
                  </a:lnTo>
                  <a:lnTo>
                    <a:pt x="32" y="300"/>
                  </a:lnTo>
                  <a:lnTo>
                    <a:pt x="0" y="300"/>
                  </a:lnTo>
                  <a:lnTo>
                    <a:pt x="0" y="439"/>
                  </a:lnTo>
                </a:path>
              </a:pathLst>
            </a:custGeom>
            <a:solidFill>
              <a:srgbClr val="FFCC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056" name="Line 832"/>
            <p:cNvSpPr>
              <a:spLocks noChangeShapeType="1"/>
            </p:cNvSpPr>
            <p:nvPr/>
          </p:nvSpPr>
          <p:spPr bwMode="auto">
            <a:xfrm>
              <a:off x="1451" y="3465"/>
              <a:ext cx="6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9057" name="Line 833"/>
            <p:cNvSpPr>
              <a:spLocks noChangeShapeType="1"/>
            </p:cNvSpPr>
            <p:nvPr/>
          </p:nvSpPr>
          <p:spPr bwMode="auto">
            <a:xfrm>
              <a:off x="1451" y="3483"/>
              <a:ext cx="6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9058" name="Freeform 834"/>
            <p:cNvSpPr>
              <a:spLocks/>
            </p:cNvSpPr>
            <p:nvPr/>
          </p:nvSpPr>
          <p:spPr bwMode="auto">
            <a:xfrm>
              <a:off x="1601" y="3020"/>
              <a:ext cx="557" cy="580"/>
            </a:xfrm>
            <a:custGeom>
              <a:avLst/>
              <a:gdLst>
                <a:gd name="T0" fmla="*/ 187 w 557"/>
                <a:gd name="T1" fmla="*/ 554 h 580"/>
                <a:gd name="T2" fmla="*/ 187 w 557"/>
                <a:gd name="T3" fmla="*/ 501 h 580"/>
                <a:gd name="T4" fmla="*/ 168 w 557"/>
                <a:gd name="T5" fmla="*/ 487 h 580"/>
                <a:gd name="T6" fmla="*/ 187 w 557"/>
                <a:gd name="T7" fmla="*/ 476 h 580"/>
                <a:gd name="T8" fmla="*/ 152 w 557"/>
                <a:gd name="T9" fmla="*/ 454 h 580"/>
                <a:gd name="T10" fmla="*/ 152 w 557"/>
                <a:gd name="T11" fmla="*/ 450 h 580"/>
                <a:gd name="T12" fmla="*/ 187 w 557"/>
                <a:gd name="T13" fmla="*/ 429 h 580"/>
                <a:gd name="T14" fmla="*/ 152 w 557"/>
                <a:gd name="T15" fmla="*/ 407 h 580"/>
                <a:gd name="T16" fmla="*/ 152 w 557"/>
                <a:gd name="T17" fmla="*/ 403 h 580"/>
                <a:gd name="T18" fmla="*/ 187 w 557"/>
                <a:gd name="T19" fmla="*/ 381 h 580"/>
                <a:gd name="T20" fmla="*/ 152 w 557"/>
                <a:gd name="T21" fmla="*/ 359 h 580"/>
                <a:gd name="T22" fmla="*/ 152 w 557"/>
                <a:gd name="T23" fmla="*/ 355 h 580"/>
                <a:gd name="T24" fmla="*/ 187 w 557"/>
                <a:gd name="T25" fmla="*/ 334 h 580"/>
                <a:gd name="T26" fmla="*/ 152 w 557"/>
                <a:gd name="T27" fmla="*/ 312 h 580"/>
                <a:gd name="T28" fmla="*/ 152 w 557"/>
                <a:gd name="T29" fmla="*/ 308 h 580"/>
                <a:gd name="T30" fmla="*/ 187 w 557"/>
                <a:gd name="T31" fmla="*/ 287 h 580"/>
                <a:gd name="T32" fmla="*/ 152 w 557"/>
                <a:gd name="T33" fmla="*/ 265 h 580"/>
                <a:gd name="T34" fmla="*/ 152 w 557"/>
                <a:gd name="T35" fmla="*/ 157 h 580"/>
                <a:gd name="T36" fmla="*/ 126 w 557"/>
                <a:gd name="T37" fmla="*/ 98 h 580"/>
                <a:gd name="T38" fmla="*/ 126 w 557"/>
                <a:gd name="T39" fmla="*/ 69 h 580"/>
                <a:gd name="T40" fmla="*/ 112 w 557"/>
                <a:gd name="T41" fmla="*/ 55 h 580"/>
                <a:gd name="T42" fmla="*/ 58 w 557"/>
                <a:gd name="T43" fmla="*/ 55 h 580"/>
                <a:gd name="T44" fmla="*/ 12 w 557"/>
                <a:gd name="T45" fmla="*/ 104 h 580"/>
                <a:gd name="T46" fmla="*/ 0 w 557"/>
                <a:gd name="T47" fmla="*/ 104 h 580"/>
                <a:gd name="T48" fmla="*/ 0 w 557"/>
                <a:gd name="T49" fmla="*/ 1 h 580"/>
                <a:gd name="T50" fmla="*/ 173 w 557"/>
                <a:gd name="T51" fmla="*/ 0 h 580"/>
                <a:gd name="T52" fmla="*/ 173 w 557"/>
                <a:gd name="T53" fmla="*/ 59 h 580"/>
                <a:gd name="T54" fmla="*/ 183 w 557"/>
                <a:gd name="T55" fmla="*/ 92 h 580"/>
                <a:gd name="T56" fmla="*/ 194 w 557"/>
                <a:gd name="T57" fmla="*/ 98 h 580"/>
                <a:gd name="T58" fmla="*/ 518 w 557"/>
                <a:gd name="T59" fmla="*/ 107 h 580"/>
                <a:gd name="T60" fmla="*/ 556 w 557"/>
                <a:gd name="T61" fmla="*/ 141 h 580"/>
                <a:gd name="T62" fmla="*/ 556 w 557"/>
                <a:gd name="T63" fmla="*/ 179 h 580"/>
                <a:gd name="T64" fmla="*/ 512 w 557"/>
                <a:gd name="T65" fmla="*/ 179 h 580"/>
                <a:gd name="T66" fmla="*/ 512 w 557"/>
                <a:gd name="T67" fmla="*/ 229 h 580"/>
                <a:gd name="T68" fmla="*/ 556 w 557"/>
                <a:gd name="T69" fmla="*/ 229 h 580"/>
                <a:gd name="T70" fmla="*/ 556 w 557"/>
                <a:gd name="T71" fmla="*/ 310 h 580"/>
                <a:gd name="T72" fmla="*/ 512 w 557"/>
                <a:gd name="T73" fmla="*/ 310 h 580"/>
                <a:gd name="T74" fmla="*/ 490 w 557"/>
                <a:gd name="T75" fmla="*/ 264 h 580"/>
                <a:gd name="T76" fmla="*/ 449 w 557"/>
                <a:gd name="T77" fmla="*/ 264 h 580"/>
                <a:gd name="T78" fmla="*/ 449 w 557"/>
                <a:gd name="T79" fmla="*/ 370 h 580"/>
                <a:gd name="T80" fmla="*/ 390 w 557"/>
                <a:gd name="T81" fmla="*/ 370 h 580"/>
                <a:gd name="T82" fmla="*/ 390 w 557"/>
                <a:gd name="T83" fmla="*/ 207 h 580"/>
                <a:gd name="T84" fmla="*/ 274 w 557"/>
                <a:gd name="T85" fmla="*/ 207 h 580"/>
                <a:gd name="T86" fmla="*/ 274 w 557"/>
                <a:gd name="T87" fmla="*/ 188 h 580"/>
                <a:gd name="T88" fmla="*/ 262 w 557"/>
                <a:gd name="T89" fmla="*/ 188 h 580"/>
                <a:gd name="T90" fmla="*/ 245 w 557"/>
                <a:gd name="T91" fmla="*/ 204 h 580"/>
                <a:gd name="T92" fmla="*/ 245 w 557"/>
                <a:gd name="T93" fmla="*/ 579 h 580"/>
                <a:gd name="T94" fmla="*/ 163 w 557"/>
                <a:gd name="T95" fmla="*/ 579 h 580"/>
                <a:gd name="T96" fmla="*/ 187 w 557"/>
                <a:gd name="T97" fmla="*/ 554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7" h="580">
                  <a:moveTo>
                    <a:pt x="187" y="554"/>
                  </a:moveTo>
                  <a:lnTo>
                    <a:pt x="187" y="501"/>
                  </a:lnTo>
                  <a:lnTo>
                    <a:pt x="168" y="487"/>
                  </a:lnTo>
                  <a:lnTo>
                    <a:pt x="187" y="476"/>
                  </a:lnTo>
                  <a:lnTo>
                    <a:pt x="152" y="454"/>
                  </a:lnTo>
                  <a:lnTo>
                    <a:pt x="152" y="450"/>
                  </a:lnTo>
                  <a:lnTo>
                    <a:pt x="187" y="429"/>
                  </a:lnTo>
                  <a:lnTo>
                    <a:pt x="152" y="407"/>
                  </a:lnTo>
                  <a:lnTo>
                    <a:pt x="152" y="403"/>
                  </a:lnTo>
                  <a:lnTo>
                    <a:pt x="187" y="381"/>
                  </a:lnTo>
                  <a:lnTo>
                    <a:pt x="152" y="359"/>
                  </a:lnTo>
                  <a:lnTo>
                    <a:pt x="152" y="355"/>
                  </a:lnTo>
                  <a:lnTo>
                    <a:pt x="187" y="334"/>
                  </a:lnTo>
                  <a:lnTo>
                    <a:pt x="152" y="312"/>
                  </a:lnTo>
                  <a:lnTo>
                    <a:pt x="152" y="308"/>
                  </a:lnTo>
                  <a:lnTo>
                    <a:pt x="187" y="287"/>
                  </a:lnTo>
                  <a:lnTo>
                    <a:pt x="152" y="265"/>
                  </a:lnTo>
                  <a:lnTo>
                    <a:pt x="152" y="157"/>
                  </a:lnTo>
                  <a:lnTo>
                    <a:pt x="126" y="98"/>
                  </a:lnTo>
                  <a:lnTo>
                    <a:pt x="126" y="69"/>
                  </a:lnTo>
                  <a:lnTo>
                    <a:pt x="112" y="55"/>
                  </a:lnTo>
                  <a:lnTo>
                    <a:pt x="58" y="55"/>
                  </a:lnTo>
                  <a:lnTo>
                    <a:pt x="12" y="104"/>
                  </a:lnTo>
                  <a:lnTo>
                    <a:pt x="0" y="104"/>
                  </a:lnTo>
                  <a:lnTo>
                    <a:pt x="0" y="1"/>
                  </a:lnTo>
                  <a:lnTo>
                    <a:pt x="173" y="0"/>
                  </a:lnTo>
                  <a:lnTo>
                    <a:pt x="173" y="59"/>
                  </a:lnTo>
                  <a:lnTo>
                    <a:pt x="183" y="92"/>
                  </a:lnTo>
                  <a:lnTo>
                    <a:pt x="194" y="98"/>
                  </a:lnTo>
                  <a:lnTo>
                    <a:pt x="518" y="107"/>
                  </a:lnTo>
                  <a:lnTo>
                    <a:pt x="556" y="141"/>
                  </a:lnTo>
                  <a:lnTo>
                    <a:pt x="556" y="179"/>
                  </a:lnTo>
                  <a:lnTo>
                    <a:pt x="512" y="179"/>
                  </a:lnTo>
                  <a:lnTo>
                    <a:pt x="512" y="229"/>
                  </a:lnTo>
                  <a:lnTo>
                    <a:pt x="556" y="229"/>
                  </a:lnTo>
                  <a:lnTo>
                    <a:pt x="556" y="310"/>
                  </a:lnTo>
                  <a:lnTo>
                    <a:pt x="512" y="310"/>
                  </a:lnTo>
                  <a:lnTo>
                    <a:pt x="490" y="264"/>
                  </a:lnTo>
                  <a:lnTo>
                    <a:pt x="449" y="264"/>
                  </a:lnTo>
                  <a:lnTo>
                    <a:pt x="449" y="370"/>
                  </a:lnTo>
                  <a:lnTo>
                    <a:pt x="390" y="370"/>
                  </a:lnTo>
                  <a:lnTo>
                    <a:pt x="390" y="207"/>
                  </a:lnTo>
                  <a:lnTo>
                    <a:pt x="274" y="207"/>
                  </a:lnTo>
                  <a:lnTo>
                    <a:pt x="274" y="188"/>
                  </a:lnTo>
                  <a:lnTo>
                    <a:pt x="262" y="188"/>
                  </a:lnTo>
                  <a:lnTo>
                    <a:pt x="245" y="204"/>
                  </a:lnTo>
                  <a:lnTo>
                    <a:pt x="245" y="579"/>
                  </a:lnTo>
                  <a:lnTo>
                    <a:pt x="163" y="579"/>
                  </a:lnTo>
                  <a:lnTo>
                    <a:pt x="187" y="554"/>
                  </a:lnTo>
                </a:path>
              </a:pathLst>
            </a:custGeom>
            <a:solidFill>
              <a:srgbClr val="CBCBCB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059" name="Freeform 835"/>
            <p:cNvSpPr>
              <a:spLocks/>
            </p:cNvSpPr>
            <p:nvPr/>
          </p:nvSpPr>
          <p:spPr bwMode="auto">
            <a:xfrm>
              <a:off x="921" y="3301"/>
              <a:ext cx="201" cy="298"/>
            </a:xfrm>
            <a:custGeom>
              <a:avLst/>
              <a:gdLst>
                <a:gd name="T0" fmla="*/ 198 w 201"/>
                <a:gd name="T1" fmla="*/ 297 h 298"/>
                <a:gd name="T2" fmla="*/ 168 w 201"/>
                <a:gd name="T3" fmla="*/ 296 h 298"/>
                <a:gd name="T4" fmla="*/ 62 w 201"/>
                <a:gd name="T5" fmla="*/ 153 h 298"/>
                <a:gd name="T6" fmla="*/ 42 w 201"/>
                <a:gd name="T7" fmla="*/ 153 h 298"/>
                <a:gd name="T8" fmla="*/ 0 w 201"/>
                <a:gd name="T9" fmla="*/ 114 h 298"/>
                <a:gd name="T10" fmla="*/ 0 w 201"/>
                <a:gd name="T11" fmla="*/ 91 h 298"/>
                <a:gd name="T12" fmla="*/ 60 w 201"/>
                <a:gd name="T13" fmla="*/ 89 h 298"/>
                <a:gd name="T14" fmla="*/ 60 w 201"/>
                <a:gd name="T15" fmla="*/ 1 h 298"/>
                <a:gd name="T16" fmla="*/ 158 w 201"/>
                <a:gd name="T17" fmla="*/ 0 h 298"/>
                <a:gd name="T18" fmla="*/ 158 w 201"/>
                <a:gd name="T19" fmla="*/ 174 h 298"/>
                <a:gd name="T20" fmla="*/ 200 w 201"/>
                <a:gd name="T21" fmla="*/ 238 h 298"/>
                <a:gd name="T22" fmla="*/ 198 w 201"/>
                <a:gd name="T23" fmla="*/ 297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1" h="298">
                  <a:moveTo>
                    <a:pt x="198" y="297"/>
                  </a:moveTo>
                  <a:lnTo>
                    <a:pt x="168" y="296"/>
                  </a:lnTo>
                  <a:lnTo>
                    <a:pt x="62" y="153"/>
                  </a:lnTo>
                  <a:lnTo>
                    <a:pt x="42" y="153"/>
                  </a:lnTo>
                  <a:lnTo>
                    <a:pt x="0" y="114"/>
                  </a:lnTo>
                  <a:lnTo>
                    <a:pt x="0" y="91"/>
                  </a:lnTo>
                  <a:lnTo>
                    <a:pt x="60" y="89"/>
                  </a:lnTo>
                  <a:lnTo>
                    <a:pt x="60" y="1"/>
                  </a:lnTo>
                  <a:lnTo>
                    <a:pt x="158" y="0"/>
                  </a:lnTo>
                  <a:lnTo>
                    <a:pt x="158" y="174"/>
                  </a:lnTo>
                  <a:lnTo>
                    <a:pt x="200" y="238"/>
                  </a:lnTo>
                  <a:lnTo>
                    <a:pt x="198" y="297"/>
                  </a:lnTo>
                </a:path>
              </a:pathLst>
            </a:custGeom>
            <a:solidFill>
              <a:srgbClr val="777777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060" name="Freeform 836"/>
            <p:cNvSpPr>
              <a:spLocks/>
            </p:cNvSpPr>
            <p:nvPr/>
          </p:nvSpPr>
          <p:spPr bwMode="auto">
            <a:xfrm>
              <a:off x="1850" y="3300"/>
              <a:ext cx="201" cy="298"/>
            </a:xfrm>
            <a:custGeom>
              <a:avLst/>
              <a:gdLst>
                <a:gd name="T0" fmla="*/ 2 w 201"/>
                <a:gd name="T1" fmla="*/ 297 h 298"/>
                <a:gd name="T2" fmla="*/ 32 w 201"/>
                <a:gd name="T3" fmla="*/ 296 h 298"/>
                <a:gd name="T4" fmla="*/ 138 w 201"/>
                <a:gd name="T5" fmla="*/ 153 h 298"/>
                <a:gd name="T6" fmla="*/ 158 w 201"/>
                <a:gd name="T7" fmla="*/ 153 h 298"/>
                <a:gd name="T8" fmla="*/ 200 w 201"/>
                <a:gd name="T9" fmla="*/ 114 h 298"/>
                <a:gd name="T10" fmla="*/ 200 w 201"/>
                <a:gd name="T11" fmla="*/ 91 h 298"/>
                <a:gd name="T12" fmla="*/ 140 w 201"/>
                <a:gd name="T13" fmla="*/ 89 h 298"/>
                <a:gd name="T14" fmla="*/ 140 w 201"/>
                <a:gd name="T15" fmla="*/ 1 h 298"/>
                <a:gd name="T16" fmla="*/ 42 w 201"/>
                <a:gd name="T17" fmla="*/ 0 h 298"/>
                <a:gd name="T18" fmla="*/ 42 w 201"/>
                <a:gd name="T19" fmla="*/ 174 h 298"/>
                <a:gd name="T20" fmla="*/ 0 w 201"/>
                <a:gd name="T21" fmla="*/ 238 h 298"/>
                <a:gd name="T22" fmla="*/ 2 w 201"/>
                <a:gd name="T23" fmla="*/ 297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1" h="298">
                  <a:moveTo>
                    <a:pt x="2" y="297"/>
                  </a:moveTo>
                  <a:lnTo>
                    <a:pt x="32" y="296"/>
                  </a:lnTo>
                  <a:lnTo>
                    <a:pt x="138" y="153"/>
                  </a:lnTo>
                  <a:lnTo>
                    <a:pt x="158" y="153"/>
                  </a:lnTo>
                  <a:lnTo>
                    <a:pt x="200" y="114"/>
                  </a:lnTo>
                  <a:lnTo>
                    <a:pt x="200" y="91"/>
                  </a:lnTo>
                  <a:lnTo>
                    <a:pt x="140" y="89"/>
                  </a:lnTo>
                  <a:lnTo>
                    <a:pt x="140" y="1"/>
                  </a:lnTo>
                  <a:lnTo>
                    <a:pt x="42" y="0"/>
                  </a:lnTo>
                  <a:lnTo>
                    <a:pt x="42" y="174"/>
                  </a:lnTo>
                  <a:lnTo>
                    <a:pt x="0" y="238"/>
                  </a:lnTo>
                  <a:lnTo>
                    <a:pt x="2" y="297"/>
                  </a:lnTo>
                </a:path>
              </a:pathLst>
            </a:custGeom>
            <a:solidFill>
              <a:srgbClr val="777777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061" name="Rectangle 837"/>
            <p:cNvSpPr>
              <a:spLocks noChangeArrowheads="1"/>
            </p:cNvSpPr>
            <p:nvPr/>
          </p:nvSpPr>
          <p:spPr bwMode="auto">
            <a:xfrm>
              <a:off x="469" y="3125"/>
              <a:ext cx="2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defTabSz="76200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sz="1800">
                  <a:solidFill>
                    <a:srgbClr val="000000"/>
                  </a:solidFill>
                </a:rPr>
                <a:t>P1</a:t>
              </a:r>
            </a:p>
          </p:txBody>
        </p:sp>
        <p:sp>
          <p:nvSpPr>
            <p:cNvPr id="309062" name="Rectangle 838"/>
            <p:cNvSpPr>
              <a:spLocks noChangeArrowheads="1"/>
            </p:cNvSpPr>
            <p:nvPr/>
          </p:nvSpPr>
          <p:spPr bwMode="auto">
            <a:xfrm>
              <a:off x="2202" y="3125"/>
              <a:ext cx="2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defTabSz="76200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sz="1800">
                  <a:solidFill>
                    <a:srgbClr val="000000"/>
                  </a:solidFill>
                </a:rPr>
                <a:t>P2</a:t>
              </a:r>
            </a:p>
          </p:txBody>
        </p:sp>
        <p:sp>
          <p:nvSpPr>
            <p:cNvPr id="309063" name="AutoShape 839"/>
            <p:cNvSpPr>
              <a:spLocks noChangeArrowheads="1"/>
            </p:cNvSpPr>
            <p:nvPr/>
          </p:nvSpPr>
          <p:spPr bwMode="auto">
            <a:xfrm>
              <a:off x="337" y="2788"/>
              <a:ext cx="559" cy="267"/>
            </a:xfrm>
            <a:prstGeom prst="rightArrow">
              <a:avLst>
                <a:gd name="adj1" fmla="val 50000"/>
                <a:gd name="adj2" fmla="val 104691"/>
              </a:avLst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9064" name="AutoShape 840"/>
            <p:cNvSpPr>
              <a:spLocks noChangeArrowheads="1"/>
            </p:cNvSpPr>
            <p:nvPr/>
          </p:nvSpPr>
          <p:spPr bwMode="auto">
            <a:xfrm>
              <a:off x="2093" y="2792"/>
              <a:ext cx="559" cy="267"/>
            </a:xfrm>
            <a:prstGeom prst="rightArrow">
              <a:avLst>
                <a:gd name="adj1" fmla="val 50000"/>
                <a:gd name="adj2" fmla="val 104691"/>
              </a:avLst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9065" name="AutoShape 841"/>
            <p:cNvSpPr>
              <a:spLocks noChangeArrowheads="1"/>
            </p:cNvSpPr>
            <p:nvPr/>
          </p:nvSpPr>
          <p:spPr bwMode="auto">
            <a:xfrm>
              <a:off x="1101" y="2537"/>
              <a:ext cx="68" cy="68"/>
            </a:xfrm>
            <a:prstGeom prst="upArrow">
              <a:avLst>
                <a:gd name="adj1" fmla="val 50000"/>
                <a:gd name="adj2" fmla="val 49995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9066" name="AutoShape 842"/>
            <p:cNvSpPr>
              <a:spLocks noChangeArrowheads="1"/>
            </p:cNvSpPr>
            <p:nvPr/>
          </p:nvSpPr>
          <p:spPr bwMode="auto">
            <a:xfrm>
              <a:off x="1202" y="2520"/>
              <a:ext cx="68" cy="68"/>
            </a:xfrm>
            <a:prstGeom prst="upArrow">
              <a:avLst>
                <a:gd name="adj1" fmla="val 50000"/>
                <a:gd name="adj2" fmla="val 49995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9067" name="AutoShape 843"/>
            <p:cNvSpPr>
              <a:spLocks noChangeArrowheads="1"/>
            </p:cNvSpPr>
            <p:nvPr/>
          </p:nvSpPr>
          <p:spPr bwMode="auto">
            <a:xfrm>
              <a:off x="1695" y="2532"/>
              <a:ext cx="68" cy="68"/>
            </a:xfrm>
            <a:prstGeom prst="upArrow">
              <a:avLst>
                <a:gd name="adj1" fmla="val 50000"/>
                <a:gd name="adj2" fmla="val 49995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9068" name="AutoShape 844"/>
            <p:cNvSpPr>
              <a:spLocks noChangeArrowheads="1"/>
            </p:cNvSpPr>
            <p:nvPr/>
          </p:nvSpPr>
          <p:spPr bwMode="auto">
            <a:xfrm>
              <a:off x="1807" y="2538"/>
              <a:ext cx="68" cy="68"/>
            </a:xfrm>
            <a:prstGeom prst="upArrow">
              <a:avLst>
                <a:gd name="adj1" fmla="val 50000"/>
                <a:gd name="adj2" fmla="val 49995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309069" name="Group 845"/>
            <p:cNvGrpSpPr>
              <a:grpSpLocks/>
            </p:cNvGrpSpPr>
            <p:nvPr/>
          </p:nvGrpSpPr>
          <p:grpSpPr bwMode="auto">
            <a:xfrm>
              <a:off x="1808" y="2191"/>
              <a:ext cx="435" cy="667"/>
              <a:chOff x="1808" y="2191"/>
              <a:chExt cx="435" cy="667"/>
            </a:xfrm>
          </p:grpSpPr>
          <p:sp>
            <p:nvSpPr>
              <p:cNvPr id="309070" name="Line 846"/>
              <p:cNvSpPr>
                <a:spLocks noChangeShapeType="1"/>
              </p:cNvSpPr>
              <p:nvPr/>
            </p:nvSpPr>
            <p:spPr bwMode="auto">
              <a:xfrm flipH="1">
                <a:off x="1852" y="2191"/>
                <a:ext cx="391" cy="621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9071" name="Oval 847"/>
              <p:cNvSpPr>
                <a:spLocks noChangeArrowheads="1"/>
              </p:cNvSpPr>
              <p:nvPr/>
            </p:nvSpPr>
            <p:spPr bwMode="auto">
              <a:xfrm>
                <a:off x="1808" y="2804"/>
                <a:ext cx="54" cy="54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309518" name="Group 1294"/>
          <p:cNvGrpSpPr>
            <a:grpSpLocks/>
          </p:cNvGrpSpPr>
          <p:nvPr/>
        </p:nvGrpSpPr>
        <p:grpSpPr bwMode="auto">
          <a:xfrm>
            <a:off x="4522788" y="1704975"/>
            <a:ext cx="3932237" cy="4581525"/>
            <a:chOff x="337" y="947"/>
            <a:chExt cx="2477" cy="2886"/>
          </a:xfrm>
        </p:grpSpPr>
        <p:sp>
          <p:nvSpPr>
            <p:cNvPr id="309519" name="Freeform 1295"/>
            <p:cNvSpPr>
              <a:spLocks/>
            </p:cNvSpPr>
            <p:nvPr/>
          </p:nvSpPr>
          <p:spPr bwMode="auto">
            <a:xfrm>
              <a:off x="1025" y="2444"/>
              <a:ext cx="1135" cy="1329"/>
            </a:xfrm>
            <a:custGeom>
              <a:avLst/>
              <a:gdLst>
                <a:gd name="T0" fmla="*/ 6 w 1135"/>
                <a:gd name="T1" fmla="*/ 95 h 1329"/>
                <a:gd name="T2" fmla="*/ 228 w 1135"/>
                <a:gd name="T3" fmla="*/ 56 h 1329"/>
                <a:gd name="T4" fmla="*/ 356 w 1135"/>
                <a:gd name="T5" fmla="*/ 56 h 1329"/>
                <a:gd name="T6" fmla="*/ 361 w 1135"/>
                <a:gd name="T7" fmla="*/ 0 h 1329"/>
                <a:gd name="T8" fmla="*/ 556 w 1135"/>
                <a:gd name="T9" fmla="*/ 12 h 1329"/>
                <a:gd name="T10" fmla="*/ 561 w 1135"/>
                <a:gd name="T11" fmla="*/ 56 h 1329"/>
                <a:gd name="T12" fmla="*/ 917 w 1135"/>
                <a:gd name="T13" fmla="*/ 78 h 1329"/>
                <a:gd name="T14" fmla="*/ 916 w 1135"/>
                <a:gd name="T15" fmla="*/ 225 h 1329"/>
                <a:gd name="T16" fmla="*/ 1134 w 1135"/>
                <a:gd name="T17" fmla="*/ 228 h 1329"/>
                <a:gd name="T18" fmla="*/ 1134 w 1135"/>
                <a:gd name="T19" fmla="*/ 735 h 1329"/>
                <a:gd name="T20" fmla="*/ 778 w 1135"/>
                <a:gd name="T21" fmla="*/ 728 h 1329"/>
                <a:gd name="T22" fmla="*/ 711 w 1135"/>
                <a:gd name="T23" fmla="*/ 606 h 1329"/>
                <a:gd name="T24" fmla="*/ 611 w 1135"/>
                <a:gd name="T25" fmla="*/ 623 h 1329"/>
                <a:gd name="T26" fmla="*/ 606 w 1135"/>
                <a:gd name="T27" fmla="*/ 1317 h 1329"/>
                <a:gd name="T28" fmla="*/ 322 w 1135"/>
                <a:gd name="T29" fmla="*/ 1328 h 1329"/>
                <a:gd name="T30" fmla="*/ 322 w 1135"/>
                <a:gd name="T31" fmla="*/ 295 h 1329"/>
                <a:gd name="T32" fmla="*/ 206 w 1135"/>
                <a:gd name="T33" fmla="*/ 289 h 1329"/>
                <a:gd name="T34" fmla="*/ 0 w 1135"/>
                <a:gd name="T35" fmla="*/ 234 h 1329"/>
                <a:gd name="T36" fmla="*/ 6 w 1135"/>
                <a:gd name="T37" fmla="*/ 95 h 1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5" h="1329">
                  <a:moveTo>
                    <a:pt x="6" y="95"/>
                  </a:moveTo>
                  <a:lnTo>
                    <a:pt x="228" y="56"/>
                  </a:lnTo>
                  <a:lnTo>
                    <a:pt x="356" y="56"/>
                  </a:lnTo>
                  <a:lnTo>
                    <a:pt x="361" y="0"/>
                  </a:lnTo>
                  <a:lnTo>
                    <a:pt x="556" y="12"/>
                  </a:lnTo>
                  <a:lnTo>
                    <a:pt x="561" y="56"/>
                  </a:lnTo>
                  <a:lnTo>
                    <a:pt x="917" y="78"/>
                  </a:lnTo>
                  <a:lnTo>
                    <a:pt x="916" y="225"/>
                  </a:lnTo>
                  <a:lnTo>
                    <a:pt x="1134" y="228"/>
                  </a:lnTo>
                  <a:lnTo>
                    <a:pt x="1134" y="735"/>
                  </a:lnTo>
                  <a:lnTo>
                    <a:pt x="778" y="728"/>
                  </a:lnTo>
                  <a:lnTo>
                    <a:pt x="711" y="606"/>
                  </a:lnTo>
                  <a:lnTo>
                    <a:pt x="611" y="623"/>
                  </a:lnTo>
                  <a:lnTo>
                    <a:pt x="606" y="1317"/>
                  </a:lnTo>
                  <a:lnTo>
                    <a:pt x="322" y="1328"/>
                  </a:lnTo>
                  <a:lnTo>
                    <a:pt x="322" y="295"/>
                  </a:lnTo>
                  <a:lnTo>
                    <a:pt x="206" y="289"/>
                  </a:lnTo>
                  <a:lnTo>
                    <a:pt x="0" y="234"/>
                  </a:lnTo>
                  <a:lnTo>
                    <a:pt x="6" y="95"/>
                  </a:lnTo>
                </a:path>
              </a:pathLst>
            </a:custGeom>
            <a:solidFill>
              <a:srgbClr val="99CC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520" name="Freeform 1296"/>
            <p:cNvSpPr>
              <a:spLocks/>
            </p:cNvSpPr>
            <p:nvPr/>
          </p:nvSpPr>
          <p:spPr bwMode="auto">
            <a:xfrm>
              <a:off x="813" y="2672"/>
              <a:ext cx="975" cy="890"/>
            </a:xfrm>
            <a:custGeom>
              <a:avLst/>
              <a:gdLst>
                <a:gd name="T0" fmla="*/ 2 w 975"/>
                <a:gd name="T1" fmla="*/ 0 h 890"/>
                <a:gd name="T2" fmla="*/ 546 w 975"/>
                <a:gd name="T3" fmla="*/ 84 h 890"/>
                <a:gd name="T4" fmla="*/ 546 w 975"/>
                <a:gd name="T5" fmla="*/ 495 h 890"/>
                <a:gd name="T6" fmla="*/ 591 w 975"/>
                <a:gd name="T7" fmla="*/ 495 h 890"/>
                <a:gd name="T8" fmla="*/ 606 w 975"/>
                <a:gd name="T9" fmla="*/ 718 h 890"/>
                <a:gd name="T10" fmla="*/ 738 w 975"/>
                <a:gd name="T11" fmla="*/ 718 h 890"/>
                <a:gd name="T12" fmla="*/ 757 w 975"/>
                <a:gd name="T13" fmla="*/ 499 h 890"/>
                <a:gd name="T14" fmla="*/ 790 w 975"/>
                <a:gd name="T15" fmla="*/ 500 h 890"/>
                <a:gd name="T16" fmla="*/ 824 w 975"/>
                <a:gd name="T17" fmla="*/ 372 h 890"/>
                <a:gd name="T18" fmla="*/ 930 w 975"/>
                <a:gd name="T19" fmla="*/ 383 h 890"/>
                <a:gd name="T20" fmla="*/ 974 w 975"/>
                <a:gd name="T21" fmla="*/ 539 h 890"/>
                <a:gd name="T22" fmla="*/ 919 w 975"/>
                <a:gd name="T23" fmla="*/ 889 h 890"/>
                <a:gd name="T24" fmla="*/ 808 w 975"/>
                <a:gd name="T25" fmla="*/ 883 h 890"/>
                <a:gd name="T26" fmla="*/ 808 w 975"/>
                <a:gd name="T27" fmla="*/ 717 h 890"/>
                <a:gd name="T28" fmla="*/ 790 w 975"/>
                <a:gd name="T29" fmla="*/ 716 h 890"/>
                <a:gd name="T30" fmla="*/ 651 w 975"/>
                <a:gd name="T31" fmla="*/ 716 h 890"/>
                <a:gd name="T32" fmla="*/ 617 w 975"/>
                <a:gd name="T33" fmla="*/ 718 h 890"/>
                <a:gd name="T34" fmla="*/ 535 w 975"/>
                <a:gd name="T35" fmla="*/ 717 h 890"/>
                <a:gd name="T36" fmla="*/ 535 w 975"/>
                <a:gd name="T37" fmla="*/ 883 h 890"/>
                <a:gd name="T38" fmla="*/ 446 w 975"/>
                <a:gd name="T39" fmla="*/ 883 h 890"/>
                <a:gd name="T40" fmla="*/ 352 w 975"/>
                <a:gd name="T41" fmla="*/ 495 h 890"/>
                <a:gd name="T42" fmla="*/ 0 w 975"/>
                <a:gd name="T43" fmla="*/ 506 h 890"/>
                <a:gd name="T44" fmla="*/ 2 w 975"/>
                <a:gd name="T45" fmla="*/ 0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75" h="890">
                  <a:moveTo>
                    <a:pt x="2" y="0"/>
                  </a:moveTo>
                  <a:lnTo>
                    <a:pt x="546" y="84"/>
                  </a:lnTo>
                  <a:lnTo>
                    <a:pt x="546" y="495"/>
                  </a:lnTo>
                  <a:lnTo>
                    <a:pt x="591" y="495"/>
                  </a:lnTo>
                  <a:lnTo>
                    <a:pt x="606" y="718"/>
                  </a:lnTo>
                  <a:lnTo>
                    <a:pt x="738" y="718"/>
                  </a:lnTo>
                  <a:lnTo>
                    <a:pt x="757" y="499"/>
                  </a:lnTo>
                  <a:lnTo>
                    <a:pt x="790" y="500"/>
                  </a:lnTo>
                  <a:lnTo>
                    <a:pt x="824" y="372"/>
                  </a:lnTo>
                  <a:lnTo>
                    <a:pt x="930" y="383"/>
                  </a:lnTo>
                  <a:lnTo>
                    <a:pt x="974" y="539"/>
                  </a:lnTo>
                  <a:lnTo>
                    <a:pt x="919" y="889"/>
                  </a:lnTo>
                  <a:lnTo>
                    <a:pt x="808" y="883"/>
                  </a:lnTo>
                  <a:lnTo>
                    <a:pt x="808" y="717"/>
                  </a:lnTo>
                  <a:lnTo>
                    <a:pt x="790" y="716"/>
                  </a:lnTo>
                  <a:lnTo>
                    <a:pt x="651" y="716"/>
                  </a:lnTo>
                  <a:lnTo>
                    <a:pt x="617" y="718"/>
                  </a:lnTo>
                  <a:lnTo>
                    <a:pt x="535" y="717"/>
                  </a:lnTo>
                  <a:lnTo>
                    <a:pt x="535" y="883"/>
                  </a:lnTo>
                  <a:lnTo>
                    <a:pt x="446" y="883"/>
                  </a:lnTo>
                  <a:lnTo>
                    <a:pt x="352" y="495"/>
                  </a:lnTo>
                  <a:lnTo>
                    <a:pt x="0" y="506"/>
                  </a:lnTo>
                  <a:lnTo>
                    <a:pt x="2" y="0"/>
                  </a:lnTo>
                </a:path>
              </a:pathLst>
            </a:custGeom>
            <a:solidFill>
              <a:srgbClr val="3399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521" name="Freeform 1297"/>
            <p:cNvSpPr>
              <a:spLocks/>
            </p:cNvSpPr>
            <p:nvPr/>
          </p:nvSpPr>
          <p:spPr bwMode="auto">
            <a:xfrm>
              <a:off x="1020" y="1333"/>
              <a:ext cx="962" cy="1207"/>
            </a:xfrm>
            <a:custGeom>
              <a:avLst/>
              <a:gdLst>
                <a:gd name="T0" fmla="*/ 100 w 962"/>
                <a:gd name="T1" fmla="*/ 56 h 1207"/>
                <a:gd name="T2" fmla="*/ 94 w 962"/>
                <a:gd name="T3" fmla="*/ 761 h 1207"/>
                <a:gd name="T4" fmla="*/ 5 w 962"/>
                <a:gd name="T5" fmla="*/ 761 h 1207"/>
                <a:gd name="T6" fmla="*/ 0 w 962"/>
                <a:gd name="T7" fmla="*/ 1195 h 1207"/>
                <a:gd name="T8" fmla="*/ 227 w 962"/>
                <a:gd name="T9" fmla="*/ 1161 h 1207"/>
                <a:gd name="T10" fmla="*/ 361 w 962"/>
                <a:gd name="T11" fmla="*/ 1161 h 1207"/>
                <a:gd name="T12" fmla="*/ 355 w 962"/>
                <a:gd name="T13" fmla="*/ 1123 h 1207"/>
                <a:gd name="T14" fmla="*/ 561 w 962"/>
                <a:gd name="T15" fmla="*/ 1117 h 1207"/>
                <a:gd name="T16" fmla="*/ 566 w 962"/>
                <a:gd name="T17" fmla="*/ 1161 h 1207"/>
                <a:gd name="T18" fmla="*/ 733 w 962"/>
                <a:gd name="T19" fmla="*/ 1161 h 1207"/>
                <a:gd name="T20" fmla="*/ 961 w 962"/>
                <a:gd name="T21" fmla="*/ 1206 h 1207"/>
                <a:gd name="T22" fmla="*/ 933 w 962"/>
                <a:gd name="T23" fmla="*/ 623 h 1207"/>
                <a:gd name="T24" fmla="*/ 855 w 962"/>
                <a:gd name="T25" fmla="*/ 611 h 1207"/>
                <a:gd name="T26" fmla="*/ 844 w 962"/>
                <a:gd name="T27" fmla="*/ 0 h 1207"/>
                <a:gd name="T28" fmla="*/ 100 w 962"/>
                <a:gd name="T29" fmla="*/ 12 h 1207"/>
                <a:gd name="T30" fmla="*/ 100 w 962"/>
                <a:gd name="T31" fmla="*/ 100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62" h="1207">
                  <a:moveTo>
                    <a:pt x="100" y="56"/>
                  </a:moveTo>
                  <a:lnTo>
                    <a:pt x="94" y="761"/>
                  </a:lnTo>
                  <a:lnTo>
                    <a:pt x="5" y="761"/>
                  </a:lnTo>
                  <a:lnTo>
                    <a:pt x="0" y="1195"/>
                  </a:lnTo>
                  <a:lnTo>
                    <a:pt x="227" y="1161"/>
                  </a:lnTo>
                  <a:lnTo>
                    <a:pt x="361" y="1161"/>
                  </a:lnTo>
                  <a:lnTo>
                    <a:pt x="355" y="1123"/>
                  </a:lnTo>
                  <a:lnTo>
                    <a:pt x="561" y="1117"/>
                  </a:lnTo>
                  <a:lnTo>
                    <a:pt x="566" y="1161"/>
                  </a:lnTo>
                  <a:lnTo>
                    <a:pt x="733" y="1161"/>
                  </a:lnTo>
                  <a:lnTo>
                    <a:pt x="961" y="1206"/>
                  </a:lnTo>
                  <a:lnTo>
                    <a:pt x="933" y="623"/>
                  </a:lnTo>
                  <a:lnTo>
                    <a:pt x="855" y="611"/>
                  </a:lnTo>
                  <a:lnTo>
                    <a:pt x="844" y="0"/>
                  </a:lnTo>
                  <a:lnTo>
                    <a:pt x="100" y="12"/>
                  </a:lnTo>
                  <a:lnTo>
                    <a:pt x="100" y="100"/>
                  </a:lnTo>
                </a:path>
              </a:pathLst>
            </a:custGeom>
            <a:solidFill>
              <a:srgbClr val="CCEC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522" name="Freeform 1298"/>
            <p:cNvSpPr>
              <a:spLocks/>
            </p:cNvSpPr>
            <p:nvPr/>
          </p:nvSpPr>
          <p:spPr bwMode="auto">
            <a:xfrm>
              <a:off x="1597" y="2345"/>
              <a:ext cx="124" cy="117"/>
            </a:xfrm>
            <a:custGeom>
              <a:avLst/>
              <a:gdLst>
                <a:gd name="T0" fmla="*/ 6 w 124"/>
                <a:gd name="T1" fmla="*/ 22 h 117"/>
                <a:gd name="T2" fmla="*/ 112 w 124"/>
                <a:gd name="T3" fmla="*/ 0 h 117"/>
                <a:gd name="T4" fmla="*/ 123 w 124"/>
                <a:gd name="T5" fmla="*/ 91 h 117"/>
                <a:gd name="T6" fmla="*/ 0 w 124"/>
                <a:gd name="T7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4" h="117">
                  <a:moveTo>
                    <a:pt x="6" y="22"/>
                  </a:moveTo>
                  <a:lnTo>
                    <a:pt x="112" y="0"/>
                  </a:lnTo>
                  <a:lnTo>
                    <a:pt x="123" y="91"/>
                  </a:lnTo>
                  <a:lnTo>
                    <a:pt x="0" y="116"/>
                  </a:lnTo>
                </a:path>
              </a:pathLst>
            </a:custGeom>
            <a:solidFill>
              <a:srgbClr val="969696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523" name="Freeform 1299"/>
            <p:cNvSpPr>
              <a:spLocks/>
            </p:cNvSpPr>
            <p:nvPr/>
          </p:nvSpPr>
          <p:spPr bwMode="auto">
            <a:xfrm>
              <a:off x="1256" y="2378"/>
              <a:ext cx="120" cy="105"/>
            </a:xfrm>
            <a:custGeom>
              <a:avLst/>
              <a:gdLst>
                <a:gd name="T0" fmla="*/ 0 w 120"/>
                <a:gd name="T1" fmla="*/ 10 h 105"/>
                <a:gd name="T2" fmla="*/ 119 w 120"/>
                <a:gd name="T3" fmla="*/ 0 h 105"/>
                <a:gd name="T4" fmla="*/ 119 w 120"/>
                <a:gd name="T5" fmla="*/ 88 h 105"/>
                <a:gd name="T6" fmla="*/ 12 w 120"/>
                <a:gd name="T7" fmla="*/ 104 h 105"/>
                <a:gd name="T8" fmla="*/ 0 w 120"/>
                <a:gd name="T9" fmla="*/ 1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105">
                  <a:moveTo>
                    <a:pt x="0" y="10"/>
                  </a:moveTo>
                  <a:lnTo>
                    <a:pt x="119" y="0"/>
                  </a:lnTo>
                  <a:lnTo>
                    <a:pt x="119" y="88"/>
                  </a:lnTo>
                  <a:lnTo>
                    <a:pt x="12" y="104"/>
                  </a:lnTo>
                  <a:lnTo>
                    <a:pt x="0" y="10"/>
                  </a:lnTo>
                </a:path>
              </a:pathLst>
            </a:custGeom>
            <a:solidFill>
              <a:srgbClr val="969696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524" name="Rectangle 1300"/>
            <p:cNvSpPr>
              <a:spLocks noChangeArrowheads="1"/>
            </p:cNvSpPr>
            <p:nvPr/>
          </p:nvSpPr>
          <p:spPr bwMode="auto">
            <a:xfrm>
              <a:off x="1360" y="1012"/>
              <a:ext cx="25" cy="63"/>
            </a:xfrm>
            <a:prstGeom prst="rect">
              <a:avLst/>
            </a:prstGeom>
            <a:gradFill rotWithShape="0">
              <a:gsLst>
                <a:gs pos="0">
                  <a:srgbClr val="CBCBCB"/>
                </a:gs>
                <a:gs pos="100000">
                  <a:srgbClr val="CBCBCB">
                    <a:gamma/>
                    <a:shade val="29804"/>
                    <a:invGamma/>
                  </a:srgbClr>
                </a:gs>
              </a:gsLst>
              <a:lin ang="0" scaled="1"/>
            </a:gra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9525" name="Rectangle 1301"/>
            <p:cNvSpPr>
              <a:spLocks noChangeArrowheads="1"/>
            </p:cNvSpPr>
            <p:nvPr/>
          </p:nvSpPr>
          <p:spPr bwMode="auto">
            <a:xfrm>
              <a:off x="1590" y="1012"/>
              <a:ext cx="25" cy="63"/>
            </a:xfrm>
            <a:prstGeom prst="rect">
              <a:avLst/>
            </a:prstGeom>
            <a:gradFill rotWithShape="0">
              <a:gsLst>
                <a:gs pos="0">
                  <a:srgbClr val="CBCBCB">
                    <a:gamma/>
                    <a:shade val="29804"/>
                    <a:invGamma/>
                  </a:srgbClr>
                </a:gs>
                <a:gs pos="100000">
                  <a:srgbClr val="CBCBCB"/>
                </a:gs>
              </a:gsLst>
              <a:lin ang="0" scaled="1"/>
            </a:gra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9526" name="Freeform 1302"/>
            <p:cNvSpPr>
              <a:spLocks/>
            </p:cNvSpPr>
            <p:nvPr/>
          </p:nvSpPr>
          <p:spPr bwMode="auto">
            <a:xfrm>
              <a:off x="993" y="2483"/>
              <a:ext cx="381" cy="62"/>
            </a:xfrm>
            <a:custGeom>
              <a:avLst/>
              <a:gdLst>
                <a:gd name="T0" fmla="*/ 375 w 381"/>
                <a:gd name="T1" fmla="*/ 0 h 62"/>
                <a:gd name="T2" fmla="*/ 265 w 381"/>
                <a:gd name="T3" fmla="*/ 0 h 62"/>
                <a:gd name="T4" fmla="*/ 71 w 381"/>
                <a:gd name="T5" fmla="*/ 18 h 62"/>
                <a:gd name="T6" fmla="*/ 2 w 381"/>
                <a:gd name="T7" fmla="*/ 26 h 62"/>
                <a:gd name="T8" fmla="*/ 2 w 381"/>
                <a:gd name="T9" fmla="*/ 55 h 62"/>
                <a:gd name="T10" fmla="*/ 0 w 381"/>
                <a:gd name="T11" fmla="*/ 61 h 62"/>
                <a:gd name="T12" fmla="*/ 56 w 381"/>
                <a:gd name="T13" fmla="*/ 61 h 62"/>
                <a:gd name="T14" fmla="*/ 67 w 381"/>
                <a:gd name="T15" fmla="*/ 56 h 62"/>
                <a:gd name="T16" fmla="*/ 285 w 381"/>
                <a:gd name="T17" fmla="*/ 31 h 62"/>
                <a:gd name="T18" fmla="*/ 320 w 381"/>
                <a:gd name="T19" fmla="*/ 37 h 62"/>
                <a:gd name="T20" fmla="*/ 380 w 381"/>
                <a:gd name="T21" fmla="*/ 36 h 62"/>
                <a:gd name="T22" fmla="*/ 375 w 381"/>
                <a:gd name="T2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1" h="62">
                  <a:moveTo>
                    <a:pt x="375" y="0"/>
                  </a:moveTo>
                  <a:lnTo>
                    <a:pt x="265" y="0"/>
                  </a:lnTo>
                  <a:lnTo>
                    <a:pt x="71" y="18"/>
                  </a:lnTo>
                  <a:lnTo>
                    <a:pt x="2" y="26"/>
                  </a:lnTo>
                  <a:lnTo>
                    <a:pt x="2" y="55"/>
                  </a:lnTo>
                  <a:lnTo>
                    <a:pt x="0" y="61"/>
                  </a:lnTo>
                  <a:lnTo>
                    <a:pt x="56" y="61"/>
                  </a:lnTo>
                  <a:lnTo>
                    <a:pt x="67" y="56"/>
                  </a:lnTo>
                  <a:lnTo>
                    <a:pt x="285" y="31"/>
                  </a:lnTo>
                  <a:lnTo>
                    <a:pt x="320" y="37"/>
                  </a:lnTo>
                  <a:lnTo>
                    <a:pt x="380" y="36"/>
                  </a:lnTo>
                  <a:lnTo>
                    <a:pt x="375" y="0"/>
                  </a:lnTo>
                </a:path>
              </a:pathLst>
            </a:custGeom>
            <a:solidFill>
              <a:srgbClr val="CC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527" name="Freeform 1303"/>
            <p:cNvSpPr>
              <a:spLocks/>
            </p:cNvSpPr>
            <p:nvPr/>
          </p:nvSpPr>
          <p:spPr bwMode="auto">
            <a:xfrm>
              <a:off x="1599" y="2483"/>
              <a:ext cx="381" cy="62"/>
            </a:xfrm>
            <a:custGeom>
              <a:avLst/>
              <a:gdLst>
                <a:gd name="T0" fmla="*/ 4 w 381"/>
                <a:gd name="T1" fmla="*/ 0 h 62"/>
                <a:gd name="T2" fmla="*/ 115 w 381"/>
                <a:gd name="T3" fmla="*/ 0 h 62"/>
                <a:gd name="T4" fmla="*/ 309 w 381"/>
                <a:gd name="T5" fmla="*/ 18 h 62"/>
                <a:gd name="T6" fmla="*/ 378 w 381"/>
                <a:gd name="T7" fmla="*/ 26 h 62"/>
                <a:gd name="T8" fmla="*/ 378 w 381"/>
                <a:gd name="T9" fmla="*/ 55 h 62"/>
                <a:gd name="T10" fmla="*/ 380 w 381"/>
                <a:gd name="T11" fmla="*/ 61 h 62"/>
                <a:gd name="T12" fmla="*/ 324 w 381"/>
                <a:gd name="T13" fmla="*/ 61 h 62"/>
                <a:gd name="T14" fmla="*/ 312 w 381"/>
                <a:gd name="T15" fmla="*/ 56 h 62"/>
                <a:gd name="T16" fmla="*/ 95 w 381"/>
                <a:gd name="T17" fmla="*/ 31 h 62"/>
                <a:gd name="T18" fmla="*/ 60 w 381"/>
                <a:gd name="T19" fmla="*/ 37 h 62"/>
                <a:gd name="T20" fmla="*/ 0 w 381"/>
                <a:gd name="T21" fmla="*/ 36 h 62"/>
                <a:gd name="T22" fmla="*/ 4 w 381"/>
                <a:gd name="T2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1" h="62">
                  <a:moveTo>
                    <a:pt x="4" y="0"/>
                  </a:moveTo>
                  <a:lnTo>
                    <a:pt x="115" y="0"/>
                  </a:lnTo>
                  <a:lnTo>
                    <a:pt x="309" y="18"/>
                  </a:lnTo>
                  <a:lnTo>
                    <a:pt x="378" y="26"/>
                  </a:lnTo>
                  <a:lnTo>
                    <a:pt x="378" y="55"/>
                  </a:lnTo>
                  <a:lnTo>
                    <a:pt x="380" y="61"/>
                  </a:lnTo>
                  <a:lnTo>
                    <a:pt x="324" y="61"/>
                  </a:lnTo>
                  <a:lnTo>
                    <a:pt x="312" y="56"/>
                  </a:lnTo>
                  <a:lnTo>
                    <a:pt x="95" y="31"/>
                  </a:lnTo>
                  <a:lnTo>
                    <a:pt x="60" y="37"/>
                  </a:lnTo>
                  <a:lnTo>
                    <a:pt x="0" y="36"/>
                  </a:lnTo>
                  <a:lnTo>
                    <a:pt x="4" y="0"/>
                  </a:lnTo>
                </a:path>
              </a:pathLst>
            </a:custGeom>
            <a:solidFill>
              <a:srgbClr val="CC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528" name="Freeform 1304"/>
            <p:cNvSpPr>
              <a:spLocks/>
            </p:cNvSpPr>
            <p:nvPr/>
          </p:nvSpPr>
          <p:spPr bwMode="auto">
            <a:xfrm>
              <a:off x="1213" y="2393"/>
              <a:ext cx="100" cy="52"/>
            </a:xfrm>
            <a:custGeom>
              <a:avLst/>
              <a:gdLst>
                <a:gd name="T0" fmla="*/ 99 w 100"/>
                <a:gd name="T1" fmla="*/ 51 h 52"/>
                <a:gd name="T2" fmla="*/ 96 w 100"/>
                <a:gd name="T3" fmla="*/ 31 h 52"/>
                <a:gd name="T4" fmla="*/ 85 w 100"/>
                <a:gd name="T5" fmla="*/ 15 h 52"/>
                <a:gd name="T6" fmla="*/ 50 w 100"/>
                <a:gd name="T7" fmla="*/ 0 h 52"/>
                <a:gd name="T8" fmla="*/ 31 w 100"/>
                <a:gd name="T9" fmla="*/ 4 h 52"/>
                <a:gd name="T10" fmla="*/ 15 w 100"/>
                <a:gd name="T11" fmla="*/ 15 h 52"/>
                <a:gd name="T12" fmla="*/ 0 w 100"/>
                <a:gd name="T13" fmla="*/ 51 h 52"/>
                <a:gd name="T14" fmla="*/ 99 w 100"/>
                <a:gd name="T15" fmla="*/ 5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52">
                  <a:moveTo>
                    <a:pt x="99" y="51"/>
                  </a:moveTo>
                  <a:lnTo>
                    <a:pt x="96" y="31"/>
                  </a:lnTo>
                  <a:lnTo>
                    <a:pt x="85" y="15"/>
                  </a:lnTo>
                  <a:lnTo>
                    <a:pt x="50" y="0"/>
                  </a:lnTo>
                  <a:lnTo>
                    <a:pt x="31" y="4"/>
                  </a:lnTo>
                  <a:lnTo>
                    <a:pt x="15" y="15"/>
                  </a:lnTo>
                  <a:lnTo>
                    <a:pt x="0" y="51"/>
                  </a:lnTo>
                  <a:lnTo>
                    <a:pt x="99" y="51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529" name="Freeform 1305"/>
            <p:cNvSpPr>
              <a:spLocks/>
            </p:cNvSpPr>
            <p:nvPr/>
          </p:nvSpPr>
          <p:spPr bwMode="auto">
            <a:xfrm>
              <a:off x="1243" y="1438"/>
              <a:ext cx="487" cy="48"/>
            </a:xfrm>
            <a:custGeom>
              <a:avLst/>
              <a:gdLst>
                <a:gd name="T0" fmla="*/ 486 w 487"/>
                <a:gd name="T1" fmla="*/ 47 h 48"/>
                <a:gd name="T2" fmla="*/ 486 w 487"/>
                <a:gd name="T3" fmla="*/ 0 h 48"/>
                <a:gd name="T4" fmla="*/ 0 w 487"/>
                <a:gd name="T5" fmla="*/ 0 h 48"/>
                <a:gd name="T6" fmla="*/ 0 w 487"/>
                <a:gd name="T7" fmla="*/ 47 h 48"/>
                <a:gd name="T8" fmla="*/ 486 w 487"/>
                <a:gd name="T9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7" h="48">
                  <a:moveTo>
                    <a:pt x="486" y="47"/>
                  </a:moveTo>
                  <a:lnTo>
                    <a:pt x="486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486" y="47"/>
                  </a:lnTo>
                </a:path>
              </a:pathLst>
            </a:custGeom>
            <a:gradFill rotWithShape="0">
              <a:gsLst>
                <a:gs pos="0">
                  <a:srgbClr val="B2B2B2">
                    <a:gamma/>
                    <a:shade val="40000"/>
                    <a:invGamma/>
                  </a:srgbClr>
                </a:gs>
                <a:gs pos="50000">
                  <a:srgbClr val="B2B2B2"/>
                </a:gs>
                <a:gs pos="100000">
                  <a:srgbClr val="B2B2B2">
                    <a:gamma/>
                    <a:shade val="40000"/>
                    <a:invGamma/>
                  </a:srgbClr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530" name="Freeform 1306"/>
            <p:cNvSpPr>
              <a:spLocks/>
            </p:cNvSpPr>
            <p:nvPr/>
          </p:nvSpPr>
          <p:spPr bwMode="auto">
            <a:xfrm>
              <a:off x="1265" y="1412"/>
              <a:ext cx="88" cy="27"/>
            </a:xfrm>
            <a:custGeom>
              <a:avLst/>
              <a:gdLst>
                <a:gd name="T0" fmla="*/ 87 w 88"/>
                <a:gd name="T1" fmla="*/ 26 h 27"/>
                <a:gd name="T2" fmla="*/ 87 w 88"/>
                <a:gd name="T3" fmla="*/ 0 h 27"/>
                <a:gd name="T4" fmla="*/ 0 w 88"/>
                <a:gd name="T5" fmla="*/ 0 h 27"/>
                <a:gd name="T6" fmla="*/ 0 w 88"/>
                <a:gd name="T7" fmla="*/ 26 h 27"/>
                <a:gd name="T8" fmla="*/ 87 w 88"/>
                <a:gd name="T9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27">
                  <a:moveTo>
                    <a:pt x="87" y="26"/>
                  </a:moveTo>
                  <a:lnTo>
                    <a:pt x="87" y="0"/>
                  </a:lnTo>
                  <a:lnTo>
                    <a:pt x="0" y="0"/>
                  </a:lnTo>
                  <a:lnTo>
                    <a:pt x="0" y="26"/>
                  </a:lnTo>
                  <a:lnTo>
                    <a:pt x="87" y="26"/>
                  </a:lnTo>
                </a:path>
              </a:pathLst>
            </a:custGeom>
            <a:solidFill>
              <a:srgbClr val="FF9F71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531" name="Freeform 1307"/>
            <p:cNvSpPr>
              <a:spLocks/>
            </p:cNvSpPr>
            <p:nvPr/>
          </p:nvSpPr>
          <p:spPr bwMode="auto">
            <a:xfrm>
              <a:off x="1621" y="1412"/>
              <a:ext cx="87" cy="27"/>
            </a:xfrm>
            <a:custGeom>
              <a:avLst/>
              <a:gdLst>
                <a:gd name="T0" fmla="*/ 0 w 87"/>
                <a:gd name="T1" fmla="*/ 26 h 27"/>
                <a:gd name="T2" fmla="*/ 0 w 87"/>
                <a:gd name="T3" fmla="*/ 0 h 27"/>
                <a:gd name="T4" fmla="*/ 86 w 87"/>
                <a:gd name="T5" fmla="*/ 0 h 27"/>
                <a:gd name="T6" fmla="*/ 86 w 87"/>
                <a:gd name="T7" fmla="*/ 26 h 27"/>
                <a:gd name="T8" fmla="*/ 0 w 87"/>
                <a:gd name="T9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27">
                  <a:moveTo>
                    <a:pt x="0" y="26"/>
                  </a:moveTo>
                  <a:lnTo>
                    <a:pt x="0" y="0"/>
                  </a:lnTo>
                  <a:lnTo>
                    <a:pt x="86" y="0"/>
                  </a:lnTo>
                  <a:lnTo>
                    <a:pt x="86" y="26"/>
                  </a:lnTo>
                  <a:lnTo>
                    <a:pt x="0" y="26"/>
                  </a:lnTo>
                </a:path>
              </a:pathLst>
            </a:custGeom>
            <a:solidFill>
              <a:srgbClr val="FF9F71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532" name="Freeform 1308"/>
            <p:cNvSpPr>
              <a:spLocks/>
            </p:cNvSpPr>
            <p:nvPr/>
          </p:nvSpPr>
          <p:spPr bwMode="auto">
            <a:xfrm>
              <a:off x="1658" y="2346"/>
              <a:ext cx="100" cy="102"/>
            </a:xfrm>
            <a:custGeom>
              <a:avLst/>
              <a:gdLst>
                <a:gd name="T0" fmla="*/ 50 w 100"/>
                <a:gd name="T1" fmla="*/ 101 h 102"/>
                <a:gd name="T2" fmla="*/ 15 w 100"/>
                <a:gd name="T3" fmla="*/ 86 h 102"/>
                <a:gd name="T4" fmla="*/ 0 w 100"/>
                <a:gd name="T5" fmla="*/ 51 h 102"/>
                <a:gd name="T6" fmla="*/ 14 w 100"/>
                <a:gd name="T7" fmla="*/ 15 h 102"/>
                <a:gd name="T8" fmla="*/ 50 w 100"/>
                <a:gd name="T9" fmla="*/ 0 h 102"/>
                <a:gd name="T10" fmla="*/ 69 w 100"/>
                <a:gd name="T11" fmla="*/ 4 h 102"/>
                <a:gd name="T12" fmla="*/ 85 w 100"/>
                <a:gd name="T13" fmla="*/ 15 h 102"/>
                <a:gd name="T14" fmla="*/ 99 w 100"/>
                <a:gd name="T15" fmla="*/ 51 h 102"/>
                <a:gd name="T16" fmla="*/ 96 w 100"/>
                <a:gd name="T17" fmla="*/ 70 h 102"/>
                <a:gd name="T18" fmla="*/ 85 w 100"/>
                <a:gd name="T19" fmla="*/ 86 h 102"/>
                <a:gd name="T20" fmla="*/ 50 w 100"/>
                <a:gd name="T21" fmla="*/ 10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102">
                  <a:moveTo>
                    <a:pt x="50" y="101"/>
                  </a:moveTo>
                  <a:lnTo>
                    <a:pt x="15" y="86"/>
                  </a:lnTo>
                  <a:lnTo>
                    <a:pt x="0" y="51"/>
                  </a:lnTo>
                  <a:lnTo>
                    <a:pt x="14" y="15"/>
                  </a:lnTo>
                  <a:lnTo>
                    <a:pt x="50" y="0"/>
                  </a:lnTo>
                  <a:lnTo>
                    <a:pt x="69" y="4"/>
                  </a:lnTo>
                  <a:lnTo>
                    <a:pt x="85" y="15"/>
                  </a:lnTo>
                  <a:lnTo>
                    <a:pt x="99" y="51"/>
                  </a:lnTo>
                  <a:lnTo>
                    <a:pt x="96" y="70"/>
                  </a:lnTo>
                  <a:lnTo>
                    <a:pt x="85" y="86"/>
                  </a:lnTo>
                  <a:lnTo>
                    <a:pt x="50" y="101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309533" name="Group 1309"/>
            <p:cNvGrpSpPr>
              <a:grpSpLocks/>
            </p:cNvGrpSpPr>
            <p:nvPr/>
          </p:nvGrpSpPr>
          <p:grpSpPr bwMode="auto">
            <a:xfrm>
              <a:off x="1214" y="2196"/>
              <a:ext cx="544" cy="149"/>
              <a:chOff x="1214" y="2196"/>
              <a:chExt cx="544" cy="149"/>
            </a:xfrm>
          </p:grpSpPr>
          <p:sp>
            <p:nvSpPr>
              <p:cNvPr id="309534" name="Freeform 1310"/>
              <p:cNvSpPr>
                <a:spLocks/>
              </p:cNvSpPr>
              <p:nvPr/>
            </p:nvSpPr>
            <p:spPr bwMode="auto">
              <a:xfrm>
                <a:off x="1261" y="2200"/>
                <a:ext cx="464" cy="137"/>
              </a:xfrm>
              <a:custGeom>
                <a:avLst/>
                <a:gdLst>
                  <a:gd name="T0" fmla="*/ 0 w 464"/>
                  <a:gd name="T1" fmla="*/ 42 h 137"/>
                  <a:gd name="T2" fmla="*/ 452 w 464"/>
                  <a:gd name="T3" fmla="*/ 0 h 137"/>
                  <a:gd name="T4" fmla="*/ 463 w 464"/>
                  <a:gd name="T5" fmla="*/ 92 h 137"/>
                  <a:gd name="T6" fmla="*/ 12 w 464"/>
                  <a:gd name="T7" fmla="*/ 136 h 137"/>
                  <a:gd name="T8" fmla="*/ 0 w 464"/>
                  <a:gd name="T9" fmla="*/ 42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4" h="137">
                    <a:moveTo>
                      <a:pt x="0" y="42"/>
                    </a:moveTo>
                    <a:lnTo>
                      <a:pt x="452" y="0"/>
                    </a:lnTo>
                    <a:lnTo>
                      <a:pt x="463" y="92"/>
                    </a:lnTo>
                    <a:lnTo>
                      <a:pt x="12" y="136"/>
                    </a:lnTo>
                    <a:lnTo>
                      <a:pt x="0" y="42"/>
                    </a:lnTo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69804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69804"/>
                      <a:invGamma/>
                    </a:schemeClr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535" name="Freeform 1311"/>
              <p:cNvSpPr>
                <a:spLocks/>
              </p:cNvSpPr>
              <p:nvPr/>
            </p:nvSpPr>
            <p:spPr bwMode="auto">
              <a:xfrm>
                <a:off x="1214" y="2243"/>
                <a:ext cx="101" cy="102"/>
              </a:xfrm>
              <a:custGeom>
                <a:avLst/>
                <a:gdLst>
                  <a:gd name="T0" fmla="*/ 50 w 101"/>
                  <a:gd name="T1" fmla="*/ 101 h 102"/>
                  <a:gd name="T2" fmla="*/ 85 w 101"/>
                  <a:gd name="T3" fmla="*/ 86 h 102"/>
                  <a:gd name="T4" fmla="*/ 100 w 101"/>
                  <a:gd name="T5" fmla="*/ 50 h 102"/>
                  <a:gd name="T6" fmla="*/ 96 w 101"/>
                  <a:gd name="T7" fmla="*/ 31 h 102"/>
                  <a:gd name="T8" fmla="*/ 86 w 101"/>
                  <a:gd name="T9" fmla="*/ 15 h 102"/>
                  <a:gd name="T10" fmla="*/ 50 w 101"/>
                  <a:gd name="T11" fmla="*/ 0 h 102"/>
                  <a:gd name="T12" fmla="*/ 31 w 101"/>
                  <a:gd name="T13" fmla="*/ 4 h 102"/>
                  <a:gd name="T14" fmla="*/ 15 w 101"/>
                  <a:gd name="T15" fmla="*/ 15 h 102"/>
                  <a:gd name="T16" fmla="*/ 0 w 101"/>
                  <a:gd name="T17" fmla="*/ 50 h 102"/>
                  <a:gd name="T18" fmla="*/ 15 w 101"/>
                  <a:gd name="T19" fmla="*/ 86 h 102"/>
                  <a:gd name="T20" fmla="*/ 50 w 101"/>
                  <a:gd name="T21" fmla="*/ 10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1" h="102">
                    <a:moveTo>
                      <a:pt x="50" y="101"/>
                    </a:moveTo>
                    <a:lnTo>
                      <a:pt x="85" y="86"/>
                    </a:lnTo>
                    <a:lnTo>
                      <a:pt x="100" y="50"/>
                    </a:lnTo>
                    <a:lnTo>
                      <a:pt x="96" y="31"/>
                    </a:lnTo>
                    <a:lnTo>
                      <a:pt x="86" y="15"/>
                    </a:lnTo>
                    <a:lnTo>
                      <a:pt x="50" y="0"/>
                    </a:lnTo>
                    <a:lnTo>
                      <a:pt x="31" y="4"/>
                    </a:lnTo>
                    <a:lnTo>
                      <a:pt x="15" y="15"/>
                    </a:lnTo>
                    <a:lnTo>
                      <a:pt x="0" y="50"/>
                    </a:lnTo>
                    <a:lnTo>
                      <a:pt x="15" y="86"/>
                    </a:lnTo>
                    <a:lnTo>
                      <a:pt x="50" y="101"/>
                    </a:lnTo>
                  </a:path>
                </a:pathLst>
              </a:custGeom>
              <a:solidFill>
                <a:schemeClr val="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536" name="Freeform 1312"/>
              <p:cNvSpPr>
                <a:spLocks/>
              </p:cNvSpPr>
              <p:nvPr/>
            </p:nvSpPr>
            <p:spPr bwMode="auto">
              <a:xfrm>
                <a:off x="1658" y="2196"/>
                <a:ext cx="100" cy="102"/>
              </a:xfrm>
              <a:custGeom>
                <a:avLst/>
                <a:gdLst>
                  <a:gd name="T0" fmla="*/ 50 w 100"/>
                  <a:gd name="T1" fmla="*/ 101 h 102"/>
                  <a:gd name="T2" fmla="*/ 15 w 100"/>
                  <a:gd name="T3" fmla="*/ 86 h 102"/>
                  <a:gd name="T4" fmla="*/ 0 w 100"/>
                  <a:gd name="T5" fmla="*/ 50 h 102"/>
                  <a:gd name="T6" fmla="*/ 14 w 100"/>
                  <a:gd name="T7" fmla="*/ 15 h 102"/>
                  <a:gd name="T8" fmla="*/ 50 w 100"/>
                  <a:gd name="T9" fmla="*/ 0 h 102"/>
                  <a:gd name="T10" fmla="*/ 69 w 100"/>
                  <a:gd name="T11" fmla="*/ 4 h 102"/>
                  <a:gd name="T12" fmla="*/ 85 w 100"/>
                  <a:gd name="T13" fmla="*/ 15 h 102"/>
                  <a:gd name="T14" fmla="*/ 99 w 100"/>
                  <a:gd name="T15" fmla="*/ 50 h 102"/>
                  <a:gd name="T16" fmla="*/ 96 w 100"/>
                  <a:gd name="T17" fmla="*/ 69 h 102"/>
                  <a:gd name="T18" fmla="*/ 85 w 100"/>
                  <a:gd name="T19" fmla="*/ 86 h 102"/>
                  <a:gd name="T20" fmla="*/ 50 w 100"/>
                  <a:gd name="T21" fmla="*/ 10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0" h="102">
                    <a:moveTo>
                      <a:pt x="50" y="101"/>
                    </a:moveTo>
                    <a:lnTo>
                      <a:pt x="15" y="86"/>
                    </a:lnTo>
                    <a:lnTo>
                      <a:pt x="0" y="50"/>
                    </a:lnTo>
                    <a:lnTo>
                      <a:pt x="14" y="15"/>
                    </a:lnTo>
                    <a:lnTo>
                      <a:pt x="50" y="0"/>
                    </a:lnTo>
                    <a:lnTo>
                      <a:pt x="69" y="4"/>
                    </a:lnTo>
                    <a:lnTo>
                      <a:pt x="85" y="15"/>
                    </a:lnTo>
                    <a:lnTo>
                      <a:pt x="99" y="50"/>
                    </a:lnTo>
                    <a:lnTo>
                      <a:pt x="96" y="69"/>
                    </a:lnTo>
                    <a:lnTo>
                      <a:pt x="85" y="86"/>
                    </a:lnTo>
                    <a:lnTo>
                      <a:pt x="50" y="101"/>
                    </a:lnTo>
                  </a:path>
                </a:pathLst>
              </a:custGeom>
              <a:solidFill>
                <a:schemeClr val="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309537" name="Group 1313"/>
            <p:cNvGrpSpPr>
              <a:grpSpLocks/>
            </p:cNvGrpSpPr>
            <p:nvPr/>
          </p:nvGrpSpPr>
          <p:grpSpPr bwMode="auto">
            <a:xfrm>
              <a:off x="1214" y="2045"/>
              <a:ext cx="544" cy="148"/>
              <a:chOff x="1214" y="2045"/>
              <a:chExt cx="544" cy="148"/>
            </a:xfrm>
          </p:grpSpPr>
          <p:sp>
            <p:nvSpPr>
              <p:cNvPr id="309538" name="Freeform 1314"/>
              <p:cNvSpPr>
                <a:spLocks/>
              </p:cNvSpPr>
              <p:nvPr/>
            </p:nvSpPr>
            <p:spPr bwMode="auto">
              <a:xfrm>
                <a:off x="1254" y="2048"/>
                <a:ext cx="464" cy="137"/>
              </a:xfrm>
              <a:custGeom>
                <a:avLst/>
                <a:gdLst>
                  <a:gd name="T0" fmla="*/ 0 w 464"/>
                  <a:gd name="T1" fmla="*/ 42 h 137"/>
                  <a:gd name="T2" fmla="*/ 452 w 464"/>
                  <a:gd name="T3" fmla="*/ 0 h 137"/>
                  <a:gd name="T4" fmla="*/ 463 w 464"/>
                  <a:gd name="T5" fmla="*/ 92 h 137"/>
                  <a:gd name="T6" fmla="*/ 12 w 464"/>
                  <a:gd name="T7" fmla="*/ 136 h 137"/>
                  <a:gd name="T8" fmla="*/ 0 w 464"/>
                  <a:gd name="T9" fmla="*/ 42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4" h="137">
                    <a:moveTo>
                      <a:pt x="0" y="42"/>
                    </a:moveTo>
                    <a:lnTo>
                      <a:pt x="452" y="0"/>
                    </a:lnTo>
                    <a:lnTo>
                      <a:pt x="463" y="92"/>
                    </a:lnTo>
                    <a:lnTo>
                      <a:pt x="12" y="136"/>
                    </a:lnTo>
                    <a:lnTo>
                      <a:pt x="0" y="42"/>
                    </a:lnTo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69804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69804"/>
                      <a:invGamma/>
                    </a:schemeClr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539" name="Freeform 1315"/>
              <p:cNvSpPr>
                <a:spLocks/>
              </p:cNvSpPr>
              <p:nvPr/>
            </p:nvSpPr>
            <p:spPr bwMode="auto">
              <a:xfrm>
                <a:off x="1214" y="2092"/>
                <a:ext cx="101" cy="101"/>
              </a:xfrm>
              <a:custGeom>
                <a:avLst/>
                <a:gdLst>
                  <a:gd name="T0" fmla="*/ 50 w 101"/>
                  <a:gd name="T1" fmla="*/ 100 h 101"/>
                  <a:gd name="T2" fmla="*/ 85 w 101"/>
                  <a:gd name="T3" fmla="*/ 86 h 101"/>
                  <a:gd name="T4" fmla="*/ 100 w 101"/>
                  <a:gd name="T5" fmla="*/ 50 h 101"/>
                  <a:gd name="T6" fmla="*/ 96 w 101"/>
                  <a:gd name="T7" fmla="*/ 31 h 101"/>
                  <a:gd name="T8" fmla="*/ 86 w 101"/>
                  <a:gd name="T9" fmla="*/ 15 h 101"/>
                  <a:gd name="T10" fmla="*/ 50 w 101"/>
                  <a:gd name="T11" fmla="*/ 0 h 101"/>
                  <a:gd name="T12" fmla="*/ 31 w 101"/>
                  <a:gd name="T13" fmla="*/ 4 h 101"/>
                  <a:gd name="T14" fmla="*/ 15 w 101"/>
                  <a:gd name="T15" fmla="*/ 14 h 101"/>
                  <a:gd name="T16" fmla="*/ 0 w 101"/>
                  <a:gd name="T17" fmla="*/ 50 h 101"/>
                  <a:gd name="T18" fmla="*/ 15 w 101"/>
                  <a:gd name="T19" fmla="*/ 85 h 101"/>
                  <a:gd name="T20" fmla="*/ 50 w 101"/>
                  <a:gd name="T21" fmla="*/ 10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1" h="101">
                    <a:moveTo>
                      <a:pt x="50" y="100"/>
                    </a:moveTo>
                    <a:lnTo>
                      <a:pt x="85" y="86"/>
                    </a:lnTo>
                    <a:lnTo>
                      <a:pt x="100" y="50"/>
                    </a:lnTo>
                    <a:lnTo>
                      <a:pt x="96" y="31"/>
                    </a:lnTo>
                    <a:lnTo>
                      <a:pt x="86" y="15"/>
                    </a:lnTo>
                    <a:lnTo>
                      <a:pt x="50" y="0"/>
                    </a:lnTo>
                    <a:lnTo>
                      <a:pt x="31" y="4"/>
                    </a:lnTo>
                    <a:lnTo>
                      <a:pt x="15" y="14"/>
                    </a:lnTo>
                    <a:lnTo>
                      <a:pt x="0" y="50"/>
                    </a:lnTo>
                    <a:lnTo>
                      <a:pt x="15" y="85"/>
                    </a:lnTo>
                    <a:lnTo>
                      <a:pt x="50" y="100"/>
                    </a:lnTo>
                  </a:path>
                </a:pathLst>
              </a:custGeom>
              <a:solidFill>
                <a:schemeClr val="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540" name="Freeform 1316"/>
              <p:cNvSpPr>
                <a:spLocks/>
              </p:cNvSpPr>
              <p:nvPr/>
            </p:nvSpPr>
            <p:spPr bwMode="auto">
              <a:xfrm>
                <a:off x="1658" y="2045"/>
                <a:ext cx="100" cy="101"/>
              </a:xfrm>
              <a:custGeom>
                <a:avLst/>
                <a:gdLst>
                  <a:gd name="T0" fmla="*/ 50 w 100"/>
                  <a:gd name="T1" fmla="*/ 100 h 101"/>
                  <a:gd name="T2" fmla="*/ 15 w 100"/>
                  <a:gd name="T3" fmla="*/ 86 h 101"/>
                  <a:gd name="T4" fmla="*/ 0 w 100"/>
                  <a:gd name="T5" fmla="*/ 50 h 101"/>
                  <a:gd name="T6" fmla="*/ 14 w 100"/>
                  <a:gd name="T7" fmla="*/ 15 h 101"/>
                  <a:gd name="T8" fmla="*/ 50 w 100"/>
                  <a:gd name="T9" fmla="*/ 0 h 101"/>
                  <a:gd name="T10" fmla="*/ 69 w 100"/>
                  <a:gd name="T11" fmla="*/ 4 h 101"/>
                  <a:gd name="T12" fmla="*/ 85 w 100"/>
                  <a:gd name="T13" fmla="*/ 14 h 101"/>
                  <a:gd name="T14" fmla="*/ 99 w 100"/>
                  <a:gd name="T15" fmla="*/ 50 h 101"/>
                  <a:gd name="T16" fmla="*/ 96 w 100"/>
                  <a:gd name="T17" fmla="*/ 69 h 101"/>
                  <a:gd name="T18" fmla="*/ 85 w 100"/>
                  <a:gd name="T19" fmla="*/ 85 h 101"/>
                  <a:gd name="T20" fmla="*/ 50 w 100"/>
                  <a:gd name="T21" fmla="*/ 10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0" h="101">
                    <a:moveTo>
                      <a:pt x="50" y="100"/>
                    </a:moveTo>
                    <a:lnTo>
                      <a:pt x="15" y="86"/>
                    </a:lnTo>
                    <a:lnTo>
                      <a:pt x="0" y="50"/>
                    </a:lnTo>
                    <a:lnTo>
                      <a:pt x="14" y="15"/>
                    </a:lnTo>
                    <a:lnTo>
                      <a:pt x="50" y="0"/>
                    </a:lnTo>
                    <a:lnTo>
                      <a:pt x="69" y="4"/>
                    </a:lnTo>
                    <a:lnTo>
                      <a:pt x="85" y="14"/>
                    </a:lnTo>
                    <a:lnTo>
                      <a:pt x="99" y="50"/>
                    </a:lnTo>
                    <a:lnTo>
                      <a:pt x="96" y="69"/>
                    </a:lnTo>
                    <a:lnTo>
                      <a:pt x="85" y="85"/>
                    </a:lnTo>
                    <a:lnTo>
                      <a:pt x="50" y="100"/>
                    </a:lnTo>
                  </a:path>
                </a:pathLst>
              </a:custGeom>
              <a:solidFill>
                <a:schemeClr val="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309541" name="Group 1317"/>
            <p:cNvGrpSpPr>
              <a:grpSpLocks/>
            </p:cNvGrpSpPr>
            <p:nvPr/>
          </p:nvGrpSpPr>
          <p:grpSpPr bwMode="auto">
            <a:xfrm>
              <a:off x="1214" y="1884"/>
              <a:ext cx="544" cy="148"/>
              <a:chOff x="1214" y="1884"/>
              <a:chExt cx="544" cy="148"/>
            </a:xfrm>
          </p:grpSpPr>
          <p:sp>
            <p:nvSpPr>
              <p:cNvPr id="309542" name="Freeform 1318"/>
              <p:cNvSpPr>
                <a:spLocks/>
              </p:cNvSpPr>
              <p:nvPr/>
            </p:nvSpPr>
            <p:spPr bwMode="auto">
              <a:xfrm>
                <a:off x="1256" y="1889"/>
                <a:ext cx="464" cy="137"/>
              </a:xfrm>
              <a:custGeom>
                <a:avLst/>
                <a:gdLst>
                  <a:gd name="T0" fmla="*/ 0 w 464"/>
                  <a:gd name="T1" fmla="*/ 42 h 137"/>
                  <a:gd name="T2" fmla="*/ 452 w 464"/>
                  <a:gd name="T3" fmla="*/ 0 h 137"/>
                  <a:gd name="T4" fmla="*/ 463 w 464"/>
                  <a:gd name="T5" fmla="*/ 92 h 137"/>
                  <a:gd name="T6" fmla="*/ 12 w 464"/>
                  <a:gd name="T7" fmla="*/ 136 h 137"/>
                  <a:gd name="T8" fmla="*/ 0 w 464"/>
                  <a:gd name="T9" fmla="*/ 42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4" h="137">
                    <a:moveTo>
                      <a:pt x="0" y="42"/>
                    </a:moveTo>
                    <a:lnTo>
                      <a:pt x="452" y="0"/>
                    </a:lnTo>
                    <a:lnTo>
                      <a:pt x="463" y="92"/>
                    </a:lnTo>
                    <a:lnTo>
                      <a:pt x="12" y="136"/>
                    </a:lnTo>
                    <a:lnTo>
                      <a:pt x="0" y="42"/>
                    </a:lnTo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69804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69804"/>
                      <a:invGamma/>
                    </a:schemeClr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543" name="Freeform 1319"/>
              <p:cNvSpPr>
                <a:spLocks/>
              </p:cNvSpPr>
              <p:nvPr/>
            </p:nvSpPr>
            <p:spPr bwMode="auto">
              <a:xfrm>
                <a:off x="1214" y="1931"/>
                <a:ext cx="101" cy="101"/>
              </a:xfrm>
              <a:custGeom>
                <a:avLst/>
                <a:gdLst>
                  <a:gd name="T0" fmla="*/ 50 w 101"/>
                  <a:gd name="T1" fmla="*/ 100 h 101"/>
                  <a:gd name="T2" fmla="*/ 85 w 101"/>
                  <a:gd name="T3" fmla="*/ 86 h 101"/>
                  <a:gd name="T4" fmla="*/ 100 w 101"/>
                  <a:gd name="T5" fmla="*/ 50 h 101"/>
                  <a:gd name="T6" fmla="*/ 96 w 101"/>
                  <a:gd name="T7" fmla="*/ 31 h 101"/>
                  <a:gd name="T8" fmla="*/ 86 w 101"/>
                  <a:gd name="T9" fmla="*/ 15 h 101"/>
                  <a:gd name="T10" fmla="*/ 50 w 101"/>
                  <a:gd name="T11" fmla="*/ 0 h 101"/>
                  <a:gd name="T12" fmla="*/ 31 w 101"/>
                  <a:gd name="T13" fmla="*/ 3 h 101"/>
                  <a:gd name="T14" fmla="*/ 15 w 101"/>
                  <a:gd name="T15" fmla="*/ 14 h 101"/>
                  <a:gd name="T16" fmla="*/ 0 w 101"/>
                  <a:gd name="T17" fmla="*/ 50 h 101"/>
                  <a:gd name="T18" fmla="*/ 15 w 101"/>
                  <a:gd name="T19" fmla="*/ 85 h 101"/>
                  <a:gd name="T20" fmla="*/ 50 w 101"/>
                  <a:gd name="T21" fmla="*/ 10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1" h="101">
                    <a:moveTo>
                      <a:pt x="50" y="100"/>
                    </a:moveTo>
                    <a:lnTo>
                      <a:pt x="85" y="86"/>
                    </a:lnTo>
                    <a:lnTo>
                      <a:pt x="100" y="50"/>
                    </a:lnTo>
                    <a:lnTo>
                      <a:pt x="96" y="31"/>
                    </a:lnTo>
                    <a:lnTo>
                      <a:pt x="86" y="15"/>
                    </a:lnTo>
                    <a:lnTo>
                      <a:pt x="50" y="0"/>
                    </a:lnTo>
                    <a:lnTo>
                      <a:pt x="31" y="3"/>
                    </a:lnTo>
                    <a:lnTo>
                      <a:pt x="15" y="14"/>
                    </a:lnTo>
                    <a:lnTo>
                      <a:pt x="0" y="50"/>
                    </a:lnTo>
                    <a:lnTo>
                      <a:pt x="15" y="85"/>
                    </a:lnTo>
                    <a:lnTo>
                      <a:pt x="50" y="100"/>
                    </a:lnTo>
                  </a:path>
                </a:pathLst>
              </a:custGeom>
              <a:solidFill>
                <a:schemeClr val="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544" name="Freeform 1320"/>
              <p:cNvSpPr>
                <a:spLocks/>
              </p:cNvSpPr>
              <p:nvPr/>
            </p:nvSpPr>
            <p:spPr bwMode="auto">
              <a:xfrm>
                <a:off x="1658" y="1884"/>
                <a:ext cx="100" cy="102"/>
              </a:xfrm>
              <a:custGeom>
                <a:avLst/>
                <a:gdLst>
                  <a:gd name="T0" fmla="*/ 50 w 100"/>
                  <a:gd name="T1" fmla="*/ 101 h 102"/>
                  <a:gd name="T2" fmla="*/ 15 w 100"/>
                  <a:gd name="T3" fmla="*/ 86 h 102"/>
                  <a:gd name="T4" fmla="*/ 0 w 100"/>
                  <a:gd name="T5" fmla="*/ 50 h 102"/>
                  <a:gd name="T6" fmla="*/ 14 w 100"/>
                  <a:gd name="T7" fmla="*/ 15 h 102"/>
                  <a:gd name="T8" fmla="*/ 50 w 100"/>
                  <a:gd name="T9" fmla="*/ 0 h 102"/>
                  <a:gd name="T10" fmla="*/ 69 w 100"/>
                  <a:gd name="T11" fmla="*/ 4 h 102"/>
                  <a:gd name="T12" fmla="*/ 85 w 100"/>
                  <a:gd name="T13" fmla="*/ 15 h 102"/>
                  <a:gd name="T14" fmla="*/ 99 w 100"/>
                  <a:gd name="T15" fmla="*/ 50 h 102"/>
                  <a:gd name="T16" fmla="*/ 96 w 100"/>
                  <a:gd name="T17" fmla="*/ 69 h 102"/>
                  <a:gd name="T18" fmla="*/ 85 w 100"/>
                  <a:gd name="T19" fmla="*/ 86 h 102"/>
                  <a:gd name="T20" fmla="*/ 50 w 100"/>
                  <a:gd name="T21" fmla="*/ 10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0" h="102">
                    <a:moveTo>
                      <a:pt x="50" y="101"/>
                    </a:moveTo>
                    <a:lnTo>
                      <a:pt x="15" y="86"/>
                    </a:lnTo>
                    <a:lnTo>
                      <a:pt x="0" y="50"/>
                    </a:lnTo>
                    <a:lnTo>
                      <a:pt x="14" y="15"/>
                    </a:lnTo>
                    <a:lnTo>
                      <a:pt x="50" y="0"/>
                    </a:lnTo>
                    <a:lnTo>
                      <a:pt x="69" y="4"/>
                    </a:lnTo>
                    <a:lnTo>
                      <a:pt x="85" y="15"/>
                    </a:lnTo>
                    <a:lnTo>
                      <a:pt x="99" y="50"/>
                    </a:lnTo>
                    <a:lnTo>
                      <a:pt x="96" y="69"/>
                    </a:lnTo>
                    <a:lnTo>
                      <a:pt x="85" y="86"/>
                    </a:lnTo>
                    <a:lnTo>
                      <a:pt x="50" y="101"/>
                    </a:lnTo>
                  </a:path>
                </a:pathLst>
              </a:custGeom>
              <a:solidFill>
                <a:schemeClr val="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309545" name="Group 1321"/>
            <p:cNvGrpSpPr>
              <a:grpSpLocks/>
            </p:cNvGrpSpPr>
            <p:nvPr/>
          </p:nvGrpSpPr>
          <p:grpSpPr bwMode="auto">
            <a:xfrm>
              <a:off x="1214" y="1728"/>
              <a:ext cx="544" cy="154"/>
              <a:chOff x="1214" y="1728"/>
              <a:chExt cx="544" cy="154"/>
            </a:xfrm>
          </p:grpSpPr>
          <p:sp>
            <p:nvSpPr>
              <p:cNvPr id="309546" name="Freeform 1322"/>
              <p:cNvSpPr>
                <a:spLocks/>
              </p:cNvSpPr>
              <p:nvPr/>
            </p:nvSpPr>
            <p:spPr bwMode="auto">
              <a:xfrm>
                <a:off x="1258" y="1735"/>
                <a:ext cx="464" cy="137"/>
              </a:xfrm>
              <a:custGeom>
                <a:avLst/>
                <a:gdLst>
                  <a:gd name="T0" fmla="*/ 0 w 464"/>
                  <a:gd name="T1" fmla="*/ 42 h 137"/>
                  <a:gd name="T2" fmla="*/ 452 w 464"/>
                  <a:gd name="T3" fmla="*/ 0 h 137"/>
                  <a:gd name="T4" fmla="*/ 463 w 464"/>
                  <a:gd name="T5" fmla="*/ 92 h 137"/>
                  <a:gd name="T6" fmla="*/ 12 w 464"/>
                  <a:gd name="T7" fmla="*/ 136 h 137"/>
                  <a:gd name="T8" fmla="*/ 0 w 464"/>
                  <a:gd name="T9" fmla="*/ 42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4" h="137">
                    <a:moveTo>
                      <a:pt x="0" y="42"/>
                    </a:moveTo>
                    <a:lnTo>
                      <a:pt x="452" y="0"/>
                    </a:lnTo>
                    <a:lnTo>
                      <a:pt x="463" y="92"/>
                    </a:lnTo>
                    <a:lnTo>
                      <a:pt x="12" y="136"/>
                    </a:lnTo>
                    <a:lnTo>
                      <a:pt x="0" y="42"/>
                    </a:lnTo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69804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69804"/>
                      <a:invGamma/>
                    </a:schemeClr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547" name="Freeform 1323"/>
              <p:cNvSpPr>
                <a:spLocks/>
              </p:cNvSpPr>
              <p:nvPr/>
            </p:nvSpPr>
            <p:spPr bwMode="auto">
              <a:xfrm>
                <a:off x="1214" y="1780"/>
                <a:ext cx="101" cy="102"/>
              </a:xfrm>
              <a:custGeom>
                <a:avLst/>
                <a:gdLst>
                  <a:gd name="T0" fmla="*/ 50 w 101"/>
                  <a:gd name="T1" fmla="*/ 101 h 102"/>
                  <a:gd name="T2" fmla="*/ 85 w 101"/>
                  <a:gd name="T3" fmla="*/ 86 h 102"/>
                  <a:gd name="T4" fmla="*/ 100 w 101"/>
                  <a:gd name="T5" fmla="*/ 51 h 102"/>
                  <a:gd name="T6" fmla="*/ 96 w 101"/>
                  <a:gd name="T7" fmla="*/ 31 h 102"/>
                  <a:gd name="T8" fmla="*/ 86 w 101"/>
                  <a:gd name="T9" fmla="*/ 15 h 102"/>
                  <a:gd name="T10" fmla="*/ 50 w 101"/>
                  <a:gd name="T11" fmla="*/ 0 h 102"/>
                  <a:gd name="T12" fmla="*/ 31 w 101"/>
                  <a:gd name="T13" fmla="*/ 4 h 102"/>
                  <a:gd name="T14" fmla="*/ 15 w 101"/>
                  <a:gd name="T15" fmla="*/ 15 h 102"/>
                  <a:gd name="T16" fmla="*/ 0 w 101"/>
                  <a:gd name="T17" fmla="*/ 51 h 102"/>
                  <a:gd name="T18" fmla="*/ 15 w 101"/>
                  <a:gd name="T19" fmla="*/ 86 h 102"/>
                  <a:gd name="T20" fmla="*/ 50 w 101"/>
                  <a:gd name="T21" fmla="*/ 10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1" h="102">
                    <a:moveTo>
                      <a:pt x="50" y="101"/>
                    </a:moveTo>
                    <a:lnTo>
                      <a:pt x="85" y="86"/>
                    </a:lnTo>
                    <a:lnTo>
                      <a:pt x="100" y="51"/>
                    </a:lnTo>
                    <a:lnTo>
                      <a:pt x="96" y="31"/>
                    </a:lnTo>
                    <a:lnTo>
                      <a:pt x="86" y="15"/>
                    </a:lnTo>
                    <a:lnTo>
                      <a:pt x="50" y="0"/>
                    </a:lnTo>
                    <a:lnTo>
                      <a:pt x="31" y="4"/>
                    </a:lnTo>
                    <a:lnTo>
                      <a:pt x="15" y="15"/>
                    </a:lnTo>
                    <a:lnTo>
                      <a:pt x="0" y="51"/>
                    </a:lnTo>
                    <a:lnTo>
                      <a:pt x="15" y="86"/>
                    </a:lnTo>
                    <a:lnTo>
                      <a:pt x="50" y="101"/>
                    </a:lnTo>
                  </a:path>
                </a:pathLst>
              </a:custGeom>
              <a:solidFill>
                <a:schemeClr val="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548" name="Freeform 1324"/>
              <p:cNvSpPr>
                <a:spLocks/>
              </p:cNvSpPr>
              <p:nvPr/>
            </p:nvSpPr>
            <p:spPr bwMode="auto">
              <a:xfrm>
                <a:off x="1658" y="1728"/>
                <a:ext cx="100" cy="101"/>
              </a:xfrm>
              <a:custGeom>
                <a:avLst/>
                <a:gdLst>
                  <a:gd name="T0" fmla="*/ 50 w 100"/>
                  <a:gd name="T1" fmla="*/ 100 h 101"/>
                  <a:gd name="T2" fmla="*/ 15 w 100"/>
                  <a:gd name="T3" fmla="*/ 86 h 101"/>
                  <a:gd name="T4" fmla="*/ 0 w 100"/>
                  <a:gd name="T5" fmla="*/ 50 h 101"/>
                  <a:gd name="T6" fmla="*/ 14 w 100"/>
                  <a:gd name="T7" fmla="*/ 15 h 101"/>
                  <a:gd name="T8" fmla="*/ 50 w 100"/>
                  <a:gd name="T9" fmla="*/ 0 h 101"/>
                  <a:gd name="T10" fmla="*/ 69 w 100"/>
                  <a:gd name="T11" fmla="*/ 4 h 101"/>
                  <a:gd name="T12" fmla="*/ 85 w 100"/>
                  <a:gd name="T13" fmla="*/ 14 h 101"/>
                  <a:gd name="T14" fmla="*/ 99 w 100"/>
                  <a:gd name="T15" fmla="*/ 50 h 101"/>
                  <a:gd name="T16" fmla="*/ 96 w 100"/>
                  <a:gd name="T17" fmla="*/ 69 h 101"/>
                  <a:gd name="T18" fmla="*/ 85 w 100"/>
                  <a:gd name="T19" fmla="*/ 85 h 101"/>
                  <a:gd name="T20" fmla="*/ 50 w 100"/>
                  <a:gd name="T21" fmla="*/ 10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0" h="101">
                    <a:moveTo>
                      <a:pt x="50" y="100"/>
                    </a:moveTo>
                    <a:lnTo>
                      <a:pt x="15" y="86"/>
                    </a:lnTo>
                    <a:lnTo>
                      <a:pt x="0" y="50"/>
                    </a:lnTo>
                    <a:lnTo>
                      <a:pt x="14" y="15"/>
                    </a:lnTo>
                    <a:lnTo>
                      <a:pt x="50" y="0"/>
                    </a:lnTo>
                    <a:lnTo>
                      <a:pt x="69" y="4"/>
                    </a:lnTo>
                    <a:lnTo>
                      <a:pt x="85" y="14"/>
                    </a:lnTo>
                    <a:lnTo>
                      <a:pt x="99" y="50"/>
                    </a:lnTo>
                    <a:lnTo>
                      <a:pt x="96" y="69"/>
                    </a:lnTo>
                    <a:lnTo>
                      <a:pt x="85" y="85"/>
                    </a:lnTo>
                    <a:lnTo>
                      <a:pt x="50" y="100"/>
                    </a:lnTo>
                  </a:path>
                </a:pathLst>
              </a:custGeom>
              <a:solidFill>
                <a:schemeClr val="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09549" name="Freeform 1325"/>
            <p:cNvSpPr>
              <a:spLocks/>
            </p:cNvSpPr>
            <p:nvPr/>
          </p:nvSpPr>
          <p:spPr bwMode="auto">
            <a:xfrm>
              <a:off x="1351" y="1407"/>
              <a:ext cx="271" cy="32"/>
            </a:xfrm>
            <a:custGeom>
              <a:avLst/>
              <a:gdLst>
                <a:gd name="T0" fmla="*/ 270 w 271"/>
                <a:gd name="T1" fmla="*/ 31 h 32"/>
                <a:gd name="T2" fmla="*/ 270 w 271"/>
                <a:gd name="T3" fmla="*/ 0 h 32"/>
                <a:gd name="T4" fmla="*/ 0 w 271"/>
                <a:gd name="T5" fmla="*/ 0 h 32"/>
                <a:gd name="T6" fmla="*/ 0 w 271"/>
                <a:gd name="T7" fmla="*/ 31 h 32"/>
                <a:gd name="T8" fmla="*/ 270 w 271"/>
                <a:gd name="T9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1" h="32">
                  <a:moveTo>
                    <a:pt x="270" y="31"/>
                  </a:moveTo>
                  <a:lnTo>
                    <a:pt x="270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270" y="31"/>
                  </a:lnTo>
                </a:path>
              </a:pathLst>
            </a:custGeom>
            <a:gradFill rotWithShape="0">
              <a:gsLst>
                <a:gs pos="0">
                  <a:srgbClr val="B2B2B2">
                    <a:gamma/>
                    <a:shade val="40000"/>
                    <a:invGamma/>
                  </a:srgbClr>
                </a:gs>
                <a:gs pos="50000">
                  <a:srgbClr val="B2B2B2"/>
                </a:gs>
                <a:gs pos="100000">
                  <a:srgbClr val="B2B2B2">
                    <a:gamma/>
                    <a:shade val="40000"/>
                    <a:invGamma/>
                  </a:srgbClr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550" name="Freeform 1326"/>
            <p:cNvSpPr>
              <a:spLocks/>
            </p:cNvSpPr>
            <p:nvPr/>
          </p:nvSpPr>
          <p:spPr bwMode="auto">
            <a:xfrm>
              <a:off x="813" y="3064"/>
              <a:ext cx="431" cy="537"/>
            </a:xfrm>
            <a:custGeom>
              <a:avLst/>
              <a:gdLst>
                <a:gd name="T0" fmla="*/ 368 w 431"/>
                <a:gd name="T1" fmla="*/ 511 h 537"/>
                <a:gd name="T2" fmla="*/ 368 w 431"/>
                <a:gd name="T3" fmla="*/ 458 h 537"/>
                <a:gd name="T4" fmla="*/ 388 w 431"/>
                <a:gd name="T5" fmla="*/ 444 h 537"/>
                <a:gd name="T6" fmla="*/ 368 w 431"/>
                <a:gd name="T7" fmla="*/ 433 h 537"/>
                <a:gd name="T8" fmla="*/ 404 w 431"/>
                <a:gd name="T9" fmla="*/ 411 h 537"/>
                <a:gd name="T10" fmla="*/ 404 w 431"/>
                <a:gd name="T11" fmla="*/ 407 h 537"/>
                <a:gd name="T12" fmla="*/ 368 w 431"/>
                <a:gd name="T13" fmla="*/ 386 h 537"/>
                <a:gd name="T14" fmla="*/ 404 w 431"/>
                <a:gd name="T15" fmla="*/ 364 h 537"/>
                <a:gd name="T16" fmla="*/ 404 w 431"/>
                <a:gd name="T17" fmla="*/ 360 h 537"/>
                <a:gd name="T18" fmla="*/ 368 w 431"/>
                <a:gd name="T19" fmla="*/ 338 h 537"/>
                <a:gd name="T20" fmla="*/ 404 w 431"/>
                <a:gd name="T21" fmla="*/ 316 h 537"/>
                <a:gd name="T22" fmla="*/ 404 w 431"/>
                <a:gd name="T23" fmla="*/ 312 h 537"/>
                <a:gd name="T24" fmla="*/ 368 w 431"/>
                <a:gd name="T25" fmla="*/ 291 h 537"/>
                <a:gd name="T26" fmla="*/ 404 w 431"/>
                <a:gd name="T27" fmla="*/ 269 h 537"/>
                <a:gd name="T28" fmla="*/ 404 w 431"/>
                <a:gd name="T29" fmla="*/ 265 h 537"/>
                <a:gd name="T30" fmla="*/ 368 w 431"/>
                <a:gd name="T31" fmla="*/ 244 h 537"/>
                <a:gd name="T32" fmla="*/ 404 w 431"/>
                <a:gd name="T33" fmla="*/ 222 h 537"/>
                <a:gd name="T34" fmla="*/ 404 w 431"/>
                <a:gd name="T35" fmla="*/ 114 h 537"/>
                <a:gd name="T36" fmla="*/ 430 w 431"/>
                <a:gd name="T37" fmla="*/ 55 h 537"/>
                <a:gd name="T38" fmla="*/ 430 w 431"/>
                <a:gd name="T39" fmla="*/ 0 h 537"/>
                <a:gd name="T40" fmla="*/ 383 w 431"/>
                <a:gd name="T41" fmla="*/ 0 h 537"/>
                <a:gd name="T42" fmla="*/ 383 w 431"/>
                <a:gd name="T43" fmla="*/ 16 h 537"/>
                <a:gd name="T44" fmla="*/ 382 w 431"/>
                <a:gd name="T45" fmla="*/ 28 h 537"/>
                <a:gd name="T46" fmla="*/ 380 w 431"/>
                <a:gd name="T47" fmla="*/ 37 h 537"/>
                <a:gd name="T48" fmla="*/ 372 w 431"/>
                <a:gd name="T49" fmla="*/ 49 h 537"/>
                <a:gd name="T50" fmla="*/ 361 w 431"/>
                <a:gd name="T51" fmla="*/ 55 h 537"/>
                <a:gd name="T52" fmla="*/ 38 w 431"/>
                <a:gd name="T53" fmla="*/ 64 h 537"/>
                <a:gd name="T54" fmla="*/ 0 w 431"/>
                <a:gd name="T55" fmla="*/ 98 h 537"/>
                <a:gd name="T56" fmla="*/ 0 w 431"/>
                <a:gd name="T57" fmla="*/ 136 h 537"/>
                <a:gd name="T58" fmla="*/ 45 w 431"/>
                <a:gd name="T59" fmla="*/ 136 h 537"/>
                <a:gd name="T60" fmla="*/ 45 w 431"/>
                <a:gd name="T61" fmla="*/ 186 h 537"/>
                <a:gd name="T62" fmla="*/ 0 w 431"/>
                <a:gd name="T63" fmla="*/ 186 h 537"/>
                <a:gd name="T64" fmla="*/ 0 w 431"/>
                <a:gd name="T65" fmla="*/ 267 h 537"/>
                <a:gd name="T66" fmla="*/ 44 w 431"/>
                <a:gd name="T67" fmla="*/ 267 h 537"/>
                <a:gd name="T68" fmla="*/ 66 w 431"/>
                <a:gd name="T69" fmla="*/ 221 h 537"/>
                <a:gd name="T70" fmla="*/ 107 w 431"/>
                <a:gd name="T71" fmla="*/ 221 h 537"/>
                <a:gd name="T72" fmla="*/ 107 w 431"/>
                <a:gd name="T73" fmla="*/ 327 h 537"/>
                <a:gd name="T74" fmla="*/ 166 w 431"/>
                <a:gd name="T75" fmla="*/ 327 h 537"/>
                <a:gd name="T76" fmla="*/ 166 w 431"/>
                <a:gd name="T77" fmla="*/ 164 h 537"/>
                <a:gd name="T78" fmla="*/ 282 w 431"/>
                <a:gd name="T79" fmla="*/ 164 h 537"/>
                <a:gd name="T80" fmla="*/ 282 w 431"/>
                <a:gd name="T81" fmla="*/ 145 h 537"/>
                <a:gd name="T82" fmla="*/ 294 w 431"/>
                <a:gd name="T83" fmla="*/ 145 h 537"/>
                <a:gd name="T84" fmla="*/ 310 w 431"/>
                <a:gd name="T85" fmla="*/ 161 h 537"/>
                <a:gd name="T86" fmla="*/ 310 w 431"/>
                <a:gd name="T87" fmla="*/ 536 h 537"/>
                <a:gd name="T88" fmla="*/ 393 w 431"/>
                <a:gd name="T89" fmla="*/ 536 h 537"/>
                <a:gd name="T90" fmla="*/ 368 w 431"/>
                <a:gd name="T91" fmla="*/ 511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31" h="537">
                  <a:moveTo>
                    <a:pt x="368" y="511"/>
                  </a:moveTo>
                  <a:lnTo>
                    <a:pt x="368" y="458"/>
                  </a:lnTo>
                  <a:lnTo>
                    <a:pt x="388" y="444"/>
                  </a:lnTo>
                  <a:lnTo>
                    <a:pt x="368" y="433"/>
                  </a:lnTo>
                  <a:lnTo>
                    <a:pt x="404" y="411"/>
                  </a:lnTo>
                  <a:lnTo>
                    <a:pt x="404" y="407"/>
                  </a:lnTo>
                  <a:lnTo>
                    <a:pt x="368" y="386"/>
                  </a:lnTo>
                  <a:lnTo>
                    <a:pt x="404" y="364"/>
                  </a:lnTo>
                  <a:lnTo>
                    <a:pt x="404" y="360"/>
                  </a:lnTo>
                  <a:lnTo>
                    <a:pt x="368" y="338"/>
                  </a:lnTo>
                  <a:lnTo>
                    <a:pt x="404" y="316"/>
                  </a:lnTo>
                  <a:lnTo>
                    <a:pt x="404" y="312"/>
                  </a:lnTo>
                  <a:lnTo>
                    <a:pt x="368" y="291"/>
                  </a:lnTo>
                  <a:lnTo>
                    <a:pt x="404" y="269"/>
                  </a:lnTo>
                  <a:lnTo>
                    <a:pt x="404" y="265"/>
                  </a:lnTo>
                  <a:lnTo>
                    <a:pt x="368" y="244"/>
                  </a:lnTo>
                  <a:lnTo>
                    <a:pt x="404" y="222"/>
                  </a:lnTo>
                  <a:lnTo>
                    <a:pt x="404" y="114"/>
                  </a:lnTo>
                  <a:lnTo>
                    <a:pt x="430" y="55"/>
                  </a:lnTo>
                  <a:lnTo>
                    <a:pt x="430" y="0"/>
                  </a:lnTo>
                  <a:lnTo>
                    <a:pt x="383" y="0"/>
                  </a:lnTo>
                  <a:lnTo>
                    <a:pt x="383" y="16"/>
                  </a:lnTo>
                  <a:lnTo>
                    <a:pt x="382" y="28"/>
                  </a:lnTo>
                  <a:lnTo>
                    <a:pt x="380" y="37"/>
                  </a:lnTo>
                  <a:lnTo>
                    <a:pt x="372" y="49"/>
                  </a:lnTo>
                  <a:lnTo>
                    <a:pt x="361" y="55"/>
                  </a:lnTo>
                  <a:lnTo>
                    <a:pt x="38" y="64"/>
                  </a:lnTo>
                  <a:lnTo>
                    <a:pt x="0" y="98"/>
                  </a:lnTo>
                  <a:lnTo>
                    <a:pt x="0" y="136"/>
                  </a:lnTo>
                  <a:lnTo>
                    <a:pt x="45" y="136"/>
                  </a:lnTo>
                  <a:lnTo>
                    <a:pt x="45" y="186"/>
                  </a:lnTo>
                  <a:lnTo>
                    <a:pt x="0" y="186"/>
                  </a:lnTo>
                  <a:lnTo>
                    <a:pt x="0" y="267"/>
                  </a:lnTo>
                  <a:lnTo>
                    <a:pt x="44" y="267"/>
                  </a:lnTo>
                  <a:lnTo>
                    <a:pt x="66" y="221"/>
                  </a:lnTo>
                  <a:lnTo>
                    <a:pt x="107" y="221"/>
                  </a:lnTo>
                  <a:lnTo>
                    <a:pt x="107" y="327"/>
                  </a:lnTo>
                  <a:lnTo>
                    <a:pt x="166" y="327"/>
                  </a:lnTo>
                  <a:lnTo>
                    <a:pt x="166" y="164"/>
                  </a:lnTo>
                  <a:lnTo>
                    <a:pt x="282" y="164"/>
                  </a:lnTo>
                  <a:lnTo>
                    <a:pt x="282" y="145"/>
                  </a:lnTo>
                  <a:lnTo>
                    <a:pt x="294" y="145"/>
                  </a:lnTo>
                  <a:lnTo>
                    <a:pt x="310" y="161"/>
                  </a:lnTo>
                  <a:lnTo>
                    <a:pt x="310" y="536"/>
                  </a:lnTo>
                  <a:lnTo>
                    <a:pt x="393" y="536"/>
                  </a:lnTo>
                  <a:lnTo>
                    <a:pt x="368" y="511"/>
                  </a:lnTo>
                </a:path>
              </a:pathLst>
            </a:custGeom>
            <a:solidFill>
              <a:srgbClr val="CBCBCB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551" name="Freeform 1327"/>
            <p:cNvSpPr>
              <a:spLocks/>
            </p:cNvSpPr>
            <p:nvPr/>
          </p:nvSpPr>
          <p:spPr bwMode="auto">
            <a:xfrm>
              <a:off x="813" y="2509"/>
              <a:ext cx="623" cy="617"/>
            </a:xfrm>
            <a:custGeom>
              <a:avLst/>
              <a:gdLst>
                <a:gd name="T0" fmla="*/ 430 w 623"/>
                <a:gd name="T1" fmla="*/ 290 h 617"/>
                <a:gd name="T2" fmla="*/ 383 w 623"/>
                <a:gd name="T3" fmla="*/ 290 h 617"/>
                <a:gd name="T4" fmla="*/ 383 w 623"/>
                <a:gd name="T5" fmla="*/ 273 h 617"/>
                <a:gd name="T6" fmla="*/ 382 w 623"/>
                <a:gd name="T7" fmla="*/ 262 h 617"/>
                <a:gd name="T8" fmla="*/ 380 w 623"/>
                <a:gd name="T9" fmla="*/ 253 h 617"/>
                <a:gd name="T10" fmla="*/ 372 w 623"/>
                <a:gd name="T11" fmla="*/ 241 h 617"/>
                <a:gd name="T12" fmla="*/ 361 w 623"/>
                <a:gd name="T13" fmla="*/ 235 h 617"/>
                <a:gd name="T14" fmla="*/ 38 w 623"/>
                <a:gd name="T15" fmla="*/ 226 h 617"/>
                <a:gd name="T16" fmla="*/ 0 w 623"/>
                <a:gd name="T17" fmla="*/ 192 h 617"/>
                <a:gd name="T18" fmla="*/ 0 w 623"/>
                <a:gd name="T19" fmla="*/ 146 h 617"/>
                <a:gd name="T20" fmla="*/ 45 w 623"/>
                <a:gd name="T21" fmla="*/ 146 h 617"/>
                <a:gd name="T22" fmla="*/ 45 w 623"/>
                <a:gd name="T23" fmla="*/ 97 h 617"/>
                <a:gd name="T24" fmla="*/ 0 w 623"/>
                <a:gd name="T25" fmla="*/ 97 h 617"/>
                <a:gd name="T26" fmla="*/ 0 w 623"/>
                <a:gd name="T27" fmla="*/ 22 h 617"/>
                <a:gd name="T28" fmla="*/ 44 w 623"/>
                <a:gd name="T29" fmla="*/ 22 h 617"/>
                <a:gd name="T30" fmla="*/ 66 w 623"/>
                <a:gd name="T31" fmla="*/ 68 h 617"/>
                <a:gd name="T32" fmla="*/ 107 w 623"/>
                <a:gd name="T33" fmla="*/ 68 h 617"/>
                <a:gd name="T34" fmla="*/ 107 w 623"/>
                <a:gd name="T35" fmla="*/ 0 h 617"/>
                <a:gd name="T36" fmla="*/ 162 w 623"/>
                <a:gd name="T37" fmla="*/ 0 h 617"/>
                <a:gd name="T38" fmla="*/ 162 w 623"/>
                <a:gd name="T39" fmla="*/ 29 h 617"/>
                <a:gd name="T40" fmla="*/ 190 w 623"/>
                <a:gd name="T41" fmla="*/ 29 h 617"/>
                <a:gd name="T42" fmla="*/ 197 w 623"/>
                <a:gd name="T43" fmla="*/ 16 h 617"/>
                <a:gd name="T44" fmla="*/ 208 w 623"/>
                <a:gd name="T45" fmla="*/ 16 h 617"/>
                <a:gd name="T46" fmla="*/ 212 w 623"/>
                <a:gd name="T47" fmla="*/ 29 h 617"/>
                <a:gd name="T48" fmla="*/ 215 w 623"/>
                <a:gd name="T49" fmla="*/ 29 h 617"/>
                <a:gd name="T50" fmla="*/ 222 w 623"/>
                <a:gd name="T51" fmla="*/ 16 h 617"/>
                <a:gd name="T52" fmla="*/ 232 w 623"/>
                <a:gd name="T53" fmla="*/ 16 h 617"/>
                <a:gd name="T54" fmla="*/ 237 w 623"/>
                <a:gd name="T55" fmla="*/ 29 h 617"/>
                <a:gd name="T56" fmla="*/ 247 w 623"/>
                <a:gd name="T57" fmla="*/ 29 h 617"/>
                <a:gd name="T58" fmla="*/ 247 w 623"/>
                <a:gd name="T59" fmla="*/ 128 h 617"/>
                <a:gd name="T60" fmla="*/ 269 w 623"/>
                <a:gd name="T61" fmla="*/ 144 h 617"/>
                <a:gd name="T62" fmla="*/ 391 w 623"/>
                <a:gd name="T63" fmla="*/ 144 h 617"/>
                <a:gd name="T64" fmla="*/ 457 w 623"/>
                <a:gd name="T65" fmla="*/ 206 h 617"/>
                <a:gd name="T66" fmla="*/ 496 w 623"/>
                <a:gd name="T67" fmla="*/ 206 h 617"/>
                <a:gd name="T68" fmla="*/ 506 w 623"/>
                <a:gd name="T69" fmla="*/ 203 h 617"/>
                <a:gd name="T70" fmla="*/ 518 w 623"/>
                <a:gd name="T71" fmla="*/ 173 h 617"/>
                <a:gd name="T72" fmla="*/ 525 w 623"/>
                <a:gd name="T73" fmla="*/ 106 h 617"/>
                <a:gd name="T74" fmla="*/ 622 w 623"/>
                <a:gd name="T75" fmla="*/ 106 h 617"/>
                <a:gd name="T76" fmla="*/ 622 w 623"/>
                <a:gd name="T77" fmla="*/ 149 h 617"/>
                <a:gd name="T78" fmla="*/ 589 w 623"/>
                <a:gd name="T79" fmla="*/ 149 h 617"/>
                <a:gd name="T80" fmla="*/ 579 w 623"/>
                <a:gd name="T81" fmla="*/ 165 h 617"/>
                <a:gd name="T82" fmla="*/ 579 w 623"/>
                <a:gd name="T83" fmla="*/ 290 h 617"/>
                <a:gd name="T84" fmla="*/ 556 w 623"/>
                <a:gd name="T85" fmla="*/ 313 h 617"/>
                <a:gd name="T86" fmla="*/ 556 w 623"/>
                <a:gd name="T87" fmla="*/ 615 h 617"/>
                <a:gd name="T88" fmla="*/ 539 w 623"/>
                <a:gd name="T89" fmla="*/ 616 h 617"/>
                <a:gd name="T90" fmla="*/ 515 w 623"/>
                <a:gd name="T91" fmla="*/ 590 h 617"/>
                <a:gd name="T92" fmla="*/ 515 w 623"/>
                <a:gd name="T93" fmla="*/ 280 h 617"/>
                <a:gd name="T94" fmla="*/ 499 w 623"/>
                <a:gd name="T95" fmla="*/ 264 h 617"/>
                <a:gd name="T96" fmla="*/ 451 w 623"/>
                <a:gd name="T97" fmla="*/ 264 h 617"/>
                <a:gd name="T98" fmla="*/ 438 w 623"/>
                <a:gd name="T99" fmla="*/ 276 h 617"/>
                <a:gd name="T100" fmla="*/ 438 w 623"/>
                <a:gd name="T101" fmla="*/ 290 h 617"/>
                <a:gd name="T102" fmla="*/ 430 w 623"/>
                <a:gd name="T103" fmla="*/ 290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23" h="617">
                  <a:moveTo>
                    <a:pt x="430" y="290"/>
                  </a:moveTo>
                  <a:lnTo>
                    <a:pt x="383" y="290"/>
                  </a:lnTo>
                  <a:lnTo>
                    <a:pt x="383" y="273"/>
                  </a:lnTo>
                  <a:lnTo>
                    <a:pt x="382" y="262"/>
                  </a:lnTo>
                  <a:lnTo>
                    <a:pt x="380" y="253"/>
                  </a:lnTo>
                  <a:lnTo>
                    <a:pt x="372" y="241"/>
                  </a:lnTo>
                  <a:lnTo>
                    <a:pt x="361" y="235"/>
                  </a:lnTo>
                  <a:lnTo>
                    <a:pt x="38" y="226"/>
                  </a:lnTo>
                  <a:lnTo>
                    <a:pt x="0" y="192"/>
                  </a:lnTo>
                  <a:lnTo>
                    <a:pt x="0" y="146"/>
                  </a:lnTo>
                  <a:lnTo>
                    <a:pt x="45" y="146"/>
                  </a:lnTo>
                  <a:lnTo>
                    <a:pt x="45" y="97"/>
                  </a:lnTo>
                  <a:lnTo>
                    <a:pt x="0" y="97"/>
                  </a:lnTo>
                  <a:lnTo>
                    <a:pt x="0" y="22"/>
                  </a:lnTo>
                  <a:lnTo>
                    <a:pt x="44" y="22"/>
                  </a:lnTo>
                  <a:lnTo>
                    <a:pt x="66" y="68"/>
                  </a:lnTo>
                  <a:lnTo>
                    <a:pt x="107" y="68"/>
                  </a:lnTo>
                  <a:lnTo>
                    <a:pt x="107" y="0"/>
                  </a:lnTo>
                  <a:lnTo>
                    <a:pt x="162" y="0"/>
                  </a:lnTo>
                  <a:lnTo>
                    <a:pt x="162" y="29"/>
                  </a:lnTo>
                  <a:lnTo>
                    <a:pt x="190" y="29"/>
                  </a:lnTo>
                  <a:lnTo>
                    <a:pt x="197" y="16"/>
                  </a:lnTo>
                  <a:lnTo>
                    <a:pt x="208" y="16"/>
                  </a:lnTo>
                  <a:lnTo>
                    <a:pt x="212" y="29"/>
                  </a:lnTo>
                  <a:lnTo>
                    <a:pt x="215" y="29"/>
                  </a:lnTo>
                  <a:lnTo>
                    <a:pt x="222" y="16"/>
                  </a:lnTo>
                  <a:lnTo>
                    <a:pt x="232" y="16"/>
                  </a:lnTo>
                  <a:lnTo>
                    <a:pt x="237" y="29"/>
                  </a:lnTo>
                  <a:lnTo>
                    <a:pt x="247" y="29"/>
                  </a:lnTo>
                  <a:lnTo>
                    <a:pt x="247" y="128"/>
                  </a:lnTo>
                  <a:lnTo>
                    <a:pt x="269" y="144"/>
                  </a:lnTo>
                  <a:lnTo>
                    <a:pt x="391" y="144"/>
                  </a:lnTo>
                  <a:lnTo>
                    <a:pt x="457" y="206"/>
                  </a:lnTo>
                  <a:lnTo>
                    <a:pt x="496" y="206"/>
                  </a:lnTo>
                  <a:lnTo>
                    <a:pt x="506" y="203"/>
                  </a:lnTo>
                  <a:lnTo>
                    <a:pt x="518" y="173"/>
                  </a:lnTo>
                  <a:lnTo>
                    <a:pt x="525" y="106"/>
                  </a:lnTo>
                  <a:lnTo>
                    <a:pt x="622" y="106"/>
                  </a:lnTo>
                  <a:lnTo>
                    <a:pt x="622" y="149"/>
                  </a:lnTo>
                  <a:lnTo>
                    <a:pt x="589" y="149"/>
                  </a:lnTo>
                  <a:lnTo>
                    <a:pt x="579" y="165"/>
                  </a:lnTo>
                  <a:lnTo>
                    <a:pt x="579" y="290"/>
                  </a:lnTo>
                  <a:lnTo>
                    <a:pt x="556" y="313"/>
                  </a:lnTo>
                  <a:lnTo>
                    <a:pt x="556" y="615"/>
                  </a:lnTo>
                  <a:lnTo>
                    <a:pt x="539" y="616"/>
                  </a:lnTo>
                  <a:lnTo>
                    <a:pt x="515" y="590"/>
                  </a:lnTo>
                  <a:lnTo>
                    <a:pt x="515" y="280"/>
                  </a:lnTo>
                  <a:lnTo>
                    <a:pt x="499" y="264"/>
                  </a:lnTo>
                  <a:lnTo>
                    <a:pt x="451" y="264"/>
                  </a:lnTo>
                  <a:lnTo>
                    <a:pt x="438" y="276"/>
                  </a:lnTo>
                  <a:lnTo>
                    <a:pt x="438" y="290"/>
                  </a:lnTo>
                  <a:lnTo>
                    <a:pt x="430" y="290"/>
                  </a:lnTo>
                </a:path>
              </a:pathLst>
            </a:custGeom>
            <a:solidFill>
              <a:srgbClr val="CBCBCB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552" name="Freeform 1328"/>
            <p:cNvSpPr>
              <a:spLocks/>
            </p:cNvSpPr>
            <p:nvPr/>
          </p:nvSpPr>
          <p:spPr bwMode="auto">
            <a:xfrm>
              <a:off x="1537" y="2615"/>
              <a:ext cx="165" cy="235"/>
            </a:xfrm>
            <a:custGeom>
              <a:avLst/>
              <a:gdLst>
                <a:gd name="T0" fmla="*/ 164 w 165"/>
                <a:gd name="T1" fmla="*/ 219 h 235"/>
                <a:gd name="T2" fmla="*/ 164 w 165"/>
                <a:gd name="T3" fmla="*/ 149 h 235"/>
                <a:gd name="T4" fmla="*/ 164 w 165"/>
                <a:gd name="T5" fmla="*/ 100 h 235"/>
                <a:gd name="T6" fmla="*/ 125 w 165"/>
                <a:gd name="T7" fmla="*/ 100 h 235"/>
                <a:gd name="T8" fmla="*/ 115 w 165"/>
                <a:gd name="T9" fmla="*/ 97 h 235"/>
                <a:gd name="T10" fmla="*/ 104 w 165"/>
                <a:gd name="T11" fmla="*/ 67 h 235"/>
                <a:gd name="T12" fmla="*/ 97 w 165"/>
                <a:gd name="T13" fmla="*/ 0 h 235"/>
                <a:gd name="T14" fmla="*/ 0 w 165"/>
                <a:gd name="T15" fmla="*/ 0 h 235"/>
                <a:gd name="T16" fmla="*/ 0 w 165"/>
                <a:gd name="T17" fmla="*/ 43 h 235"/>
                <a:gd name="T18" fmla="*/ 33 w 165"/>
                <a:gd name="T19" fmla="*/ 43 h 235"/>
                <a:gd name="T20" fmla="*/ 43 w 165"/>
                <a:gd name="T21" fmla="*/ 59 h 235"/>
                <a:gd name="T22" fmla="*/ 43 w 165"/>
                <a:gd name="T23" fmla="*/ 184 h 235"/>
                <a:gd name="T24" fmla="*/ 63 w 165"/>
                <a:gd name="T25" fmla="*/ 207 h 235"/>
                <a:gd name="T26" fmla="*/ 63 w 165"/>
                <a:gd name="T27" fmla="*/ 233 h 235"/>
                <a:gd name="T28" fmla="*/ 148 w 165"/>
                <a:gd name="T29" fmla="*/ 234 h 235"/>
                <a:gd name="T30" fmla="*/ 164 w 165"/>
                <a:gd name="T31" fmla="*/ 219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5" h="235">
                  <a:moveTo>
                    <a:pt x="164" y="219"/>
                  </a:moveTo>
                  <a:lnTo>
                    <a:pt x="164" y="149"/>
                  </a:lnTo>
                  <a:lnTo>
                    <a:pt x="164" y="100"/>
                  </a:lnTo>
                  <a:lnTo>
                    <a:pt x="125" y="100"/>
                  </a:lnTo>
                  <a:lnTo>
                    <a:pt x="115" y="97"/>
                  </a:lnTo>
                  <a:lnTo>
                    <a:pt x="104" y="67"/>
                  </a:lnTo>
                  <a:lnTo>
                    <a:pt x="97" y="0"/>
                  </a:lnTo>
                  <a:lnTo>
                    <a:pt x="0" y="0"/>
                  </a:lnTo>
                  <a:lnTo>
                    <a:pt x="0" y="43"/>
                  </a:lnTo>
                  <a:lnTo>
                    <a:pt x="33" y="43"/>
                  </a:lnTo>
                  <a:lnTo>
                    <a:pt x="43" y="59"/>
                  </a:lnTo>
                  <a:lnTo>
                    <a:pt x="43" y="184"/>
                  </a:lnTo>
                  <a:lnTo>
                    <a:pt x="63" y="207"/>
                  </a:lnTo>
                  <a:lnTo>
                    <a:pt x="63" y="233"/>
                  </a:lnTo>
                  <a:lnTo>
                    <a:pt x="148" y="234"/>
                  </a:lnTo>
                  <a:lnTo>
                    <a:pt x="164" y="219"/>
                  </a:lnTo>
                </a:path>
              </a:pathLst>
            </a:custGeom>
            <a:solidFill>
              <a:srgbClr val="CBCBCB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553" name="Freeform 1329"/>
            <p:cNvSpPr>
              <a:spLocks/>
            </p:cNvSpPr>
            <p:nvPr/>
          </p:nvSpPr>
          <p:spPr bwMode="auto">
            <a:xfrm>
              <a:off x="1721" y="2509"/>
              <a:ext cx="439" cy="316"/>
            </a:xfrm>
            <a:custGeom>
              <a:avLst/>
              <a:gdLst>
                <a:gd name="T0" fmla="*/ 157 w 439"/>
                <a:gd name="T1" fmla="*/ 235 h 316"/>
                <a:gd name="T2" fmla="*/ 400 w 439"/>
                <a:gd name="T3" fmla="*/ 226 h 316"/>
                <a:gd name="T4" fmla="*/ 438 w 439"/>
                <a:gd name="T5" fmla="*/ 192 h 316"/>
                <a:gd name="T6" fmla="*/ 438 w 439"/>
                <a:gd name="T7" fmla="*/ 146 h 316"/>
                <a:gd name="T8" fmla="*/ 394 w 439"/>
                <a:gd name="T9" fmla="*/ 146 h 316"/>
                <a:gd name="T10" fmla="*/ 394 w 439"/>
                <a:gd name="T11" fmla="*/ 97 h 316"/>
                <a:gd name="T12" fmla="*/ 438 w 439"/>
                <a:gd name="T13" fmla="*/ 97 h 316"/>
                <a:gd name="T14" fmla="*/ 438 w 439"/>
                <a:gd name="T15" fmla="*/ 22 h 316"/>
                <a:gd name="T16" fmla="*/ 394 w 439"/>
                <a:gd name="T17" fmla="*/ 22 h 316"/>
                <a:gd name="T18" fmla="*/ 372 w 439"/>
                <a:gd name="T19" fmla="*/ 68 h 316"/>
                <a:gd name="T20" fmla="*/ 331 w 439"/>
                <a:gd name="T21" fmla="*/ 68 h 316"/>
                <a:gd name="T22" fmla="*/ 331 w 439"/>
                <a:gd name="T23" fmla="*/ 0 h 316"/>
                <a:gd name="T24" fmla="*/ 276 w 439"/>
                <a:gd name="T25" fmla="*/ 0 h 316"/>
                <a:gd name="T26" fmla="*/ 276 w 439"/>
                <a:gd name="T27" fmla="*/ 29 h 316"/>
                <a:gd name="T28" fmla="*/ 248 w 439"/>
                <a:gd name="T29" fmla="*/ 29 h 316"/>
                <a:gd name="T30" fmla="*/ 241 w 439"/>
                <a:gd name="T31" fmla="*/ 16 h 316"/>
                <a:gd name="T32" fmla="*/ 230 w 439"/>
                <a:gd name="T33" fmla="*/ 16 h 316"/>
                <a:gd name="T34" fmla="*/ 225 w 439"/>
                <a:gd name="T35" fmla="*/ 29 h 316"/>
                <a:gd name="T36" fmla="*/ 223 w 439"/>
                <a:gd name="T37" fmla="*/ 29 h 316"/>
                <a:gd name="T38" fmla="*/ 216 w 439"/>
                <a:gd name="T39" fmla="*/ 16 h 316"/>
                <a:gd name="T40" fmla="*/ 205 w 439"/>
                <a:gd name="T41" fmla="*/ 16 h 316"/>
                <a:gd name="T42" fmla="*/ 201 w 439"/>
                <a:gd name="T43" fmla="*/ 29 h 316"/>
                <a:gd name="T44" fmla="*/ 190 w 439"/>
                <a:gd name="T45" fmla="*/ 29 h 316"/>
                <a:gd name="T46" fmla="*/ 190 w 439"/>
                <a:gd name="T47" fmla="*/ 128 h 316"/>
                <a:gd name="T48" fmla="*/ 169 w 439"/>
                <a:gd name="T49" fmla="*/ 144 h 316"/>
                <a:gd name="T50" fmla="*/ 57 w 439"/>
                <a:gd name="T51" fmla="*/ 156 h 316"/>
                <a:gd name="T52" fmla="*/ 34 w 439"/>
                <a:gd name="T53" fmla="*/ 166 h 316"/>
                <a:gd name="T54" fmla="*/ 24 w 439"/>
                <a:gd name="T55" fmla="*/ 183 h 316"/>
                <a:gd name="T56" fmla="*/ 21 w 439"/>
                <a:gd name="T57" fmla="*/ 207 h 316"/>
                <a:gd name="T58" fmla="*/ 0 w 439"/>
                <a:gd name="T59" fmla="*/ 207 h 316"/>
                <a:gd name="T60" fmla="*/ 0 w 439"/>
                <a:gd name="T61" fmla="*/ 315 h 316"/>
                <a:gd name="T62" fmla="*/ 55 w 439"/>
                <a:gd name="T63" fmla="*/ 271 h 316"/>
                <a:gd name="T64" fmla="*/ 55 w 439"/>
                <a:gd name="T65" fmla="*/ 253 h 316"/>
                <a:gd name="T66" fmla="*/ 63 w 439"/>
                <a:gd name="T67" fmla="*/ 237 h 316"/>
                <a:gd name="T68" fmla="*/ 99 w 439"/>
                <a:gd name="T69" fmla="*/ 235 h 316"/>
                <a:gd name="T70" fmla="*/ 157 w 439"/>
                <a:gd name="T71" fmla="*/ 235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39" h="316">
                  <a:moveTo>
                    <a:pt x="157" y="235"/>
                  </a:moveTo>
                  <a:lnTo>
                    <a:pt x="400" y="226"/>
                  </a:lnTo>
                  <a:lnTo>
                    <a:pt x="438" y="192"/>
                  </a:lnTo>
                  <a:lnTo>
                    <a:pt x="438" y="146"/>
                  </a:lnTo>
                  <a:lnTo>
                    <a:pt x="394" y="146"/>
                  </a:lnTo>
                  <a:lnTo>
                    <a:pt x="394" y="97"/>
                  </a:lnTo>
                  <a:lnTo>
                    <a:pt x="438" y="97"/>
                  </a:lnTo>
                  <a:lnTo>
                    <a:pt x="438" y="22"/>
                  </a:lnTo>
                  <a:lnTo>
                    <a:pt x="394" y="22"/>
                  </a:lnTo>
                  <a:lnTo>
                    <a:pt x="372" y="68"/>
                  </a:lnTo>
                  <a:lnTo>
                    <a:pt x="331" y="68"/>
                  </a:lnTo>
                  <a:lnTo>
                    <a:pt x="331" y="0"/>
                  </a:lnTo>
                  <a:lnTo>
                    <a:pt x="276" y="0"/>
                  </a:lnTo>
                  <a:lnTo>
                    <a:pt x="276" y="29"/>
                  </a:lnTo>
                  <a:lnTo>
                    <a:pt x="248" y="29"/>
                  </a:lnTo>
                  <a:lnTo>
                    <a:pt x="241" y="16"/>
                  </a:lnTo>
                  <a:lnTo>
                    <a:pt x="230" y="16"/>
                  </a:lnTo>
                  <a:lnTo>
                    <a:pt x="225" y="29"/>
                  </a:lnTo>
                  <a:lnTo>
                    <a:pt x="223" y="29"/>
                  </a:lnTo>
                  <a:lnTo>
                    <a:pt x="216" y="16"/>
                  </a:lnTo>
                  <a:lnTo>
                    <a:pt x="205" y="16"/>
                  </a:lnTo>
                  <a:lnTo>
                    <a:pt x="201" y="29"/>
                  </a:lnTo>
                  <a:lnTo>
                    <a:pt x="190" y="29"/>
                  </a:lnTo>
                  <a:lnTo>
                    <a:pt x="190" y="128"/>
                  </a:lnTo>
                  <a:lnTo>
                    <a:pt x="169" y="144"/>
                  </a:lnTo>
                  <a:lnTo>
                    <a:pt x="57" y="156"/>
                  </a:lnTo>
                  <a:lnTo>
                    <a:pt x="34" y="166"/>
                  </a:lnTo>
                  <a:lnTo>
                    <a:pt x="24" y="183"/>
                  </a:lnTo>
                  <a:lnTo>
                    <a:pt x="21" y="207"/>
                  </a:lnTo>
                  <a:lnTo>
                    <a:pt x="0" y="207"/>
                  </a:lnTo>
                  <a:lnTo>
                    <a:pt x="0" y="315"/>
                  </a:lnTo>
                  <a:lnTo>
                    <a:pt x="55" y="271"/>
                  </a:lnTo>
                  <a:lnTo>
                    <a:pt x="55" y="253"/>
                  </a:lnTo>
                  <a:lnTo>
                    <a:pt x="63" y="237"/>
                  </a:lnTo>
                  <a:lnTo>
                    <a:pt x="99" y="235"/>
                  </a:lnTo>
                  <a:lnTo>
                    <a:pt x="157" y="235"/>
                  </a:lnTo>
                </a:path>
              </a:pathLst>
            </a:custGeom>
            <a:solidFill>
              <a:srgbClr val="CBCBCB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554" name="Freeform 1330"/>
            <p:cNvSpPr>
              <a:spLocks/>
            </p:cNvSpPr>
            <p:nvPr/>
          </p:nvSpPr>
          <p:spPr bwMode="auto">
            <a:xfrm>
              <a:off x="1088" y="3277"/>
              <a:ext cx="796" cy="556"/>
            </a:xfrm>
            <a:custGeom>
              <a:avLst/>
              <a:gdLst>
                <a:gd name="T0" fmla="*/ 297 w 796"/>
                <a:gd name="T1" fmla="*/ 467 h 556"/>
                <a:gd name="T2" fmla="*/ 280 w 796"/>
                <a:gd name="T3" fmla="*/ 49 h 556"/>
                <a:gd name="T4" fmla="*/ 241 w 796"/>
                <a:gd name="T5" fmla="*/ 29 h 556"/>
                <a:gd name="T6" fmla="*/ 194 w 796"/>
                <a:gd name="T7" fmla="*/ 254 h 556"/>
                <a:gd name="T8" fmla="*/ 133 w 796"/>
                <a:gd name="T9" fmla="*/ 0 h 556"/>
                <a:gd name="T10" fmla="*/ 93 w 796"/>
                <a:gd name="T11" fmla="*/ 31 h 556"/>
                <a:gd name="T12" fmla="*/ 93 w 796"/>
                <a:gd name="T13" fmla="*/ 78 h 556"/>
                <a:gd name="T14" fmla="*/ 93 w 796"/>
                <a:gd name="T15" fmla="*/ 125 h 556"/>
                <a:gd name="T16" fmla="*/ 93 w 796"/>
                <a:gd name="T17" fmla="*/ 173 h 556"/>
                <a:gd name="T18" fmla="*/ 93 w 796"/>
                <a:gd name="T19" fmla="*/ 220 h 556"/>
                <a:gd name="T20" fmla="*/ 133 w 796"/>
                <a:gd name="T21" fmla="*/ 310 h 556"/>
                <a:gd name="T22" fmla="*/ 0 w 796"/>
                <a:gd name="T23" fmla="*/ 323 h 556"/>
                <a:gd name="T24" fmla="*/ 12 w 796"/>
                <a:gd name="T25" fmla="*/ 547 h 556"/>
                <a:gd name="T26" fmla="*/ 91 w 796"/>
                <a:gd name="T27" fmla="*/ 555 h 556"/>
                <a:gd name="T28" fmla="*/ 199 w 796"/>
                <a:gd name="T29" fmla="*/ 403 h 556"/>
                <a:gd name="T30" fmla="*/ 398 w 796"/>
                <a:gd name="T31" fmla="*/ 555 h 556"/>
                <a:gd name="T32" fmla="*/ 597 w 796"/>
                <a:gd name="T33" fmla="*/ 555 h 556"/>
                <a:gd name="T34" fmla="*/ 686 w 796"/>
                <a:gd name="T35" fmla="*/ 403 h 556"/>
                <a:gd name="T36" fmla="*/ 774 w 796"/>
                <a:gd name="T37" fmla="*/ 555 h 556"/>
                <a:gd name="T38" fmla="*/ 786 w 796"/>
                <a:gd name="T39" fmla="*/ 540 h 556"/>
                <a:gd name="T40" fmla="*/ 676 w 796"/>
                <a:gd name="T41" fmla="*/ 323 h 556"/>
                <a:gd name="T42" fmla="*/ 663 w 796"/>
                <a:gd name="T43" fmla="*/ 243 h 556"/>
                <a:gd name="T44" fmla="*/ 663 w 796"/>
                <a:gd name="T45" fmla="*/ 196 h 556"/>
                <a:gd name="T46" fmla="*/ 663 w 796"/>
                <a:gd name="T47" fmla="*/ 148 h 556"/>
                <a:gd name="T48" fmla="*/ 663 w 796"/>
                <a:gd name="T49" fmla="*/ 101 h 556"/>
                <a:gd name="T50" fmla="*/ 663 w 796"/>
                <a:gd name="T51" fmla="*/ 54 h 556"/>
                <a:gd name="T52" fmla="*/ 663 w 796"/>
                <a:gd name="T53" fmla="*/ 7 h 556"/>
                <a:gd name="T54" fmla="*/ 625 w 796"/>
                <a:gd name="T55" fmla="*/ 0 h 556"/>
                <a:gd name="T56" fmla="*/ 555 w 796"/>
                <a:gd name="T57" fmla="*/ 254 h 556"/>
                <a:gd name="T58" fmla="*/ 525 w 796"/>
                <a:gd name="T59" fmla="*/ 29 h 556"/>
                <a:gd name="T60" fmla="*/ 515 w 796"/>
                <a:gd name="T61" fmla="*/ 450 h 556"/>
                <a:gd name="T62" fmla="*/ 398 w 796"/>
                <a:gd name="T63" fmla="*/ 467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96" h="556">
                  <a:moveTo>
                    <a:pt x="398" y="467"/>
                  </a:moveTo>
                  <a:lnTo>
                    <a:pt x="297" y="467"/>
                  </a:lnTo>
                  <a:lnTo>
                    <a:pt x="280" y="450"/>
                  </a:lnTo>
                  <a:lnTo>
                    <a:pt x="280" y="49"/>
                  </a:lnTo>
                  <a:lnTo>
                    <a:pt x="271" y="29"/>
                  </a:lnTo>
                  <a:lnTo>
                    <a:pt x="241" y="29"/>
                  </a:lnTo>
                  <a:lnTo>
                    <a:pt x="241" y="254"/>
                  </a:lnTo>
                  <a:lnTo>
                    <a:pt x="194" y="254"/>
                  </a:lnTo>
                  <a:lnTo>
                    <a:pt x="170" y="0"/>
                  </a:lnTo>
                  <a:lnTo>
                    <a:pt x="133" y="0"/>
                  </a:lnTo>
                  <a:lnTo>
                    <a:pt x="133" y="7"/>
                  </a:lnTo>
                  <a:lnTo>
                    <a:pt x="93" y="31"/>
                  </a:lnTo>
                  <a:lnTo>
                    <a:pt x="133" y="54"/>
                  </a:lnTo>
                  <a:lnTo>
                    <a:pt x="93" y="78"/>
                  </a:lnTo>
                  <a:lnTo>
                    <a:pt x="133" y="101"/>
                  </a:lnTo>
                  <a:lnTo>
                    <a:pt x="93" y="125"/>
                  </a:lnTo>
                  <a:lnTo>
                    <a:pt x="133" y="148"/>
                  </a:lnTo>
                  <a:lnTo>
                    <a:pt x="93" y="173"/>
                  </a:lnTo>
                  <a:lnTo>
                    <a:pt x="133" y="196"/>
                  </a:lnTo>
                  <a:lnTo>
                    <a:pt x="93" y="220"/>
                  </a:lnTo>
                  <a:lnTo>
                    <a:pt x="133" y="243"/>
                  </a:lnTo>
                  <a:lnTo>
                    <a:pt x="133" y="310"/>
                  </a:lnTo>
                  <a:lnTo>
                    <a:pt x="119" y="323"/>
                  </a:lnTo>
                  <a:lnTo>
                    <a:pt x="0" y="323"/>
                  </a:lnTo>
                  <a:lnTo>
                    <a:pt x="9" y="540"/>
                  </a:lnTo>
                  <a:lnTo>
                    <a:pt x="12" y="547"/>
                  </a:lnTo>
                  <a:lnTo>
                    <a:pt x="22" y="555"/>
                  </a:lnTo>
                  <a:lnTo>
                    <a:pt x="91" y="555"/>
                  </a:lnTo>
                  <a:lnTo>
                    <a:pt x="110" y="403"/>
                  </a:lnTo>
                  <a:lnTo>
                    <a:pt x="199" y="403"/>
                  </a:lnTo>
                  <a:lnTo>
                    <a:pt x="199" y="555"/>
                  </a:lnTo>
                  <a:lnTo>
                    <a:pt x="398" y="555"/>
                  </a:lnTo>
                  <a:lnTo>
                    <a:pt x="398" y="555"/>
                  </a:lnTo>
                  <a:lnTo>
                    <a:pt x="597" y="555"/>
                  </a:lnTo>
                  <a:lnTo>
                    <a:pt x="597" y="403"/>
                  </a:lnTo>
                  <a:lnTo>
                    <a:pt x="686" y="403"/>
                  </a:lnTo>
                  <a:lnTo>
                    <a:pt x="705" y="555"/>
                  </a:lnTo>
                  <a:lnTo>
                    <a:pt x="774" y="555"/>
                  </a:lnTo>
                  <a:lnTo>
                    <a:pt x="784" y="548"/>
                  </a:lnTo>
                  <a:lnTo>
                    <a:pt x="786" y="540"/>
                  </a:lnTo>
                  <a:lnTo>
                    <a:pt x="795" y="323"/>
                  </a:lnTo>
                  <a:lnTo>
                    <a:pt x="676" y="323"/>
                  </a:lnTo>
                  <a:lnTo>
                    <a:pt x="663" y="310"/>
                  </a:lnTo>
                  <a:lnTo>
                    <a:pt x="663" y="243"/>
                  </a:lnTo>
                  <a:lnTo>
                    <a:pt x="702" y="220"/>
                  </a:lnTo>
                  <a:lnTo>
                    <a:pt x="663" y="196"/>
                  </a:lnTo>
                  <a:lnTo>
                    <a:pt x="702" y="173"/>
                  </a:lnTo>
                  <a:lnTo>
                    <a:pt x="663" y="148"/>
                  </a:lnTo>
                  <a:lnTo>
                    <a:pt x="702" y="125"/>
                  </a:lnTo>
                  <a:lnTo>
                    <a:pt x="663" y="101"/>
                  </a:lnTo>
                  <a:lnTo>
                    <a:pt x="702" y="78"/>
                  </a:lnTo>
                  <a:lnTo>
                    <a:pt x="663" y="54"/>
                  </a:lnTo>
                  <a:lnTo>
                    <a:pt x="702" y="31"/>
                  </a:lnTo>
                  <a:lnTo>
                    <a:pt x="663" y="7"/>
                  </a:lnTo>
                  <a:lnTo>
                    <a:pt x="663" y="0"/>
                  </a:lnTo>
                  <a:lnTo>
                    <a:pt x="625" y="0"/>
                  </a:lnTo>
                  <a:lnTo>
                    <a:pt x="602" y="254"/>
                  </a:lnTo>
                  <a:lnTo>
                    <a:pt x="555" y="254"/>
                  </a:lnTo>
                  <a:lnTo>
                    <a:pt x="555" y="29"/>
                  </a:lnTo>
                  <a:lnTo>
                    <a:pt x="525" y="29"/>
                  </a:lnTo>
                  <a:lnTo>
                    <a:pt x="515" y="49"/>
                  </a:lnTo>
                  <a:lnTo>
                    <a:pt x="515" y="450"/>
                  </a:lnTo>
                  <a:lnTo>
                    <a:pt x="499" y="467"/>
                  </a:lnTo>
                  <a:lnTo>
                    <a:pt x="398" y="467"/>
                  </a:lnTo>
                  <a:lnTo>
                    <a:pt x="398" y="467"/>
                  </a:lnTo>
                </a:path>
              </a:pathLst>
            </a:custGeom>
            <a:solidFill>
              <a:srgbClr val="5F5F5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555" name="Freeform 1331"/>
            <p:cNvSpPr>
              <a:spLocks/>
            </p:cNvSpPr>
            <p:nvPr/>
          </p:nvSpPr>
          <p:spPr bwMode="auto">
            <a:xfrm>
              <a:off x="1453" y="3317"/>
              <a:ext cx="66" cy="187"/>
            </a:xfrm>
            <a:custGeom>
              <a:avLst/>
              <a:gdLst>
                <a:gd name="T0" fmla="*/ 65 w 66"/>
                <a:gd name="T1" fmla="*/ 186 h 187"/>
                <a:gd name="T2" fmla="*/ 65 w 66"/>
                <a:gd name="T3" fmla="*/ 0 h 187"/>
                <a:gd name="T4" fmla="*/ 0 w 66"/>
                <a:gd name="T5" fmla="*/ 0 h 187"/>
                <a:gd name="T6" fmla="*/ 0 w 66"/>
                <a:gd name="T7" fmla="*/ 186 h 187"/>
                <a:gd name="T8" fmla="*/ 65 w 66"/>
                <a:gd name="T9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187">
                  <a:moveTo>
                    <a:pt x="65" y="186"/>
                  </a:moveTo>
                  <a:lnTo>
                    <a:pt x="65" y="0"/>
                  </a:lnTo>
                  <a:lnTo>
                    <a:pt x="0" y="0"/>
                  </a:lnTo>
                  <a:lnTo>
                    <a:pt x="0" y="186"/>
                  </a:lnTo>
                  <a:lnTo>
                    <a:pt x="65" y="186"/>
                  </a:lnTo>
                </a:path>
              </a:pathLst>
            </a:custGeom>
            <a:gradFill rotWithShape="0">
              <a:gsLst>
                <a:gs pos="0">
                  <a:srgbClr val="FFCC66">
                    <a:gamma/>
                    <a:shade val="89804"/>
                    <a:invGamma/>
                  </a:srgbClr>
                </a:gs>
                <a:gs pos="50000">
                  <a:srgbClr val="FFCC66"/>
                </a:gs>
                <a:gs pos="100000">
                  <a:srgbClr val="FFCC66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556" name="Freeform 1332"/>
            <p:cNvSpPr>
              <a:spLocks/>
            </p:cNvSpPr>
            <p:nvPr/>
          </p:nvSpPr>
          <p:spPr bwMode="auto">
            <a:xfrm>
              <a:off x="1424" y="2796"/>
              <a:ext cx="125" cy="519"/>
            </a:xfrm>
            <a:custGeom>
              <a:avLst/>
              <a:gdLst>
                <a:gd name="T0" fmla="*/ 95 w 125"/>
                <a:gd name="T1" fmla="*/ 518 h 519"/>
                <a:gd name="T2" fmla="*/ 124 w 125"/>
                <a:gd name="T3" fmla="*/ 518 h 519"/>
                <a:gd name="T4" fmla="*/ 124 w 125"/>
                <a:gd name="T5" fmla="*/ 0 h 519"/>
                <a:gd name="T6" fmla="*/ 0 w 125"/>
                <a:gd name="T7" fmla="*/ 0 h 519"/>
                <a:gd name="T8" fmla="*/ 0 w 125"/>
                <a:gd name="T9" fmla="*/ 518 h 519"/>
                <a:gd name="T10" fmla="*/ 29 w 125"/>
                <a:gd name="T11" fmla="*/ 518 h 519"/>
                <a:gd name="T12" fmla="*/ 95 w 125"/>
                <a:gd name="T13" fmla="*/ 518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" h="519">
                  <a:moveTo>
                    <a:pt x="95" y="518"/>
                  </a:moveTo>
                  <a:lnTo>
                    <a:pt x="124" y="518"/>
                  </a:lnTo>
                  <a:lnTo>
                    <a:pt x="124" y="0"/>
                  </a:lnTo>
                  <a:lnTo>
                    <a:pt x="0" y="0"/>
                  </a:lnTo>
                  <a:lnTo>
                    <a:pt x="0" y="518"/>
                  </a:lnTo>
                  <a:lnTo>
                    <a:pt x="29" y="518"/>
                  </a:lnTo>
                  <a:lnTo>
                    <a:pt x="95" y="518"/>
                  </a:lnTo>
                </a:path>
              </a:pathLst>
            </a:custGeom>
            <a:gradFill rotWithShape="0">
              <a:gsLst>
                <a:gs pos="0">
                  <a:srgbClr val="FFCC66">
                    <a:gamma/>
                    <a:shade val="89804"/>
                    <a:invGamma/>
                  </a:srgbClr>
                </a:gs>
                <a:gs pos="50000">
                  <a:srgbClr val="FFCC66"/>
                </a:gs>
                <a:gs pos="100000">
                  <a:srgbClr val="FFCC66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557" name="Freeform 1333"/>
            <p:cNvSpPr>
              <a:spLocks/>
            </p:cNvSpPr>
            <p:nvPr/>
          </p:nvSpPr>
          <p:spPr bwMode="auto">
            <a:xfrm>
              <a:off x="1403" y="2771"/>
              <a:ext cx="167" cy="26"/>
            </a:xfrm>
            <a:custGeom>
              <a:avLst/>
              <a:gdLst>
                <a:gd name="T0" fmla="*/ 21 w 167"/>
                <a:gd name="T1" fmla="*/ 25 h 26"/>
                <a:gd name="T2" fmla="*/ 145 w 167"/>
                <a:gd name="T3" fmla="*/ 25 h 26"/>
                <a:gd name="T4" fmla="*/ 166 w 167"/>
                <a:gd name="T5" fmla="*/ 0 h 26"/>
                <a:gd name="T6" fmla="*/ 0 w 167"/>
                <a:gd name="T7" fmla="*/ 0 h 26"/>
                <a:gd name="T8" fmla="*/ 21 w 167"/>
                <a:gd name="T9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26">
                  <a:moveTo>
                    <a:pt x="21" y="25"/>
                  </a:moveTo>
                  <a:lnTo>
                    <a:pt x="145" y="25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21" y="25"/>
                  </a:lnTo>
                </a:path>
              </a:pathLst>
            </a:custGeom>
            <a:gradFill rotWithShape="0">
              <a:gsLst>
                <a:gs pos="0">
                  <a:srgbClr val="FFCC66">
                    <a:gamma/>
                    <a:shade val="89804"/>
                    <a:invGamma/>
                  </a:srgbClr>
                </a:gs>
                <a:gs pos="50000">
                  <a:srgbClr val="FFCC66"/>
                </a:gs>
                <a:gs pos="100000">
                  <a:srgbClr val="FFCC66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558" name="Freeform 1334"/>
            <p:cNvSpPr>
              <a:spLocks/>
            </p:cNvSpPr>
            <p:nvPr/>
          </p:nvSpPr>
          <p:spPr bwMode="auto">
            <a:xfrm>
              <a:off x="1403" y="2721"/>
              <a:ext cx="167" cy="51"/>
            </a:xfrm>
            <a:custGeom>
              <a:avLst/>
              <a:gdLst>
                <a:gd name="T0" fmla="*/ 30 w 167"/>
                <a:gd name="T1" fmla="*/ 0 h 51"/>
                <a:gd name="T2" fmla="*/ 0 w 167"/>
                <a:gd name="T3" fmla="*/ 0 h 51"/>
                <a:gd name="T4" fmla="*/ 0 w 167"/>
                <a:gd name="T5" fmla="*/ 50 h 51"/>
                <a:gd name="T6" fmla="*/ 166 w 167"/>
                <a:gd name="T7" fmla="*/ 50 h 51"/>
                <a:gd name="T8" fmla="*/ 166 w 167"/>
                <a:gd name="T9" fmla="*/ 0 h 51"/>
                <a:gd name="T10" fmla="*/ 135 w 167"/>
                <a:gd name="T11" fmla="*/ 0 h 51"/>
                <a:gd name="T12" fmla="*/ 30 w 167"/>
                <a:gd name="T1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1">
                  <a:moveTo>
                    <a:pt x="30" y="0"/>
                  </a:moveTo>
                  <a:lnTo>
                    <a:pt x="0" y="0"/>
                  </a:lnTo>
                  <a:lnTo>
                    <a:pt x="0" y="50"/>
                  </a:lnTo>
                  <a:lnTo>
                    <a:pt x="166" y="50"/>
                  </a:lnTo>
                  <a:lnTo>
                    <a:pt x="166" y="0"/>
                  </a:lnTo>
                  <a:lnTo>
                    <a:pt x="135" y="0"/>
                  </a:lnTo>
                  <a:lnTo>
                    <a:pt x="30" y="0"/>
                  </a:lnTo>
                </a:path>
              </a:pathLst>
            </a:custGeom>
            <a:gradFill rotWithShape="0">
              <a:gsLst>
                <a:gs pos="0">
                  <a:srgbClr val="FFCC66">
                    <a:gamma/>
                    <a:shade val="89804"/>
                    <a:invGamma/>
                  </a:srgbClr>
                </a:gs>
                <a:gs pos="50000">
                  <a:srgbClr val="FFCC66"/>
                </a:gs>
                <a:gs pos="100000">
                  <a:srgbClr val="FFCC66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559" name="Freeform 1335"/>
            <p:cNvSpPr>
              <a:spLocks/>
            </p:cNvSpPr>
            <p:nvPr/>
          </p:nvSpPr>
          <p:spPr bwMode="auto">
            <a:xfrm>
              <a:off x="1435" y="2449"/>
              <a:ext cx="103" cy="273"/>
            </a:xfrm>
            <a:custGeom>
              <a:avLst/>
              <a:gdLst>
                <a:gd name="T0" fmla="*/ 102 w 103"/>
                <a:gd name="T1" fmla="*/ 50 h 273"/>
                <a:gd name="T2" fmla="*/ 102 w 103"/>
                <a:gd name="T3" fmla="*/ 43 h 273"/>
                <a:gd name="T4" fmla="*/ 96 w 103"/>
                <a:gd name="T5" fmla="*/ 25 h 273"/>
                <a:gd name="T6" fmla="*/ 82 w 103"/>
                <a:gd name="T7" fmla="*/ 8 h 273"/>
                <a:gd name="T8" fmla="*/ 51 w 103"/>
                <a:gd name="T9" fmla="*/ 0 h 273"/>
                <a:gd name="T10" fmla="*/ 35 w 103"/>
                <a:gd name="T11" fmla="*/ 1 h 273"/>
                <a:gd name="T12" fmla="*/ 22 w 103"/>
                <a:gd name="T13" fmla="*/ 7 h 273"/>
                <a:gd name="T14" fmla="*/ 6 w 103"/>
                <a:gd name="T15" fmla="*/ 24 h 273"/>
                <a:gd name="T16" fmla="*/ 1 w 103"/>
                <a:gd name="T17" fmla="*/ 42 h 273"/>
                <a:gd name="T18" fmla="*/ 0 w 103"/>
                <a:gd name="T19" fmla="*/ 50 h 273"/>
                <a:gd name="T20" fmla="*/ 0 w 103"/>
                <a:gd name="T21" fmla="*/ 272 h 273"/>
                <a:gd name="T22" fmla="*/ 102 w 103"/>
                <a:gd name="T23" fmla="*/ 272 h 273"/>
                <a:gd name="T24" fmla="*/ 102 w 103"/>
                <a:gd name="T25" fmla="*/ 5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273">
                  <a:moveTo>
                    <a:pt x="102" y="50"/>
                  </a:moveTo>
                  <a:lnTo>
                    <a:pt x="102" y="43"/>
                  </a:lnTo>
                  <a:lnTo>
                    <a:pt x="96" y="25"/>
                  </a:lnTo>
                  <a:lnTo>
                    <a:pt x="82" y="8"/>
                  </a:lnTo>
                  <a:lnTo>
                    <a:pt x="51" y="0"/>
                  </a:lnTo>
                  <a:lnTo>
                    <a:pt x="35" y="1"/>
                  </a:lnTo>
                  <a:lnTo>
                    <a:pt x="22" y="7"/>
                  </a:lnTo>
                  <a:lnTo>
                    <a:pt x="6" y="24"/>
                  </a:lnTo>
                  <a:lnTo>
                    <a:pt x="1" y="42"/>
                  </a:lnTo>
                  <a:lnTo>
                    <a:pt x="0" y="50"/>
                  </a:lnTo>
                  <a:lnTo>
                    <a:pt x="0" y="272"/>
                  </a:lnTo>
                  <a:lnTo>
                    <a:pt x="102" y="272"/>
                  </a:lnTo>
                  <a:lnTo>
                    <a:pt x="102" y="50"/>
                  </a:lnTo>
                </a:path>
              </a:pathLst>
            </a:custGeom>
            <a:gradFill rotWithShape="0">
              <a:gsLst>
                <a:gs pos="0">
                  <a:srgbClr val="FFCC66">
                    <a:gamma/>
                    <a:shade val="89804"/>
                    <a:invGamma/>
                  </a:srgbClr>
                </a:gs>
                <a:gs pos="50000">
                  <a:srgbClr val="FFCC66"/>
                </a:gs>
                <a:gs pos="100000">
                  <a:srgbClr val="FFCC66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560" name="Freeform 1336"/>
            <p:cNvSpPr>
              <a:spLocks/>
            </p:cNvSpPr>
            <p:nvPr/>
          </p:nvSpPr>
          <p:spPr bwMode="auto">
            <a:xfrm>
              <a:off x="1509" y="3465"/>
              <a:ext cx="56" cy="18"/>
            </a:xfrm>
            <a:custGeom>
              <a:avLst/>
              <a:gdLst>
                <a:gd name="T0" fmla="*/ 0 w 56"/>
                <a:gd name="T1" fmla="*/ 0 h 18"/>
                <a:gd name="T2" fmla="*/ 0 w 56"/>
                <a:gd name="T3" fmla="*/ 17 h 18"/>
                <a:gd name="T4" fmla="*/ 55 w 56"/>
                <a:gd name="T5" fmla="*/ 17 h 18"/>
                <a:gd name="T6" fmla="*/ 55 w 56"/>
                <a:gd name="T7" fmla="*/ 0 h 18"/>
                <a:gd name="T8" fmla="*/ 0 w 56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8">
                  <a:moveTo>
                    <a:pt x="0" y="0"/>
                  </a:moveTo>
                  <a:lnTo>
                    <a:pt x="0" y="17"/>
                  </a:lnTo>
                  <a:lnTo>
                    <a:pt x="55" y="17"/>
                  </a:lnTo>
                  <a:lnTo>
                    <a:pt x="55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561" name="Freeform 1337"/>
            <p:cNvSpPr>
              <a:spLocks/>
            </p:cNvSpPr>
            <p:nvPr/>
          </p:nvSpPr>
          <p:spPr bwMode="auto">
            <a:xfrm>
              <a:off x="1408" y="3465"/>
              <a:ext cx="56" cy="18"/>
            </a:xfrm>
            <a:custGeom>
              <a:avLst/>
              <a:gdLst>
                <a:gd name="T0" fmla="*/ 55 w 56"/>
                <a:gd name="T1" fmla="*/ 0 h 18"/>
                <a:gd name="T2" fmla="*/ 55 w 56"/>
                <a:gd name="T3" fmla="*/ 17 h 18"/>
                <a:gd name="T4" fmla="*/ 0 w 56"/>
                <a:gd name="T5" fmla="*/ 17 h 18"/>
                <a:gd name="T6" fmla="*/ 0 w 56"/>
                <a:gd name="T7" fmla="*/ 0 h 18"/>
                <a:gd name="T8" fmla="*/ 55 w 56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8">
                  <a:moveTo>
                    <a:pt x="55" y="0"/>
                  </a:moveTo>
                  <a:lnTo>
                    <a:pt x="55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55" y="0"/>
                  </a:lnTo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562" name="Freeform 1338"/>
            <p:cNvSpPr>
              <a:spLocks/>
            </p:cNvSpPr>
            <p:nvPr/>
          </p:nvSpPr>
          <p:spPr bwMode="auto">
            <a:xfrm>
              <a:off x="1279" y="2325"/>
              <a:ext cx="180" cy="228"/>
            </a:xfrm>
            <a:custGeom>
              <a:avLst/>
              <a:gdLst>
                <a:gd name="T0" fmla="*/ 124 w 180"/>
                <a:gd name="T1" fmla="*/ 67 h 228"/>
                <a:gd name="T2" fmla="*/ 109 w 180"/>
                <a:gd name="T3" fmla="*/ 7 h 228"/>
                <a:gd name="T4" fmla="*/ 85 w 180"/>
                <a:gd name="T5" fmla="*/ 0 h 228"/>
                <a:gd name="T6" fmla="*/ 66 w 180"/>
                <a:gd name="T7" fmla="*/ 7 h 228"/>
                <a:gd name="T8" fmla="*/ 66 w 180"/>
                <a:gd name="T9" fmla="*/ 33 h 228"/>
                <a:gd name="T10" fmla="*/ 91 w 180"/>
                <a:gd name="T11" fmla="*/ 33 h 228"/>
                <a:gd name="T12" fmla="*/ 91 w 180"/>
                <a:gd name="T13" fmla="*/ 191 h 228"/>
                <a:gd name="T14" fmla="*/ 35 w 180"/>
                <a:gd name="T15" fmla="*/ 191 h 228"/>
                <a:gd name="T16" fmla="*/ 18 w 180"/>
                <a:gd name="T17" fmla="*/ 180 h 228"/>
                <a:gd name="T18" fmla="*/ 0 w 180"/>
                <a:gd name="T19" fmla="*/ 186 h 228"/>
                <a:gd name="T20" fmla="*/ 0 w 180"/>
                <a:gd name="T21" fmla="*/ 227 h 228"/>
                <a:gd name="T22" fmla="*/ 107 w 180"/>
                <a:gd name="T23" fmla="*/ 227 h 228"/>
                <a:gd name="T24" fmla="*/ 121 w 180"/>
                <a:gd name="T25" fmla="*/ 200 h 228"/>
                <a:gd name="T26" fmla="*/ 121 w 180"/>
                <a:gd name="T27" fmla="*/ 113 h 228"/>
                <a:gd name="T28" fmla="*/ 179 w 180"/>
                <a:gd name="T29" fmla="*/ 113 h 228"/>
                <a:gd name="T30" fmla="*/ 179 w 180"/>
                <a:gd name="T31" fmla="*/ 66 h 228"/>
                <a:gd name="T32" fmla="*/ 124 w 180"/>
                <a:gd name="T33" fmla="*/ 6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0" h="228">
                  <a:moveTo>
                    <a:pt x="124" y="67"/>
                  </a:moveTo>
                  <a:lnTo>
                    <a:pt x="109" y="7"/>
                  </a:lnTo>
                  <a:lnTo>
                    <a:pt x="85" y="0"/>
                  </a:lnTo>
                  <a:lnTo>
                    <a:pt x="66" y="7"/>
                  </a:lnTo>
                  <a:lnTo>
                    <a:pt x="66" y="33"/>
                  </a:lnTo>
                  <a:lnTo>
                    <a:pt x="91" y="33"/>
                  </a:lnTo>
                  <a:lnTo>
                    <a:pt x="91" y="191"/>
                  </a:lnTo>
                  <a:lnTo>
                    <a:pt x="35" y="191"/>
                  </a:lnTo>
                  <a:lnTo>
                    <a:pt x="18" y="180"/>
                  </a:lnTo>
                  <a:lnTo>
                    <a:pt x="0" y="186"/>
                  </a:lnTo>
                  <a:lnTo>
                    <a:pt x="0" y="227"/>
                  </a:lnTo>
                  <a:lnTo>
                    <a:pt x="107" y="227"/>
                  </a:lnTo>
                  <a:lnTo>
                    <a:pt x="121" y="200"/>
                  </a:lnTo>
                  <a:lnTo>
                    <a:pt x="121" y="113"/>
                  </a:lnTo>
                  <a:lnTo>
                    <a:pt x="179" y="113"/>
                  </a:lnTo>
                  <a:lnTo>
                    <a:pt x="179" y="66"/>
                  </a:lnTo>
                  <a:lnTo>
                    <a:pt x="124" y="67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563" name="Freeform 1339"/>
            <p:cNvSpPr>
              <a:spLocks/>
            </p:cNvSpPr>
            <p:nvPr/>
          </p:nvSpPr>
          <p:spPr bwMode="auto">
            <a:xfrm>
              <a:off x="1514" y="2325"/>
              <a:ext cx="179" cy="228"/>
            </a:xfrm>
            <a:custGeom>
              <a:avLst/>
              <a:gdLst>
                <a:gd name="T0" fmla="*/ 55 w 179"/>
                <a:gd name="T1" fmla="*/ 67 h 228"/>
                <a:gd name="T2" fmla="*/ 71 w 179"/>
                <a:gd name="T3" fmla="*/ 7 h 228"/>
                <a:gd name="T4" fmla="*/ 94 w 179"/>
                <a:gd name="T5" fmla="*/ 0 h 228"/>
                <a:gd name="T6" fmla="*/ 113 w 179"/>
                <a:gd name="T7" fmla="*/ 7 h 228"/>
                <a:gd name="T8" fmla="*/ 113 w 179"/>
                <a:gd name="T9" fmla="*/ 33 h 228"/>
                <a:gd name="T10" fmla="*/ 88 w 179"/>
                <a:gd name="T11" fmla="*/ 33 h 228"/>
                <a:gd name="T12" fmla="*/ 88 w 179"/>
                <a:gd name="T13" fmla="*/ 191 h 228"/>
                <a:gd name="T14" fmla="*/ 144 w 179"/>
                <a:gd name="T15" fmla="*/ 191 h 228"/>
                <a:gd name="T16" fmla="*/ 161 w 179"/>
                <a:gd name="T17" fmla="*/ 180 h 228"/>
                <a:gd name="T18" fmla="*/ 178 w 179"/>
                <a:gd name="T19" fmla="*/ 186 h 228"/>
                <a:gd name="T20" fmla="*/ 178 w 179"/>
                <a:gd name="T21" fmla="*/ 227 h 228"/>
                <a:gd name="T22" fmla="*/ 72 w 179"/>
                <a:gd name="T23" fmla="*/ 227 h 228"/>
                <a:gd name="T24" fmla="*/ 58 w 179"/>
                <a:gd name="T25" fmla="*/ 200 h 228"/>
                <a:gd name="T26" fmla="*/ 58 w 179"/>
                <a:gd name="T27" fmla="*/ 113 h 228"/>
                <a:gd name="T28" fmla="*/ 0 w 179"/>
                <a:gd name="T29" fmla="*/ 113 h 228"/>
                <a:gd name="T30" fmla="*/ 0 w 179"/>
                <a:gd name="T31" fmla="*/ 66 h 228"/>
                <a:gd name="T32" fmla="*/ 55 w 179"/>
                <a:gd name="T33" fmla="*/ 6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9" h="228">
                  <a:moveTo>
                    <a:pt x="55" y="67"/>
                  </a:moveTo>
                  <a:lnTo>
                    <a:pt x="71" y="7"/>
                  </a:lnTo>
                  <a:lnTo>
                    <a:pt x="94" y="0"/>
                  </a:lnTo>
                  <a:lnTo>
                    <a:pt x="113" y="7"/>
                  </a:lnTo>
                  <a:lnTo>
                    <a:pt x="113" y="33"/>
                  </a:lnTo>
                  <a:lnTo>
                    <a:pt x="88" y="33"/>
                  </a:lnTo>
                  <a:lnTo>
                    <a:pt x="88" y="191"/>
                  </a:lnTo>
                  <a:lnTo>
                    <a:pt x="144" y="191"/>
                  </a:lnTo>
                  <a:lnTo>
                    <a:pt x="161" y="180"/>
                  </a:lnTo>
                  <a:lnTo>
                    <a:pt x="178" y="186"/>
                  </a:lnTo>
                  <a:lnTo>
                    <a:pt x="178" y="227"/>
                  </a:lnTo>
                  <a:lnTo>
                    <a:pt x="72" y="227"/>
                  </a:lnTo>
                  <a:lnTo>
                    <a:pt x="58" y="200"/>
                  </a:lnTo>
                  <a:lnTo>
                    <a:pt x="58" y="113"/>
                  </a:lnTo>
                  <a:lnTo>
                    <a:pt x="0" y="113"/>
                  </a:lnTo>
                  <a:lnTo>
                    <a:pt x="0" y="66"/>
                  </a:lnTo>
                  <a:lnTo>
                    <a:pt x="55" y="67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564" name="Freeform 1340"/>
            <p:cNvSpPr>
              <a:spLocks/>
            </p:cNvSpPr>
            <p:nvPr/>
          </p:nvSpPr>
          <p:spPr bwMode="auto">
            <a:xfrm>
              <a:off x="1605" y="2361"/>
              <a:ext cx="233" cy="122"/>
            </a:xfrm>
            <a:custGeom>
              <a:avLst/>
              <a:gdLst>
                <a:gd name="T0" fmla="*/ 0 w 233"/>
                <a:gd name="T1" fmla="*/ 0 h 122"/>
                <a:gd name="T2" fmla="*/ 41 w 233"/>
                <a:gd name="T3" fmla="*/ 0 h 122"/>
                <a:gd name="T4" fmla="*/ 41 w 233"/>
                <a:gd name="T5" fmla="*/ 68 h 122"/>
                <a:gd name="T6" fmla="*/ 56 w 233"/>
                <a:gd name="T7" fmla="*/ 83 h 122"/>
                <a:gd name="T8" fmla="*/ 154 w 233"/>
                <a:gd name="T9" fmla="*/ 83 h 122"/>
                <a:gd name="T10" fmla="*/ 169 w 233"/>
                <a:gd name="T11" fmla="*/ 67 h 122"/>
                <a:gd name="T12" fmla="*/ 169 w 233"/>
                <a:gd name="T13" fmla="*/ 41 h 122"/>
                <a:gd name="T14" fmla="*/ 177 w 233"/>
                <a:gd name="T15" fmla="*/ 34 h 122"/>
                <a:gd name="T16" fmla="*/ 202 w 233"/>
                <a:gd name="T17" fmla="*/ 25 h 122"/>
                <a:gd name="T18" fmla="*/ 215 w 233"/>
                <a:gd name="T19" fmla="*/ 27 h 122"/>
                <a:gd name="T20" fmla="*/ 225 w 233"/>
                <a:gd name="T21" fmla="*/ 33 h 122"/>
                <a:gd name="T22" fmla="*/ 232 w 233"/>
                <a:gd name="T23" fmla="*/ 41 h 122"/>
                <a:gd name="T24" fmla="*/ 232 w 233"/>
                <a:gd name="T25" fmla="*/ 107 h 122"/>
                <a:gd name="T26" fmla="*/ 218 w 233"/>
                <a:gd name="T27" fmla="*/ 121 h 122"/>
                <a:gd name="T28" fmla="*/ 25 w 233"/>
                <a:gd name="T29" fmla="*/ 121 h 122"/>
                <a:gd name="T30" fmla="*/ 0 w 233"/>
                <a:gd name="T31" fmla="*/ 100 h 122"/>
                <a:gd name="T32" fmla="*/ 0 w 233"/>
                <a:gd name="T33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3" h="122">
                  <a:moveTo>
                    <a:pt x="0" y="0"/>
                  </a:moveTo>
                  <a:lnTo>
                    <a:pt x="41" y="0"/>
                  </a:lnTo>
                  <a:lnTo>
                    <a:pt x="41" y="68"/>
                  </a:lnTo>
                  <a:lnTo>
                    <a:pt x="56" y="83"/>
                  </a:lnTo>
                  <a:lnTo>
                    <a:pt x="154" y="83"/>
                  </a:lnTo>
                  <a:lnTo>
                    <a:pt x="169" y="67"/>
                  </a:lnTo>
                  <a:lnTo>
                    <a:pt x="169" y="41"/>
                  </a:lnTo>
                  <a:lnTo>
                    <a:pt x="177" y="34"/>
                  </a:lnTo>
                  <a:lnTo>
                    <a:pt x="202" y="25"/>
                  </a:lnTo>
                  <a:lnTo>
                    <a:pt x="215" y="27"/>
                  </a:lnTo>
                  <a:lnTo>
                    <a:pt x="225" y="33"/>
                  </a:lnTo>
                  <a:lnTo>
                    <a:pt x="232" y="41"/>
                  </a:lnTo>
                  <a:lnTo>
                    <a:pt x="232" y="107"/>
                  </a:lnTo>
                  <a:lnTo>
                    <a:pt x="218" y="121"/>
                  </a:lnTo>
                  <a:lnTo>
                    <a:pt x="25" y="121"/>
                  </a:lnTo>
                  <a:lnTo>
                    <a:pt x="0" y="100"/>
                  </a:lnTo>
                  <a:lnTo>
                    <a:pt x="0" y="0"/>
                  </a:lnTo>
                </a:path>
              </a:pathLst>
            </a:custGeom>
            <a:solidFill>
              <a:srgbClr val="CBCBCB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565" name="Freeform 1341"/>
            <p:cNvSpPr>
              <a:spLocks/>
            </p:cNvSpPr>
            <p:nvPr/>
          </p:nvSpPr>
          <p:spPr bwMode="auto">
            <a:xfrm>
              <a:off x="1135" y="2361"/>
              <a:ext cx="233" cy="122"/>
            </a:xfrm>
            <a:custGeom>
              <a:avLst/>
              <a:gdLst>
                <a:gd name="T0" fmla="*/ 232 w 233"/>
                <a:gd name="T1" fmla="*/ 0 h 122"/>
                <a:gd name="T2" fmla="*/ 191 w 233"/>
                <a:gd name="T3" fmla="*/ 0 h 122"/>
                <a:gd name="T4" fmla="*/ 191 w 233"/>
                <a:gd name="T5" fmla="*/ 68 h 122"/>
                <a:gd name="T6" fmla="*/ 177 w 233"/>
                <a:gd name="T7" fmla="*/ 83 h 122"/>
                <a:gd name="T8" fmla="*/ 77 w 233"/>
                <a:gd name="T9" fmla="*/ 83 h 122"/>
                <a:gd name="T10" fmla="*/ 62 w 233"/>
                <a:gd name="T11" fmla="*/ 67 h 122"/>
                <a:gd name="T12" fmla="*/ 62 w 233"/>
                <a:gd name="T13" fmla="*/ 41 h 122"/>
                <a:gd name="T14" fmla="*/ 54 w 233"/>
                <a:gd name="T15" fmla="*/ 34 h 122"/>
                <a:gd name="T16" fmla="*/ 30 w 233"/>
                <a:gd name="T17" fmla="*/ 25 h 122"/>
                <a:gd name="T18" fmla="*/ 16 w 233"/>
                <a:gd name="T19" fmla="*/ 27 h 122"/>
                <a:gd name="T20" fmla="*/ 7 w 233"/>
                <a:gd name="T21" fmla="*/ 33 h 122"/>
                <a:gd name="T22" fmla="*/ 0 w 233"/>
                <a:gd name="T23" fmla="*/ 41 h 122"/>
                <a:gd name="T24" fmla="*/ 0 w 233"/>
                <a:gd name="T25" fmla="*/ 107 h 122"/>
                <a:gd name="T26" fmla="*/ 14 w 233"/>
                <a:gd name="T27" fmla="*/ 121 h 122"/>
                <a:gd name="T28" fmla="*/ 207 w 233"/>
                <a:gd name="T29" fmla="*/ 121 h 122"/>
                <a:gd name="T30" fmla="*/ 232 w 233"/>
                <a:gd name="T31" fmla="*/ 100 h 122"/>
                <a:gd name="T32" fmla="*/ 232 w 233"/>
                <a:gd name="T33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3" h="122">
                  <a:moveTo>
                    <a:pt x="232" y="0"/>
                  </a:moveTo>
                  <a:lnTo>
                    <a:pt x="191" y="0"/>
                  </a:lnTo>
                  <a:lnTo>
                    <a:pt x="191" y="68"/>
                  </a:lnTo>
                  <a:lnTo>
                    <a:pt x="177" y="83"/>
                  </a:lnTo>
                  <a:lnTo>
                    <a:pt x="77" y="83"/>
                  </a:lnTo>
                  <a:lnTo>
                    <a:pt x="62" y="67"/>
                  </a:lnTo>
                  <a:lnTo>
                    <a:pt x="62" y="41"/>
                  </a:lnTo>
                  <a:lnTo>
                    <a:pt x="54" y="34"/>
                  </a:lnTo>
                  <a:lnTo>
                    <a:pt x="30" y="25"/>
                  </a:lnTo>
                  <a:lnTo>
                    <a:pt x="16" y="27"/>
                  </a:lnTo>
                  <a:lnTo>
                    <a:pt x="7" y="33"/>
                  </a:lnTo>
                  <a:lnTo>
                    <a:pt x="0" y="41"/>
                  </a:lnTo>
                  <a:lnTo>
                    <a:pt x="0" y="107"/>
                  </a:lnTo>
                  <a:lnTo>
                    <a:pt x="14" y="121"/>
                  </a:lnTo>
                  <a:lnTo>
                    <a:pt x="207" y="121"/>
                  </a:lnTo>
                  <a:lnTo>
                    <a:pt x="232" y="100"/>
                  </a:lnTo>
                  <a:lnTo>
                    <a:pt x="232" y="0"/>
                  </a:lnTo>
                </a:path>
              </a:pathLst>
            </a:custGeom>
            <a:solidFill>
              <a:srgbClr val="CBCBCB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566" name="Freeform 1342"/>
            <p:cNvSpPr>
              <a:spLocks/>
            </p:cNvSpPr>
            <p:nvPr/>
          </p:nvSpPr>
          <p:spPr bwMode="auto">
            <a:xfrm>
              <a:off x="1400" y="2438"/>
              <a:ext cx="59" cy="88"/>
            </a:xfrm>
            <a:custGeom>
              <a:avLst/>
              <a:gdLst>
                <a:gd name="T0" fmla="*/ 0 w 59"/>
                <a:gd name="T1" fmla="*/ 87 h 88"/>
                <a:gd name="T2" fmla="*/ 12 w 59"/>
                <a:gd name="T3" fmla="*/ 87 h 88"/>
                <a:gd name="T4" fmla="*/ 30 w 59"/>
                <a:gd name="T5" fmla="*/ 26 h 88"/>
                <a:gd name="T6" fmla="*/ 46 w 59"/>
                <a:gd name="T7" fmla="*/ 25 h 88"/>
                <a:gd name="T8" fmla="*/ 58 w 59"/>
                <a:gd name="T9" fmla="*/ 17 h 88"/>
                <a:gd name="T10" fmla="*/ 58 w 59"/>
                <a:gd name="T11" fmla="*/ 0 h 88"/>
                <a:gd name="T12" fmla="*/ 0 w 59"/>
                <a:gd name="T13" fmla="*/ 0 h 88"/>
                <a:gd name="T14" fmla="*/ 0 w 59"/>
                <a:gd name="T15" fmla="*/ 8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88">
                  <a:moveTo>
                    <a:pt x="0" y="87"/>
                  </a:moveTo>
                  <a:lnTo>
                    <a:pt x="12" y="87"/>
                  </a:lnTo>
                  <a:lnTo>
                    <a:pt x="30" y="26"/>
                  </a:lnTo>
                  <a:lnTo>
                    <a:pt x="46" y="25"/>
                  </a:lnTo>
                  <a:lnTo>
                    <a:pt x="58" y="17"/>
                  </a:lnTo>
                  <a:lnTo>
                    <a:pt x="58" y="0"/>
                  </a:lnTo>
                  <a:lnTo>
                    <a:pt x="0" y="0"/>
                  </a:lnTo>
                  <a:lnTo>
                    <a:pt x="0" y="87"/>
                  </a:lnTo>
                </a:path>
              </a:pathLst>
            </a:custGeom>
            <a:solidFill>
              <a:srgbClr val="FF33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567" name="Freeform 1343"/>
            <p:cNvSpPr>
              <a:spLocks/>
            </p:cNvSpPr>
            <p:nvPr/>
          </p:nvSpPr>
          <p:spPr bwMode="auto">
            <a:xfrm>
              <a:off x="1514" y="2438"/>
              <a:ext cx="59" cy="88"/>
            </a:xfrm>
            <a:custGeom>
              <a:avLst/>
              <a:gdLst>
                <a:gd name="T0" fmla="*/ 58 w 59"/>
                <a:gd name="T1" fmla="*/ 87 h 88"/>
                <a:gd name="T2" fmla="*/ 46 w 59"/>
                <a:gd name="T3" fmla="*/ 87 h 88"/>
                <a:gd name="T4" fmla="*/ 28 w 59"/>
                <a:gd name="T5" fmla="*/ 26 h 88"/>
                <a:gd name="T6" fmla="*/ 12 w 59"/>
                <a:gd name="T7" fmla="*/ 25 h 88"/>
                <a:gd name="T8" fmla="*/ 0 w 59"/>
                <a:gd name="T9" fmla="*/ 17 h 88"/>
                <a:gd name="T10" fmla="*/ 0 w 59"/>
                <a:gd name="T11" fmla="*/ 0 h 88"/>
                <a:gd name="T12" fmla="*/ 58 w 59"/>
                <a:gd name="T13" fmla="*/ 0 h 88"/>
                <a:gd name="T14" fmla="*/ 58 w 59"/>
                <a:gd name="T15" fmla="*/ 8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88">
                  <a:moveTo>
                    <a:pt x="58" y="87"/>
                  </a:moveTo>
                  <a:lnTo>
                    <a:pt x="46" y="87"/>
                  </a:lnTo>
                  <a:lnTo>
                    <a:pt x="28" y="26"/>
                  </a:lnTo>
                  <a:lnTo>
                    <a:pt x="12" y="25"/>
                  </a:lnTo>
                  <a:lnTo>
                    <a:pt x="0" y="17"/>
                  </a:lnTo>
                  <a:lnTo>
                    <a:pt x="0" y="0"/>
                  </a:lnTo>
                  <a:lnTo>
                    <a:pt x="58" y="0"/>
                  </a:lnTo>
                  <a:lnTo>
                    <a:pt x="58" y="87"/>
                  </a:lnTo>
                </a:path>
              </a:pathLst>
            </a:custGeom>
            <a:solidFill>
              <a:srgbClr val="FF33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568" name="Freeform 1344"/>
            <p:cNvSpPr>
              <a:spLocks/>
            </p:cNvSpPr>
            <p:nvPr/>
          </p:nvSpPr>
          <p:spPr bwMode="auto">
            <a:xfrm>
              <a:off x="920" y="1022"/>
              <a:ext cx="432" cy="1488"/>
            </a:xfrm>
            <a:custGeom>
              <a:avLst/>
              <a:gdLst>
                <a:gd name="T0" fmla="*/ 0 w 432"/>
                <a:gd name="T1" fmla="*/ 1487 h 1488"/>
                <a:gd name="T2" fmla="*/ 0 w 432"/>
                <a:gd name="T3" fmla="*/ 1212 h 1488"/>
                <a:gd name="T4" fmla="*/ 40 w 432"/>
                <a:gd name="T5" fmla="*/ 1212 h 1488"/>
                <a:gd name="T6" fmla="*/ 62 w 432"/>
                <a:gd name="T7" fmla="*/ 1201 h 1488"/>
                <a:gd name="T8" fmla="*/ 62 w 432"/>
                <a:gd name="T9" fmla="*/ 887 h 1488"/>
                <a:gd name="T10" fmla="*/ 182 w 432"/>
                <a:gd name="T11" fmla="*/ 887 h 1488"/>
                <a:gd name="T12" fmla="*/ 182 w 432"/>
                <a:gd name="T13" fmla="*/ 802 h 1488"/>
                <a:gd name="T14" fmla="*/ 124 w 432"/>
                <a:gd name="T15" fmla="*/ 802 h 1488"/>
                <a:gd name="T16" fmla="*/ 119 w 432"/>
                <a:gd name="T17" fmla="*/ 800 h 1488"/>
                <a:gd name="T18" fmla="*/ 112 w 432"/>
                <a:gd name="T19" fmla="*/ 788 h 1488"/>
                <a:gd name="T20" fmla="*/ 112 w 432"/>
                <a:gd name="T21" fmla="*/ 757 h 1488"/>
                <a:gd name="T22" fmla="*/ 115 w 432"/>
                <a:gd name="T23" fmla="*/ 751 h 1488"/>
                <a:gd name="T24" fmla="*/ 124 w 432"/>
                <a:gd name="T25" fmla="*/ 746 h 1488"/>
                <a:gd name="T26" fmla="*/ 182 w 432"/>
                <a:gd name="T27" fmla="*/ 746 h 1488"/>
                <a:gd name="T28" fmla="*/ 182 w 432"/>
                <a:gd name="T29" fmla="*/ 595 h 1488"/>
                <a:gd name="T30" fmla="*/ 168 w 432"/>
                <a:gd name="T31" fmla="*/ 580 h 1488"/>
                <a:gd name="T32" fmla="*/ 168 w 432"/>
                <a:gd name="T33" fmla="*/ 232 h 1488"/>
                <a:gd name="T34" fmla="*/ 218 w 432"/>
                <a:gd name="T35" fmla="*/ 231 h 1488"/>
                <a:gd name="T36" fmla="*/ 218 w 432"/>
                <a:gd name="T37" fmla="*/ 123 h 1488"/>
                <a:gd name="T38" fmla="*/ 290 w 432"/>
                <a:gd name="T39" fmla="*/ 123 h 1488"/>
                <a:gd name="T40" fmla="*/ 296 w 432"/>
                <a:gd name="T41" fmla="*/ 121 h 1488"/>
                <a:gd name="T42" fmla="*/ 303 w 432"/>
                <a:gd name="T43" fmla="*/ 106 h 1488"/>
                <a:gd name="T44" fmla="*/ 303 w 432"/>
                <a:gd name="T45" fmla="*/ 0 h 1488"/>
                <a:gd name="T46" fmla="*/ 363 w 432"/>
                <a:gd name="T47" fmla="*/ 0 h 1488"/>
                <a:gd name="T48" fmla="*/ 369 w 432"/>
                <a:gd name="T49" fmla="*/ 2 h 1488"/>
                <a:gd name="T50" fmla="*/ 374 w 432"/>
                <a:gd name="T51" fmla="*/ 16 h 1488"/>
                <a:gd name="T52" fmla="*/ 374 w 432"/>
                <a:gd name="T53" fmla="*/ 314 h 1488"/>
                <a:gd name="T54" fmla="*/ 431 w 432"/>
                <a:gd name="T55" fmla="*/ 314 h 1488"/>
                <a:gd name="T56" fmla="*/ 431 w 432"/>
                <a:gd name="T57" fmla="*/ 394 h 1488"/>
                <a:gd name="T58" fmla="*/ 223 w 432"/>
                <a:gd name="T59" fmla="*/ 394 h 1488"/>
                <a:gd name="T60" fmla="*/ 223 w 432"/>
                <a:gd name="T61" fmla="*/ 1106 h 1488"/>
                <a:gd name="T62" fmla="*/ 187 w 432"/>
                <a:gd name="T63" fmla="*/ 1106 h 1488"/>
                <a:gd name="T64" fmla="*/ 187 w 432"/>
                <a:gd name="T65" fmla="*/ 1383 h 1488"/>
                <a:gd name="T66" fmla="*/ 141 w 432"/>
                <a:gd name="T67" fmla="*/ 1487 h 1488"/>
                <a:gd name="T68" fmla="*/ 0 w 432"/>
                <a:gd name="T69" fmla="*/ 1487 h 1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2" h="1488">
                  <a:moveTo>
                    <a:pt x="0" y="1487"/>
                  </a:moveTo>
                  <a:lnTo>
                    <a:pt x="0" y="1212"/>
                  </a:lnTo>
                  <a:lnTo>
                    <a:pt x="40" y="1212"/>
                  </a:lnTo>
                  <a:lnTo>
                    <a:pt x="62" y="1201"/>
                  </a:lnTo>
                  <a:lnTo>
                    <a:pt x="62" y="887"/>
                  </a:lnTo>
                  <a:lnTo>
                    <a:pt x="182" y="887"/>
                  </a:lnTo>
                  <a:lnTo>
                    <a:pt x="182" y="802"/>
                  </a:lnTo>
                  <a:lnTo>
                    <a:pt x="124" y="802"/>
                  </a:lnTo>
                  <a:lnTo>
                    <a:pt x="119" y="800"/>
                  </a:lnTo>
                  <a:lnTo>
                    <a:pt x="112" y="788"/>
                  </a:lnTo>
                  <a:lnTo>
                    <a:pt x="112" y="757"/>
                  </a:lnTo>
                  <a:lnTo>
                    <a:pt x="115" y="751"/>
                  </a:lnTo>
                  <a:lnTo>
                    <a:pt x="124" y="746"/>
                  </a:lnTo>
                  <a:lnTo>
                    <a:pt x="182" y="746"/>
                  </a:lnTo>
                  <a:lnTo>
                    <a:pt x="182" y="595"/>
                  </a:lnTo>
                  <a:lnTo>
                    <a:pt x="168" y="580"/>
                  </a:lnTo>
                  <a:lnTo>
                    <a:pt x="168" y="232"/>
                  </a:lnTo>
                  <a:lnTo>
                    <a:pt x="218" y="231"/>
                  </a:lnTo>
                  <a:lnTo>
                    <a:pt x="218" y="123"/>
                  </a:lnTo>
                  <a:lnTo>
                    <a:pt x="290" y="123"/>
                  </a:lnTo>
                  <a:lnTo>
                    <a:pt x="296" y="121"/>
                  </a:lnTo>
                  <a:lnTo>
                    <a:pt x="303" y="106"/>
                  </a:lnTo>
                  <a:lnTo>
                    <a:pt x="303" y="0"/>
                  </a:lnTo>
                  <a:lnTo>
                    <a:pt x="363" y="0"/>
                  </a:lnTo>
                  <a:lnTo>
                    <a:pt x="369" y="2"/>
                  </a:lnTo>
                  <a:lnTo>
                    <a:pt x="374" y="16"/>
                  </a:lnTo>
                  <a:lnTo>
                    <a:pt x="374" y="314"/>
                  </a:lnTo>
                  <a:lnTo>
                    <a:pt x="431" y="314"/>
                  </a:lnTo>
                  <a:lnTo>
                    <a:pt x="431" y="394"/>
                  </a:lnTo>
                  <a:lnTo>
                    <a:pt x="223" y="394"/>
                  </a:lnTo>
                  <a:lnTo>
                    <a:pt x="223" y="1106"/>
                  </a:lnTo>
                  <a:lnTo>
                    <a:pt x="187" y="1106"/>
                  </a:lnTo>
                  <a:lnTo>
                    <a:pt x="187" y="1383"/>
                  </a:lnTo>
                  <a:lnTo>
                    <a:pt x="141" y="1487"/>
                  </a:lnTo>
                  <a:lnTo>
                    <a:pt x="0" y="1487"/>
                  </a:lnTo>
                </a:path>
              </a:pathLst>
            </a:custGeom>
            <a:solidFill>
              <a:srgbClr val="868686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569" name="Freeform 1345"/>
            <p:cNvSpPr>
              <a:spLocks/>
            </p:cNvSpPr>
            <p:nvPr/>
          </p:nvSpPr>
          <p:spPr bwMode="auto">
            <a:xfrm>
              <a:off x="1621" y="1022"/>
              <a:ext cx="432" cy="1488"/>
            </a:xfrm>
            <a:custGeom>
              <a:avLst/>
              <a:gdLst>
                <a:gd name="T0" fmla="*/ 431 w 432"/>
                <a:gd name="T1" fmla="*/ 1487 h 1488"/>
                <a:gd name="T2" fmla="*/ 431 w 432"/>
                <a:gd name="T3" fmla="*/ 1212 h 1488"/>
                <a:gd name="T4" fmla="*/ 391 w 432"/>
                <a:gd name="T5" fmla="*/ 1212 h 1488"/>
                <a:gd name="T6" fmla="*/ 369 w 432"/>
                <a:gd name="T7" fmla="*/ 1201 h 1488"/>
                <a:gd name="T8" fmla="*/ 369 w 432"/>
                <a:gd name="T9" fmla="*/ 887 h 1488"/>
                <a:gd name="T10" fmla="*/ 249 w 432"/>
                <a:gd name="T11" fmla="*/ 887 h 1488"/>
                <a:gd name="T12" fmla="*/ 249 w 432"/>
                <a:gd name="T13" fmla="*/ 802 h 1488"/>
                <a:gd name="T14" fmla="*/ 307 w 432"/>
                <a:gd name="T15" fmla="*/ 802 h 1488"/>
                <a:gd name="T16" fmla="*/ 312 w 432"/>
                <a:gd name="T17" fmla="*/ 800 h 1488"/>
                <a:gd name="T18" fmla="*/ 318 w 432"/>
                <a:gd name="T19" fmla="*/ 788 h 1488"/>
                <a:gd name="T20" fmla="*/ 318 w 432"/>
                <a:gd name="T21" fmla="*/ 757 h 1488"/>
                <a:gd name="T22" fmla="*/ 316 w 432"/>
                <a:gd name="T23" fmla="*/ 751 h 1488"/>
                <a:gd name="T24" fmla="*/ 307 w 432"/>
                <a:gd name="T25" fmla="*/ 746 h 1488"/>
                <a:gd name="T26" fmla="*/ 249 w 432"/>
                <a:gd name="T27" fmla="*/ 746 h 1488"/>
                <a:gd name="T28" fmla="*/ 249 w 432"/>
                <a:gd name="T29" fmla="*/ 595 h 1488"/>
                <a:gd name="T30" fmla="*/ 263 w 432"/>
                <a:gd name="T31" fmla="*/ 580 h 1488"/>
                <a:gd name="T32" fmla="*/ 263 w 432"/>
                <a:gd name="T33" fmla="*/ 232 h 1488"/>
                <a:gd name="T34" fmla="*/ 213 w 432"/>
                <a:gd name="T35" fmla="*/ 231 h 1488"/>
                <a:gd name="T36" fmla="*/ 213 w 432"/>
                <a:gd name="T37" fmla="*/ 123 h 1488"/>
                <a:gd name="T38" fmla="*/ 141 w 432"/>
                <a:gd name="T39" fmla="*/ 123 h 1488"/>
                <a:gd name="T40" fmla="*/ 134 w 432"/>
                <a:gd name="T41" fmla="*/ 121 h 1488"/>
                <a:gd name="T42" fmla="*/ 128 w 432"/>
                <a:gd name="T43" fmla="*/ 106 h 1488"/>
                <a:gd name="T44" fmla="*/ 128 w 432"/>
                <a:gd name="T45" fmla="*/ 0 h 1488"/>
                <a:gd name="T46" fmla="*/ 68 w 432"/>
                <a:gd name="T47" fmla="*/ 0 h 1488"/>
                <a:gd name="T48" fmla="*/ 62 w 432"/>
                <a:gd name="T49" fmla="*/ 2 h 1488"/>
                <a:gd name="T50" fmla="*/ 56 w 432"/>
                <a:gd name="T51" fmla="*/ 16 h 1488"/>
                <a:gd name="T52" fmla="*/ 56 w 432"/>
                <a:gd name="T53" fmla="*/ 314 h 1488"/>
                <a:gd name="T54" fmla="*/ 0 w 432"/>
                <a:gd name="T55" fmla="*/ 314 h 1488"/>
                <a:gd name="T56" fmla="*/ 0 w 432"/>
                <a:gd name="T57" fmla="*/ 394 h 1488"/>
                <a:gd name="T58" fmla="*/ 208 w 432"/>
                <a:gd name="T59" fmla="*/ 394 h 1488"/>
                <a:gd name="T60" fmla="*/ 208 w 432"/>
                <a:gd name="T61" fmla="*/ 1106 h 1488"/>
                <a:gd name="T62" fmla="*/ 244 w 432"/>
                <a:gd name="T63" fmla="*/ 1106 h 1488"/>
                <a:gd name="T64" fmla="*/ 244 w 432"/>
                <a:gd name="T65" fmla="*/ 1383 h 1488"/>
                <a:gd name="T66" fmla="*/ 290 w 432"/>
                <a:gd name="T67" fmla="*/ 1487 h 1488"/>
                <a:gd name="T68" fmla="*/ 431 w 432"/>
                <a:gd name="T69" fmla="*/ 1487 h 1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2" h="1488">
                  <a:moveTo>
                    <a:pt x="431" y="1487"/>
                  </a:moveTo>
                  <a:lnTo>
                    <a:pt x="431" y="1212"/>
                  </a:lnTo>
                  <a:lnTo>
                    <a:pt x="391" y="1212"/>
                  </a:lnTo>
                  <a:lnTo>
                    <a:pt x="369" y="1201"/>
                  </a:lnTo>
                  <a:lnTo>
                    <a:pt x="369" y="887"/>
                  </a:lnTo>
                  <a:lnTo>
                    <a:pt x="249" y="887"/>
                  </a:lnTo>
                  <a:lnTo>
                    <a:pt x="249" y="802"/>
                  </a:lnTo>
                  <a:lnTo>
                    <a:pt x="307" y="802"/>
                  </a:lnTo>
                  <a:lnTo>
                    <a:pt x="312" y="800"/>
                  </a:lnTo>
                  <a:lnTo>
                    <a:pt x="318" y="788"/>
                  </a:lnTo>
                  <a:lnTo>
                    <a:pt x="318" y="757"/>
                  </a:lnTo>
                  <a:lnTo>
                    <a:pt x="316" y="751"/>
                  </a:lnTo>
                  <a:lnTo>
                    <a:pt x="307" y="746"/>
                  </a:lnTo>
                  <a:lnTo>
                    <a:pt x="249" y="746"/>
                  </a:lnTo>
                  <a:lnTo>
                    <a:pt x="249" y="595"/>
                  </a:lnTo>
                  <a:lnTo>
                    <a:pt x="263" y="580"/>
                  </a:lnTo>
                  <a:lnTo>
                    <a:pt x="263" y="232"/>
                  </a:lnTo>
                  <a:lnTo>
                    <a:pt x="213" y="231"/>
                  </a:lnTo>
                  <a:lnTo>
                    <a:pt x="213" y="123"/>
                  </a:lnTo>
                  <a:lnTo>
                    <a:pt x="141" y="123"/>
                  </a:lnTo>
                  <a:lnTo>
                    <a:pt x="134" y="121"/>
                  </a:lnTo>
                  <a:lnTo>
                    <a:pt x="128" y="106"/>
                  </a:lnTo>
                  <a:lnTo>
                    <a:pt x="128" y="0"/>
                  </a:lnTo>
                  <a:lnTo>
                    <a:pt x="68" y="0"/>
                  </a:lnTo>
                  <a:lnTo>
                    <a:pt x="62" y="2"/>
                  </a:lnTo>
                  <a:lnTo>
                    <a:pt x="56" y="16"/>
                  </a:lnTo>
                  <a:lnTo>
                    <a:pt x="56" y="314"/>
                  </a:lnTo>
                  <a:lnTo>
                    <a:pt x="0" y="314"/>
                  </a:lnTo>
                  <a:lnTo>
                    <a:pt x="0" y="394"/>
                  </a:lnTo>
                  <a:lnTo>
                    <a:pt x="208" y="394"/>
                  </a:lnTo>
                  <a:lnTo>
                    <a:pt x="208" y="1106"/>
                  </a:lnTo>
                  <a:lnTo>
                    <a:pt x="244" y="1106"/>
                  </a:lnTo>
                  <a:lnTo>
                    <a:pt x="244" y="1383"/>
                  </a:lnTo>
                  <a:lnTo>
                    <a:pt x="290" y="1487"/>
                  </a:lnTo>
                  <a:lnTo>
                    <a:pt x="431" y="1487"/>
                  </a:lnTo>
                </a:path>
              </a:pathLst>
            </a:custGeom>
            <a:solidFill>
              <a:srgbClr val="868686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570" name="Freeform 1346"/>
            <p:cNvSpPr>
              <a:spLocks/>
            </p:cNvSpPr>
            <p:nvPr/>
          </p:nvSpPr>
          <p:spPr bwMode="auto">
            <a:xfrm>
              <a:off x="1311" y="3126"/>
              <a:ext cx="88" cy="21"/>
            </a:xfrm>
            <a:custGeom>
              <a:avLst/>
              <a:gdLst>
                <a:gd name="T0" fmla="*/ 87 w 88"/>
                <a:gd name="T1" fmla="*/ 20 h 21"/>
                <a:gd name="T2" fmla="*/ 87 w 88"/>
                <a:gd name="T3" fmla="*/ 0 h 21"/>
                <a:gd name="T4" fmla="*/ 0 w 88"/>
                <a:gd name="T5" fmla="*/ 0 h 21"/>
                <a:gd name="T6" fmla="*/ 0 w 88"/>
                <a:gd name="T7" fmla="*/ 20 h 21"/>
                <a:gd name="T8" fmla="*/ 87 w 88"/>
                <a:gd name="T9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21">
                  <a:moveTo>
                    <a:pt x="87" y="20"/>
                  </a:moveTo>
                  <a:lnTo>
                    <a:pt x="87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87" y="20"/>
                  </a:lnTo>
                </a:path>
              </a:pathLst>
            </a:custGeom>
            <a:solidFill>
              <a:srgbClr val="FF33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571" name="Freeform 1347"/>
            <p:cNvSpPr>
              <a:spLocks/>
            </p:cNvSpPr>
            <p:nvPr/>
          </p:nvSpPr>
          <p:spPr bwMode="auto">
            <a:xfrm>
              <a:off x="1574" y="3126"/>
              <a:ext cx="88" cy="21"/>
            </a:xfrm>
            <a:custGeom>
              <a:avLst/>
              <a:gdLst>
                <a:gd name="T0" fmla="*/ 87 w 88"/>
                <a:gd name="T1" fmla="*/ 20 h 21"/>
                <a:gd name="T2" fmla="*/ 87 w 88"/>
                <a:gd name="T3" fmla="*/ 0 h 21"/>
                <a:gd name="T4" fmla="*/ 0 w 88"/>
                <a:gd name="T5" fmla="*/ 0 h 21"/>
                <a:gd name="T6" fmla="*/ 0 w 88"/>
                <a:gd name="T7" fmla="*/ 20 h 21"/>
                <a:gd name="T8" fmla="*/ 87 w 88"/>
                <a:gd name="T9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21">
                  <a:moveTo>
                    <a:pt x="87" y="20"/>
                  </a:moveTo>
                  <a:lnTo>
                    <a:pt x="87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87" y="20"/>
                  </a:lnTo>
                </a:path>
              </a:pathLst>
            </a:custGeom>
            <a:solidFill>
              <a:srgbClr val="FF33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572" name="Freeform 1348"/>
            <p:cNvSpPr>
              <a:spLocks/>
            </p:cNvSpPr>
            <p:nvPr/>
          </p:nvSpPr>
          <p:spPr bwMode="auto">
            <a:xfrm>
              <a:off x="1373" y="3375"/>
              <a:ext cx="41" cy="42"/>
            </a:xfrm>
            <a:custGeom>
              <a:avLst/>
              <a:gdLst>
                <a:gd name="T0" fmla="*/ 20 w 41"/>
                <a:gd name="T1" fmla="*/ 41 h 42"/>
                <a:gd name="T2" fmla="*/ 34 w 41"/>
                <a:gd name="T3" fmla="*/ 35 h 42"/>
                <a:gd name="T4" fmla="*/ 40 w 41"/>
                <a:gd name="T5" fmla="*/ 21 h 42"/>
                <a:gd name="T6" fmla="*/ 35 w 41"/>
                <a:gd name="T7" fmla="*/ 6 h 42"/>
                <a:gd name="T8" fmla="*/ 20 w 41"/>
                <a:gd name="T9" fmla="*/ 0 h 42"/>
                <a:gd name="T10" fmla="*/ 6 w 41"/>
                <a:gd name="T11" fmla="*/ 6 h 42"/>
                <a:gd name="T12" fmla="*/ 0 w 41"/>
                <a:gd name="T13" fmla="*/ 21 h 42"/>
                <a:gd name="T14" fmla="*/ 5 w 41"/>
                <a:gd name="T15" fmla="*/ 35 h 42"/>
                <a:gd name="T16" fmla="*/ 20 w 41"/>
                <a:gd name="T17" fmla="*/ 4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42">
                  <a:moveTo>
                    <a:pt x="20" y="41"/>
                  </a:moveTo>
                  <a:lnTo>
                    <a:pt x="34" y="35"/>
                  </a:lnTo>
                  <a:lnTo>
                    <a:pt x="40" y="21"/>
                  </a:lnTo>
                  <a:lnTo>
                    <a:pt x="35" y="6"/>
                  </a:lnTo>
                  <a:lnTo>
                    <a:pt x="20" y="0"/>
                  </a:lnTo>
                  <a:lnTo>
                    <a:pt x="6" y="6"/>
                  </a:lnTo>
                  <a:lnTo>
                    <a:pt x="0" y="21"/>
                  </a:lnTo>
                  <a:lnTo>
                    <a:pt x="5" y="35"/>
                  </a:lnTo>
                  <a:lnTo>
                    <a:pt x="20" y="41"/>
                  </a:lnTo>
                </a:path>
              </a:pathLst>
            </a:custGeom>
            <a:solidFill>
              <a:srgbClr val="FF33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573" name="Freeform 1349"/>
            <p:cNvSpPr>
              <a:spLocks/>
            </p:cNvSpPr>
            <p:nvPr/>
          </p:nvSpPr>
          <p:spPr bwMode="auto">
            <a:xfrm>
              <a:off x="1559" y="3375"/>
              <a:ext cx="41" cy="42"/>
            </a:xfrm>
            <a:custGeom>
              <a:avLst/>
              <a:gdLst>
                <a:gd name="T0" fmla="*/ 20 w 41"/>
                <a:gd name="T1" fmla="*/ 41 h 42"/>
                <a:gd name="T2" fmla="*/ 34 w 41"/>
                <a:gd name="T3" fmla="*/ 35 h 42"/>
                <a:gd name="T4" fmla="*/ 40 w 41"/>
                <a:gd name="T5" fmla="*/ 21 h 42"/>
                <a:gd name="T6" fmla="*/ 35 w 41"/>
                <a:gd name="T7" fmla="*/ 6 h 42"/>
                <a:gd name="T8" fmla="*/ 20 w 41"/>
                <a:gd name="T9" fmla="*/ 0 h 42"/>
                <a:gd name="T10" fmla="*/ 6 w 41"/>
                <a:gd name="T11" fmla="*/ 6 h 42"/>
                <a:gd name="T12" fmla="*/ 0 w 41"/>
                <a:gd name="T13" fmla="*/ 21 h 42"/>
                <a:gd name="T14" fmla="*/ 6 w 41"/>
                <a:gd name="T15" fmla="*/ 35 h 42"/>
                <a:gd name="T16" fmla="*/ 20 w 41"/>
                <a:gd name="T17" fmla="*/ 4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42">
                  <a:moveTo>
                    <a:pt x="20" y="41"/>
                  </a:moveTo>
                  <a:lnTo>
                    <a:pt x="34" y="35"/>
                  </a:lnTo>
                  <a:lnTo>
                    <a:pt x="40" y="21"/>
                  </a:lnTo>
                  <a:lnTo>
                    <a:pt x="35" y="6"/>
                  </a:lnTo>
                  <a:lnTo>
                    <a:pt x="20" y="0"/>
                  </a:lnTo>
                  <a:lnTo>
                    <a:pt x="6" y="6"/>
                  </a:lnTo>
                  <a:lnTo>
                    <a:pt x="0" y="21"/>
                  </a:lnTo>
                  <a:lnTo>
                    <a:pt x="6" y="35"/>
                  </a:lnTo>
                  <a:lnTo>
                    <a:pt x="20" y="41"/>
                  </a:lnTo>
                </a:path>
              </a:pathLst>
            </a:custGeom>
            <a:solidFill>
              <a:srgbClr val="FF33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574" name="Freeform 1350"/>
            <p:cNvSpPr>
              <a:spLocks/>
            </p:cNvSpPr>
            <p:nvPr/>
          </p:nvSpPr>
          <p:spPr bwMode="auto">
            <a:xfrm>
              <a:off x="1391" y="2671"/>
              <a:ext cx="45" cy="45"/>
            </a:xfrm>
            <a:custGeom>
              <a:avLst/>
              <a:gdLst>
                <a:gd name="T0" fmla="*/ 22 w 45"/>
                <a:gd name="T1" fmla="*/ 44 h 45"/>
                <a:gd name="T2" fmla="*/ 37 w 45"/>
                <a:gd name="T3" fmla="*/ 38 h 45"/>
                <a:gd name="T4" fmla="*/ 44 w 45"/>
                <a:gd name="T5" fmla="*/ 22 h 45"/>
                <a:gd name="T6" fmla="*/ 38 w 45"/>
                <a:gd name="T7" fmla="*/ 7 h 45"/>
                <a:gd name="T8" fmla="*/ 22 w 45"/>
                <a:gd name="T9" fmla="*/ 0 h 45"/>
                <a:gd name="T10" fmla="*/ 7 w 45"/>
                <a:gd name="T11" fmla="*/ 6 h 45"/>
                <a:gd name="T12" fmla="*/ 0 w 45"/>
                <a:gd name="T13" fmla="*/ 22 h 45"/>
                <a:gd name="T14" fmla="*/ 6 w 45"/>
                <a:gd name="T15" fmla="*/ 37 h 45"/>
                <a:gd name="T16" fmla="*/ 22 w 45"/>
                <a:gd name="T17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45">
                  <a:moveTo>
                    <a:pt x="22" y="44"/>
                  </a:moveTo>
                  <a:lnTo>
                    <a:pt x="37" y="38"/>
                  </a:lnTo>
                  <a:lnTo>
                    <a:pt x="44" y="22"/>
                  </a:lnTo>
                  <a:lnTo>
                    <a:pt x="38" y="7"/>
                  </a:lnTo>
                  <a:lnTo>
                    <a:pt x="22" y="0"/>
                  </a:lnTo>
                  <a:lnTo>
                    <a:pt x="7" y="6"/>
                  </a:lnTo>
                  <a:lnTo>
                    <a:pt x="0" y="22"/>
                  </a:lnTo>
                  <a:lnTo>
                    <a:pt x="6" y="37"/>
                  </a:lnTo>
                  <a:lnTo>
                    <a:pt x="22" y="44"/>
                  </a:lnTo>
                </a:path>
              </a:pathLst>
            </a:custGeom>
            <a:solidFill>
              <a:srgbClr val="FF33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575" name="Freeform 1351"/>
            <p:cNvSpPr>
              <a:spLocks/>
            </p:cNvSpPr>
            <p:nvPr/>
          </p:nvSpPr>
          <p:spPr bwMode="auto">
            <a:xfrm>
              <a:off x="1537" y="2671"/>
              <a:ext cx="44" cy="45"/>
            </a:xfrm>
            <a:custGeom>
              <a:avLst/>
              <a:gdLst>
                <a:gd name="T0" fmla="*/ 22 w 44"/>
                <a:gd name="T1" fmla="*/ 44 h 45"/>
                <a:gd name="T2" fmla="*/ 36 w 44"/>
                <a:gd name="T3" fmla="*/ 38 h 45"/>
                <a:gd name="T4" fmla="*/ 43 w 44"/>
                <a:gd name="T5" fmla="*/ 22 h 45"/>
                <a:gd name="T6" fmla="*/ 37 w 44"/>
                <a:gd name="T7" fmla="*/ 7 h 45"/>
                <a:gd name="T8" fmla="*/ 22 w 44"/>
                <a:gd name="T9" fmla="*/ 0 h 45"/>
                <a:gd name="T10" fmla="*/ 7 w 44"/>
                <a:gd name="T11" fmla="*/ 6 h 45"/>
                <a:gd name="T12" fmla="*/ 0 w 44"/>
                <a:gd name="T13" fmla="*/ 22 h 45"/>
                <a:gd name="T14" fmla="*/ 6 w 44"/>
                <a:gd name="T15" fmla="*/ 37 h 45"/>
                <a:gd name="T16" fmla="*/ 22 w 44"/>
                <a:gd name="T17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5">
                  <a:moveTo>
                    <a:pt x="22" y="44"/>
                  </a:moveTo>
                  <a:lnTo>
                    <a:pt x="36" y="38"/>
                  </a:lnTo>
                  <a:lnTo>
                    <a:pt x="43" y="22"/>
                  </a:lnTo>
                  <a:lnTo>
                    <a:pt x="37" y="7"/>
                  </a:lnTo>
                  <a:lnTo>
                    <a:pt x="22" y="0"/>
                  </a:lnTo>
                  <a:lnTo>
                    <a:pt x="7" y="6"/>
                  </a:lnTo>
                  <a:lnTo>
                    <a:pt x="0" y="22"/>
                  </a:lnTo>
                  <a:lnTo>
                    <a:pt x="6" y="37"/>
                  </a:lnTo>
                  <a:lnTo>
                    <a:pt x="22" y="44"/>
                  </a:lnTo>
                </a:path>
              </a:pathLst>
            </a:custGeom>
            <a:solidFill>
              <a:srgbClr val="FF33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576" name="Freeform 1352"/>
            <p:cNvSpPr>
              <a:spLocks/>
            </p:cNvSpPr>
            <p:nvPr/>
          </p:nvSpPr>
          <p:spPr bwMode="auto">
            <a:xfrm>
              <a:off x="1587" y="3179"/>
              <a:ext cx="76" cy="36"/>
            </a:xfrm>
            <a:custGeom>
              <a:avLst/>
              <a:gdLst>
                <a:gd name="T0" fmla="*/ 75 w 76"/>
                <a:gd name="T1" fmla="*/ 31 h 36"/>
                <a:gd name="T2" fmla="*/ 72 w 76"/>
                <a:gd name="T3" fmla="*/ 0 h 36"/>
                <a:gd name="T4" fmla="*/ 0 w 76"/>
                <a:gd name="T5" fmla="*/ 4 h 36"/>
                <a:gd name="T6" fmla="*/ 0 w 76"/>
                <a:gd name="T7" fmla="*/ 35 h 36"/>
                <a:gd name="T8" fmla="*/ 75 w 76"/>
                <a:gd name="T9" fmla="*/ 3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36">
                  <a:moveTo>
                    <a:pt x="75" y="31"/>
                  </a:moveTo>
                  <a:lnTo>
                    <a:pt x="72" y="0"/>
                  </a:lnTo>
                  <a:lnTo>
                    <a:pt x="0" y="4"/>
                  </a:lnTo>
                  <a:lnTo>
                    <a:pt x="0" y="35"/>
                  </a:lnTo>
                  <a:lnTo>
                    <a:pt x="75" y="31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FF">
                    <a:gamma/>
                    <a:shade val="69804"/>
                    <a:invGamma/>
                  </a:srgbClr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577" name="Freeform 1353"/>
            <p:cNvSpPr>
              <a:spLocks/>
            </p:cNvSpPr>
            <p:nvPr/>
          </p:nvSpPr>
          <p:spPr bwMode="auto">
            <a:xfrm>
              <a:off x="1306" y="3196"/>
              <a:ext cx="82" cy="36"/>
            </a:xfrm>
            <a:custGeom>
              <a:avLst/>
              <a:gdLst>
                <a:gd name="T0" fmla="*/ 0 w 82"/>
                <a:gd name="T1" fmla="*/ 5 h 36"/>
                <a:gd name="T2" fmla="*/ 6 w 82"/>
                <a:gd name="T3" fmla="*/ 35 h 36"/>
                <a:gd name="T4" fmla="*/ 81 w 82"/>
                <a:gd name="T5" fmla="*/ 30 h 36"/>
                <a:gd name="T6" fmla="*/ 81 w 82"/>
                <a:gd name="T7" fmla="*/ 0 h 36"/>
                <a:gd name="T8" fmla="*/ 0 w 82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36">
                  <a:moveTo>
                    <a:pt x="0" y="5"/>
                  </a:moveTo>
                  <a:lnTo>
                    <a:pt x="6" y="35"/>
                  </a:lnTo>
                  <a:lnTo>
                    <a:pt x="81" y="30"/>
                  </a:lnTo>
                  <a:lnTo>
                    <a:pt x="81" y="0"/>
                  </a:lnTo>
                  <a:lnTo>
                    <a:pt x="0" y="5"/>
                  </a:lnTo>
                </a:path>
              </a:pathLst>
            </a:custGeom>
            <a:gradFill rotWithShape="0">
              <a:gsLst>
                <a:gs pos="0">
                  <a:srgbClr val="FFFFFF">
                    <a:gamma/>
                    <a:shade val="69804"/>
                    <a:invGamma/>
                  </a:srgbClr>
                </a:gs>
                <a:gs pos="100000">
                  <a:srgbClr val="FFFFFF"/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578" name="Freeform 1354"/>
            <p:cNvSpPr>
              <a:spLocks/>
            </p:cNvSpPr>
            <p:nvPr/>
          </p:nvSpPr>
          <p:spPr bwMode="auto">
            <a:xfrm>
              <a:off x="1643" y="3467"/>
              <a:ext cx="20" cy="34"/>
            </a:xfrm>
            <a:custGeom>
              <a:avLst/>
              <a:gdLst>
                <a:gd name="T0" fmla="*/ 19 w 20"/>
                <a:gd name="T1" fmla="*/ 31 h 34"/>
                <a:gd name="T2" fmla="*/ 16 w 20"/>
                <a:gd name="T3" fmla="*/ 0 h 34"/>
                <a:gd name="T4" fmla="*/ 0 w 20"/>
                <a:gd name="T5" fmla="*/ 2 h 34"/>
                <a:gd name="T6" fmla="*/ 0 w 20"/>
                <a:gd name="T7" fmla="*/ 33 h 34"/>
                <a:gd name="T8" fmla="*/ 19 w 20"/>
                <a:gd name="T9" fmla="*/ 3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4">
                  <a:moveTo>
                    <a:pt x="19" y="31"/>
                  </a:moveTo>
                  <a:lnTo>
                    <a:pt x="16" y="0"/>
                  </a:lnTo>
                  <a:lnTo>
                    <a:pt x="0" y="2"/>
                  </a:lnTo>
                  <a:lnTo>
                    <a:pt x="0" y="33"/>
                  </a:lnTo>
                  <a:lnTo>
                    <a:pt x="19" y="3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579" name="Freeform 1355"/>
            <p:cNvSpPr>
              <a:spLocks/>
            </p:cNvSpPr>
            <p:nvPr/>
          </p:nvSpPr>
          <p:spPr bwMode="auto">
            <a:xfrm>
              <a:off x="1306" y="3499"/>
              <a:ext cx="23" cy="34"/>
            </a:xfrm>
            <a:custGeom>
              <a:avLst/>
              <a:gdLst>
                <a:gd name="T0" fmla="*/ 0 w 23"/>
                <a:gd name="T1" fmla="*/ 4 h 34"/>
                <a:gd name="T2" fmla="*/ 6 w 23"/>
                <a:gd name="T3" fmla="*/ 33 h 34"/>
                <a:gd name="T4" fmla="*/ 22 w 23"/>
                <a:gd name="T5" fmla="*/ 31 h 34"/>
                <a:gd name="T6" fmla="*/ 22 w 23"/>
                <a:gd name="T7" fmla="*/ 0 h 34"/>
                <a:gd name="T8" fmla="*/ 0 w 23"/>
                <a:gd name="T9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4">
                  <a:moveTo>
                    <a:pt x="0" y="4"/>
                  </a:moveTo>
                  <a:lnTo>
                    <a:pt x="6" y="33"/>
                  </a:lnTo>
                  <a:lnTo>
                    <a:pt x="22" y="31"/>
                  </a:lnTo>
                  <a:lnTo>
                    <a:pt x="22" y="0"/>
                  </a:lnTo>
                  <a:lnTo>
                    <a:pt x="0" y="4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580" name="Freeform 1356"/>
            <p:cNvSpPr>
              <a:spLocks/>
            </p:cNvSpPr>
            <p:nvPr/>
          </p:nvSpPr>
          <p:spPr bwMode="auto">
            <a:xfrm>
              <a:off x="1643" y="3393"/>
              <a:ext cx="20" cy="33"/>
            </a:xfrm>
            <a:custGeom>
              <a:avLst/>
              <a:gdLst>
                <a:gd name="T0" fmla="*/ 19 w 20"/>
                <a:gd name="T1" fmla="*/ 31 h 33"/>
                <a:gd name="T2" fmla="*/ 16 w 20"/>
                <a:gd name="T3" fmla="*/ 0 h 33"/>
                <a:gd name="T4" fmla="*/ 0 w 20"/>
                <a:gd name="T5" fmla="*/ 2 h 33"/>
                <a:gd name="T6" fmla="*/ 0 w 20"/>
                <a:gd name="T7" fmla="*/ 32 h 33"/>
                <a:gd name="T8" fmla="*/ 19 w 20"/>
                <a:gd name="T9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3">
                  <a:moveTo>
                    <a:pt x="19" y="31"/>
                  </a:moveTo>
                  <a:lnTo>
                    <a:pt x="16" y="0"/>
                  </a:lnTo>
                  <a:lnTo>
                    <a:pt x="0" y="2"/>
                  </a:lnTo>
                  <a:lnTo>
                    <a:pt x="0" y="32"/>
                  </a:lnTo>
                  <a:lnTo>
                    <a:pt x="19" y="31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581" name="Freeform 1357"/>
            <p:cNvSpPr>
              <a:spLocks/>
            </p:cNvSpPr>
            <p:nvPr/>
          </p:nvSpPr>
          <p:spPr bwMode="auto">
            <a:xfrm>
              <a:off x="1306" y="3426"/>
              <a:ext cx="23" cy="33"/>
            </a:xfrm>
            <a:custGeom>
              <a:avLst/>
              <a:gdLst>
                <a:gd name="T0" fmla="*/ 0 w 23"/>
                <a:gd name="T1" fmla="*/ 3 h 33"/>
                <a:gd name="T2" fmla="*/ 6 w 23"/>
                <a:gd name="T3" fmla="*/ 32 h 33"/>
                <a:gd name="T4" fmla="*/ 22 w 23"/>
                <a:gd name="T5" fmla="*/ 30 h 33"/>
                <a:gd name="T6" fmla="*/ 22 w 23"/>
                <a:gd name="T7" fmla="*/ 0 h 33"/>
                <a:gd name="T8" fmla="*/ 0 w 23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3">
                  <a:moveTo>
                    <a:pt x="0" y="3"/>
                  </a:moveTo>
                  <a:lnTo>
                    <a:pt x="6" y="32"/>
                  </a:lnTo>
                  <a:lnTo>
                    <a:pt x="22" y="30"/>
                  </a:lnTo>
                  <a:lnTo>
                    <a:pt x="22" y="0"/>
                  </a:lnTo>
                  <a:lnTo>
                    <a:pt x="0" y="3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582" name="Freeform 1358"/>
            <p:cNvSpPr>
              <a:spLocks/>
            </p:cNvSpPr>
            <p:nvPr/>
          </p:nvSpPr>
          <p:spPr bwMode="auto">
            <a:xfrm>
              <a:off x="1306" y="3351"/>
              <a:ext cx="23" cy="35"/>
            </a:xfrm>
            <a:custGeom>
              <a:avLst/>
              <a:gdLst>
                <a:gd name="T0" fmla="*/ 0 w 23"/>
                <a:gd name="T1" fmla="*/ 4 h 35"/>
                <a:gd name="T2" fmla="*/ 6 w 23"/>
                <a:gd name="T3" fmla="*/ 34 h 35"/>
                <a:gd name="T4" fmla="*/ 22 w 23"/>
                <a:gd name="T5" fmla="*/ 31 h 35"/>
                <a:gd name="T6" fmla="*/ 22 w 23"/>
                <a:gd name="T7" fmla="*/ 0 h 35"/>
                <a:gd name="T8" fmla="*/ 0 w 23"/>
                <a:gd name="T9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5">
                  <a:moveTo>
                    <a:pt x="0" y="4"/>
                  </a:moveTo>
                  <a:lnTo>
                    <a:pt x="6" y="34"/>
                  </a:lnTo>
                  <a:lnTo>
                    <a:pt x="22" y="31"/>
                  </a:lnTo>
                  <a:lnTo>
                    <a:pt x="22" y="0"/>
                  </a:lnTo>
                  <a:lnTo>
                    <a:pt x="0" y="4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583" name="Freeform 1359"/>
            <p:cNvSpPr>
              <a:spLocks/>
            </p:cNvSpPr>
            <p:nvPr/>
          </p:nvSpPr>
          <p:spPr bwMode="auto">
            <a:xfrm>
              <a:off x="1643" y="3319"/>
              <a:ext cx="20" cy="34"/>
            </a:xfrm>
            <a:custGeom>
              <a:avLst/>
              <a:gdLst>
                <a:gd name="T0" fmla="*/ 19 w 20"/>
                <a:gd name="T1" fmla="*/ 31 h 34"/>
                <a:gd name="T2" fmla="*/ 16 w 20"/>
                <a:gd name="T3" fmla="*/ 0 h 34"/>
                <a:gd name="T4" fmla="*/ 0 w 20"/>
                <a:gd name="T5" fmla="*/ 2 h 34"/>
                <a:gd name="T6" fmla="*/ 0 w 20"/>
                <a:gd name="T7" fmla="*/ 33 h 34"/>
                <a:gd name="T8" fmla="*/ 19 w 20"/>
                <a:gd name="T9" fmla="*/ 3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4">
                  <a:moveTo>
                    <a:pt x="19" y="31"/>
                  </a:moveTo>
                  <a:lnTo>
                    <a:pt x="16" y="0"/>
                  </a:lnTo>
                  <a:lnTo>
                    <a:pt x="0" y="2"/>
                  </a:lnTo>
                  <a:lnTo>
                    <a:pt x="0" y="33"/>
                  </a:lnTo>
                  <a:lnTo>
                    <a:pt x="19" y="31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584" name="Freeform 1360"/>
            <p:cNvSpPr>
              <a:spLocks/>
            </p:cNvSpPr>
            <p:nvPr/>
          </p:nvSpPr>
          <p:spPr bwMode="auto">
            <a:xfrm>
              <a:off x="1306" y="3273"/>
              <a:ext cx="82" cy="39"/>
            </a:xfrm>
            <a:custGeom>
              <a:avLst/>
              <a:gdLst>
                <a:gd name="T0" fmla="*/ 0 w 82"/>
                <a:gd name="T1" fmla="*/ 8 h 39"/>
                <a:gd name="T2" fmla="*/ 6 w 82"/>
                <a:gd name="T3" fmla="*/ 38 h 39"/>
                <a:gd name="T4" fmla="*/ 81 w 82"/>
                <a:gd name="T5" fmla="*/ 31 h 39"/>
                <a:gd name="T6" fmla="*/ 81 w 82"/>
                <a:gd name="T7" fmla="*/ 0 h 39"/>
                <a:gd name="T8" fmla="*/ 0 w 82"/>
                <a:gd name="T9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39">
                  <a:moveTo>
                    <a:pt x="0" y="8"/>
                  </a:moveTo>
                  <a:lnTo>
                    <a:pt x="6" y="38"/>
                  </a:lnTo>
                  <a:lnTo>
                    <a:pt x="81" y="31"/>
                  </a:lnTo>
                  <a:lnTo>
                    <a:pt x="81" y="0"/>
                  </a:lnTo>
                  <a:lnTo>
                    <a:pt x="0" y="8"/>
                  </a:lnTo>
                </a:path>
              </a:pathLst>
            </a:custGeom>
            <a:gradFill rotWithShape="0">
              <a:gsLst>
                <a:gs pos="0">
                  <a:srgbClr val="FFFFFF">
                    <a:gamma/>
                    <a:shade val="69804"/>
                    <a:invGamma/>
                  </a:srgbClr>
                </a:gs>
                <a:gs pos="100000">
                  <a:srgbClr val="FFFFFF"/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585" name="Freeform 1361"/>
            <p:cNvSpPr>
              <a:spLocks/>
            </p:cNvSpPr>
            <p:nvPr/>
          </p:nvSpPr>
          <p:spPr bwMode="auto">
            <a:xfrm>
              <a:off x="1587" y="3246"/>
              <a:ext cx="76" cy="39"/>
            </a:xfrm>
            <a:custGeom>
              <a:avLst/>
              <a:gdLst>
                <a:gd name="T0" fmla="*/ 75 w 76"/>
                <a:gd name="T1" fmla="*/ 30 h 39"/>
                <a:gd name="T2" fmla="*/ 72 w 76"/>
                <a:gd name="T3" fmla="*/ 0 h 39"/>
                <a:gd name="T4" fmla="*/ 0 w 76"/>
                <a:gd name="T5" fmla="*/ 7 h 39"/>
                <a:gd name="T6" fmla="*/ 0 w 76"/>
                <a:gd name="T7" fmla="*/ 38 h 39"/>
                <a:gd name="T8" fmla="*/ 75 w 76"/>
                <a:gd name="T9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39">
                  <a:moveTo>
                    <a:pt x="75" y="30"/>
                  </a:moveTo>
                  <a:lnTo>
                    <a:pt x="72" y="0"/>
                  </a:lnTo>
                  <a:lnTo>
                    <a:pt x="0" y="7"/>
                  </a:lnTo>
                  <a:lnTo>
                    <a:pt x="0" y="38"/>
                  </a:lnTo>
                  <a:lnTo>
                    <a:pt x="75" y="30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FF">
                    <a:gamma/>
                    <a:shade val="69804"/>
                    <a:invGamma/>
                  </a:srgbClr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586" name="Freeform 1362"/>
            <p:cNvSpPr>
              <a:spLocks/>
            </p:cNvSpPr>
            <p:nvPr/>
          </p:nvSpPr>
          <p:spPr bwMode="auto">
            <a:xfrm>
              <a:off x="1647" y="3467"/>
              <a:ext cx="31" cy="32"/>
            </a:xfrm>
            <a:custGeom>
              <a:avLst/>
              <a:gdLst>
                <a:gd name="T0" fmla="*/ 15 w 31"/>
                <a:gd name="T1" fmla="*/ 31 h 32"/>
                <a:gd name="T2" fmla="*/ 25 w 31"/>
                <a:gd name="T3" fmla="*/ 26 h 32"/>
                <a:gd name="T4" fmla="*/ 30 w 31"/>
                <a:gd name="T5" fmla="*/ 16 h 32"/>
                <a:gd name="T6" fmla="*/ 26 w 31"/>
                <a:gd name="T7" fmla="*/ 5 h 32"/>
                <a:gd name="T8" fmla="*/ 15 w 31"/>
                <a:gd name="T9" fmla="*/ 0 h 32"/>
                <a:gd name="T10" fmla="*/ 5 w 31"/>
                <a:gd name="T11" fmla="*/ 4 h 32"/>
                <a:gd name="T12" fmla="*/ 0 w 31"/>
                <a:gd name="T13" fmla="*/ 16 h 32"/>
                <a:gd name="T14" fmla="*/ 4 w 31"/>
                <a:gd name="T15" fmla="*/ 26 h 32"/>
                <a:gd name="T16" fmla="*/ 15 w 31"/>
                <a:gd name="T17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2">
                  <a:moveTo>
                    <a:pt x="15" y="31"/>
                  </a:moveTo>
                  <a:lnTo>
                    <a:pt x="25" y="26"/>
                  </a:lnTo>
                  <a:lnTo>
                    <a:pt x="30" y="16"/>
                  </a:lnTo>
                  <a:lnTo>
                    <a:pt x="26" y="5"/>
                  </a:lnTo>
                  <a:lnTo>
                    <a:pt x="15" y="0"/>
                  </a:lnTo>
                  <a:lnTo>
                    <a:pt x="5" y="4"/>
                  </a:lnTo>
                  <a:lnTo>
                    <a:pt x="0" y="16"/>
                  </a:lnTo>
                  <a:lnTo>
                    <a:pt x="4" y="26"/>
                  </a:lnTo>
                  <a:lnTo>
                    <a:pt x="15" y="31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587" name="Freeform 1363"/>
            <p:cNvSpPr>
              <a:spLocks/>
            </p:cNvSpPr>
            <p:nvPr/>
          </p:nvSpPr>
          <p:spPr bwMode="auto">
            <a:xfrm>
              <a:off x="1647" y="3394"/>
              <a:ext cx="31" cy="31"/>
            </a:xfrm>
            <a:custGeom>
              <a:avLst/>
              <a:gdLst>
                <a:gd name="T0" fmla="*/ 15 w 31"/>
                <a:gd name="T1" fmla="*/ 30 h 31"/>
                <a:gd name="T2" fmla="*/ 25 w 31"/>
                <a:gd name="T3" fmla="*/ 26 h 31"/>
                <a:gd name="T4" fmla="*/ 30 w 31"/>
                <a:gd name="T5" fmla="*/ 15 h 31"/>
                <a:gd name="T6" fmla="*/ 26 w 31"/>
                <a:gd name="T7" fmla="*/ 4 h 31"/>
                <a:gd name="T8" fmla="*/ 15 w 31"/>
                <a:gd name="T9" fmla="*/ 0 h 31"/>
                <a:gd name="T10" fmla="*/ 5 w 31"/>
                <a:gd name="T11" fmla="*/ 4 h 31"/>
                <a:gd name="T12" fmla="*/ 0 w 31"/>
                <a:gd name="T13" fmla="*/ 15 h 31"/>
                <a:gd name="T14" fmla="*/ 4 w 31"/>
                <a:gd name="T15" fmla="*/ 25 h 31"/>
                <a:gd name="T16" fmla="*/ 15 w 31"/>
                <a:gd name="T17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1">
                  <a:moveTo>
                    <a:pt x="15" y="30"/>
                  </a:moveTo>
                  <a:lnTo>
                    <a:pt x="25" y="26"/>
                  </a:lnTo>
                  <a:lnTo>
                    <a:pt x="30" y="15"/>
                  </a:lnTo>
                  <a:lnTo>
                    <a:pt x="26" y="4"/>
                  </a:lnTo>
                  <a:lnTo>
                    <a:pt x="15" y="0"/>
                  </a:lnTo>
                  <a:lnTo>
                    <a:pt x="5" y="4"/>
                  </a:lnTo>
                  <a:lnTo>
                    <a:pt x="0" y="15"/>
                  </a:lnTo>
                  <a:lnTo>
                    <a:pt x="4" y="25"/>
                  </a:lnTo>
                  <a:lnTo>
                    <a:pt x="15" y="30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588" name="Freeform 1364"/>
            <p:cNvSpPr>
              <a:spLocks/>
            </p:cNvSpPr>
            <p:nvPr/>
          </p:nvSpPr>
          <p:spPr bwMode="auto">
            <a:xfrm>
              <a:off x="1647" y="3320"/>
              <a:ext cx="31" cy="31"/>
            </a:xfrm>
            <a:custGeom>
              <a:avLst/>
              <a:gdLst>
                <a:gd name="T0" fmla="*/ 15 w 31"/>
                <a:gd name="T1" fmla="*/ 30 h 31"/>
                <a:gd name="T2" fmla="*/ 25 w 31"/>
                <a:gd name="T3" fmla="*/ 26 h 31"/>
                <a:gd name="T4" fmla="*/ 30 w 31"/>
                <a:gd name="T5" fmla="*/ 15 h 31"/>
                <a:gd name="T6" fmla="*/ 26 w 31"/>
                <a:gd name="T7" fmla="*/ 5 h 31"/>
                <a:gd name="T8" fmla="*/ 15 w 31"/>
                <a:gd name="T9" fmla="*/ 0 h 31"/>
                <a:gd name="T10" fmla="*/ 5 w 31"/>
                <a:gd name="T11" fmla="*/ 4 h 31"/>
                <a:gd name="T12" fmla="*/ 0 w 31"/>
                <a:gd name="T13" fmla="*/ 15 h 31"/>
                <a:gd name="T14" fmla="*/ 4 w 31"/>
                <a:gd name="T15" fmla="*/ 26 h 31"/>
                <a:gd name="T16" fmla="*/ 15 w 31"/>
                <a:gd name="T17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1">
                  <a:moveTo>
                    <a:pt x="15" y="30"/>
                  </a:moveTo>
                  <a:lnTo>
                    <a:pt x="25" y="26"/>
                  </a:lnTo>
                  <a:lnTo>
                    <a:pt x="30" y="15"/>
                  </a:lnTo>
                  <a:lnTo>
                    <a:pt x="26" y="5"/>
                  </a:lnTo>
                  <a:lnTo>
                    <a:pt x="15" y="0"/>
                  </a:lnTo>
                  <a:lnTo>
                    <a:pt x="5" y="4"/>
                  </a:lnTo>
                  <a:lnTo>
                    <a:pt x="0" y="15"/>
                  </a:lnTo>
                  <a:lnTo>
                    <a:pt x="4" y="26"/>
                  </a:lnTo>
                  <a:lnTo>
                    <a:pt x="15" y="30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589" name="Freeform 1365"/>
            <p:cNvSpPr>
              <a:spLocks/>
            </p:cNvSpPr>
            <p:nvPr/>
          </p:nvSpPr>
          <p:spPr bwMode="auto">
            <a:xfrm>
              <a:off x="1647" y="3246"/>
              <a:ext cx="31" cy="31"/>
            </a:xfrm>
            <a:custGeom>
              <a:avLst/>
              <a:gdLst>
                <a:gd name="T0" fmla="*/ 15 w 31"/>
                <a:gd name="T1" fmla="*/ 30 h 31"/>
                <a:gd name="T2" fmla="*/ 25 w 31"/>
                <a:gd name="T3" fmla="*/ 26 h 31"/>
                <a:gd name="T4" fmla="*/ 30 w 31"/>
                <a:gd name="T5" fmla="*/ 15 h 31"/>
                <a:gd name="T6" fmla="*/ 26 w 31"/>
                <a:gd name="T7" fmla="*/ 5 h 31"/>
                <a:gd name="T8" fmla="*/ 15 w 31"/>
                <a:gd name="T9" fmla="*/ 0 h 31"/>
                <a:gd name="T10" fmla="*/ 5 w 31"/>
                <a:gd name="T11" fmla="*/ 4 h 31"/>
                <a:gd name="T12" fmla="*/ 0 w 31"/>
                <a:gd name="T13" fmla="*/ 15 h 31"/>
                <a:gd name="T14" fmla="*/ 4 w 31"/>
                <a:gd name="T15" fmla="*/ 26 h 31"/>
                <a:gd name="T16" fmla="*/ 15 w 31"/>
                <a:gd name="T17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1">
                  <a:moveTo>
                    <a:pt x="15" y="30"/>
                  </a:moveTo>
                  <a:lnTo>
                    <a:pt x="25" y="26"/>
                  </a:lnTo>
                  <a:lnTo>
                    <a:pt x="30" y="15"/>
                  </a:lnTo>
                  <a:lnTo>
                    <a:pt x="26" y="5"/>
                  </a:lnTo>
                  <a:lnTo>
                    <a:pt x="15" y="0"/>
                  </a:lnTo>
                  <a:lnTo>
                    <a:pt x="5" y="4"/>
                  </a:lnTo>
                  <a:lnTo>
                    <a:pt x="0" y="15"/>
                  </a:lnTo>
                  <a:lnTo>
                    <a:pt x="4" y="26"/>
                  </a:lnTo>
                  <a:lnTo>
                    <a:pt x="15" y="30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590" name="Freeform 1366"/>
            <p:cNvSpPr>
              <a:spLocks/>
            </p:cNvSpPr>
            <p:nvPr/>
          </p:nvSpPr>
          <p:spPr bwMode="auto">
            <a:xfrm>
              <a:off x="1647" y="3180"/>
              <a:ext cx="31" cy="31"/>
            </a:xfrm>
            <a:custGeom>
              <a:avLst/>
              <a:gdLst>
                <a:gd name="T0" fmla="*/ 15 w 31"/>
                <a:gd name="T1" fmla="*/ 30 h 31"/>
                <a:gd name="T2" fmla="*/ 25 w 31"/>
                <a:gd name="T3" fmla="*/ 25 h 31"/>
                <a:gd name="T4" fmla="*/ 30 w 31"/>
                <a:gd name="T5" fmla="*/ 15 h 31"/>
                <a:gd name="T6" fmla="*/ 26 w 31"/>
                <a:gd name="T7" fmla="*/ 4 h 31"/>
                <a:gd name="T8" fmla="*/ 15 w 31"/>
                <a:gd name="T9" fmla="*/ 0 h 31"/>
                <a:gd name="T10" fmla="*/ 5 w 31"/>
                <a:gd name="T11" fmla="*/ 4 h 31"/>
                <a:gd name="T12" fmla="*/ 0 w 31"/>
                <a:gd name="T13" fmla="*/ 15 h 31"/>
                <a:gd name="T14" fmla="*/ 4 w 31"/>
                <a:gd name="T15" fmla="*/ 25 h 31"/>
                <a:gd name="T16" fmla="*/ 15 w 31"/>
                <a:gd name="T17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1">
                  <a:moveTo>
                    <a:pt x="15" y="30"/>
                  </a:moveTo>
                  <a:lnTo>
                    <a:pt x="25" y="25"/>
                  </a:lnTo>
                  <a:lnTo>
                    <a:pt x="30" y="15"/>
                  </a:lnTo>
                  <a:lnTo>
                    <a:pt x="26" y="4"/>
                  </a:lnTo>
                  <a:lnTo>
                    <a:pt x="15" y="0"/>
                  </a:lnTo>
                  <a:lnTo>
                    <a:pt x="5" y="4"/>
                  </a:lnTo>
                  <a:lnTo>
                    <a:pt x="0" y="15"/>
                  </a:lnTo>
                  <a:lnTo>
                    <a:pt x="4" y="25"/>
                  </a:lnTo>
                  <a:lnTo>
                    <a:pt x="15" y="30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591" name="Freeform 1367"/>
            <p:cNvSpPr>
              <a:spLocks/>
            </p:cNvSpPr>
            <p:nvPr/>
          </p:nvSpPr>
          <p:spPr bwMode="auto">
            <a:xfrm>
              <a:off x="1297" y="3502"/>
              <a:ext cx="31" cy="31"/>
            </a:xfrm>
            <a:custGeom>
              <a:avLst/>
              <a:gdLst>
                <a:gd name="T0" fmla="*/ 15 w 31"/>
                <a:gd name="T1" fmla="*/ 30 h 31"/>
                <a:gd name="T2" fmla="*/ 25 w 31"/>
                <a:gd name="T3" fmla="*/ 26 h 31"/>
                <a:gd name="T4" fmla="*/ 30 w 31"/>
                <a:gd name="T5" fmla="*/ 15 h 31"/>
                <a:gd name="T6" fmla="*/ 26 w 31"/>
                <a:gd name="T7" fmla="*/ 5 h 31"/>
                <a:gd name="T8" fmla="*/ 15 w 31"/>
                <a:gd name="T9" fmla="*/ 0 h 31"/>
                <a:gd name="T10" fmla="*/ 5 w 31"/>
                <a:gd name="T11" fmla="*/ 4 h 31"/>
                <a:gd name="T12" fmla="*/ 0 w 31"/>
                <a:gd name="T13" fmla="*/ 15 h 31"/>
                <a:gd name="T14" fmla="*/ 4 w 31"/>
                <a:gd name="T15" fmla="*/ 25 h 31"/>
                <a:gd name="T16" fmla="*/ 15 w 31"/>
                <a:gd name="T17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1">
                  <a:moveTo>
                    <a:pt x="15" y="30"/>
                  </a:moveTo>
                  <a:lnTo>
                    <a:pt x="25" y="26"/>
                  </a:lnTo>
                  <a:lnTo>
                    <a:pt x="30" y="15"/>
                  </a:lnTo>
                  <a:lnTo>
                    <a:pt x="26" y="5"/>
                  </a:lnTo>
                  <a:lnTo>
                    <a:pt x="15" y="0"/>
                  </a:lnTo>
                  <a:lnTo>
                    <a:pt x="5" y="4"/>
                  </a:lnTo>
                  <a:lnTo>
                    <a:pt x="0" y="15"/>
                  </a:lnTo>
                  <a:lnTo>
                    <a:pt x="4" y="25"/>
                  </a:lnTo>
                  <a:lnTo>
                    <a:pt x="15" y="30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592" name="Freeform 1368"/>
            <p:cNvSpPr>
              <a:spLocks/>
            </p:cNvSpPr>
            <p:nvPr/>
          </p:nvSpPr>
          <p:spPr bwMode="auto">
            <a:xfrm>
              <a:off x="1297" y="3428"/>
              <a:ext cx="31" cy="31"/>
            </a:xfrm>
            <a:custGeom>
              <a:avLst/>
              <a:gdLst>
                <a:gd name="T0" fmla="*/ 15 w 31"/>
                <a:gd name="T1" fmla="*/ 30 h 31"/>
                <a:gd name="T2" fmla="*/ 25 w 31"/>
                <a:gd name="T3" fmla="*/ 26 h 31"/>
                <a:gd name="T4" fmla="*/ 30 w 31"/>
                <a:gd name="T5" fmla="*/ 15 h 31"/>
                <a:gd name="T6" fmla="*/ 26 w 31"/>
                <a:gd name="T7" fmla="*/ 5 h 31"/>
                <a:gd name="T8" fmla="*/ 15 w 31"/>
                <a:gd name="T9" fmla="*/ 0 h 31"/>
                <a:gd name="T10" fmla="*/ 5 w 31"/>
                <a:gd name="T11" fmla="*/ 4 h 31"/>
                <a:gd name="T12" fmla="*/ 0 w 31"/>
                <a:gd name="T13" fmla="*/ 15 h 31"/>
                <a:gd name="T14" fmla="*/ 4 w 31"/>
                <a:gd name="T15" fmla="*/ 26 h 31"/>
                <a:gd name="T16" fmla="*/ 15 w 31"/>
                <a:gd name="T17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1">
                  <a:moveTo>
                    <a:pt x="15" y="30"/>
                  </a:moveTo>
                  <a:lnTo>
                    <a:pt x="25" y="26"/>
                  </a:lnTo>
                  <a:lnTo>
                    <a:pt x="30" y="15"/>
                  </a:lnTo>
                  <a:lnTo>
                    <a:pt x="26" y="5"/>
                  </a:lnTo>
                  <a:lnTo>
                    <a:pt x="15" y="0"/>
                  </a:lnTo>
                  <a:lnTo>
                    <a:pt x="5" y="4"/>
                  </a:lnTo>
                  <a:lnTo>
                    <a:pt x="0" y="15"/>
                  </a:lnTo>
                  <a:lnTo>
                    <a:pt x="4" y="26"/>
                  </a:lnTo>
                  <a:lnTo>
                    <a:pt x="15" y="30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593" name="Freeform 1369"/>
            <p:cNvSpPr>
              <a:spLocks/>
            </p:cNvSpPr>
            <p:nvPr/>
          </p:nvSpPr>
          <p:spPr bwMode="auto">
            <a:xfrm>
              <a:off x="1297" y="3354"/>
              <a:ext cx="31" cy="32"/>
            </a:xfrm>
            <a:custGeom>
              <a:avLst/>
              <a:gdLst>
                <a:gd name="T0" fmla="*/ 15 w 31"/>
                <a:gd name="T1" fmla="*/ 31 h 32"/>
                <a:gd name="T2" fmla="*/ 25 w 31"/>
                <a:gd name="T3" fmla="*/ 26 h 32"/>
                <a:gd name="T4" fmla="*/ 30 w 31"/>
                <a:gd name="T5" fmla="*/ 15 h 32"/>
                <a:gd name="T6" fmla="*/ 26 w 31"/>
                <a:gd name="T7" fmla="*/ 5 h 32"/>
                <a:gd name="T8" fmla="*/ 15 w 31"/>
                <a:gd name="T9" fmla="*/ 0 h 32"/>
                <a:gd name="T10" fmla="*/ 5 w 31"/>
                <a:gd name="T11" fmla="*/ 4 h 32"/>
                <a:gd name="T12" fmla="*/ 0 w 31"/>
                <a:gd name="T13" fmla="*/ 15 h 32"/>
                <a:gd name="T14" fmla="*/ 4 w 31"/>
                <a:gd name="T15" fmla="*/ 26 h 32"/>
                <a:gd name="T16" fmla="*/ 15 w 31"/>
                <a:gd name="T17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2">
                  <a:moveTo>
                    <a:pt x="15" y="31"/>
                  </a:moveTo>
                  <a:lnTo>
                    <a:pt x="25" y="26"/>
                  </a:lnTo>
                  <a:lnTo>
                    <a:pt x="30" y="15"/>
                  </a:lnTo>
                  <a:lnTo>
                    <a:pt x="26" y="5"/>
                  </a:lnTo>
                  <a:lnTo>
                    <a:pt x="15" y="0"/>
                  </a:lnTo>
                  <a:lnTo>
                    <a:pt x="5" y="4"/>
                  </a:lnTo>
                  <a:lnTo>
                    <a:pt x="0" y="15"/>
                  </a:lnTo>
                  <a:lnTo>
                    <a:pt x="4" y="26"/>
                  </a:lnTo>
                  <a:lnTo>
                    <a:pt x="15" y="31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594" name="Freeform 1370"/>
            <p:cNvSpPr>
              <a:spLocks/>
            </p:cNvSpPr>
            <p:nvPr/>
          </p:nvSpPr>
          <p:spPr bwMode="auto">
            <a:xfrm>
              <a:off x="1297" y="3281"/>
              <a:ext cx="31" cy="31"/>
            </a:xfrm>
            <a:custGeom>
              <a:avLst/>
              <a:gdLst>
                <a:gd name="T0" fmla="*/ 15 w 31"/>
                <a:gd name="T1" fmla="*/ 30 h 31"/>
                <a:gd name="T2" fmla="*/ 25 w 31"/>
                <a:gd name="T3" fmla="*/ 26 h 31"/>
                <a:gd name="T4" fmla="*/ 30 w 31"/>
                <a:gd name="T5" fmla="*/ 15 h 31"/>
                <a:gd name="T6" fmla="*/ 26 w 31"/>
                <a:gd name="T7" fmla="*/ 4 h 31"/>
                <a:gd name="T8" fmla="*/ 15 w 31"/>
                <a:gd name="T9" fmla="*/ 0 h 31"/>
                <a:gd name="T10" fmla="*/ 5 w 31"/>
                <a:gd name="T11" fmla="*/ 4 h 31"/>
                <a:gd name="T12" fmla="*/ 0 w 31"/>
                <a:gd name="T13" fmla="*/ 15 h 31"/>
                <a:gd name="T14" fmla="*/ 4 w 31"/>
                <a:gd name="T15" fmla="*/ 25 h 31"/>
                <a:gd name="T16" fmla="*/ 15 w 31"/>
                <a:gd name="T17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1">
                  <a:moveTo>
                    <a:pt x="15" y="30"/>
                  </a:moveTo>
                  <a:lnTo>
                    <a:pt x="25" y="26"/>
                  </a:lnTo>
                  <a:lnTo>
                    <a:pt x="30" y="15"/>
                  </a:lnTo>
                  <a:lnTo>
                    <a:pt x="26" y="4"/>
                  </a:lnTo>
                  <a:lnTo>
                    <a:pt x="15" y="0"/>
                  </a:lnTo>
                  <a:lnTo>
                    <a:pt x="5" y="4"/>
                  </a:lnTo>
                  <a:lnTo>
                    <a:pt x="0" y="15"/>
                  </a:lnTo>
                  <a:lnTo>
                    <a:pt x="4" y="25"/>
                  </a:lnTo>
                  <a:lnTo>
                    <a:pt x="15" y="30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595" name="Freeform 1371"/>
            <p:cNvSpPr>
              <a:spLocks/>
            </p:cNvSpPr>
            <p:nvPr/>
          </p:nvSpPr>
          <p:spPr bwMode="auto">
            <a:xfrm>
              <a:off x="1297" y="3201"/>
              <a:ext cx="31" cy="31"/>
            </a:xfrm>
            <a:custGeom>
              <a:avLst/>
              <a:gdLst>
                <a:gd name="T0" fmla="*/ 15 w 31"/>
                <a:gd name="T1" fmla="*/ 30 h 31"/>
                <a:gd name="T2" fmla="*/ 25 w 31"/>
                <a:gd name="T3" fmla="*/ 26 h 31"/>
                <a:gd name="T4" fmla="*/ 30 w 31"/>
                <a:gd name="T5" fmla="*/ 15 h 31"/>
                <a:gd name="T6" fmla="*/ 26 w 31"/>
                <a:gd name="T7" fmla="*/ 4 h 31"/>
                <a:gd name="T8" fmla="*/ 15 w 31"/>
                <a:gd name="T9" fmla="*/ 0 h 31"/>
                <a:gd name="T10" fmla="*/ 5 w 31"/>
                <a:gd name="T11" fmla="*/ 4 h 31"/>
                <a:gd name="T12" fmla="*/ 0 w 31"/>
                <a:gd name="T13" fmla="*/ 15 h 31"/>
                <a:gd name="T14" fmla="*/ 4 w 31"/>
                <a:gd name="T15" fmla="*/ 25 h 31"/>
                <a:gd name="T16" fmla="*/ 15 w 31"/>
                <a:gd name="T17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1">
                  <a:moveTo>
                    <a:pt x="15" y="30"/>
                  </a:moveTo>
                  <a:lnTo>
                    <a:pt x="25" y="26"/>
                  </a:lnTo>
                  <a:lnTo>
                    <a:pt x="30" y="15"/>
                  </a:lnTo>
                  <a:lnTo>
                    <a:pt x="26" y="4"/>
                  </a:lnTo>
                  <a:lnTo>
                    <a:pt x="15" y="0"/>
                  </a:lnTo>
                  <a:lnTo>
                    <a:pt x="5" y="4"/>
                  </a:lnTo>
                  <a:lnTo>
                    <a:pt x="0" y="15"/>
                  </a:lnTo>
                  <a:lnTo>
                    <a:pt x="4" y="25"/>
                  </a:lnTo>
                  <a:lnTo>
                    <a:pt x="15" y="30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596" name="Freeform 1372"/>
            <p:cNvSpPr>
              <a:spLocks/>
            </p:cNvSpPr>
            <p:nvPr/>
          </p:nvSpPr>
          <p:spPr bwMode="auto">
            <a:xfrm>
              <a:off x="1281" y="3014"/>
              <a:ext cx="162" cy="442"/>
            </a:xfrm>
            <a:custGeom>
              <a:avLst/>
              <a:gdLst>
                <a:gd name="T0" fmla="*/ 161 w 162"/>
                <a:gd name="T1" fmla="*/ 440 h 442"/>
                <a:gd name="T2" fmla="*/ 100 w 162"/>
                <a:gd name="T3" fmla="*/ 441 h 442"/>
                <a:gd name="T4" fmla="*/ 88 w 162"/>
                <a:gd name="T5" fmla="*/ 428 h 442"/>
                <a:gd name="T6" fmla="*/ 88 w 162"/>
                <a:gd name="T7" fmla="*/ 403 h 442"/>
                <a:gd name="T8" fmla="*/ 133 w 162"/>
                <a:gd name="T9" fmla="*/ 403 h 442"/>
                <a:gd name="T10" fmla="*/ 132 w 162"/>
                <a:gd name="T11" fmla="*/ 353 h 442"/>
                <a:gd name="T12" fmla="*/ 88 w 162"/>
                <a:gd name="T13" fmla="*/ 353 h 442"/>
                <a:gd name="T14" fmla="*/ 88 w 162"/>
                <a:gd name="T15" fmla="*/ 314 h 442"/>
                <a:gd name="T16" fmla="*/ 104 w 162"/>
                <a:gd name="T17" fmla="*/ 313 h 442"/>
                <a:gd name="T18" fmla="*/ 106 w 162"/>
                <a:gd name="T19" fmla="*/ 307 h 442"/>
                <a:gd name="T20" fmla="*/ 106 w 162"/>
                <a:gd name="T21" fmla="*/ 177 h 442"/>
                <a:gd name="T22" fmla="*/ 0 w 162"/>
                <a:gd name="T23" fmla="*/ 177 h 442"/>
                <a:gd name="T24" fmla="*/ 0 w 162"/>
                <a:gd name="T25" fmla="*/ 130 h 442"/>
                <a:gd name="T26" fmla="*/ 11 w 162"/>
                <a:gd name="T27" fmla="*/ 100 h 442"/>
                <a:gd name="T28" fmla="*/ 30 w 162"/>
                <a:gd name="T29" fmla="*/ 100 h 442"/>
                <a:gd name="T30" fmla="*/ 30 w 162"/>
                <a:gd name="T31" fmla="*/ 133 h 442"/>
                <a:gd name="T32" fmla="*/ 117 w 162"/>
                <a:gd name="T33" fmla="*/ 133 h 442"/>
                <a:gd name="T34" fmla="*/ 117 w 162"/>
                <a:gd name="T35" fmla="*/ 0 h 442"/>
                <a:gd name="T36" fmla="*/ 132 w 162"/>
                <a:gd name="T37" fmla="*/ 0 h 442"/>
                <a:gd name="T38" fmla="*/ 132 w 162"/>
                <a:gd name="T39" fmla="*/ 302 h 442"/>
                <a:gd name="T40" fmla="*/ 161 w 162"/>
                <a:gd name="T41" fmla="*/ 302 h 442"/>
                <a:gd name="T42" fmla="*/ 161 w 162"/>
                <a:gd name="T43" fmla="*/ 44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2" h="442">
                  <a:moveTo>
                    <a:pt x="161" y="440"/>
                  </a:moveTo>
                  <a:lnTo>
                    <a:pt x="100" y="441"/>
                  </a:lnTo>
                  <a:lnTo>
                    <a:pt x="88" y="428"/>
                  </a:lnTo>
                  <a:lnTo>
                    <a:pt x="88" y="403"/>
                  </a:lnTo>
                  <a:lnTo>
                    <a:pt x="133" y="403"/>
                  </a:lnTo>
                  <a:lnTo>
                    <a:pt x="132" y="353"/>
                  </a:lnTo>
                  <a:lnTo>
                    <a:pt x="88" y="353"/>
                  </a:lnTo>
                  <a:lnTo>
                    <a:pt x="88" y="314"/>
                  </a:lnTo>
                  <a:lnTo>
                    <a:pt x="104" y="313"/>
                  </a:lnTo>
                  <a:lnTo>
                    <a:pt x="106" y="307"/>
                  </a:lnTo>
                  <a:lnTo>
                    <a:pt x="106" y="177"/>
                  </a:lnTo>
                  <a:lnTo>
                    <a:pt x="0" y="177"/>
                  </a:lnTo>
                  <a:lnTo>
                    <a:pt x="0" y="130"/>
                  </a:lnTo>
                  <a:lnTo>
                    <a:pt x="11" y="100"/>
                  </a:lnTo>
                  <a:lnTo>
                    <a:pt x="30" y="100"/>
                  </a:lnTo>
                  <a:lnTo>
                    <a:pt x="30" y="133"/>
                  </a:lnTo>
                  <a:lnTo>
                    <a:pt x="117" y="133"/>
                  </a:lnTo>
                  <a:lnTo>
                    <a:pt x="117" y="0"/>
                  </a:lnTo>
                  <a:lnTo>
                    <a:pt x="132" y="0"/>
                  </a:lnTo>
                  <a:lnTo>
                    <a:pt x="132" y="302"/>
                  </a:lnTo>
                  <a:lnTo>
                    <a:pt x="161" y="302"/>
                  </a:lnTo>
                  <a:lnTo>
                    <a:pt x="161" y="440"/>
                  </a:lnTo>
                </a:path>
              </a:pathLst>
            </a:custGeom>
            <a:solidFill>
              <a:srgbClr val="FFCC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597" name="Freeform 1373"/>
            <p:cNvSpPr>
              <a:spLocks/>
            </p:cNvSpPr>
            <p:nvPr/>
          </p:nvSpPr>
          <p:spPr bwMode="auto">
            <a:xfrm>
              <a:off x="1527" y="3016"/>
              <a:ext cx="165" cy="440"/>
            </a:xfrm>
            <a:custGeom>
              <a:avLst/>
              <a:gdLst>
                <a:gd name="T0" fmla="*/ 0 w 165"/>
                <a:gd name="T1" fmla="*/ 439 h 440"/>
                <a:gd name="T2" fmla="*/ 64 w 165"/>
                <a:gd name="T3" fmla="*/ 439 h 440"/>
                <a:gd name="T4" fmla="*/ 76 w 165"/>
                <a:gd name="T5" fmla="*/ 426 h 440"/>
                <a:gd name="T6" fmla="*/ 76 w 165"/>
                <a:gd name="T7" fmla="*/ 401 h 440"/>
                <a:gd name="T8" fmla="*/ 31 w 165"/>
                <a:gd name="T9" fmla="*/ 401 h 440"/>
                <a:gd name="T10" fmla="*/ 31 w 165"/>
                <a:gd name="T11" fmla="*/ 351 h 440"/>
                <a:gd name="T12" fmla="*/ 76 w 165"/>
                <a:gd name="T13" fmla="*/ 351 h 440"/>
                <a:gd name="T14" fmla="*/ 76 w 165"/>
                <a:gd name="T15" fmla="*/ 312 h 440"/>
                <a:gd name="T16" fmla="*/ 60 w 165"/>
                <a:gd name="T17" fmla="*/ 311 h 440"/>
                <a:gd name="T18" fmla="*/ 60 w 165"/>
                <a:gd name="T19" fmla="*/ 305 h 440"/>
                <a:gd name="T20" fmla="*/ 60 w 165"/>
                <a:gd name="T21" fmla="*/ 175 h 440"/>
                <a:gd name="T22" fmla="*/ 164 w 165"/>
                <a:gd name="T23" fmla="*/ 175 h 440"/>
                <a:gd name="T24" fmla="*/ 164 w 165"/>
                <a:gd name="T25" fmla="*/ 128 h 440"/>
                <a:gd name="T26" fmla="*/ 153 w 165"/>
                <a:gd name="T27" fmla="*/ 98 h 440"/>
                <a:gd name="T28" fmla="*/ 134 w 165"/>
                <a:gd name="T29" fmla="*/ 98 h 440"/>
                <a:gd name="T30" fmla="*/ 134 w 165"/>
                <a:gd name="T31" fmla="*/ 131 h 440"/>
                <a:gd name="T32" fmla="*/ 48 w 165"/>
                <a:gd name="T33" fmla="*/ 131 h 440"/>
                <a:gd name="T34" fmla="*/ 48 w 165"/>
                <a:gd name="T35" fmla="*/ 0 h 440"/>
                <a:gd name="T36" fmla="*/ 32 w 165"/>
                <a:gd name="T37" fmla="*/ 0 h 440"/>
                <a:gd name="T38" fmla="*/ 32 w 165"/>
                <a:gd name="T39" fmla="*/ 300 h 440"/>
                <a:gd name="T40" fmla="*/ 0 w 165"/>
                <a:gd name="T41" fmla="*/ 300 h 440"/>
                <a:gd name="T42" fmla="*/ 0 w 165"/>
                <a:gd name="T43" fmla="*/ 439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5" h="440">
                  <a:moveTo>
                    <a:pt x="0" y="439"/>
                  </a:moveTo>
                  <a:lnTo>
                    <a:pt x="64" y="439"/>
                  </a:lnTo>
                  <a:lnTo>
                    <a:pt x="76" y="426"/>
                  </a:lnTo>
                  <a:lnTo>
                    <a:pt x="76" y="401"/>
                  </a:lnTo>
                  <a:lnTo>
                    <a:pt x="31" y="401"/>
                  </a:lnTo>
                  <a:lnTo>
                    <a:pt x="31" y="351"/>
                  </a:lnTo>
                  <a:lnTo>
                    <a:pt x="76" y="351"/>
                  </a:lnTo>
                  <a:lnTo>
                    <a:pt x="76" y="312"/>
                  </a:lnTo>
                  <a:lnTo>
                    <a:pt x="60" y="311"/>
                  </a:lnTo>
                  <a:lnTo>
                    <a:pt x="60" y="305"/>
                  </a:lnTo>
                  <a:lnTo>
                    <a:pt x="60" y="175"/>
                  </a:lnTo>
                  <a:lnTo>
                    <a:pt x="164" y="175"/>
                  </a:lnTo>
                  <a:lnTo>
                    <a:pt x="164" y="128"/>
                  </a:lnTo>
                  <a:lnTo>
                    <a:pt x="153" y="98"/>
                  </a:lnTo>
                  <a:lnTo>
                    <a:pt x="134" y="98"/>
                  </a:lnTo>
                  <a:lnTo>
                    <a:pt x="134" y="131"/>
                  </a:lnTo>
                  <a:lnTo>
                    <a:pt x="48" y="131"/>
                  </a:lnTo>
                  <a:lnTo>
                    <a:pt x="48" y="0"/>
                  </a:lnTo>
                  <a:lnTo>
                    <a:pt x="32" y="0"/>
                  </a:lnTo>
                  <a:lnTo>
                    <a:pt x="32" y="300"/>
                  </a:lnTo>
                  <a:lnTo>
                    <a:pt x="0" y="300"/>
                  </a:lnTo>
                  <a:lnTo>
                    <a:pt x="0" y="439"/>
                  </a:lnTo>
                </a:path>
              </a:pathLst>
            </a:custGeom>
            <a:solidFill>
              <a:srgbClr val="FFCC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598" name="Freeform 1374"/>
            <p:cNvSpPr>
              <a:spLocks/>
            </p:cNvSpPr>
            <p:nvPr/>
          </p:nvSpPr>
          <p:spPr bwMode="auto">
            <a:xfrm>
              <a:off x="1359" y="1012"/>
              <a:ext cx="253" cy="70"/>
            </a:xfrm>
            <a:custGeom>
              <a:avLst/>
              <a:gdLst>
                <a:gd name="T0" fmla="*/ 0 w 253"/>
                <a:gd name="T1" fmla="*/ 69 h 70"/>
                <a:gd name="T2" fmla="*/ 252 w 253"/>
                <a:gd name="T3" fmla="*/ 69 h 70"/>
                <a:gd name="T4" fmla="*/ 243 w 253"/>
                <a:gd name="T5" fmla="*/ 45 h 70"/>
                <a:gd name="T6" fmla="*/ 230 w 253"/>
                <a:gd name="T7" fmla="*/ 26 h 70"/>
                <a:gd name="T8" fmla="*/ 215 w 253"/>
                <a:gd name="T9" fmla="*/ 12 h 70"/>
                <a:gd name="T10" fmla="*/ 200 w 253"/>
                <a:gd name="T11" fmla="*/ 0 h 70"/>
                <a:gd name="T12" fmla="*/ 54 w 253"/>
                <a:gd name="T13" fmla="*/ 0 h 70"/>
                <a:gd name="T14" fmla="*/ 38 w 253"/>
                <a:gd name="T15" fmla="*/ 11 h 70"/>
                <a:gd name="T16" fmla="*/ 23 w 253"/>
                <a:gd name="T17" fmla="*/ 26 h 70"/>
                <a:gd name="T18" fmla="*/ 14 w 253"/>
                <a:gd name="T19" fmla="*/ 41 h 70"/>
                <a:gd name="T20" fmla="*/ 0 w 253"/>
                <a:gd name="T21" fmla="*/ 6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3" h="70">
                  <a:moveTo>
                    <a:pt x="0" y="69"/>
                  </a:moveTo>
                  <a:lnTo>
                    <a:pt x="252" y="69"/>
                  </a:lnTo>
                  <a:lnTo>
                    <a:pt x="243" y="45"/>
                  </a:lnTo>
                  <a:lnTo>
                    <a:pt x="230" y="26"/>
                  </a:lnTo>
                  <a:lnTo>
                    <a:pt x="215" y="12"/>
                  </a:lnTo>
                  <a:lnTo>
                    <a:pt x="200" y="0"/>
                  </a:lnTo>
                  <a:lnTo>
                    <a:pt x="54" y="0"/>
                  </a:lnTo>
                  <a:lnTo>
                    <a:pt x="38" y="11"/>
                  </a:lnTo>
                  <a:lnTo>
                    <a:pt x="23" y="26"/>
                  </a:lnTo>
                  <a:lnTo>
                    <a:pt x="14" y="41"/>
                  </a:lnTo>
                  <a:lnTo>
                    <a:pt x="0" y="69"/>
                  </a:lnTo>
                </a:path>
              </a:pathLst>
            </a:custGeom>
            <a:gradFill rotWithShape="0">
              <a:gsLst>
                <a:gs pos="0">
                  <a:srgbClr val="CBCBCB">
                    <a:gamma/>
                    <a:shade val="29804"/>
                    <a:invGamma/>
                  </a:srgbClr>
                </a:gs>
                <a:gs pos="50000">
                  <a:srgbClr val="CBCBCB"/>
                </a:gs>
                <a:gs pos="100000">
                  <a:srgbClr val="CBCBCB">
                    <a:gamma/>
                    <a:shade val="29804"/>
                    <a:invGamma/>
                  </a:srgbClr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599" name="Freeform 1375"/>
            <p:cNvSpPr>
              <a:spLocks/>
            </p:cNvSpPr>
            <p:nvPr/>
          </p:nvSpPr>
          <p:spPr bwMode="auto">
            <a:xfrm>
              <a:off x="1359" y="1335"/>
              <a:ext cx="253" cy="70"/>
            </a:xfrm>
            <a:custGeom>
              <a:avLst/>
              <a:gdLst>
                <a:gd name="T0" fmla="*/ 0 w 253"/>
                <a:gd name="T1" fmla="*/ 69 h 70"/>
                <a:gd name="T2" fmla="*/ 252 w 253"/>
                <a:gd name="T3" fmla="*/ 69 h 70"/>
                <a:gd name="T4" fmla="*/ 243 w 253"/>
                <a:gd name="T5" fmla="*/ 45 h 70"/>
                <a:gd name="T6" fmla="*/ 230 w 253"/>
                <a:gd name="T7" fmla="*/ 26 h 70"/>
                <a:gd name="T8" fmla="*/ 215 w 253"/>
                <a:gd name="T9" fmla="*/ 12 h 70"/>
                <a:gd name="T10" fmla="*/ 200 w 253"/>
                <a:gd name="T11" fmla="*/ 0 h 70"/>
                <a:gd name="T12" fmla="*/ 54 w 253"/>
                <a:gd name="T13" fmla="*/ 0 h 70"/>
                <a:gd name="T14" fmla="*/ 38 w 253"/>
                <a:gd name="T15" fmla="*/ 11 h 70"/>
                <a:gd name="T16" fmla="*/ 23 w 253"/>
                <a:gd name="T17" fmla="*/ 26 h 70"/>
                <a:gd name="T18" fmla="*/ 14 w 253"/>
                <a:gd name="T19" fmla="*/ 41 h 70"/>
                <a:gd name="T20" fmla="*/ 0 w 253"/>
                <a:gd name="T21" fmla="*/ 6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3" h="70">
                  <a:moveTo>
                    <a:pt x="0" y="69"/>
                  </a:moveTo>
                  <a:lnTo>
                    <a:pt x="252" y="69"/>
                  </a:lnTo>
                  <a:lnTo>
                    <a:pt x="243" y="45"/>
                  </a:lnTo>
                  <a:lnTo>
                    <a:pt x="230" y="26"/>
                  </a:lnTo>
                  <a:lnTo>
                    <a:pt x="215" y="12"/>
                  </a:lnTo>
                  <a:lnTo>
                    <a:pt x="200" y="0"/>
                  </a:lnTo>
                  <a:lnTo>
                    <a:pt x="54" y="0"/>
                  </a:lnTo>
                  <a:lnTo>
                    <a:pt x="38" y="11"/>
                  </a:lnTo>
                  <a:lnTo>
                    <a:pt x="23" y="26"/>
                  </a:lnTo>
                  <a:lnTo>
                    <a:pt x="14" y="41"/>
                  </a:lnTo>
                  <a:lnTo>
                    <a:pt x="0" y="69"/>
                  </a:lnTo>
                </a:path>
              </a:pathLst>
            </a:custGeom>
            <a:gradFill rotWithShape="0">
              <a:gsLst>
                <a:gs pos="0">
                  <a:srgbClr val="CBCBCB">
                    <a:gamma/>
                    <a:shade val="29804"/>
                    <a:invGamma/>
                  </a:srgbClr>
                </a:gs>
                <a:gs pos="50000">
                  <a:srgbClr val="CBCBCB"/>
                </a:gs>
                <a:gs pos="100000">
                  <a:srgbClr val="CBCBCB">
                    <a:gamma/>
                    <a:shade val="29804"/>
                    <a:invGamma/>
                  </a:srgbClr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600" name="Freeform 1376"/>
            <p:cNvSpPr>
              <a:spLocks/>
            </p:cNvSpPr>
            <p:nvPr/>
          </p:nvSpPr>
          <p:spPr bwMode="auto">
            <a:xfrm>
              <a:off x="1445" y="1010"/>
              <a:ext cx="80" cy="377"/>
            </a:xfrm>
            <a:custGeom>
              <a:avLst/>
              <a:gdLst>
                <a:gd name="T0" fmla="*/ 0 w 80"/>
                <a:gd name="T1" fmla="*/ 376 h 377"/>
                <a:gd name="T2" fmla="*/ 0 w 80"/>
                <a:gd name="T3" fmla="*/ 34 h 377"/>
                <a:gd name="T4" fmla="*/ 9 w 80"/>
                <a:gd name="T5" fmla="*/ 21 h 377"/>
                <a:gd name="T6" fmla="*/ 22 w 80"/>
                <a:gd name="T7" fmla="*/ 7 h 377"/>
                <a:gd name="T8" fmla="*/ 30 w 80"/>
                <a:gd name="T9" fmla="*/ 3 h 377"/>
                <a:gd name="T10" fmla="*/ 40 w 80"/>
                <a:gd name="T11" fmla="*/ 0 h 377"/>
                <a:gd name="T12" fmla="*/ 55 w 80"/>
                <a:gd name="T13" fmla="*/ 4 h 377"/>
                <a:gd name="T14" fmla="*/ 66 w 80"/>
                <a:gd name="T15" fmla="*/ 16 h 377"/>
                <a:gd name="T16" fmla="*/ 75 w 80"/>
                <a:gd name="T17" fmla="*/ 25 h 377"/>
                <a:gd name="T18" fmla="*/ 79 w 80"/>
                <a:gd name="T19" fmla="*/ 34 h 377"/>
                <a:gd name="T20" fmla="*/ 79 w 80"/>
                <a:gd name="T21" fmla="*/ 373 h 377"/>
                <a:gd name="T22" fmla="*/ 70 w 80"/>
                <a:gd name="T23" fmla="*/ 355 h 377"/>
                <a:gd name="T24" fmla="*/ 63 w 80"/>
                <a:gd name="T25" fmla="*/ 340 h 377"/>
                <a:gd name="T26" fmla="*/ 55 w 80"/>
                <a:gd name="T27" fmla="*/ 331 h 377"/>
                <a:gd name="T28" fmla="*/ 42 w 80"/>
                <a:gd name="T29" fmla="*/ 324 h 377"/>
                <a:gd name="T30" fmla="*/ 25 w 80"/>
                <a:gd name="T31" fmla="*/ 333 h 377"/>
                <a:gd name="T32" fmla="*/ 16 w 80"/>
                <a:gd name="T33" fmla="*/ 348 h 377"/>
                <a:gd name="T34" fmla="*/ 10 w 80"/>
                <a:gd name="T35" fmla="*/ 364 h 377"/>
                <a:gd name="T36" fmla="*/ 0 w 80"/>
                <a:gd name="T37" fmla="*/ 37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0" h="377">
                  <a:moveTo>
                    <a:pt x="0" y="376"/>
                  </a:moveTo>
                  <a:lnTo>
                    <a:pt x="0" y="34"/>
                  </a:lnTo>
                  <a:lnTo>
                    <a:pt x="9" y="21"/>
                  </a:lnTo>
                  <a:lnTo>
                    <a:pt x="22" y="7"/>
                  </a:lnTo>
                  <a:lnTo>
                    <a:pt x="30" y="3"/>
                  </a:lnTo>
                  <a:lnTo>
                    <a:pt x="40" y="0"/>
                  </a:lnTo>
                  <a:lnTo>
                    <a:pt x="55" y="4"/>
                  </a:lnTo>
                  <a:lnTo>
                    <a:pt x="66" y="16"/>
                  </a:lnTo>
                  <a:lnTo>
                    <a:pt x="75" y="25"/>
                  </a:lnTo>
                  <a:lnTo>
                    <a:pt x="79" y="34"/>
                  </a:lnTo>
                  <a:lnTo>
                    <a:pt x="79" y="373"/>
                  </a:lnTo>
                  <a:lnTo>
                    <a:pt x="70" y="355"/>
                  </a:lnTo>
                  <a:lnTo>
                    <a:pt x="63" y="340"/>
                  </a:lnTo>
                  <a:lnTo>
                    <a:pt x="55" y="331"/>
                  </a:lnTo>
                  <a:lnTo>
                    <a:pt x="42" y="324"/>
                  </a:lnTo>
                  <a:lnTo>
                    <a:pt x="25" y="333"/>
                  </a:lnTo>
                  <a:lnTo>
                    <a:pt x="16" y="348"/>
                  </a:lnTo>
                  <a:lnTo>
                    <a:pt x="10" y="364"/>
                  </a:lnTo>
                  <a:lnTo>
                    <a:pt x="0" y="376"/>
                  </a:lnTo>
                </a:path>
              </a:pathLst>
            </a:custGeom>
            <a:gradFill rotWithShape="0">
              <a:gsLst>
                <a:gs pos="0">
                  <a:srgbClr val="CBCBCB">
                    <a:gamma/>
                    <a:shade val="60000"/>
                    <a:invGamma/>
                  </a:srgbClr>
                </a:gs>
                <a:gs pos="50000">
                  <a:srgbClr val="CBCBCB"/>
                </a:gs>
                <a:gs pos="100000">
                  <a:srgbClr val="CBCBCB">
                    <a:gamma/>
                    <a:shade val="60000"/>
                    <a:invGamma/>
                  </a:srgbClr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601" name="Freeform 1377"/>
            <p:cNvSpPr>
              <a:spLocks/>
            </p:cNvSpPr>
            <p:nvPr/>
          </p:nvSpPr>
          <p:spPr bwMode="auto">
            <a:xfrm>
              <a:off x="1413" y="1046"/>
              <a:ext cx="30" cy="361"/>
            </a:xfrm>
            <a:custGeom>
              <a:avLst/>
              <a:gdLst>
                <a:gd name="T0" fmla="*/ 14 w 30"/>
                <a:gd name="T1" fmla="*/ 360 h 361"/>
                <a:gd name="T2" fmla="*/ 23 w 30"/>
                <a:gd name="T3" fmla="*/ 355 h 361"/>
                <a:gd name="T4" fmla="*/ 29 w 30"/>
                <a:gd name="T5" fmla="*/ 343 h 361"/>
                <a:gd name="T6" fmla="*/ 29 w 30"/>
                <a:gd name="T7" fmla="*/ 0 h 361"/>
                <a:gd name="T8" fmla="*/ 23 w 30"/>
                <a:gd name="T9" fmla="*/ 9 h 361"/>
                <a:gd name="T10" fmla="*/ 17 w 30"/>
                <a:gd name="T11" fmla="*/ 10 h 361"/>
                <a:gd name="T12" fmla="*/ 8 w 30"/>
                <a:gd name="T13" fmla="*/ 7 h 361"/>
                <a:gd name="T14" fmla="*/ 0 w 30"/>
                <a:gd name="T15" fmla="*/ 1 h 361"/>
                <a:gd name="T16" fmla="*/ 0 w 30"/>
                <a:gd name="T17" fmla="*/ 346 h 361"/>
                <a:gd name="T18" fmla="*/ 3 w 30"/>
                <a:gd name="T19" fmla="*/ 352 h 361"/>
                <a:gd name="T20" fmla="*/ 8 w 30"/>
                <a:gd name="T21" fmla="*/ 357 h 361"/>
                <a:gd name="T22" fmla="*/ 14 w 30"/>
                <a:gd name="T23" fmla="*/ 36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361">
                  <a:moveTo>
                    <a:pt x="14" y="360"/>
                  </a:moveTo>
                  <a:lnTo>
                    <a:pt x="23" y="355"/>
                  </a:lnTo>
                  <a:lnTo>
                    <a:pt x="29" y="343"/>
                  </a:lnTo>
                  <a:lnTo>
                    <a:pt x="29" y="0"/>
                  </a:lnTo>
                  <a:lnTo>
                    <a:pt x="23" y="9"/>
                  </a:lnTo>
                  <a:lnTo>
                    <a:pt x="17" y="10"/>
                  </a:lnTo>
                  <a:lnTo>
                    <a:pt x="8" y="7"/>
                  </a:lnTo>
                  <a:lnTo>
                    <a:pt x="0" y="1"/>
                  </a:lnTo>
                  <a:lnTo>
                    <a:pt x="0" y="346"/>
                  </a:lnTo>
                  <a:lnTo>
                    <a:pt x="3" y="352"/>
                  </a:lnTo>
                  <a:lnTo>
                    <a:pt x="8" y="357"/>
                  </a:lnTo>
                  <a:lnTo>
                    <a:pt x="14" y="360"/>
                  </a:lnTo>
                </a:path>
              </a:pathLst>
            </a:custGeom>
            <a:gradFill rotWithShape="0">
              <a:gsLst>
                <a:gs pos="0">
                  <a:srgbClr val="CBCBCB">
                    <a:gamma/>
                    <a:shade val="89804"/>
                    <a:invGamma/>
                  </a:srgbClr>
                </a:gs>
                <a:gs pos="50000">
                  <a:srgbClr val="CBCBCB"/>
                </a:gs>
                <a:gs pos="100000">
                  <a:srgbClr val="CBCBCB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602" name="Freeform 1378"/>
            <p:cNvSpPr>
              <a:spLocks/>
            </p:cNvSpPr>
            <p:nvPr/>
          </p:nvSpPr>
          <p:spPr bwMode="auto">
            <a:xfrm>
              <a:off x="1529" y="1046"/>
              <a:ext cx="30" cy="361"/>
            </a:xfrm>
            <a:custGeom>
              <a:avLst/>
              <a:gdLst>
                <a:gd name="T0" fmla="*/ 14 w 30"/>
                <a:gd name="T1" fmla="*/ 360 h 361"/>
                <a:gd name="T2" fmla="*/ 23 w 30"/>
                <a:gd name="T3" fmla="*/ 355 h 361"/>
                <a:gd name="T4" fmla="*/ 29 w 30"/>
                <a:gd name="T5" fmla="*/ 343 h 361"/>
                <a:gd name="T6" fmla="*/ 29 w 30"/>
                <a:gd name="T7" fmla="*/ 0 h 361"/>
                <a:gd name="T8" fmla="*/ 23 w 30"/>
                <a:gd name="T9" fmla="*/ 9 h 361"/>
                <a:gd name="T10" fmla="*/ 17 w 30"/>
                <a:gd name="T11" fmla="*/ 10 h 361"/>
                <a:gd name="T12" fmla="*/ 8 w 30"/>
                <a:gd name="T13" fmla="*/ 7 h 361"/>
                <a:gd name="T14" fmla="*/ 0 w 30"/>
                <a:gd name="T15" fmla="*/ 1 h 361"/>
                <a:gd name="T16" fmla="*/ 0 w 30"/>
                <a:gd name="T17" fmla="*/ 346 h 361"/>
                <a:gd name="T18" fmla="*/ 3 w 30"/>
                <a:gd name="T19" fmla="*/ 352 h 361"/>
                <a:gd name="T20" fmla="*/ 8 w 30"/>
                <a:gd name="T21" fmla="*/ 357 h 361"/>
                <a:gd name="T22" fmla="*/ 14 w 30"/>
                <a:gd name="T23" fmla="*/ 36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361">
                  <a:moveTo>
                    <a:pt x="14" y="360"/>
                  </a:moveTo>
                  <a:lnTo>
                    <a:pt x="23" y="355"/>
                  </a:lnTo>
                  <a:lnTo>
                    <a:pt x="29" y="343"/>
                  </a:lnTo>
                  <a:lnTo>
                    <a:pt x="29" y="0"/>
                  </a:lnTo>
                  <a:lnTo>
                    <a:pt x="23" y="9"/>
                  </a:lnTo>
                  <a:lnTo>
                    <a:pt x="17" y="10"/>
                  </a:lnTo>
                  <a:lnTo>
                    <a:pt x="8" y="7"/>
                  </a:lnTo>
                  <a:lnTo>
                    <a:pt x="0" y="1"/>
                  </a:lnTo>
                  <a:lnTo>
                    <a:pt x="0" y="346"/>
                  </a:lnTo>
                  <a:lnTo>
                    <a:pt x="3" y="352"/>
                  </a:lnTo>
                  <a:lnTo>
                    <a:pt x="8" y="357"/>
                  </a:lnTo>
                  <a:lnTo>
                    <a:pt x="14" y="360"/>
                  </a:lnTo>
                </a:path>
              </a:pathLst>
            </a:custGeom>
            <a:gradFill rotWithShape="0">
              <a:gsLst>
                <a:gs pos="0">
                  <a:srgbClr val="CBCBCB">
                    <a:gamma/>
                    <a:shade val="89804"/>
                    <a:invGamma/>
                  </a:srgbClr>
                </a:gs>
                <a:gs pos="50000">
                  <a:srgbClr val="CBCBCB"/>
                </a:gs>
                <a:gs pos="100000">
                  <a:srgbClr val="CBCBCB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603" name="Freeform 1379"/>
            <p:cNvSpPr>
              <a:spLocks/>
            </p:cNvSpPr>
            <p:nvPr/>
          </p:nvSpPr>
          <p:spPr bwMode="auto">
            <a:xfrm>
              <a:off x="1359" y="1020"/>
              <a:ext cx="55" cy="384"/>
            </a:xfrm>
            <a:custGeom>
              <a:avLst/>
              <a:gdLst>
                <a:gd name="T0" fmla="*/ 0 w 55"/>
                <a:gd name="T1" fmla="*/ 383 h 384"/>
                <a:gd name="T2" fmla="*/ 0 w 55"/>
                <a:gd name="T3" fmla="*/ 59 h 384"/>
                <a:gd name="T4" fmla="*/ 5 w 55"/>
                <a:gd name="T5" fmla="*/ 44 h 384"/>
                <a:gd name="T6" fmla="*/ 15 w 55"/>
                <a:gd name="T7" fmla="*/ 24 h 384"/>
                <a:gd name="T8" fmla="*/ 27 w 55"/>
                <a:gd name="T9" fmla="*/ 11 h 384"/>
                <a:gd name="T10" fmla="*/ 39 w 55"/>
                <a:gd name="T11" fmla="*/ 0 h 384"/>
                <a:gd name="T12" fmla="*/ 50 w 55"/>
                <a:gd name="T13" fmla="*/ 0 h 384"/>
                <a:gd name="T14" fmla="*/ 54 w 55"/>
                <a:gd name="T15" fmla="*/ 11 h 384"/>
                <a:gd name="T16" fmla="*/ 54 w 55"/>
                <a:gd name="T17" fmla="*/ 326 h 384"/>
                <a:gd name="T18" fmla="*/ 50 w 55"/>
                <a:gd name="T19" fmla="*/ 318 h 384"/>
                <a:gd name="T20" fmla="*/ 42 w 55"/>
                <a:gd name="T21" fmla="*/ 320 h 384"/>
                <a:gd name="T22" fmla="*/ 24 w 55"/>
                <a:gd name="T23" fmla="*/ 335 h 384"/>
                <a:gd name="T24" fmla="*/ 15 w 55"/>
                <a:gd name="T25" fmla="*/ 351 h 384"/>
                <a:gd name="T26" fmla="*/ 6 w 55"/>
                <a:gd name="T27" fmla="*/ 366 h 384"/>
                <a:gd name="T28" fmla="*/ 0 w 55"/>
                <a:gd name="T29" fmla="*/ 383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" h="384">
                  <a:moveTo>
                    <a:pt x="0" y="383"/>
                  </a:moveTo>
                  <a:lnTo>
                    <a:pt x="0" y="59"/>
                  </a:lnTo>
                  <a:lnTo>
                    <a:pt x="5" y="44"/>
                  </a:lnTo>
                  <a:lnTo>
                    <a:pt x="15" y="24"/>
                  </a:lnTo>
                  <a:lnTo>
                    <a:pt x="27" y="1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54" y="11"/>
                  </a:lnTo>
                  <a:lnTo>
                    <a:pt x="54" y="326"/>
                  </a:lnTo>
                  <a:lnTo>
                    <a:pt x="50" y="318"/>
                  </a:lnTo>
                  <a:lnTo>
                    <a:pt x="42" y="320"/>
                  </a:lnTo>
                  <a:lnTo>
                    <a:pt x="24" y="335"/>
                  </a:lnTo>
                  <a:lnTo>
                    <a:pt x="15" y="351"/>
                  </a:lnTo>
                  <a:lnTo>
                    <a:pt x="6" y="366"/>
                  </a:lnTo>
                  <a:lnTo>
                    <a:pt x="0" y="383"/>
                  </a:lnTo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B2B2B2">
                    <a:gamma/>
                    <a:shade val="69804"/>
                    <a:invGamma/>
                  </a:srgbClr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604" name="Freeform 1380"/>
            <p:cNvSpPr>
              <a:spLocks/>
            </p:cNvSpPr>
            <p:nvPr/>
          </p:nvSpPr>
          <p:spPr bwMode="auto">
            <a:xfrm>
              <a:off x="1558" y="1019"/>
              <a:ext cx="55" cy="384"/>
            </a:xfrm>
            <a:custGeom>
              <a:avLst/>
              <a:gdLst>
                <a:gd name="T0" fmla="*/ 54 w 55"/>
                <a:gd name="T1" fmla="*/ 383 h 384"/>
                <a:gd name="T2" fmla="*/ 54 w 55"/>
                <a:gd name="T3" fmla="*/ 59 h 384"/>
                <a:gd name="T4" fmla="*/ 49 w 55"/>
                <a:gd name="T5" fmla="*/ 44 h 384"/>
                <a:gd name="T6" fmla="*/ 39 w 55"/>
                <a:gd name="T7" fmla="*/ 24 h 384"/>
                <a:gd name="T8" fmla="*/ 27 w 55"/>
                <a:gd name="T9" fmla="*/ 11 h 384"/>
                <a:gd name="T10" fmla="*/ 15 w 55"/>
                <a:gd name="T11" fmla="*/ 0 h 384"/>
                <a:gd name="T12" fmla="*/ 4 w 55"/>
                <a:gd name="T13" fmla="*/ 0 h 384"/>
                <a:gd name="T14" fmla="*/ 0 w 55"/>
                <a:gd name="T15" fmla="*/ 11 h 384"/>
                <a:gd name="T16" fmla="*/ 0 w 55"/>
                <a:gd name="T17" fmla="*/ 326 h 384"/>
                <a:gd name="T18" fmla="*/ 4 w 55"/>
                <a:gd name="T19" fmla="*/ 318 h 384"/>
                <a:gd name="T20" fmla="*/ 12 w 55"/>
                <a:gd name="T21" fmla="*/ 320 h 384"/>
                <a:gd name="T22" fmla="*/ 30 w 55"/>
                <a:gd name="T23" fmla="*/ 335 h 384"/>
                <a:gd name="T24" fmla="*/ 39 w 55"/>
                <a:gd name="T25" fmla="*/ 351 h 384"/>
                <a:gd name="T26" fmla="*/ 48 w 55"/>
                <a:gd name="T27" fmla="*/ 366 h 384"/>
                <a:gd name="T28" fmla="*/ 54 w 55"/>
                <a:gd name="T29" fmla="*/ 383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" h="384">
                  <a:moveTo>
                    <a:pt x="54" y="383"/>
                  </a:moveTo>
                  <a:lnTo>
                    <a:pt x="54" y="59"/>
                  </a:lnTo>
                  <a:lnTo>
                    <a:pt x="49" y="44"/>
                  </a:lnTo>
                  <a:lnTo>
                    <a:pt x="39" y="24"/>
                  </a:lnTo>
                  <a:lnTo>
                    <a:pt x="27" y="11"/>
                  </a:lnTo>
                  <a:lnTo>
                    <a:pt x="15" y="0"/>
                  </a:lnTo>
                  <a:lnTo>
                    <a:pt x="4" y="0"/>
                  </a:lnTo>
                  <a:lnTo>
                    <a:pt x="0" y="11"/>
                  </a:lnTo>
                  <a:lnTo>
                    <a:pt x="0" y="326"/>
                  </a:lnTo>
                  <a:lnTo>
                    <a:pt x="4" y="318"/>
                  </a:lnTo>
                  <a:lnTo>
                    <a:pt x="12" y="320"/>
                  </a:lnTo>
                  <a:lnTo>
                    <a:pt x="30" y="335"/>
                  </a:lnTo>
                  <a:lnTo>
                    <a:pt x="39" y="351"/>
                  </a:lnTo>
                  <a:lnTo>
                    <a:pt x="48" y="366"/>
                  </a:lnTo>
                  <a:lnTo>
                    <a:pt x="54" y="383"/>
                  </a:lnTo>
                </a:path>
              </a:pathLst>
            </a:custGeom>
            <a:gradFill rotWithShape="0">
              <a:gsLst>
                <a:gs pos="0">
                  <a:srgbClr val="B2B2B2">
                    <a:gamma/>
                    <a:shade val="60000"/>
                    <a:invGamma/>
                  </a:srgbClr>
                </a:gs>
                <a:gs pos="100000">
                  <a:srgbClr val="B2B2B2"/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605" name="Rectangle 1381"/>
            <p:cNvSpPr>
              <a:spLocks noChangeArrowheads="1"/>
            </p:cNvSpPr>
            <p:nvPr/>
          </p:nvSpPr>
          <p:spPr bwMode="auto">
            <a:xfrm>
              <a:off x="1835" y="1641"/>
              <a:ext cx="31" cy="91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9606" name="Rectangle 1382"/>
            <p:cNvSpPr>
              <a:spLocks noChangeArrowheads="1"/>
            </p:cNvSpPr>
            <p:nvPr/>
          </p:nvSpPr>
          <p:spPr bwMode="auto">
            <a:xfrm>
              <a:off x="1162" y="954"/>
              <a:ext cx="643" cy="8"/>
            </a:xfrm>
            <a:prstGeom prst="rect">
              <a:avLst/>
            </a:prstGeom>
            <a:gradFill rotWithShape="0">
              <a:gsLst>
                <a:gs pos="0">
                  <a:srgbClr val="FFFFFF">
                    <a:gamma/>
                    <a:shade val="29804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9607" name="Rectangle 1383"/>
            <p:cNvSpPr>
              <a:spLocks noChangeArrowheads="1"/>
            </p:cNvSpPr>
            <p:nvPr/>
          </p:nvSpPr>
          <p:spPr bwMode="auto">
            <a:xfrm>
              <a:off x="1106" y="1147"/>
              <a:ext cx="27" cy="103"/>
            </a:xfrm>
            <a:prstGeom prst="rect">
              <a:avLst/>
            </a:prstGeom>
            <a:solidFill>
              <a:srgbClr val="86868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9608" name="Rectangle 1384"/>
            <p:cNvSpPr>
              <a:spLocks noChangeArrowheads="1"/>
            </p:cNvSpPr>
            <p:nvPr/>
          </p:nvSpPr>
          <p:spPr bwMode="auto">
            <a:xfrm>
              <a:off x="1838" y="1147"/>
              <a:ext cx="28" cy="103"/>
            </a:xfrm>
            <a:prstGeom prst="rect">
              <a:avLst/>
            </a:prstGeom>
            <a:solidFill>
              <a:srgbClr val="86868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9609" name="Rectangle 1385"/>
            <p:cNvSpPr>
              <a:spLocks noChangeArrowheads="1"/>
            </p:cNvSpPr>
            <p:nvPr/>
          </p:nvSpPr>
          <p:spPr bwMode="auto">
            <a:xfrm>
              <a:off x="1092" y="1147"/>
              <a:ext cx="41" cy="84"/>
            </a:xfrm>
            <a:prstGeom prst="rect">
              <a:avLst/>
            </a:prstGeom>
            <a:solidFill>
              <a:srgbClr val="4D4D4D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9610" name="Freeform 1386"/>
            <p:cNvSpPr>
              <a:spLocks/>
            </p:cNvSpPr>
            <p:nvPr/>
          </p:nvSpPr>
          <p:spPr bwMode="auto">
            <a:xfrm>
              <a:off x="1018" y="947"/>
              <a:ext cx="936" cy="792"/>
            </a:xfrm>
            <a:custGeom>
              <a:avLst/>
              <a:gdLst>
                <a:gd name="T0" fmla="*/ 599 w 936"/>
                <a:gd name="T1" fmla="*/ 61 h 792"/>
                <a:gd name="T2" fmla="*/ 599 w 936"/>
                <a:gd name="T3" fmla="*/ 381 h 792"/>
                <a:gd name="T4" fmla="*/ 649 w 936"/>
                <a:gd name="T5" fmla="*/ 381 h 792"/>
                <a:gd name="T6" fmla="*/ 659 w 936"/>
                <a:gd name="T7" fmla="*/ 370 h 792"/>
                <a:gd name="T8" fmla="*/ 659 w 936"/>
                <a:gd name="T9" fmla="*/ 90 h 792"/>
                <a:gd name="T10" fmla="*/ 665 w 936"/>
                <a:gd name="T11" fmla="*/ 78 h 792"/>
                <a:gd name="T12" fmla="*/ 671 w 936"/>
                <a:gd name="T13" fmla="*/ 75 h 792"/>
                <a:gd name="T14" fmla="*/ 867 w 936"/>
                <a:gd name="T15" fmla="*/ 75 h 792"/>
                <a:gd name="T16" fmla="*/ 866 w 936"/>
                <a:gd name="T17" fmla="*/ 196 h 792"/>
                <a:gd name="T18" fmla="*/ 816 w 936"/>
                <a:gd name="T19" fmla="*/ 196 h 792"/>
                <a:gd name="T20" fmla="*/ 816 w 936"/>
                <a:gd name="T21" fmla="*/ 283 h 792"/>
                <a:gd name="T22" fmla="*/ 867 w 936"/>
                <a:gd name="T23" fmla="*/ 284 h 792"/>
                <a:gd name="T24" fmla="*/ 875 w 936"/>
                <a:gd name="T25" fmla="*/ 290 h 792"/>
                <a:gd name="T26" fmla="*/ 875 w 936"/>
                <a:gd name="T27" fmla="*/ 483 h 792"/>
                <a:gd name="T28" fmla="*/ 886 w 936"/>
                <a:gd name="T29" fmla="*/ 493 h 792"/>
                <a:gd name="T30" fmla="*/ 886 w 936"/>
                <a:gd name="T31" fmla="*/ 761 h 792"/>
                <a:gd name="T32" fmla="*/ 870 w 936"/>
                <a:gd name="T33" fmla="*/ 774 h 792"/>
                <a:gd name="T34" fmla="*/ 870 w 936"/>
                <a:gd name="T35" fmla="*/ 791 h 792"/>
                <a:gd name="T36" fmla="*/ 920 w 936"/>
                <a:gd name="T37" fmla="*/ 791 h 792"/>
                <a:gd name="T38" fmla="*/ 920 w 936"/>
                <a:gd name="T39" fmla="*/ 731 h 792"/>
                <a:gd name="T40" fmla="*/ 935 w 936"/>
                <a:gd name="T41" fmla="*/ 714 h 792"/>
                <a:gd name="T42" fmla="*/ 935 w 936"/>
                <a:gd name="T43" fmla="*/ 110 h 792"/>
                <a:gd name="T44" fmla="*/ 934 w 936"/>
                <a:gd name="T45" fmla="*/ 93 h 792"/>
                <a:gd name="T46" fmla="*/ 919 w 936"/>
                <a:gd name="T47" fmla="*/ 55 h 792"/>
                <a:gd name="T48" fmla="*/ 904 w 936"/>
                <a:gd name="T49" fmla="*/ 36 h 792"/>
                <a:gd name="T50" fmla="*/ 879 w 936"/>
                <a:gd name="T51" fmla="*/ 17 h 792"/>
                <a:gd name="T52" fmla="*/ 796 w 936"/>
                <a:gd name="T53" fmla="*/ 0 h 792"/>
                <a:gd name="T54" fmla="*/ 796 w 936"/>
                <a:gd name="T55" fmla="*/ 14 h 792"/>
                <a:gd name="T56" fmla="*/ 139 w 936"/>
                <a:gd name="T57" fmla="*/ 14 h 792"/>
                <a:gd name="T58" fmla="*/ 139 w 936"/>
                <a:gd name="T59" fmla="*/ 0 h 792"/>
                <a:gd name="T60" fmla="*/ 127 w 936"/>
                <a:gd name="T61" fmla="*/ 0 h 792"/>
                <a:gd name="T62" fmla="*/ 115 w 936"/>
                <a:gd name="T63" fmla="*/ 0 h 792"/>
                <a:gd name="T64" fmla="*/ 93 w 936"/>
                <a:gd name="T65" fmla="*/ 4 h 792"/>
                <a:gd name="T66" fmla="*/ 58 w 936"/>
                <a:gd name="T67" fmla="*/ 17 h 792"/>
                <a:gd name="T68" fmla="*/ 17 w 936"/>
                <a:gd name="T69" fmla="*/ 54 h 792"/>
                <a:gd name="T70" fmla="*/ 2 w 936"/>
                <a:gd name="T71" fmla="*/ 92 h 792"/>
                <a:gd name="T72" fmla="*/ 0 w 936"/>
                <a:gd name="T73" fmla="*/ 110 h 792"/>
                <a:gd name="T74" fmla="*/ 0 w 936"/>
                <a:gd name="T75" fmla="*/ 714 h 792"/>
                <a:gd name="T76" fmla="*/ 16 w 936"/>
                <a:gd name="T77" fmla="*/ 731 h 792"/>
                <a:gd name="T78" fmla="*/ 16 w 936"/>
                <a:gd name="T79" fmla="*/ 791 h 792"/>
                <a:gd name="T80" fmla="*/ 66 w 936"/>
                <a:gd name="T81" fmla="*/ 791 h 792"/>
                <a:gd name="T82" fmla="*/ 66 w 936"/>
                <a:gd name="T83" fmla="*/ 774 h 792"/>
                <a:gd name="T84" fmla="*/ 50 w 936"/>
                <a:gd name="T85" fmla="*/ 761 h 792"/>
                <a:gd name="T86" fmla="*/ 50 w 936"/>
                <a:gd name="T87" fmla="*/ 493 h 792"/>
                <a:gd name="T88" fmla="*/ 61 w 936"/>
                <a:gd name="T89" fmla="*/ 483 h 792"/>
                <a:gd name="T90" fmla="*/ 61 w 936"/>
                <a:gd name="T91" fmla="*/ 290 h 792"/>
                <a:gd name="T92" fmla="*/ 69 w 936"/>
                <a:gd name="T93" fmla="*/ 284 h 792"/>
                <a:gd name="T94" fmla="*/ 119 w 936"/>
                <a:gd name="T95" fmla="*/ 283 h 792"/>
                <a:gd name="T96" fmla="*/ 119 w 936"/>
                <a:gd name="T97" fmla="*/ 196 h 792"/>
                <a:gd name="T98" fmla="*/ 70 w 936"/>
                <a:gd name="T99" fmla="*/ 196 h 792"/>
                <a:gd name="T100" fmla="*/ 70 w 936"/>
                <a:gd name="T101" fmla="*/ 76 h 792"/>
                <a:gd name="T102" fmla="*/ 265 w 936"/>
                <a:gd name="T103" fmla="*/ 75 h 792"/>
                <a:gd name="T104" fmla="*/ 271 w 936"/>
                <a:gd name="T105" fmla="*/ 77 h 792"/>
                <a:gd name="T106" fmla="*/ 276 w 936"/>
                <a:gd name="T107" fmla="*/ 90 h 792"/>
                <a:gd name="T108" fmla="*/ 276 w 936"/>
                <a:gd name="T109" fmla="*/ 370 h 792"/>
                <a:gd name="T110" fmla="*/ 287 w 936"/>
                <a:gd name="T111" fmla="*/ 381 h 792"/>
                <a:gd name="T112" fmla="*/ 337 w 936"/>
                <a:gd name="T113" fmla="*/ 381 h 792"/>
                <a:gd name="T114" fmla="*/ 337 w 936"/>
                <a:gd name="T115" fmla="*/ 61 h 792"/>
                <a:gd name="T116" fmla="*/ 599 w 936"/>
                <a:gd name="T117" fmla="*/ 61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36" h="792">
                  <a:moveTo>
                    <a:pt x="599" y="61"/>
                  </a:moveTo>
                  <a:lnTo>
                    <a:pt x="599" y="381"/>
                  </a:lnTo>
                  <a:lnTo>
                    <a:pt x="649" y="381"/>
                  </a:lnTo>
                  <a:lnTo>
                    <a:pt x="659" y="370"/>
                  </a:lnTo>
                  <a:lnTo>
                    <a:pt x="659" y="90"/>
                  </a:lnTo>
                  <a:lnTo>
                    <a:pt x="665" y="78"/>
                  </a:lnTo>
                  <a:lnTo>
                    <a:pt x="671" y="75"/>
                  </a:lnTo>
                  <a:lnTo>
                    <a:pt x="867" y="75"/>
                  </a:lnTo>
                  <a:lnTo>
                    <a:pt x="866" y="196"/>
                  </a:lnTo>
                  <a:lnTo>
                    <a:pt x="816" y="196"/>
                  </a:lnTo>
                  <a:lnTo>
                    <a:pt x="816" y="283"/>
                  </a:lnTo>
                  <a:lnTo>
                    <a:pt x="867" y="284"/>
                  </a:lnTo>
                  <a:lnTo>
                    <a:pt x="875" y="290"/>
                  </a:lnTo>
                  <a:lnTo>
                    <a:pt x="875" y="483"/>
                  </a:lnTo>
                  <a:lnTo>
                    <a:pt x="886" y="493"/>
                  </a:lnTo>
                  <a:lnTo>
                    <a:pt x="886" y="761"/>
                  </a:lnTo>
                  <a:lnTo>
                    <a:pt x="870" y="774"/>
                  </a:lnTo>
                  <a:lnTo>
                    <a:pt x="870" y="791"/>
                  </a:lnTo>
                  <a:lnTo>
                    <a:pt x="920" y="791"/>
                  </a:lnTo>
                  <a:lnTo>
                    <a:pt x="920" y="731"/>
                  </a:lnTo>
                  <a:lnTo>
                    <a:pt x="935" y="714"/>
                  </a:lnTo>
                  <a:lnTo>
                    <a:pt x="935" y="110"/>
                  </a:lnTo>
                  <a:lnTo>
                    <a:pt x="934" y="93"/>
                  </a:lnTo>
                  <a:lnTo>
                    <a:pt x="919" y="55"/>
                  </a:lnTo>
                  <a:lnTo>
                    <a:pt x="904" y="36"/>
                  </a:lnTo>
                  <a:lnTo>
                    <a:pt x="879" y="17"/>
                  </a:lnTo>
                  <a:lnTo>
                    <a:pt x="796" y="0"/>
                  </a:lnTo>
                  <a:lnTo>
                    <a:pt x="796" y="14"/>
                  </a:lnTo>
                  <a:lnTo>
                    <a:pt x="139" y="14"/>
                  </a:lnTo>
                  <a:lnTo>
                    <a:pt x="139" y="0"/>
                  </a:lnTo>
                  <a:lnTo>
                    <a:pt x="127" y="0"/>
                  </a:lnTo>
                  <a:lnTo>
                    <a:pt x="115" y="0"/>
                  </a:lnTo>
                  <a:lnTo>
                    <a:pt x="93" y="4"/>
                  </a:lnTo>
                  <a:lnTo>
                    <a:pt x="58" y="17"/>
                  </a:lnTo>
                  <a:lnTo>
                    <a:pt x="17" y="54"/>
                  </a:lnTo>
                  <a:lnTo>
                    <a:pt x="2" y="92"/>
                  </a:lnTo>
                  <a:lnTo>
                    <a:pt x="0" y="110"/>
                  </a:lnTo>
                  <a:lnTo>
                    <a:pt x="0" y="714"/>
                  </a:lnTo>
                  <a:lnTo>
                    <a:pt x="16" y="731"/>
                  </a:lnTo>
                  <a:lnTo>
                    <a:pt x="16" y="791"/>
                  </a:lnTo>
                  <a:lnTo>
                    <a:pt x="66" y="791"/>
                  </a:lnTo>
                  <a:lnTo>
                    <a:pt x="66" y="774"/>
                  </a:lnTo>
                  <a:lnTo>
                    <a:pt x="50" y="761"/>
                  </a:lnTo>
                  <a:lnTo>
                    <a:pt x="50" y="493"/>
                  </a:lnTo>
                  <a:lnTo>
                    <a:pt x="61" y="483"/>
                  </a:lnTo>
                  <a:lnTo>
                    <a:pt x="61" y="290"/>
                  </a:lnTo>
                  <a:lnTo>
                    <a:pt x="69" y="284"/>
                  </a:lnTo>
                  <a:lnTo>
                    <a:pt x="119" y="283"/>
                  </a:lnTo>
                  <a:lnTo>
                    <a:pt x="119" y="196"/>
                  </a:lnTo>
                  <a:lnTo>
                    <a:pt x="70" y="196"/>
                  </a:lnTo>
                  <a:lnTo>
                    <a:pt x="70" y="76"/>
                  </a:lnTo>
                  <a:lnTo>
                    <a:pt x="265" y="75"/>
                  </a:lnTo>
                  <a:lnTo>
                    <a:pt x="271" y="77"/>
                  </a:lnTo>
                  <a:lnTo>
                    <a:pt x="276" y="90"/>
                  </a:lnTo>
                  <a:lnTo>
                    <a:pt x="276" y="370"/>
                  </a:lnTo>
                  <a:lnTo>
                    <a:pt x="287" y="381"/>
                  </a:lnTo>
                  <a:lnTo>
                    <a:pt x="337" y="381"/>
                  </a:lnTo>
                  <a:lnTo>
                    <a:pt x="337" y="61"/>
                  </a:lnTo>
                  <a:lnTo>
                    <a:pt x="599" y="61"/>
                  </a:lnTo>
                </a:path>
              </a:pathLst>
            </a:custGeom>
            <a:solidFill>
              <a:srgbClr val="4D4D4D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611" name="Line 1387"/>
            <p:cNvSpPr>
              <a:spLocks noChangeShapeType="1"/>
            </p:cNvSpPr>
            <p:nvPr/>
          </p:nvSpPr>
          <p:spPr bwMode="auto">
            <a:xfrm>
              <a:off x="1451" y="3465"/>
              <a:ext cx="6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9612" name="Line 1388"/>
            <p:cNvSpPr>
              <a:spLocks noChangeShapeType="1"/>
            </p:cNvSpPr>
            <p:nvPr/>
          </p:nvSpPr>
          <p:spPr bwMode="auto">
            <a:xfrm>
              <a:off x="1451" y="3483"/>
              <a:ext cx="6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9613" name="Freeform 1389"/>
            <p:cNvSpPr>
              <a:spLocks/>
            </p:cNvSpPr>
            <p:nvPr/>
          </p:nvSpPr>
          <p:spPr bwMode="auto">
            <a:xfrm>
              <a:off x="1601" y="3020"/>
              <a:ext cx="557" cy="580"/>
            </a:xfrm>
            <a:custGeom>
              <a:avLst/>
              <a:gdLst>
                <a:gd name="T0" fmla="*/ 187 w 557"/>
                <a:gd name="T1" fmla="*/ 554 h 580"/>
                <a:gd name="T2" fmla="*/ 187 w 557"/>
                <a:gd name="T3" fmla="*/ 501 h 580"/>
                <a:gd name="T4" fmla="*/ 168 w 557"/>
                <a:gd name="T5" fmla="*/ 487 h 580"/>
                <a:gd name="T6" fmla="*/ 187 w 557"/>
                <a:gd name="T7" fmla="*/ 476 h 580"/>
                <a:gd name="T8" fmla="*/ 152 w 557"/>
                <a:gd name="T9" fmla="*/ 454 h 580"/>
                <a:gd name="T10" fmla="*/ 152 w 557"/>
                <a:gd name="T11" fmla="*/ 450 h 580"/>
                <a:gd name="T12" fmla="*/ 187 w 557"/>
                <a:gd name="T13" fmla="*/ 429 h 580"/>
                <a:gd name="T14" fmla="*/ 152 w 557"/>
                <a:gd name="T15" fmla="*/ 407 h 580"/>
                <a:gd name="T16" fmla="*/ 152 w 557"/>
                <a:gd name="T17" fmla="*/ 403 h 580"/>
                <a:gd name="T18" fmla="*/ 187 w 557"/>
                <a:gd name="T19" fmla="*/ 381 h 580"/>
                <a:gd name="T20" fmla="*/ 152 w 557"/>
                <a:gd name="T21" fmla="*/ 359 h 580"/>
                <a:gd name="T22" fmla="*/ 152 w 557"/>
                <a:gd name="T23" fmla="*/ 355 h 580"/>
                <a:gd name="T24" fmla="*/ 187 w 557"/>
                <a:gd name="T25" fmla="*/ 334 h 580"/>
                <a:gd name="T26" fmla="*/ 152 w 557"/>
                <a:gd name="T27" fmla="*/ 312 h 580"/>
                <a:gd name="T28" fmla="*/ 152 w 557"/>
                <a:gd name="T29" fmla="*/ 308 h 580"/>
                <a:gd name="T30" fmla="*/ 187 w 557"/>
                <a:gd name="T31" fmla="*/ 287 h 580"/>
                <a:gd name="T32" fmla="*/ 152 w 557"/>
                <a:gd name="T33" fmla="*/ 265 h 580"/>
                <a:gd name="T34" fmla="*/ 152 w 557"/>
                <a:gd name="T35" fmla="*/ 157 h 580"/>
                <a:gd name="T36" fmla="*/ 126 w 557"/>
                <a:gd name="T37" fmla="*/ 98 h 580"/>
                <a:gd name="T38" fmla="*/ 126 w 557"/>
                <a:gd name="T39" fmla="*/ 69 h 580"/>
                <a:gd name="T40" fmla="*/ 112 w 557"/>
                <a:gd name="T41" fmla="*/ 55 h 580"/>
                <a:gd name="T42" fmla="*/ 58 w 557"/>
                <a:gd name="T43" fmla="*/ 55 h 580"/>
                <a:gd name="T44" fmla="*/ 12 w 557"/>
                <a:gd name="T45" fmla="*/ 104 h 580"/>
                <a:gd name="T46" fmla="*/ 0 w 557"/>
                <a:gd name="T47" fmla="*/ 104 h 580"/>
                <a:gd name="T48" fmla="*/ 0 w 557"/>
                <a:gd name="T49" fmla="*/ 1 h 580"/>
                <a:gd name="T50" fmla="*/ 173 w 557"/>
                <a:gd name="T51" fmla="*/ 0 h 580"/>
                <a:gd name="T52" fmla="*/ 173 w 557"/>
                <a:gd name="T53" fmla="*/ 59 h 580"/>
                <a:gd name="T54" fmla="*/ 183 w 557"/>
                <a:gd name="T55" fmla="*/ 92 h 580"/>
                <a:gd name="T56" fmla="*/ 194 w 557"/>
                <a:gd name="T57" fmla="*/ 98 h 580"/>
                <a:gd name="T58" fmla="*/ 518 w 557"/>
                <a:gd name="T59" fmla="*/ 107 h 580"/>
                <a:gd name="T60" fmla="*/ 556 w 557"/>
                <a:gd name="T61" fmla="*/ 141 h 580"/>
                <a:gd name="T62" fmla="*/ 556 w 557"/>
                <a:gd name="T63" fmla="*/ 179 h 580"/>
                <a:gd name="T64" fmla="*/ 512 w 557"/>
                <a:gd name="T65" fmla="*/ 179 h 580"/>
                <a:gd name="T66" fmla="*/ 512 w 557"/>
                <a:gd name="T67" fmla="*/ 229 h 580"/>
                <a:gd name="T68" fmla="*/ 556 w 557"/>
                <a:gd name="T69" fmla="*/ 229 h 580"/>
                <a:gd name="T70" fmla="*/ 556 w 557"/>
                <a:gd name="T71" fmla="*/ 310 h 580"/>
                <a:gd name="T72" fmla="*/ 512 w 557"/>
                <a:gd name="T73" fmla="*/ 310 h 580"/>
                <a:gd name="T74" fmla="*/ 490 w 557"/>
                <a:gd name="T75" fmla="*/ 264 h 580"/>
                <a:gd name="T76" fmla="*/ 449 w 557"/>
                <a:gd name="T77" fmla="*/ 264 h 580"/>
                <a:gd name="T78" fmla="*/ 449 w 557"/>
                <a:gd name="T79" fmla="*/ 370 h 580"/>
                <a:gd name="T80" fmla="*/ 390 w 557"/>
                <a:gd name="T81" fmla="*/ 370 h 580"/>
                <a:gd name="T82" fmla="*/ 390 w 557"/>
                <a:gd name="T83" fmla="*/ 207 h 580"/>
                <a:gd name="T84" fmla="*/ 274 w 557"/>
                <a:gd name="T85" fmla="*/ 207 h 580"/>
                <a:gd name="T86" fmla="*/ 274 w 557"/>
                <a:gd name="T87" fmla="*/ 188 h 580"/>
                <a:gd name="T88" fmla="*/ 262 w 557"/>
                <a:gd name="T89" fmla="*/ 188 h 580"/>
                <a:gd name="T90" fmla="*/ 245 w 557"/>
                <a:gd name="T91" fmla="*/ 204 h 580"/>
                <a:gd name="T92" fmla="*/ 245 w 557"/>
                <a:gd name="T93" fmla="*/ 579 h 580"/>
                <a:gd name="T94" fmla="*/ 163 w 557"/>
                <a:gd name="T95" fmla="*/ 579 h 580"/>
                <a:gd name="T96" fmla="*/ 187 w 557"/>
                <a:gd name="T97" fmla="*/ 554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7" h="580">
                  <a:moveTo>
                    <a:pt x="187" y="554"/>
                  </a:moveTo>
                  <a:lnTo>
                    <a:pt x="187" y="501"/>
                  </a:lnTo>
                  <a:lnTo>
                    <a:pt x="168" y="487"/>
                  </a:lnTo>
                  <a:lnTo>
                    <a:pt x="187" y="476"/>
                  </a:lnTo>
                  <a:lnTo>
                    <a:pt x="152" y="454"/>
                  </a:lnTo>
                  <a:lnTo>
                    <a:pt x="152" y="450"/>
                  </a:lnTo>
                  <a:lnTo>
                    <a:pt x="187" y="429"/>
                  </a:lnTo>
                  <a:lnTo>
                    <a:pt x="152" y="407"/>
                  </a:lnTo>
                  <a:lnTo>
                    <a:pt x="152" y="403"/>
                  </a:lnTo>
                  <a:lnTo>
                    <a:pt x="187" y="381"/>
                  </a:lnTo>
                  <a:lnTo>
                    <a:pt x="152" y="359"/>
                  </a:lnTo>
                  <a:lnTo>
                    <a:pt x="152" y="355"/>
                  </a:lnTo>
                  <a:lnTo>
                    <a:pt x="187" y="334"/>
                  </a:lnTo>
                  <a:lnTo>
                    <a:pt x="152" y="312"/>
                  </a:lnTo>
                  <a:lnTo>
                    <a:pt x="152" y="308"/>
                  </a:lnTo>
                  <a:lnTo>
                    <a:pt x="187" y="287"/>
                  </a:lnTo>
                  <a:lnTo>
                    <a:pt x="152" y="265"/>
                  </a:lnTo>
                  <a:lnTo>
                    <a:pt x="152" y="157"/>
                  </a:lnTo>
                  <a:lnTo>
                    <a:pt x="126" y="98"/>
                  </a:lnTo>
                  <a:lnTo>
                    <a:pt x="126" y="69"/>
                  </a:lnTo>
                  <a:lnTo>
                    <a:pt x="112" y="55"/>
                  </a:lnTo>
                  <a:lnTo>
                    <a:pt x="58" y="55"/>
                  </a:lnTo>
                  <a:lnTo>
                    <a:pt x="12" y="104"/>
                  </a:lnTo>
                  <a:lnTo>
                    <a:pt x="0" y="104"/>
                  </a:lnTo>
                  <a:lnTo>
                    <a:pt x="0" y="1"/>
                  </a:lnTo>
                  <a:lnTo>
                    <a:pt x="173" y="0"/>
                  </a:lnTo>
                  <a:lnTo>
                    <a:pt x="173" y="59"/>
                  </a:lnTo>
                  <a:lnTo>
                    <a:pt x="183" y="92"/>
                  </a:lnTo>
                  <a:lnTo>
                    <a:pt x="194" y="98"/>
                  </a:lnTo>
                  <a:lnTo>
                    <a:pt x="518" y="107"/>
                  </a:lnTo>
                  <a:lnTo>
                    <a:pt x="556" y="141"/>
                  </a:lnTo>
                  <a:lnTo>
                    <a:pt x="556" y="179"/>
                  </a:lnTo>
                  <a:lnTo>
                    <a:pt x="512" y="179"/>
                  </a:lnTo>
                  <a:lnTo>
                    <a:pt x="512" y="229"/>
                  </a:lnTo>
                  <a:lnTo>
                    <a:pt x="556" y="229"/>
                  </a:lnTo>
                  <a:lnTo>
                    <a:pt x="556" y="310"/>
                  </a:lnTo>
                  <a:lnTo>
                    <a:pt x="512" y="310"/>
                  </a:lnTo>
                  <a:lnTo>
                    <a:pt x="490" y="264"/>
                  </a:lnTo>
                  <a:lnTo>
                    <a:pt x="449" y="264"/>
                  </a:lnTo>
                  <a:lnTo>
                    <a:pt x="449" y="370"/>
                  </a:lnTo>
                  <a:lnTo>
                    <a:pt x="390" y="370"/>
                  </a:lnTo>
                  <a:lnTo>
                    <a:pt x="390" y="207"/>
                  </a:lnTo>
                  <a:lnTo>
                    <a:pt x="274" y="207"/>
                  </a:lnTo>
                  <a:lnTo>
                    <a:pt x="274" y="188"/>
                  </a:lnTo>
                  <a:lnTo>
                    <a:pt x="262" y="188"/>
                  </a:lnTo>
                  <a:lnTo>
                    <a:pt x="245" y="204"/>
                  </a:lnTo>
                  <a:lnTo>
                    <a:pt x="245" y="579"/>
                  </a:lnTo>
                  <a:lnTo>
                    <a:pt x="163" y="579"/>
                  </a:lnTo>
                  <a:lnTo>
                    <a:pt x="187" y="554"/>
                  </a:lnTo>
                </a:path>
              </a:pathLst>
            </a:custGeom>
            <a:solidFill>
              <a:srgbClr val="CBCBCB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614" name="Freeform 1390"/>
            <p:cNvSpPr>
              <a:spLocks/>
            </p:cNvSpPr>
            <p:nvPr/>
          </p:nvSpPr>
          <p:spPr bwMode="auto">
            <a:xfrm>
              <a:off x="921" y="3301"/>
              <a:ext cx="201" cy="298"/>
            </a:xfrm>
            <a:custGeom>
              <a:avLst/>
              <a:gdLst>
                <a:gd name="T0" fmla="*/ 198 w 201"/>
                <a:gd name="T1" fmla="*/ 297 h 298"/>
                <a:gd name="T2" fmla="*/ 168 w 201"/>
                <a:gd name="T3" fmla="*/ 296 h 298"/>
                <a:gd name="T4" fmla="*/ 62 w 201"/>
                <a:gd name="T5" fmla="*/ 153 h 298"/>
                <a:gd name="T6" fmla="*/ 42 w 201"/>
                <a:gd name="T7" fmla="*/ 153 h 298"/>
                <a:gd name="T8" fmla="*/ 0 w 201"/>
                <a:gd name="T9" fmla="*/ 114 h 298"/>
                <a:gd name="T10" fmla="*/ 0 w 201"/>
                <a:gd name="T11" fmla="*/ 91 h 298"/>
                <a:gd name="T12" fmla="*/ 60 w 201"/>
                <a:gd name="T13" fmla="*/ 89 h 298"/>
                <a:gd name="T14" fmla="*/ 60 w 201"/>
                <a:gd name="T15" fmla="*/ 1 h 298"/>
                <a:gd name="T16" fmla="*/ 158 w 201"/>
                <a:gd name="T17" fmla="*/ 0 h 298"/>
                <a:gd name="T18" fmla="*/ 158 w 201"/>
                <a:gd name="T19" fmla="*/ 174 h 298"/>
                <a:gd name="T20" fmla="*/ 200 w 201"/>
                <a:gd name="T21" fmla="*/ 238 h 298"/>
                <a:gd name="T22" fmla="*/ 198 w 201"/>
                <a:gd name="T23" fmla="*/ 297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1" h="298">
                  <a:moveTo>
                    <a:pt x="198" y="297"/>
                  </a:moveTo>
                  <a:lnTo>
                    <a:pt x="168" y="296"/>
                  </a:lnTo>
                  <a:lnTo>
                    <a:pt x="62" y="153"/>
                  </a:lnTo>
                  <a:lnTo>
                    <a:pt x="42" y="153"/>
                  </a:lnTo>
                  <a:lnTo>
                    <a:pt x="0" y="114"/>
                  </a:lnTo>
                  <a:lnTo>
                    <a:pt x="0" y="91"/>
                  </a:lnTo>
                  <a:lnTo>
                    <a:pt x="60" y="89"/>
                  </a:lnTo>
                  <a:lnTo>
                    <a:pt x="60" y="1"/>
                  </a:lnTo>
                  <a:lnTo>
                    <a:pt x="158" y="0"/>
                  </a:lnTo>
                  <a:lnTo>
                    <a:pt x="158" y="174"/>
                  </a:lnTo>
                  <a:lnTo>
                    <a:pt x="200" y="238"/>
                  </a:lnTo>
                  <a:lnTo>
                    <a:pt x="198" y="297"/>
                  </a:lnTo>
                </a:path>
              </a:pathLst>
            </a:custGeom>
            <a:solidFill>
              <a:srgbClr val="777777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615" name="Freeform 1391"/>
            <p:cNvSpPr>
              <a:spLocks/>
            </p:cNvSpPr>
            <p:nvPr/>
          </p:nvSpPr>
          <p:spPr bwMode="auto">
            <a:xfrm>
              <a:off x="1850" y="3300"/>
              <a:ext cx="201" cy="298"/>
            </a:xfrm>
            <a:custGeom>
              <a:avLst/>
              <a:gdLst>
                <a:gd name="T0" fmla="*/ 2 w 201"/>
                <a:gd name="T1" fmla="*/ 297 h 298"/>
                <a:gd name="T2" fmla="*/ 32 w 201"/>
                <a:gd name="T3" fmla="*/ 296 h 298"/>
                <a:gd name="T4" fmla="*/ 138 w 201"/>
                <a:gd name="T5" fmla="*/ 153 h 298"/>
                <a:gd name="T6" fmla="*/ 158 w 201"/>
                <a:gd name="T7" fmla="*/ 153 h 298"/>
                <a:gd name="T8" fmla="*/ 200 w 201"/>
                <a:gd name="T9" fmla="*/ 114 h 298"/>
                <a:gd name="T10" fmla="*/ 200 w 201"/>
                <a:gd name="T11" fmla="*/ 91 h 298"/>
                <a:gd name="T12" fmla="*/ 140 w 201"/>
                <a:gd name="T13" fmla="*/ 89 h 298"/>
                <a:gd name="T14" fmla="*/ 140 w 201"/>
                <a:gd name="T15" fmla="*/ 1 h 298"/>
                <a:gd name="T16" fmla="*/ 42 w 201"/>
                <a:gd name="T17" fmla="*/ 0 h 298"/>
                <a:gd name="T18" fmla="*/ 42 w 201"/>
                <a:gd name="T19" fmla="*/ 174 h 298"/>
                <a:gd name="T20" fmla="*/ 0 w 201"/>
                <a:gd name="T21" fmla="*/ 238 h 298"/>
                <a:gd name="T22" fmla="*/ 2 w 201"/>
                <a:gd name="T23" fmla="*/ 297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1" h="298">
                  <a:moveTo>
                    <a:pt x="2" y="297"/>
                  </a:moveTo>
                  <a:lnTo>
                    <a:pt x="32" y="296"/>
                  </a:lnTo>
                  <a:lnTo>
                    <a:pt x="138" y="153"/>
                  </a:lnTo>
                  <a:lnTo>
                    <a:pt x="158" y="153"/>
                  </a:lnTo>
                  <a:lnTo>
                    <a:pt x="200" y="114"/>
                  </a:lnTo>
                  <a:lnTo>
                    <a:pt x="200" y="91"/>
                  </a:lnTo>
                  <a:lnTo>
                    <a:pt x="140" y="89"/>
                  </a:lnTo>
                  <a:lnTo>
                    <a:pt x="140" y="1"/>
                  </a:lnTo>
                  <a:lnTo>
                    <a:pt x="42" y="0"/>
                  </a:lnTo>
                  <a:lnTo>
                    <a:pt x="42" y="174"/>
                  </a:lnTo>
                  <a:lnTo>
                    <a:pt x="0" y="238"/>
                  </a:lnTo>
                  <a:lnTo>
                    <a:pt x="2" y="297"/>
                  </a:lnTo>
                </a:path>
              </a:pathLst>
            </a:custGeom>
            <a:solidFill>
              <a:srgbClr val="777777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309616" name="Group 1392"/>
            <p:cNvGrpSpPr>
              <a:grpSpLocks/>
            </p:cNvGrpSpPr>
            <p:nvPr/>
          </p:nvGrpSpPr>
          <p:grpSpPr bwMode="auto">
            <a:xfrm>
              <a:off x="1399" y="1483"/>
              <a:ext cx="179" cy="491"/>
              <a:chOff x="1399" y="1483"/>
              <a:chExt cx="179" cy="491"/>
            </a:xfrm>
          </p:grpSpPr>
          <p:sp>
            <p:nvSpPr>
              <p:cNvPr id="309617" name="Freeform 1393"/>
              <p:cNvSpPr>
                <a:spLocks/>
              </p:cNvSpPr>
              <p:nvPr/>
            </p:nvSpPr>
            <p:spPr bwMode="auto">
              <a:xfrm>
                <a:off x="1399" y="1483"/>
                <a:ext cx="179" cy="491"/>
              </a:xfrm>
              <a:custGeom>
                <a:avLst/>
                <a:gdLst>
                  <a:gd name="T0" fmla="*/ 155 w 179"/>
                  <a:gd name="T1" fmla="*/ 26 h 491"/>
                  <a:gd name="T2" fmla="*/ 178 w 179"/>
                  <a:gd name="T3" fmla="*/ 1 h 491"/>
                  <a:gd name="T4" fmla="*/ 178 w 179"/>
                  <a:gd name="T5" fmla="*/ 0 h 491"/>
                  <a:gd name="T6" fmla="*/ 0 w 179"/>
                  <a:gd name="T7" fmla="*/ 0 h 491"/>
                  <a:gd name="T8" fmla="*/ 0 w 179"/>
                  <a:gd name="T9" fmla="*/ 26 h 491"/>
                  <a:gd name="T10" fmla="*/ 23 w 179"/>
                  <a:gd name="T11" fmla="*/ 49 h 491"/>
                  <a:gd name="T12" fmla="*/ 0 w 179"/>
                  <a:gd name="T13" fmla="*/ 74 h 491"/>
                  <a:gd name="T14" fmla="*/ 23 w 179"/>
                  <a:gd name="T15" fmla="*/ 97 h 491"/>
                  <a:gd name="T16" fmla="*/ 0 w 179"/>
                  <a:gd name="T17" fmla="*/ 118 h 491"/>
                  <a:gd name="T18" fmla="*/ 23 w 179"/>
                  <a:gd name="T19" fmla="*/ 142 h 491"/>
                  <a:gd name="T20" fmla="*/ 0 w 179"/>
                  <a:gd name="T21" fmla="*/ 167 h 491"/>
                  <a:gd name="T22" fmla="*/ 23 w 179"/>
                  <a:gd name="T23" fmla="*/ 188 h 491"/>
                  <a:gd name="T24" fmla="*/ 0 w 179"/>
                  <a:gd name="T25" fmla="*/ 211 h 491"/>
                  <a:gd name="T26" fmla="*/ 23 w 179"/>
                  <a:gd name="T27" fmla="*/ 235 h 491"/>
                  <a:gd name="T28" fmla="*/ 0 w 179"/>
                  <a:gd name="T29" fmla="*/ 258 h 491"/>
                  <a:gd name="T30" fmla="*/ 23 w 179"/>
                  <a:gd name="T31" fmla="*/ 281 h 491"/>
                  <a:gd name="T32" fmla="*/ 0 w 179"/>
                  <a:gd name="T33" fmla="*/ 304 h 491"/>
                  <a:gd name="T34" fmla="*/ 23 w 179"/>
                  <a:gd name="T35" fmla="*/ 329 h 491"/>
                  <a:gd name="T36" fmla="*/ 0 w 179"/>
                  <a:gd name="T37" fmla="*/ 352 h 491"/>
                  <a:gd name="T38" fmla="*/ 23 w 179"/>
                  <a:gd name="T39" fmla="*/ 374 h 491"/>
                  <a:gd name="T40" fmla="*/ 0 w 179"/>
                  <a:gd name="T41" fmla="*/ 397 h 491"/>
                  <a:gd name="T42" fmla="*/ 23 w 179"/>
                  <a:gd name="T43" fmla="*/ 422 h 491"/>
                  <a:gd name="T44" fmla="*/ 0 w 179"/>
                  <a:gd name="T45" fmla="*/ 445 h 491"/>
                  <a:gd name="T46" fmla="*/ 23 w 179"/>
                  <a:gd name="T47" fmla="*/ 468 h 491"/>
                  <a:gd name="T48" fmla="*/ 23 w 179"/>
                  <a:gd name="T49" fmla="*/ 490 h 491"/>
                  <a:gd name="T50" fmla="*/ 155 w 179"/>
                  <a:gd name="T51" fmla="*/ 490 h 491"/>
                  <a:gd name="T52" fmla="*/ 155 w 179"/>
                  <a:gd name="T53" fmla="*/ 477 h 491"/>
                  <a:gd name="T54" fmla="*/ 172 w 179"/>
                  <a:gd name="T55" fmla="*/ 460 h 491"/>
                  <a:gd name="T56" fmla="*/ 155 w 179"/>
                  <a:gd name="T57" fmla="*/ 445 h 491"/>
                  <a:gd name="T58" fmla="*/ 178 w 179"/>
                  <a:gd name="T59" fmla="*/ 422 h 491"/>
                  <a:gd name="T60" fmla="*/ 155 w 179"/>
                  <a:gd name="T61" fmla="*/ 397 h 491"/>
                  <a:gd name="T62" fmla="*/ 178 w 179"/>
                  <a:gd name="T63" fmla="*/ 374 h 491"/>
                  <a:gd name="T64" fmla="*/ 155 w 179"/>
                  <a:gd name="T65" fmla="*/ 352 h 491"/>
                  <a:gd name="T66" fmla="*/ 178 w 179"/>
                  <a:gd name="T67" fmla="*/ 329 h 491"/>
                  <a:gd name="T68" fmla="*/ 155 w 179"/>
                  <a:gd name="T69" fmla="*/ 304 h 491"/>
                  <a:gd name="T70" fmla="*/ 178 w 179"/>
                  <a:gd name="T71" fmla="*/ 281 h 491"/>
                  <a:gd name="T72" fmla="*/ 155 w 179"/>
                  <a:gd name="T73" fmla="*/ 258 h 491"/>
                  <a:gd name="T74" fmla="*/ 178 w 179"/>
                  <a:gd name="T75" fmla="*/ 235 h 491"/>
                  <a:gd name="T76" fmla="*/ 155 w 179"/>
                  <a:gd name="T77" fmla="*/ 211 h 491"/>
                  <a:gd name="T78" fmla="*/ 178 w 179"/>
                  <a:gd name="T79" fmla="*/ 188 h 491"/>
                  <a:gd name="T80" fmla="*/ 155 w 179"/>
                  <a:gd name="T81" fmla="*/ 167 h 491"/>
                  <a:gd name="T82" fmla="*/ 178 w 179"/>
                  <a:gd name="T83" fmla="*/ 142 h 491"/>
                  <a:gd name="T84" fmla="*/ 155 w 179"/>
                  <a:gd name="T85" fmla="*/ 118 h 491"/>
                  <a:gd name="T86" fmla="*/ 178 w 179"/>
                  <a:gd name="T87" fmla="*/ 97 h 491"/>
                  <a:gd name="T88" fmla="*/ 155 w 179"/>
                  <a:gd name="T89" fmla="*/ 74 h 491"/>
                  <a:gd name="T90" fmla="*/ 178 w 179"/>
                  <a:gd name="T91" fmla="*/ 49 h 491"/>
                  <a:gd name="T92" fmla="*/ 155 w 179"/>
                  <a:gd name="T93" fmla="*/ 26 h 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79" h="491">
                    <a:moveTo>
                      <a:pt x="155" y="26"/>
                    </a:moveTo>
                    <a:lnTo>
                      <a:pt x="178" y="1"/>
                    </a:lnTo>
                    <a:lnTo>
                      <a:pt x="178" y="0"/>
                    </a:lnTo>
                    <a:lnTo>
                      <a:pt x="0" y="0"/>
                    </a:lnTo>
                    <a:lnTo>
                      <a:pt x="0" y="26"/>
                    </a:lnTo>
                    <a:lnTo>
                      <a:pt x="23" y="49"/>
                    </a:lnTo>
                    <a:lnTo>
                      <a:pt x="0" y="74"/>
                    </a:lnTo>
                    <a:lnTo>
                      <a:pt x="23" y="97"/>
                    </a:lnTo>
                    <a:lnTo>
                      <a:pt x="0" y="118"/>
                    </a:lnTo>
                    <a:lnTo>
                      <a:pt x="23" y="142"/>
                    </a:lnTo>
                    <a:lnTo>
                      <a:pt x="0" y="167"/>
                    </a:lnTo>
                    <a:lnTo>
                      <a:pt x="23" y="188"/>
                    </a:lnTo>
                    <a:lnTo>
                      <a:pt x="0" y="211"/>
                    </a:lnTo>
                    <a:lnTo>
                      <a:pt x="23" y="235"/>
                    </a:lnTo>
                    <a:lnTo>
                      <a:pt x="0" y="258"/>
                    </a:lnTo>
                    <a:lnTo>
                      <a:pt x="23" y="281"/>
                    </a:lnTo>
                    <a:lnTo>
                      <a:pt x="0" y="304"/>
                    </a:lnTo>
                    <a:lnTo>
                      <a:pt x="23" y="329"/>
                    </a:lnTo>
                    <a:lnTo>
                      <a:pt x="0" y="352"/>
                    </a:lnTo>
                    <a:lnTo>
                      <a:pt x="23" y="374"/>
                    </a:lnTo>
                    <a:lnTo>
                      <a:pt x="0" y="397"/>
                    </a:lnTo>
                    <a:lnTo>
                      <a:pt x="23" y="422"/>
                    </a:lnTo>
                    <a:lnTo>
                      <a:pt x="0" y="445"/>
                    </a:lnTo>
                    <a:lnTo>
                      <a:pt x="23" y="468"/>
                    </a:lnTo>
                    <a:lnTo>
                      <a:pt x="23" y="490"/>
                    </a:lnTo>
                    <a:lnTo>
                      <a:pt x="155" y="490"/>
                    </a:lnTo>
                    <a:lnTo>
                      <a:pt x="155" y="477"/>
                    </a:lnTo>
                    <a:lnTo>
                      <a:pt x="172" y="460"/>
                    </a:lnTo>
                    <a:lnTo>
                      <a:pt x="155" y="445"/>
                    </a:lnTo>
                    <a:lnTo>
                      <a:pt x="178" y="422"/>
                    </a:lnTo>
                    <a:lnTo>
                      <a:pt x="155" y="397"/>
                    </a:lnTo>
                    <a:lnTo>
                      <a:pt x="178" y="374"/>
                    </a:lnTo>
                    <a:lnTo>
                      <a:pt x="155" y="352"/>
                    </a:lnTo>
                    <a:lnTo>
                      <a:pt x="178" y="329"/>
                    </a:lnTo>
                    <a:lnTo>
                      <a:pt x="155" y="304"/>
                    </a:lnTo>
                    <a:lnTo>
                      <a:pt x="178" y="281"/>
                    </a:lnTo>
                    <a:lnTo>
                      <a:pt x="155" y="258"/>
                    </a:lnTo>
                    <a:lnTo>
                      <a:pt x="178" y="235"/>
                    </a:lnTo>
                    <a:lnTo>
                      <a:pt x="155" y="211"/>
                    </a:lnTo>
                    <a:lnTo>
                      <a:pt x="178" y="188"/>
                    </a:lnTo>
                    <a:lnTo>
                      <a:pt x="155" y="167"/>
                    </a:lnTo>
                    <a:lnTo>
                      <a:pt x="178" y="142"/>
                    </a:lnTo>
                    <a:lnTo>
                      <a:pt x="155" y="118"/>
                    </a:lnTo>
                    <a:lnTo>
                      <a:pt x="178" y="97"/>
                    </a:lnTo>
                    <a:lnTo>
                      <a:pt x="155" y="74"/>
                    </a:lnTo>
                    <a:lnTo>
                      <a:pt x="178" y="49"/>
                    </a:lnTo>
                    <a:lnTo>
                      <a:pt x="155" y="26"/>
                    </a:lnTo>
                  </a:path>
                </a:pathLst>
              </a:custGeom>
              <a:gradFill rotWithShape="0">
                <a:gsLst>
                  <a:gs pos="0">
                    <a:srgbClr val="CBCBCB">
                      <a:gamma/>
                      <a:shade val="60000"/>
                      <a:invGamma/>
                    </a:srgbClr>
                  </a:gs>
                  <a:gs pos="50000">
                    <a:srgbClr val="CBCBCB"/>
                  </a:gs>
                  <a:gs pos="100000">
                    <a:srgbClr val="CBCBCB">
                      <a:gamma/>
                      <a:shade val="60000"/>
                      <a:invGamma/>
                    </a:srgbClr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618" name="Line 1394"/>
              <p:cNvSpPr>
                <a:spLocks noChangeShapeType="1"/>
              </p:cNvSpPr>
              <p:nvPr/>
            </p:nvSpPr>
            <p:spPr bwMode="auto">
              <a:xfrm flipH="1" flipV="1">
                <a:off x="1488" y="1496"/>
                <a:ext cx="67" cy="1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9619" name="Line 1395"/>
              <p:cNvSpPr>
                <a:spLocks noChangeShapeType="1"/>
              </p:cNvSpPr>
              <p:nvPr/>
            </p:nvSpPr>
            <p:spPr bwMode="auto">
              <a:xfrm flipH="1" flipV="1">
                <a:off x="1420" y="1534"/>
                <a:ext cx="135" cy="2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9620" name="Line 1396"/>
              <p:cNvSpPr>
                <a:spLocks noChangeShapeType="1"/>
              </p:cNvSpPr>
              <p:nvPr/>
            </p:nvSpPr>
            <p:spPr bwMode="auto">
              <a:xfrm flipH="1" flipV="1">
                <a:off x="1420" y="1580"/>
                <a:ext cx="135" cy="2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9621" name="Line 1397"/>
              <p:cNvSpPr>
                <a:spLocks noChangeShapeType="1"/>
              </p:cNvSpPr>
              <p:nvPr/>
            </p:nvSpPr>
            <p:spPr bwMode="auto">
              <a:xfrm flipH="1" flipV="1">
                <a:off x="1419" y="1627"/>
                <a:ext cx="135" cy="2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9622" name="Line 1398"/>
              <p:cNvSpPr>
                <a:spLocks noChangeShapeType="1"/>
              </p:cNvSpPr>
              <p:nvPr/>
            </p:nvSpPr>
            <p:spPr bwMode="auto">
              <a:xfrm flipH="1" flipV="1">
                <a:off x="1420" y="1672"/>
                <a:ext cx="135" cy="2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9623" name="Line 1399"/>
              <p:cNvSpPr>
                <a:spLocks noChangeShapeType="1"/>
              </p:cNvSpPr>
              <p:nvPr/>
            </p:nvSpPr>
            <p:spPr bwMode="auto">
              <a:xfrm flipH="1" flipV="1">
                <a:off x="1420" y="1719"/>
                <a:ext cx="135" cy="2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9624" name="Line 1400"/>
              <p:cNvSpPr>
                <a:spLocks noChangeShapeType="1"/>
              </p:cNvSpPr>
              <p:nvPr/>
            </p:nvSpPr>
            <p:spPr bwMode="auto">
              <a:xfrm flipH="1" flipV="1">
                <a:off x="1419" y="1766"/>
                <a:ext cx="135" cy="2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9625" name="Line 1401"/>
              <p:cNvSpPr>
                <a:spLocks noChangeShapeType="1"/>
              </p:cNvSpPr>
              <p:nvPr/>
            </p:nvSpPr>
            <p:spPr bwMode="auto">
              <a:xfrm flipH="1" flipV="1">
                <a:off x="1416" y="1812"/>
                <a:ext cx="135" cy="2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9626" name="Line 1402"/>
              <p:cNvSpPr>
                <a:spLocks noChangeShapeType="1"/>
              </p:cNvSpPr>
              <p:nvPr/>
            </p:nvSpPr>
            <p:spPr bwMode="auto">
              <a:xfrm flipH="1" flipV="1">
                <a:off x="1415" y="1858"/>
                <a:ext cx="135" cy="2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9627" name="Line 1403"/>
              <p:cNvSpPr>
                <a:spLocks noChangeShapeType="1"/>
              </p:cNvSpPr>
              <p:nvPr/>
            </p:nvSpPr>
            <p:spPr bwMode="auto">
              <a:xfrm flipH="1" flipV="1">
                <a:off x="1416" y="1906"/>
                <a:ext cx="135" cy="2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9628" name="Line 1404"/>
              <p:cNvSpPr>
                <a:spLocks noChangeShapeType="1"/>
              </p:cNvSpPr>
              <p:nvPr/>
            </p:nvSpPr>
            <p:spPr bwMode="auto">
              <a:xfrm flipH="1" flipV="1">
                <a:off x="1423" y="1949"/>
                <a:ext cx="62" cy="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grpSp>
            <p:nvGrpSpPr>
              <p:cNvPr id="309629" name="Group 1405"/>
              <p:cNvGrpSpPr>
                <a:grpSpLocks/>
              </p:cNvGrpSpPr>
              <p:nvPr/>
            </p:nvGrpSpPr>
            <p:grpSpPr bwMode="auto">
              <a:xfrm>
                <a:off x="1400" y="1509"/>
                <a:ext cx="173" cy="441"/>
                <a:chOff x="1400" y="1509"/>
                <a:chExt cx="173" cy="441"/>
              </a:xfrm>
            </p:grpSpPr>
            <p:sp>
              <p:nvSpPr>
                <p:cNvPr id="309630" name="Line 1406"/>
                <p:cNvSpPr>
                  <a:spLocks noChangeShapeType="1"/>
                </p:cNvSpPr>
                <p:nvPr/>
              </p:nvSpPr>
              <p:spPr bwMode="auto">
                <a:xfrm flipH="1" flipV="1">
                  <a:off x="1402" y="1556"/>
                  <a:ext cx="169" cy="24"/>
                </a:xfrm>
                <a:prstGeom prst="line">
                  <a:avLst/>
                </a:prstGeom>
                <a:noFill/>
                <a:ln w="12700">
                  <a:solidFill>
                    <a:srgbClr val="CBCBCB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9631" name="Line 1407"/>
                <p:cNvSpPr>
                  <a:spLocks noChangeShapeType="1"/>
                </p:cNvSpPr>
                <p:nvPr/>
              </p:nvSpPr>
              <p:spPr bwMode="auto">
                <a:xfrm flipH="1" flipV="1">
                  <a:off x="1402" y="1602"/>
                  <a:ext cx="169" cy="24"/>
                </a:xfrm>
                <a:prstGeom prst="line">
                  <a:avLst/>
                </a:prstGeom>
                <a:noFill/>
                <a:ln w="12700">
                  <a:solidFill>
                    <a:srgbClr val="CBCBCB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9632" name="Line 1408"/>
                <p:cNvSpPr>
                  <a:spLocks noChangeShapeType="1"/>
                </p:cNvSpPr>
                <p:nvPr/>
              </p:nvSpPr>
              <p:spPr bwMode="auto">
                <a:xfrm flipH="1" flipV="1">
                  <a:off x="1402" y="1648"/>
                  <a:ext cx="169" cy="24"/>
                </a:xfrm>
                <a:prstGeom prst="line">
                  <a:avLst/>
                </a:prstGeom>
                <a:noFill/>
                <a:ln w="12700">
                  <a:solidFill>
                    <a:srgbClr val="CBCBCB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9633" name="Line 1409"/>
                <p:cNvSpPr>
                  <a:spLocks noChangeShapeType="1"/>
                </p:cNvSpPr>
                <p:nvPr/>
              </p:nvSpPr>
              <p:spPr bwMode="auto">
                <a:xfrm flipH="1" flipV="1">
                  <a:off x="1402" y="1694"/>
                  <a:ext cx="169" cy="24"/>
                </a:xfrm>
                <a:prstGeom prst="line">
                  <a:avLst/>
                </a:prstGeom>
                <a:noFill/>
                <a:ln w="12700">
                  <a:solidFill>
                    <a:srgbClr val="CBCBCB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9634" name="Line 1410"/>
                <p:cNvSpPr>
                  <a:spLocks noChangeShapeType="1"/>
                </p:cNvSpPr>
                <p:nvPr/>
              </p:nvSpPr>
              <p:spPr bwMode="auto">
                <a:xfrm flipH="1" flipV="1">
                  <a:off x="1402" y="1740"/>
                  <a:ext cx="169" cy="24"/>
                </a:xfrm>
                <a:prstGeom prst="line">
                  <a:avLst/>
                </a:prstGeom>
                <a:noFill/>
                <a:ln w="12700">
                  <a:solidFill>
                    <a:srgbClr val="CBCBCB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9635" name="Line 1411"/>
                <p:cNvSpPr>
                  <a:spLocks noChangeShapeType="1"/>
                </p:cNvSpPr>
                <p:nvPr/>
              </p:nvSpPr>
              <p:spPr bwMode="auto">
                <a:xfrm flipH="1" flipV="1">
                  <a:off x="1402" y="1786"/>
                  <a:ext cx="169" cy="24"/>
                </a:xfrm>
                <a:prstGeom prst="line">
                  <a:avLst/>
                </a:prstGeom>
                <a:noFill/>
                <a:ln w="12700">
                  <a:solidFill>
                    <a:srgbClr val="CBCBCB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9636" name="Line 1412"/>
                <p:cNvSpPr>
                  <a:spLocks noChangeShapeType="1"/>
                </p:cNvSpPr>
                <p:nvPr/>
              </p:nvSpPr>
              <p:spPr bwMode="auto">
                <a:xfrm flipH="1" flipV="1">
                  <a:off x="1404" y="1832"/>
                  <a:ext cx="169" cy="24"/>
                </a:xfrm>
                <a:prstGeom prst="line">
                  <a:avLst/>
                </a:prstGeom>
                <a:noFill/>
                <a:ln w="12700">
                  <a:solidFill>
                    <a:srgbClr val="CBCBCB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9637" name="Line 1413"/>
                <p:cNvSpPr>
                  <a:spLocks noChangeShapeType="1"/>
                </p:cNvSpPr>
                <p:nvPr/>
              </p:nvSpPr>
              <p:spPr bwMode="auto">
                <a:xfrm flipH="1" flipV="1">
                  <a:off x="1400" y="1881"/>
                  <a:ext cx="169" cy="24"/>
                </a:xfrm>
                <a:prstGeom prst="line">
                  <a:avLst/>
                </a:prstGeom>
                <a:noFill/>
                <a:ln w="12700">
                  <a:solidFill>
                    <a:srgbClr val="CBCBCB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9638" name="Line 1414"/>
                <p:cNvSpPr>
                  <a:spLocks noChangeShapeType="1"/>
                </p:cNvSpPr>
                <p:nvPr/>
              </p:nvSpPr>
              <p:spPr bwMode="auto">
                <a:xfrm flipH="1" flipV="1">
                  <a:off x="1401" y="1926"/>
                  <a:ext cx="169" cy="24"/>
                </a:xfrm>
                <a:prstGeom prst="line">
                  <a:avLst/>
                </a:prstGeom>
                <a:noFill/>
                <a:ln w="12700">
                  <a:solidFill>
                    <a:srgbClr val="CBCBCB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9639" name="Line 1415"/>
                <p:cNvSpPr>
                  <a:spLocks noChangeShapeType="1"/>
                </p:cNvSpPr>
                <p:nvPr/>
              </p:nvSpPr>
              <p:spPr bwMode="auto">
                <a:xfrm flipH="1" flipV="1">
                  <a:off x="1400" y="1509"/>
                  <a:ext cx="169" cy="24"/>
                </a:xfrm>
                <a:prstGeom prst="line">
                  <a:avLst/>
                </a:prstGeom>
                <a:noFill/>
                <a:ln w="12700">
                  <a:solidFill>
                    <a:srgbClr val="CBCBCB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grpSp>
          <p:nvGrpSpPr>
            <p:cNvPr id="309640" name="Group 1416"/>
            <p:cNvGrpSpPr>
              <a:grpSpLocks/>
            </p:cNvGrpSpPr>
            <p:nvPr/>
          </p:nvGrpSpPr>
          <p:grpSpPr bwMode="auto">
            <a:xfrm>
              <a:off x="1192" y="1585"/>
              <a:ext cx="590" cy="224"/>
              <a:chOff x="1192" y="1585"/>
              <a:chExt cx="590" cy="224"/>
            </a:xfrm>
          </p:grpSpPr>
          <p:sp>
            <p:nvSpPr>
              <p:cNvPr id="309641" name="Freeform 1417"/>
              <p:cNvSpPr>
                <a:spLocks/>
              </p:cNvSpPr>
              <p:nvPr/>
            </p:nvSpPr>
            <p:spPr bwMode="auto">
              <a:xfrm>
                <a:off x="1260" y="1585"/>
                <a:ext cx="464" cy="137"/>
              </a:xfrm>
              <a:custGeom>
                <a:avLst/>
                <a:gdLst>
                  <a:gd name="T0" fmla="*/ 0 w 464"/>
                  <a:gd name="T1" fmla="*/ 42 h 137"/>
                  <a:gd name="T2" fmla="*/ 452 w 464"/>
                  <a:gd name="T3" fmla="*/ 0 h 137"/>
                  <a:gd name="T4" fmla="*/ 463 w 464"/>
                  <a:gd name="T5" fmla="*/ 92 h 137"/>
                  <a:gd name="T6" fmla="*/ 12 w 464"/>
                  <a:gd name="T7" fmla="*/ 136 h 137"/>
                  <a:gd name="T8" fmla="*/ 0 w 464"/>
                  <a:gd name="T9" fmla="*/ 42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4" h="137">
                    <a:moveTo>
                      <a:pt x="0" y="42"/>
                    </a:moveTo>
                    <a:lnTo>
                      <a:pt x="452" y="0"/>
                    </a:lnTo>
                    <a:lnTo>
                      <a:pt x="463" y="92"/>
                    </a:lnTo>
                    <a:lnTo>
                      <a:pt x="12" y="136"/>
                    </a:lnTo>
                    <a:lnTo>
                      <a:pt x="0" y="42"/>
                    </a:lnTo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69804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69804"/>
                      <a:invGamma/>
                    </a:schemeClr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642" name="Freeform 1418"/>
              <p:cNvSpPr>
                <a:spLocks/>
              </p:cNvSpPr>
              <p:nvPr/>
            </p:nvSpPr>
            <p:spPr bwMode="auto">
              <a:xfrm>
                <a:off x="1214" y="1622"/>
                <a:ext cx="101" cy="102"/>
              </a:xfrm>
              <a:custGeom>
                <a:avLst/>
                <a:gdLst>
                  <a:gd name="T0" fmla="*/ 50 w 101"/>
                  <a:gd name="T1" fmla="*/ 101 h 102"/>
                  <a:gd name="T2" fmla="*/ 85 w 101"/>
                  <a:gd name="T3" fmla="*/ 86 h 102"/>
                  <a:gd name="T4" fmla="*/ 100 w 101"/>
                  <a:gd name="T5" fmla="*/ 50 h 102"/>
                  <a:gd name="T6" fmla="*/ 96 w 101"/>
                  <a:gd name="T7" fmla="*/ 31 h 102"/>
                  <a:gd name="T8" fmla="*/ 86 w 101"/>
                  <a:gd name="T9" fmla="*/ 15 h 102"/>
                  <a:gd name="T10" fmla="*/ 50 w 101"/>
                  <a:gd name="T11" fmla="*/ 0 h 102"/>
                  <a:gd name="T12" fmla="*/ 31 w 101"/>
                  <a:gd name="T13" fmla="*/ 4 h 102"/>
                  <a:gd name="T14" fmla="*/ 15 w 101"/>
                  <a:gd name="T15" fmla="*/ 15 h 102"/>
                  <a:gd name="T16" fmla="*/ 0 w 101"/>
                  <a:gd name="T17" fmla="*/ 50 h 102"/>
                  <a:gd name="T18" fmla="*/ 15 w 101"/>
                  <a:gd name="T19" fmla="*/ 86 h 102"/>
                  <a:gd name="T20" fmla="*/ 50 w 101"/>
                  <a:gd name="T21" fmla="*/ 10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1" h="102">
                    <a:moveTo>
                      <a:pt x="50" y="101"/>
                    </a:moveTo>
                    <a:lnTo>
                      <a:pt x="85" y="86"/>
                    </a:lnTo>
                    <a:lnTo>
                      <a:pt x="100" y="50"/>
                    </a:lnTo>
                    <a:lnTo>
                      <a:pt x="96" y="31"/>
                    </a:lnTo>
                    <a:lnTo>
                      <a:pt x="86" y="15"/>
                    </a:lnTo>
                    <a:lnTo>
                      <a:pt x="50" y="0"/>
                    </a:lnTo>
                    <a:lnTo>
                      <a:pt x="31" y="4"/>
                    </a:lnTo>
                    <a:lnTo>
                      <a:pt x="15" y="15"/>
                    </a:lnTo>
                    <a:lnTo>
                      <a:pt x="0" y="50"/>
                    </a:lnTo>
                    <a:lnTo>
                      <a:pt x="15" y="86"/>
                    </a:lnTo>
                    <a:lnTo>
                      <a:pt x="50" y="101"/>
                    </a:lnTo>
                  </a:path>
                </a:pathLst>
              </a:custGeom>
              <a:solidFill>
                <a:schemeClr val="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643" name="Freeform 1419"/>
              <p:cNvSpPr>
                <a:spLocks/>
              </p:cNvSpPr>
              <p:nvPr/>
            </p:nvSpPr>
            <p:spPr bwMode="auto">
              <a:xfrm>
                <a:off x="1658" y="1626"/>
                <a:ext cx="100" cy="51"/>
              </a:xfrm>
              <a:custGeom>
                <a:avLst/>
                <a:gdLst>
                  <a:gd name="T0" fmla="*/ 99 w 100"/>
                  <a:gd name="T1" fmla="*/ 0 h 51"/>
                  <a:gd name="T2" fmla="*/ 96 w 100"/>
                  <a:gd name="T3" fmla="*/ 19 h 51"/>
                  <a:gd name="T4" fmla="*/ 85 w 100"/>
                  <a:gd name="T5" fmla="*/ 35 h 51"/>
                  <a:gd name="T6" fmla="*/ 50 w 100"/>
                  <a:gd name="T7" fmla="*/ 50 h 51"/>
                  <a:gd name="T8" fmla="*/ 15 w 100"/>
                  <a:gd name="T9" fmla="*/ 35 h 51"/>
                  <a:gd name="T10" fmla="*/ 0 w 100"/>
                  <a:gd name="T11" fmla="*/ 0 h 51"/>
                  <a:gd name="T12" fmla="*/ 99 w 100"/>
                  <a:gd name="T13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51">
                    <a:moveTo>
                      <a:pt x="99" y="0"/>
                    </a:moveTo>
                    <a:lnTo>
                      <a:pt x="96" y="19"/>
                    </a:lnTo>
                    <a:lnTo>
                      <a:pt x="85" y="35"/>
                    </a:lnTo>
                    <a:lnTo>
                      <a:pt x="50" y="50"/>
                    </a:lnTo>
                    <a:lnTo>
                      <a:pt x="15" y="35"/>
                    </a:lnTo>
                    <a:lnTo>
                      <a:pt x="0" y="0"/>
                    </a:lnTo>
                    <a:lnTo>
                      <a:pt x="99" y="0"/>
                    </a:lnTo>
                  </a:path>
                </a:pathLst>
              </a:custGeom>
              <a:solidFill>
                <a:schemeClr val="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644" name="Freeform 1420"/>
              <p:cNvSpPr>
                <a:spLocks/>
              </p:cNvSpPr>
              <p:nvPr/>
            </p:nvSpPr>
            <p:spPr bwMode="auto">
              <a:xfrm>
                <a:off x="1192" y="1585"/>
                <a:ext cx="590" cy="39"/>
              </a:xfrm>
              <a:custGeom>
                <a:avLst/>
                <a:gdLst>
                  <a:gd name="T0" fmla="*/ 589 w 590"/>
                  <a:gd name="T1" fmla="*/ 38 h 39"/>
                  <a:gd name="T2" fmla="*/ 589 w 590"/>
                  <a:gd name="T3" fmla="*/ 0 h 39"/>
                  <a:gd name="T4" fmla="*/ 0 w 590"/>
                  <a:gd name="T5" fmla="*/ 0 h 39"/>
                  <a:gd name="T6" fmla="*/ 0 w 590"/>
                  <a:gd name="T7" fmla="*/ 38 h 39"/>
                  <a:gd name="T8" fmla="*/ 589 w 590"/>
                  <a:gd name="T9" fmla="*/ 3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0" h="39">
                    <a:moveTo>
                      <a:pt x="589" y="38"/>
                    </a:moveTo>
                    <a:lnTo>
                      <a:pt x="589" y="0"/>
                    </a:lnTo>
                    <a:lnTo>
                      <a:pt x="0" y="0"/>
                    </a:lnTo>
                    <a:lnTo>
                      <a:pt x="0" y="38"/>
                    </a:lnTo>
                    <a:lnTo>
                      <a:pt x="589" y="38"/>
                    </a:lnTo>
                  </a:path>
                </a:pathLst>
              </a:custGeom>
              <a:gradFill rotWithShape="0">
                <a:gsLst>
                  <a:gs pos="0">
                    <a:srgbClr val="EAEAEA">
                      <a:gamma/>
                      <a:shade val="80000"/>
                      <a:invGamma/>
                    </a:srgbClr>
                  </a:gs>
                  <a:gs pos="50000">
                    <a:srgbClr val="EAEAEA"/>
                  </a:gs>
                  <a:gs pos="100000">
                    <a:srgbClr val="EAEAEA">
                      <a:gamma/>
                      <a:shade val="80000"/>
                      <a:invGamma/>
                    </a:srgbClr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645" name="Freeform 1421"/>
              <p:cNvSpPr>
                <a:spLocks/>
              </p:cNvSpPr>
              <p:nvPr/>
            </p:nvSpPr>
            <p:spPr bwMode="auto">
              <a:xfrm>
                <a:off x="1356" y="1623"/>
                <a:ext cx="261" cy="186"/>
              </a:xfrm>
              <a:custGeom>
                <a:avLst/>
                <a:gdLst>
                  <a:gd name="T0" fmla="*/ 0 w 261"/>
                  <a:gd name="T1" fmla="*/ 185 h 186"/>
                  <a:gd name="T2" fmla="*/ 260 w 261"/>
                  <a:gd name="T3" fmla="*/ 185 h 186"/>
                  <a:gd name="T4" fmla="*/ 260 w 261"/>
                  <a:gd name="T5" fmla="*/ 0 h 186"/>
                  <a:gd name="T6" fmla="*/ 0 w 261"/>
                  <a:gd name="T7" fmla="*/ 0 h 186"/>
                  <a:gd name="T8" fmla="*/ 0 w 261"/>
                  <a:gd name="T9" fmla="*/ 185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186">
                    <a:moveTo>
                      <a:pt x="0" y="185"/>
                    </a:moveTo>
                    <a:lnTo>
                      <a:pt x="260" y="185"/>
                    </a:lnTo>
                    <a:lnTo>
                      <a:pt x="260" y="0"/>
                    </a:lnTo>
                    <a:lnTo>
                      <a:pt x="0" y="0"/>
                    </a:lnTo>
                    <a:lnTo>
                      <a:pt x="0" y="185"/>
                    </a:lnTo>
                  </a:path>
                </a:pathLst>
              </a:custGeom>
              <a:gradFill rotWithShape="0">
                <a:gsLst>
                  <a:gs pos="0">
                    <a:srgbClr val="EAEAEA">
                      <a:gamma/>
                      <a:shade val="80000"/>
                      <a:invGamma/>
                    </a:srgbClr>
                  </a:gs>
                  <a:gs pos="50000">
                    <a:srgbClr val="EAEAEA"/>
                  </a:gs>
                  <a:gs pos="100000">
                    <a:srgbClr val="EAEAEA">
                      <a:gamma/>
                      <a:shade val="80000"/>
                      <a:invGamma/>
                    </a:srgbClr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309646" name="Group 1422"/>
            <p:cNvGrpSpPr>
              <a:grpSpLocks/>
            </p:cNvGrpSpPr>
            <p:nvPr/>
          </p:nvGrpSpPr>
          <p:grpSpPr bwMode="auto">
            <a:xfrm>
              <a:off x="2084" y="1513"/>
              <a:ext cx="730" cy="730"/>
              <a:chOff x="2084" y="1513"/>
              <a:chExt cx="730" cy="730"/>
            </a:xfrm>
          </p:grpSpPr>
          <p:sp>
            <p:nvSpPr>
              <p:cNvPr id="309647" name="Freeform 1423"/>
              <p:cNvSpPr>
                <a:spLocks/>
              </p:cNvSpPr>
              <p:nvPr/>
            </p:nvSpPr>
            <p:spPr bwMode="auto">
              <a:xfrm>
                <a:off x="2084" y="1513"/>
                <a:ext cx="730" cy="730"/>
              </a:xfrm>
              <a:custGeom>
                <a:avLst/>
                <a:gdLst>
                  <a:gd name="T0" fmla="*/ 326 w 730"/>
                  <a:gd name="T1" fmla="*/ 728 h 730"/>
                  <a:gd name="T2" fmla="*/ 272 w 730"/>
                  <a:gd name="T3" fmla="*/ 717 h 730"/>
                  <a:gd name="T4" fmla="*/ 223 w 730"/>
                  <a:gd name="T5" fmla="*/ 700 h 730"/>
                  <a:gd name="T6" fmla="*/ 175 w 730"/>
                  <a:gd name="T7" fmla="*/ 676 h 730"/>
                  <a:gd name="T8" fmla="*/ 132 w 730"/>
                  <a:gd name="T9" fmla="*/ 645 h 730"/>
                  <a:gd name="T10" fmla="*/ 95 w 730"/>
                  <a:gd name="T11" fmla="*/ 610 h 730"/>
                  <a:gd name="T12" fmla="*/ 62 w 730"/>
                  <a:gd name="T13" fmla="*/ 568 h 730"/>
                  <a:gd name="T14" fmla="*/ 36 w 730"/>
                  <a:gd name="T15" fmla="*/ 522 h 730"/>
                  <a:gd name="T16" fmla="*/ 15 w 730"/>
                  <a:gd name="T17" fmla="*/ 472 h 730"/>
                  <a:gd name="T18" fmla="*/ 3 w 730"/>
                  <a:gd name="T19" fmla="*/ 419 h 730"/>
                  <a:gd name="T20" fmla="*/ 0 w 730"/>
                  <a:gd name="T21" fmla="*/ 364 h 730"/>
                  <a:gd name="T22" fmla="*/ 3 w 730"/>
                  <a:gd name="T23" fmla="*/ 309 h 730"/>
                  <a:gd name="T24" fmla="*/ 15 w 730"/>
                  <a:gd name="T25" fmla="*/ 256 h 730"/>
                  <a:gd name="T26" fmla="*/ 36 w 730"/>
                  <a:gd name="T27" fmla="*/ 206 h 730"/>
                  <a:gd name="T28" fmla="*/ 62 w 730"/>
                  <a:gd name="T29" fmla="*/ 160 h 730"/>
                  <a:gd name="T30" fmla="*/ 95 w 730"/>
                  <a:gd name="T31" fmla="*/ 118 h 730"/>
                  <a:gd name="T32" fmla="*/ 132 w 730"/>
                  <a:gd name="T33" fmla="*/ 83 h 730"/>
                  <a:gd name="T34" fmla="*/ 175 w 730"/>
                  <a:gd name="T35" fmla="*/ 52 h 730"/>
                  <a:gd name="T36" fmla="*/ 223 w 730"/>
                  <a:gd name="T37" fmla="*/ 28 h 730"/>
                  <a:gd name="T38" fmla="*/ 272 w 730"/>
                  <a:gd name="T39" fmla="*/ 11 h 730"/>
                  <a:gd name="T40" fmla="*/ 326 w 730"/>
                  <a:gd name="T41" fmla="*/ 0 h 730"/>
                  <a:gd name="T42" fmla="*/ 383 w 730"/>
                  <a:gd name="T43" fmla="*/ 0 h 730"/>
                  <a:gd name="T44" fmla="*/ 438 w 730"/>
                  <a:gd name="T45" fmla="*/ 7 h 730"/>
                  <a:gd name="T46" fmla="*/ 490 w 730"/>
                  <a:gd name="T47" fmla="*/ 22 h 730"/>
                  <a:gd name="T48" fmla="*/ 538 w 730"/>
                  <a:gd name="T49" fmla="*/ 43 h 730"/>
                  <a:gd name="T50" fmla="*/ 582 w 730"/>
                  <a:gd name="T51" fmla="*/ 72 h 730"/>
                  <a:gd name="T52" fmla="*/ 622 w 730"/>
                  <a:gd name="T53" fmla="*/ 106 h 730"/>
                  <a:gd name="T54" fmla="*/ 656 w 730"/>
                  <a:gd name="T55" fmla="*/ 146 h 730"/>
                  <a:gd name="T56" fmla="*/ 685 w 730"/>
                  <a:gd name="T57" fmla="*/ 190 h 730"/>
                  <a:gd name="T58" fmla="*/ 706 w 730"/>
                  <a:gd name="T59" fmla="*/ 238 h 730"/>
                  <a:gd name="T60" fmla="*/ 721 w 730"/>
                  <a:gd name="T61" fmla="*/ 290 h 730"/>
                  <a:gd name="T62" fmla="*/ 729 w 730"/>
                  <a:gd name="T63" fmla="*/ 345 h 730"/>
                  <a:gd name="T64" fmla="*/ 728 w 730"/>
                  <a:gd name="T65" fmla="*/ 402 h 730"/>
                  <a:gd name="T66" fmla="*/ 717 w 730"/>
                  <a:gd name="T67" fmla="*/ 456 h 730"/>
                  <a:gd name="T68" fmla="*/ 700 w 730"/>
                  <a:gd name="T69" fmla="*/ 505 h 730"/>
                  <a:gd name="T70" fmla="*/ 676 w 730"/>
                  <a:gd name="T71" fmla="*/ 553 h 730"/>
                  <a:gd name="T72" fmla="*/ 645 w 730"/>
                  <a:gd name="T73" fmla="*/ 596 h 730"/>
                  <a:gd name="T74" fmla="*/ 610 w 730"/>
                  <a:gd name="T75" fmla="*/ 633 h 730"/>
                  <a:gd name="T76" fmla="*/ 568 w 730"/>
                  <a:gd name="T77" fmla="*/ 666 h 730"/>
                  <a:gd name="T78" fmla="*/ 522 w 730"/>
                  <a:gd name="T79" fmla="*/ 692 h 730"/>
                  <a:gd name="T80" fmla="*/ 472 w 730"/>
                  <a:gd name="T81" fmla="*/ 713 h 730"/>
                  <a:gd name="T82" fmla="*/ 419 w 730"/>
                  <a:gd name="T83" fmla="*/ 725 h 730"/>
                  <a:gd name="T84" fmla="*/ 364 w 730"/>
                  <a:gd name="T85" fmla="*/ 729 h 7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30" h="730">
                    <a:moveTo>
                      <a:pt x="364" y="729"/>
                    </a:moveTo>
                    <a:lnTo>
                      <a:pt x="345" y="729"/>
                    </a:lnTo>
                    <a:lnTo>
                      <a:pt x="326" y="728"/>
                    </a:lnTo>
                    <a:lnTo>
                      <a:pt x="309" y="725"/>
                    </a:lnTo>
                    <a:lnTo>
                      <a:pt x="290" y="721"/>
                    </a:lnTo>
                    <a:lnTo>
                      <a:pt x="272" y="717"/>
                    </a:lnTo>
                    <a:lnTo>
                      <a:pt x="256" y="713"/>
                    </a:lnTo>
                    <a:lnTo>
                      <a:pt x="238" y="706"/>
                    </a:lnTo>
                    <a:lnTo>
                      <a:pt x="223" y="700"/>
                    </a:lnTo>
                    <a:lnTo>
                      <a:pt x="206" y="692"/>
                    </a:lnTo>
                    <a:lnTo>
                      <a:pt x="190" y="685"/>
                    </a:lnTo>
                    <a:lnTo>
                      <a:pt x="175" y="676"/>
                    </a:lnTo>
                    <a:lnTo>
                      <a:pt x="160" y="666"/>
                    </a:lnTo>
                    <a:lnTo>
                      <a:pt x="146" y="656"/>
                    </a:lnTo>
                    <a:lnTo>
                      <a:pt x="132" y="645"/>
                    </a:lnTo>
                    <a:lnTo>
                      <a:pt x="118" y="633"/>
                    </a:lnTo>
                    <a:lnTo>
                      <a:pt x="106" y="622"/>
                    </a:lnTo>
                    <a:lnTo>
                      <a:pt x="95" y="610"/>
                    </a:lnTo>
                    <a:lnTo>
                      <a:pt x="83" y="596"/>
                    </a:lnTo>
                    <a:lnTo>
                      <a:pt x="72" y="582"/>
                    </a:lnTo>
                    <a:lnTo>
                      <a:pt x="62" y="568"/>
                    </a:lnTo>
                    <a:lnTo>
                      <a:pt x="52" y="553"/>
                    </a:lnTo>
                    <a:lnTo>
                      <a:pt x="43" y="538"/>
                    </a:lnTo>
                    <a:lnTo>
                      <a:pt x="36" y="522"/>
                    </a:lnTo>
                    <a:lnTo>
                      <a:pt x="28" y="505"/>
                    </a:lnTo>
                    <a:lnTo>
                      <a:pt x="22" y="490"/>
                    </a:lnTo>
                    <a:lnTo>
                      <a:pt x="15" y="472"/>
                    </a:lnTo>
                    <a:lnTo>
                      <a:pt x="11" y="456"/>
                    </a:lnTo>
                    <a:lnTo>
                      <a:pt x="7" y="438"/>
                    </a:lnTo>
                    <a:lnTo>
                      <a:pt x="3" y="419"/>
                    </a:lnTo>
                    <a:lnTo>
                      <a:pt x="0" y="402"/>
                    </a:lnTo>
                    <a:lnTo>
                      <a:pt x="0" y="383"/>
                    </a:lnTo>
                    <a:lnTo>
                      <a:pt x="0" y="364"/>
                    </a:lnTo>
                    <a:lnTo>
                      <a:pt x="0" y="345"/>
                    </a:lnTo>
                    <a:lnTo>
                      <a:pt x="0" y="326"/>
                    </a:lnTo>
                    <a:lnTo>
                      <a:pt x="3" y="309"/>
                    </a:lnTo>
                    <a:lnTo>
                      <a:pt x="7" y="290"/>
                    </a:lnTo>
                    <a:lnTo>
                      <a:pt x="11" y="272"/>
                    </a:lnTo>
                    <a:lnTo>
                      <a:pt x="15" y="256"/>
                    </a:lnTo>
                    <a:lnTo>
                      <a:pt x="22" y="238"/>
                    </a:lnTo>
                    <a:lnTo>
                      <a:pt x="28" y="223"/>
                    </a:lnTo>
                    <a:lnTo>
                      <a:pt x="36" y="206"/>
                    </a:lnTo>
                    <a:lnTo>
                      <a:pt x="43" y="190"/>
                    </a:lnTo>
                    <a:lnTo>
                      <a:pt x="52" y="175"/>
                    </a:lnTo>
                    <a:lnTo>
                      <a:pt x="62" y="160"/>
                    </a:lnTo>
                    <a:lnTo>
                      <a:pt x="72" y="146"/>
                    </a:lnTo>
                    <a:lnTo>
                      <a:pt x="83" y="132"/>
                    </a:lnTo>
                    <a:lnTo>
                      <a:pt x="95" y="118"/>
                    </a:lnTo>
                    <a:lnTo>
                      <a:pt x="106" y="106"/>
                    </a:lnTo>
                    <a:lnTo>
                      <a:pt x="118" y="95"/>
                    </a:lnTo>
                    <a:lnTo>
                      <a:pt x="132" y="83"/>
                    </a:lnTo>
                    <a:lnTo>
                      <a:pt x="146" y="72"/>
                    </a:lnTo>
                    <a:lnTo>
                      <a:pt x="160" y="62"/>
                    </a:lnTo>
                    <a:lnTo>
                      <a:pt x="175" y="52"/>
                    </a:lnTo>
                    <a:lnTo>
                      <a:pt x="190" y="43"/>
                    </a:lnTo>
                    <a:lnTo>
                      <a:pt x="206" y="36"/>
                    </a:lnTo>
                    <a:lnTo>
                      <a:pt x="223" y="28"/>
                    </a:lnTo>
                    <a:lnTo>
                      <a:pt x="238" y="22"/>
                    </a:lnTo>
                    <a:lnTo>
                      <a:pt x="256" y="15"/>
                    </a:lnTo>
                    <a:lnTo>
                      <a:pt x="272" y="11"/>
                    </a:lnTo>
                    <a:lnTo>
                      <a:pt x="290" y="7"/>
                    </a:lnTo>
                    <a:lnTo>
                      <a:pt x="309" y="3"/>
                    </a:lnTo>
                    <a:lnTo>
                      <a:pt x="326" y="0"/>
                    </a:lnTo>
                    <a:lnTo>
                      <a:pt x="345" y="0"/>
                    </a:lnTo>
                    <a:lnTo>
                      <a:pt x="364" y="0"/>
                    </a:lnTo>
                    <a:lnTo>
                      <a:pt x="383" y="0"/>
                    </a:lnTo>
                    <a:lnTo>
                      <a:pt x="402" y="0"/>
                    </a:lnTo>
                    <a:lnTo>
                      <a:pt x="419" y="3"/>
                    </a:lnTo>
                    <a:lnTo>
                      <a:pt x="438" y="7"/>
                    </a:lnTo>
                    <a:lnTo>
                      <a:pt x="456" y="11"/>
                    </a:lnTo>
                    <a:lnTo>
                      <a:pt x="472" y="15"/>
                    </a:lnTo>
                    <a:lnTo>
                      <a:pt x="490" y="22"/>
                    </a:lnTo>
                    <a:lnTo>
                      <a:pt x="505" y="28"/>
                    </a:lnTo>
                    <a:lnTo>
                      <a:pt x="522" y="36"/>
                    </a:lnTo>
                    <a:lnTo>
                      <a:pt x="538" y="43"/>
                    </a:lnTo>
                    <a:lnTo>
                      <a:pt x="553" y="52"/>
                    </a:lnTo>
                    <a:lnTo>
                      <a:pt x="568" y="62"/>
                    </a:lnTo>
                    <a:lnTo>
                      <a:pt x="582" y="72"/>
                    </a:lnTo>
                    <a:lnTo>
                      <a:pt x="596" y="83"/>
                    </a:lnTo>
                    <a:lnTo>
                      <a:pt x="610" y="95"/>
                    </a:lnTo>
                    <a:lnTo>
                      <a:pt x="622" y="106"/>
                    </a:lnTo>
                    <a:lnTo>
                      <a:pt x="633" y="118"/>
                    </a:lnTo>
                    <a:lnTo>
                      <a:pt x="645" y="132"/>
                    </a:lnTo>
                    <a:lnTo>
                      <a:pt x="656" y="146"/>
                    </a:lnTo>
                    <a:lnTo>
                      <a:pt x="666" y="160"/>
                    </a:lnTo>
                    <a:lnTo>
                      <a:pt x="676" y="175"/>
                    </a:lnTo>
                    <a:lnTo>
                      <a:pt x="685" y="190"/>
                    </a:lnTo>
                    <a:lnTo>
                      <a:pt x="692" y="206"/>
                    </a:lnTo>
                    <a:lnTo>
                      <a:pt x="700" y="223"/>
                    </a:lnTo>
                    <a:lnTo>
                      <a:pt x="706" y="238"/>
                    </a:lnTo>
                    <a:lnTo>
                      <a:pt x="713" y="256"/>
                    </a:lnTo>
                    <a:lnTo>
                      <a:pt x="717" y="272"/>
                    </a:lnTo>
                    <a:lnTo>
                      <a:pt x="721" y="290"/>
                    </a:lnTo>
                    <a:lnTo>
                      <a:pt x="725" y="309"/>
                    </a:lnTo>
                    <a:lnTo>
                      <a:pt x="728" y="326"/>
                    </a:lnTo>
                    <a:lnTo>
                      <a:pt x="729" y="345"/>
                    </a:lnTo>
                    <a:lnTo>
                      <a:pt x="729" y="364"/>
                    </a:lnTo>
                    <a:lnTo>
                      <a:pt x="729" y="383"/>
                    </a:lnTo>
                    <a:lnTo>
                      <a:pt x="728" y="402"/>
                    </a:lnTo>
                    <a:lnTo>
                      <a:pt x="725" y="419"/>
                    </a:lnTo>
                    <a:lnTo>
                      <a:pt x="721" y="438"/>
                    </a:lnTo>
                    <a:lnTo>
                      <a:pt x="717" y="456"/>
                    </a:lnTo>
                    <a:lnTo>
                      <a:pt x="713" y="472"/>
                    </a:lnTo>
                    <a:lnTo>
                      <a:pt x="706" y="490"/>
                    </a:lnTo>
                    <a:lnTo>
                      <a:pt x="700" y="505"/>
                    </a:lnTo>
                    <a:lnTo>
                      <a:pt x="692" y="522"/>
                    </a:lnTo>
                    <a:lnTo>
                      <a:pt x="685" y="538"/>
                    </a:lnTo>
                    <a:lnTo>
                      <a:pt x="676" y="553"/>
                    </a:lnTo>
                    <a:lnTo>
                      <a:pt x="666" y="568"/>
                    </a:lnTo>
                    <a:lnTo>
                      <a:pt x="656" y="582"/>
                    </a:lnTo>
                    <a:lnTo>
                      <a:pt x="645" y="596"/>
                    </a:lnTo>
                    <a:lnTo>
                      <a:pt x="633" y="610"/>
                    </a:lnTo>
                    <a:lnTo>
                      <a:pt x="622" y="622"/>
                    </a:lnTo>
                    <a:lnTo>
                      <a:pt x="610" y="633"/>
                    </a:lnTo>
                    <a:lnTo>
                      <a:pt x="596" y="645"/>
                    </a:lnTo>
                    <a:lnTo>
                      <a:pt x="582" y="656"/>
                    </a:lnTo>
                    <a:lnTo>
                      <a:pt x="568" y="666"/>
                    </a:lnTo>
                    <a:lnTo>
                      <a:pt x="553" y="676"/>
                    </a:lnTo>
                    <a:lnTo>
                      <a:pt x="538" y="685"/>
                    </a:lnTo>
                    <a:lnTo>
                      <a:pt x="522" y="692"/>
                    </a:lnTo>
                    <a:lnTo>
                      <a:pt x="505" y="700"/>
                    </a:lnTo>
                    <a:lnTo>
                      <a:pt x="490" y="706"/>
                    </a:lnTo>
                    <a:lnTo>
                      <a:pt x="472" y="713"/>
                    </a:lnTo>
                    <a:lnTo>
                      <a:pt x="456" y="717"/>
                    </a:lnTo>
                    <a:lnTo>
                      <a:pt x="438" y="721"/>
                    </a:lnTo>
                    <a:lnTo>
                      <a:pt x="419" y="725"/>
                    </a:lnTo>
                    <a:lnTo>
                      <a:pt x="402" y="728"/>
                    </a:lnTo>
                    <a:lnTo>
                      <a:pt x="383" y="729"/>
                    </a:lnTo>
                    <a:lnTo>
                      <a:pt x="364" y="729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648" name="Freeform 1424"/>
              <p:cNvSpPr>
                <a:spLocks/>
              </p:cNvSpPr>
              <p:nvPr/>
            </p:nvSpPr>
            <p:spPr bwMode="auto">
              <a:xfrm>
                <a:off x="2098" y="1527"/>
                <a:ext cx="702" cy="704"/>
              </a:xfrm>
              <a:custGeom>
                <a:avLst/>
                <a:gdLst>
                  <a:gd name="T0" fmla="*/ 314 w 702"/>
                  <a:gd name="T1" fmla="*/ 701 h 704"/>
                  <a:gd name="T2" fmla="*/ 262 w 702"/>
                  <a:gd name="T3" fmla="*/ 691 h 704"/>
                  <a:gd name="T4" fmla="*/ 213 w 702"/>
                  <a:gd name="T5" fmla="*/ 675 h 704"/>
                  <a:gd name="T6" fmla="*/ 168 w 702"/>
                  <a:gd name="T7" fmla="*/ 651 h 704"/>
                  <a:gd name="T8" fmla="*/ 127 w 702"/>
                  <a:gd name="T9" fmla="*/ 622 h 704"/>
                  <a:gd name="T10" fmla="*/ 91 w 702"/>
                  <a:gd name="T11" fmla="*/ 588 h 704"/>
                  <a:gd name="T12" fmla="*/ 59 w 702"/>
                  <a:gd name="T13" fmla="*/ 547 h 704"/>
                  <a:gd name="T14" fmla="*/ 34 w 702"/>
                  <a:gd name="T15" fmla="*/ 503 h 704"/>
                  <a:gd name="T16" fmla="*/ 15 w 702"/>
                  <a:gd name="T17" fmla="*/ 455 h 704"/>
                  <a:gd name="T18" fmla="*/ 3 w 702"/>
                  <a:gd name="T19" fmla="*/ 404 h 704"/>
                  <a:gd name="T20" fmla="*/ 0 w 702"/>
                  <a:gd name="T21" fmla="*/ 351 h 704"/>
                  <a:gd name="T22" fmla="*/ 3 w 702"/>
                  <a:gd name="T23" fmla="*/ 297 h 704"/>
                  <a:gd name="T24" fmla="*/ 15 w 702"/>
                  <a:gd name="T25" fmla="*/ 247 h 704"/>
                  <a:gd name="T26" fmla="*/ 34 w 702"/>
                  <a:gd name="T27" fmla="*/ 199 h 704"/>
                  <a:gd name="T28" fmla="*/ 59 w 702"/>
                  <a:gd name="T29" fmla="*/ 155 h 704"/>
                  <a:gd name="T30" fmla="*/ 91 w 702"/>
                  <a:gd name="T31" fmla="*/ 115 h 704"/>
                  <a:gd name="T32" fmla="*/ 127 w 702"/>
                  <a:gd name="T33" fmla="*/ 80 h 704"/>
                  <a:gd name="T34" fmla="*/ 168 w 702"/>
                  <a:gd name="T35" fmla="*/ 51 h 704"/>
                  <a:gd name="T36" fmla="*/ 213 w 702"/>
                  <a:gd name="T37" fmla="*/ 28 h 704"/>
                  <a:gd name="T38" fmla="*/ 262 w 702"/>
                  <a:gd name="T39" fmla="*/ 11 h 704"/>
                  <a:gd name="T40" fmla="*/ 314 w 702"/>
                  <a:gd name="T41" fmla="*/ 1 h 704"/>
                  <a:gd name="T42" fmla="*/ 367 w 702"/>
                  <a:gd name="T43" fmla="*/ 0 h 704"/>
                  <a:gd name="T44" fmla="*/ 420 w 702"/>
                  <a:gd name="T45" fmla="*/ 7 h 704"/>
                  <a:gd name="T46" fmla="*/ 470 w 702"/>
                  <a:gd name="T47" fmla="*/ 21 h 704"/>
                  <a:gd name="T48" fmla="*/ 517 w 702"/>
                  <a:gd name="T49" fmla="*/ 42 h 704"/>
                  <a:gd name="T50" fmla="*/ 560 w 702"/>
                  <a:gd name="T51" fmla="*/ 70 h 704"/>
                  <a:gd name="T52" fmla="*/ 598 w 702"/>
                  <a:gd name="T53" fmla="*/ 103 h 704"/>
                  <a:gd name="T54" fmla="*/ 630 w 702"/>
                  <a:gd name="T55" fmla="*/ 141 h 704"/>
                  <a:gd name="T56" fmla="*/ 658 w 702"/>
                  <a:gd name="T57" fmla="*/ 184 h 704"/>
                  <a:gd name="T58" fmla="*/ 680 w 702"/>
                  <a:gd name="T59" fmla="*/ 231 h 704"/>
                  <a:gd name="T60" fmla="*/ 693 w 702"/>
                  <a:gd name="T61" fmla="*/ 281 h 704"/>
                  <a:gd name="T62" fmla="*/ 701 w 702"/>
                  <a:gd name="T63" fmla="*/ 334 h 704"/>
                  <a:gd name="T64" fmla="*/ 700 w 702"/>
                  <a:gd name="T65" fmla="*/ 386 h 704"/>
                  <a:gd name="T66" fmla="*/ 689 w 702"/>
                  <a:gd name="T67" fmla="*/ 439 h 704"/>
                  <a:gd name="T68" fmla="*/ 673 w 702"/>
                  <a:gd name="T69" fmla="*/ 488 h 704"/>
                  <a:gd name="T70" fmla="*/ 649 w 702"/>
                  <a:gd name="T71" fmla="*/ 533 h 704"/>
                  <a:gd name="T72" fmla="*/ 620 w 702"/>
                  <a:gd name="T73" fmla="*/ 574 h 704"/>
                  <a:gd name="T74" fmla="*/ 586 w 702"/>
                  <a:gd name="T75" fmla="*/ 611 h 704"/>
                  <a:gd name="T76" fmla="*/ 546 w 702"/>
                  <a:gd name="T77" fmla="*/ 643 h 704"/>
                  <a:gd name="T78" fmla="*/ 502 w 702"/>
                  <a:gd name="T79" fmla="*/ 668 h 704"/>
                  <a:gd name="T80" fmla="*/ 454 w 702"/>
                  <a:gd name="T81" fmla="*/ 687 h 704"/>
                  <a:gd name="T82" fmla="*/ 404 w 702"/>
                  <a:gd name="T83" fmla="*/ 699 h 704"/>
                  <a:gd name="T84" fmla="*/ 350 w 702"/>
                  <a:gd name="T85" fmla="*/ 703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02" h="704">
                    <a:moveTo>
                      <a:pt x="350" y="703"/>
                    </a:moveTo>
                    <a:lnTo>
                      <a:pt x="333" y="703"/>
                    </a:lnTo>
                    <a:lnTo>
                      <a:pt x="314" y="701"/>
                    </a:lnTo>
                    <a:lnTo>
                      <a:pt x="296" y="699"/>
                    </a:lnTo>
                    <a:lnTo>
                      <a:pt x="280" y="695"/>
                    </a:lnTo>
                    <a:lnTo>
                      <a:pt x="262" y="691"/>
                    </a:lnTo>
                    <a:lnTo>
                      <a:pt x="246" y="687"/>
                    </a:lnTo>
                    <a:lnTo>
                      <a:pt x="230" y="681"/>
                    </a:lnTo>
                    <a:lnTo>
                      <a:pt x="213" y="675"/>
                    </a:lnTo>
                    <a:lnTo>
                      <a:pt x="198" y="668"/>
                    </a:lnTo>
                    <a:lnTo>
                      <a:pt x="183" y="660"/>
                    </a:lnTo>
                    <a:lnTo>
                      <a:pt x="168" y="651"/>
                    </a:lnTo>
                    <a:lnTo>
                      <a:pt x="154" y="643"/>
                    </a:lnTo>
                    <a:lnTo>
                      <a:pt x="140" y="632"/>
                    </a:lnTo>
                    <a:lnTo>
                      <a:pt x="127" y="622"/>
                    </a:lnTo>
                    <a:lnTo>
                      <a:pt x="114" y="611"/>
                    </a:lnTo>
                    <a:lnTo>
                      <a:pt x="102" y="600"/>
                    </a:lnTo>
                    <a:lnTo>
                      <a:pt x="91" y="588"/>
                    </a:lnTo>
                    <a:lnTo>
                      <a:pt x="80" y="574"/>
                    </a:lnTo>
                    <a:lnTo>
                      <a:pt x="70" y="561"/>
                    </a:lnTo>
                    <a:lnTo>
                      <a:pt x="59" y="547"/>
                    </a:lnTo>
                    <a:lnTo>
                      <a:pt x="51" y="533"/>
                    </a:lnTo>
                    <a:lnTo>
                      <a:pt x="42" y="519"/>
                    </a:lnTo>
                    <a:lnTo>
                      <a:pt x="34" y="503"/>
                    </a:lnTo>
                    <a:lnTo>
                      <a:pt x="27" y="488"/>
                    </a:lnTo>
                    <a:lnTo>
                      <a:pt x="20" y="472"/>
                    </a:lnTo>
                    <a:lnTo>
                      <a:pt x="15" y="455"/>
                    </a:lnTo>
                    <a:lnTo>
                      <a:pt x="11" y="439"/>
                    </a:lnTo>
                    <a:lnTo>
                      <a:pt x="7" y="421"/>
                    </a:lnTo>
                    <a:lnTo>
                      <a:pt x="3" y="404"/>
                    </a:lnTo>
                    <a:lnTo>
                      <a:pt x="0" y="386"/>
                    </a:lnTo>
                    <a:lnTo>
                      <a:pt x="0" y="369"/>
                    </a:lnTo>
                    <a:lnTo>
                      <a:pt x="0" y="351"/>
                    </a:lnTo>
                    <a:lnTo>
                      <a:pt x="0" y="334"/>
                    </a:lnTo>
                    <a:lnTo>
                      <a:pt x="0" y="315"/>
                    </a:lnTo>
                    <a:lnTo>
                      <a:pt x="3" y="297"/>
                    </a:lnTo>
                    <a:lnTo>
                      <a:pt x="7" y="281"/>
                    </a:lnTo>
                    <a:lnTo>
                      <a:pt x="11" y="264"/>
                    </a:lnTo>
                    <a:lnTo>
                      <a:pt x="15" y="247"/>
                    </a:lnTo>
                    <a:lnTo>
                      <a:pt x="20" y="231"/>
                    </a:lnTo>
                    <a:lnTo>
                      <a:pt x="27" y="214"/>
                    </a:lnTo>
                    <a:lnTo>
                      <a:pt x="34" y="199"/>
                    </a:lnTo>
                    <a:lnTo>
                      <a:pt x="42" y="184"/>
                    </a:lnTo>
                    <a:lnTo>
                      <a:pt x="51" y="169"/>
                    </a:lnTo>
                    <a:lnTo>
                      <a:pt x="59" y="155"/>
                    </a:lnTo>
                    <a:lnTo>
                      <a:pt x="70" y="141"/>
                    </a:lnTo>
                    <a:lnTo>
                      <a:pt x="80" y="128"/>
                    </a:lnTo>
                    <a:lnTo>
                      <a:pt x="91" y="115"/>
                    </a:lnTo>
                    <a:lnTo>
                      <a:pt x="102" y="103"/>
                    </a:lnTo>
                    <a:lnTo>
                      <a:pt x="114" y="91"/>
                    </a:lnTo>
                    <a:lnTo>
                      <a:pt x="127" y="80"/>
                    </a:lnTo>
                    <a:lnTo>
                      <a:pt x="140" y="70"/>
                    </a:lnTo>
                    <a:lnTo>
                      <a:pt x="154" y="60"/>
                    </a:lnTo>
                    <a:lnTo>
                      <a:pt x="168" y="51"/>
                    </a:lnTo>
                    <a:lnTo>
                      <a:pt x="183" y="42"/>
                    </a:lnTo>
                    <a:lnTo>
                      <a:pt x="198" y="35"/>
                    </a:lnTo>
                    <a:lnTo>
                      <a:pt x="213" y="28"/>
                    </a:lnTo>
                    <a:lnTo>
                      <a:pt x="230" y="21"/>
                    </a:lnTo>
                    <a:lnTo>
                      <a:pt x="246" y="16"/>
                    </a:lnTo>
                    <a:lnTo>
                      <a:pt x="262" y="11"/>
                    </a:lnTo>
                    <a:lnTo>
                      <a:pt x="280" y="7"/>
                    </a:lnTo>
                    <a:lnTo>
                      <a:pt x="296" y="3"/>
                    </a:lnTo>
                    <a:lnTo>
                      <a:pt x="314" y="1"/>
                    </a:lnTo>
                    <a:lnTo>
                      <a:pt x="333" y="0"/>
                    </a:lnTo>
                    <a:lnTo>
                      <a:pt x="350" y="0"/>
                    </a:lnTo>
                    <a:lnTo>
                      <a:pt x="367" y="0"/>
                    </a:lnTo>
                    <a:lnTo>
                      <a:pt x="386" y="1"/>
                    </a:lnTo>
                    <a:lnTo>
                      <a:pt x="404" y="3"/>
                    </a:lnTo>
                    <a:lnTo>
                      <a:pt x="420" y="7"/>
                    </a:lnTo>
                    <a:lnTo>
                      <a:pt x="438" y="11"/>
                    </a:lnTo>
                    <a:lnTo>
                      <a:pt x="454" y="16"/>
                    </a:lnTo>
                    <a:lnTo>
                      <a:pt x="470" y="21"/>
                    </a:lnTo>
                    <a:lnTo>
                      <a:pt x="487" y="28"/>
                    </a:lnTo>
                    <a:lnTo>
                      <a:pt x="502" y="35"/>
                    </a:lnTo>
                    <a:lnTo>
                      <a:pt x="517" y="42"/>
                    </a:lnTo>
                    <a:lnTo>
                      <a:pt x="532" y="51"/>
                    </a:lnTo>
                    <a:lnTo>
                      <a:pt x="546" y="60"/>
                    </a:lnTo>
                    <a:lnTo>
                      <a:pt x="560" y="70"/>
                    </a:lnTo>
                    <a:lnTo>
                      <a:pt x="573" y="80"/>
                    </a:lnTo>
                    <a:lnTo>
                      <a:pt x="586" y="91"/>
                    </a:lnTo>
                    <a:lnTo>
                      <a:pt x="598" y="103"/>
                    </a:lnTo>
                    <a:lnTo>
                      <a:pt x="609" y="115"/>
                    </a:lnTo>
                    <a:lnTo>
                      <a:pt x="620" y="128"/>
                    </a:lnTo>
                    <a:lnTo>
                      <a:pt x="630" y="141"/>
                    </a:lnTo>
                    <a:lnTo>
                      <a:pt x="641" y="155"/>
                    </a:lnTo>
                    <a:lnTo>
                      <a:pt x="649" y="169"/>
                    </a:lnTo>
                    <a:lnTo>
                      <a:pt x="658" y="184"/>
                    </a:lnTo>
                    <a:lnTo>
                      <a:pt x="666" y="199"/>
                    </a:lnTo>
                    <a:lnTo>
                      <a:pt x="673" y="214"/>
                    </a:lnTo>
                    <a:lnTo>
                      <a:pt x="680" y="231"/>
                    </a:lnTo>
                    <a:lnTo>
                      <a:pt x="685" y="247"/>
                    </a:lnTo>
                    <a:lnTo>
                      <a:pt x="689" y="264"/>
                    </a:lnTo>
                    <a:lnTo>
                      <a:pt x="693" y="281"/>
                    </a:lnTo>
                    <a:lnTo>
                      <a:pt x="697" y="297"/>
                    </a:lnTo>
                    <a:lnTo>
                      <a:pt x="700" y="315"/>
                    </a:lnTo>
                    <a:lnTo>
                      <a:pt x="701" y="334"/>
                    </a:lnTo>
                    <a:lnTo>
                      <a:pt x="701" y="351"/>
                    </a:lnTo>
                    <a:lnTo>
                      <a:pt x="701" y="369"/>
                    </a:lnTo>
                    <a:lnTo>
                      <a:pt x="700" y="386"/>
                    </a:lnTo>
                    <a:lnTo>
                      <a:pt x="697" y="404"/>
                    </a:lnTo>
                    <a:lnTo>
                      <a:pt x="693" y="421"/>
                    </a:lnTo>
                    <a:lnTo>
                      <a:pt x="689" y="439"/>
                    </a:lnTo>
                    <a:lnTo>
                      <a:pt x="685" y="455"/>
                    </a:lnTo>
                    <a:lnTo>
                      <a:pt x="680" y="472"/>
                    </a:lnTo>
                    <a:lnTo>
                      <a:pt x="673" y="488"/>
                    </a:lnTo>
                    <a:lnTo>
                      <a:pt x="666" y="503"/>
                    </a:lnTo>
                    <a:lnTo>
                      <a:pt x="658" y="519"/>
                    </a:lnTo>
                    <a:lnTo>
                      <a:pt x="649" y="533"/>
                    </a:lnTo>
                    <a:lnTo>
                      <a:pt x="641" y="547"/>
                    </a:lnTo>
                    <a:lnTo>
                      <a:pt x="630" y="561"/>
                    </a:lnTo>
                    <a:lnTo>
                      <a:pt x="620" y="574"/>
                    </a:lnTo>
                    <a:lnTo>
                      <a:pt x="609" y="588"/>
                    </a:lnTo>
                    <a:lnTo>
                      <a:pt x="598" y="600"/>
                    </a:lnTo>
                    <a:lnTo>
                      <a:pt x="586" y="611"/>
                    </a:lnTo>
                    <a:lnTo>
                      <a:pt x="573" y="622"/>
                    </a:lnTo>
                    <a:lnTo>
                      <a:pt x="560" y="632"/>
                    </a:lnTo>
                    <a:lnTo>
                      <a:pt x="546" y="643"/>
                    </a:lnTo>
                    <a:lnTo>
                      <a:pt x="532" y="651"/>
                    </a:lnTo>
                    <a:lnTo>
                      <a:pt x="517" y="660"/>
                    </a:lnTo>
                    <a:lnTo>
                      <a:pt x="502" y="668"/>
                    </a:lnTo>
                    <a:lnTo>
                      <a:pt x="487" y="675"/>
                    </a:lnTo>
                    <a:lnTo>
                      <a:pt x="470" y="681"/>
                    </a:lnTo>
                    <a:lnTo>
                      <a:pt x="454" y="687"/>
                    </a:lnTo>
                    <a:lnTo>
                      <a:pt x="438" y="691"/>
                    </a:lnTo>
                    <a:lnTo>
                      <a:pt x="420" y="695"/>
                    </a:lnTo>
                    <a:lnTo>
                      <a:pt x="404" y="699"/>
                    </a:lnTo>
                    <a:lnTo>
                      <a:pt x="386" y="701"/>
                    </a:lnTo>
                    <a:lnTo>
                      <a:pt x="367" y="703"/>
                    </a:lnTo>
                    <a:lnTo>
                      <a:pt x="350" y="703"/>
                    </a:lnTo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9804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12700" cap="rnd" cmpd="sng">
                <a:solidFill>
                  <a:srgbClr val="777777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649" name="Freeform 1425"/>
              <p:cNvSpPr>
                <a:spLocks/>
              </p:cNvSpPr>
              <p:nvPr/>
            </p:nvSpPr>
            <p:spPr bwMode="auto">
              <a:xfrm>
                <a:off x="2138" y="1567"/>
                <a:ext cx="622" cy="622"/>
              </a:xfrm>
              <a:custGeom>
                <a:avLst/>
                <a:gdLst>
                  <a:gd name="T0" fmla="*/ 279 w 622"/>
                  <a:gd name="T1" fmla="*/ 618 h 622"/>
                  <a:gd name="T2" fmla="*/ 232 w 622"/>
                  <a:gd name="T3" fmla="*/ 611 h 622"/>
                  <a:gd name="T4" fmla="*/ 190 w 622"/>
                  <a:gd name="T5" fmla="*/ 596 h 622"/>
                  <a:gd name="T6" fmla="*/ 150 w 622"/>
                  <a:gd name="T7" fmla="*/ 576 h 622"/>
                  <a:gd name="T8" fmla="*/ 114 w 622"/>
                  <a:gd name="T9" fmla="*/ 549 h 622"/>
                  <a:gd name="T10" fmla="*/ 81 w 622"/>
                  <a:gd name="T11" fmla="*/ 518 h 622"/>
                  <a:gd name="T12" fmla="*/ 53 w 622"/>
                  <a:gd name="T13" fmla="*/ 483 h 622"/>
                  <a:gd name="T14" fmla="*/ 30 w 622"/>
                  <a:gd name="T15" fmla="*/ 444 h 622"/>
                  <a:gd name="T16" fmla="*/ 15 w 622"/>
                  <a:gd name="T17" fmla="*/ 401 h 622"/>
                  <a:gd name="T18" fmla="*/ 3 w 622"/>
                  <a:gd name="T19" fmla="*/ 358 h 622"/>
                  <a:gd name="T20" fmla="*/ 0 w 622"/>
                  <a:gd name="T21" fmla="*/ 310 h 622"/>
                  <a:gd name="T22" fmla="*/ 3 w 622"/>
                  <a:gd name="T23" fmla="*/ 262 h 622"/>
                  <a:gd name="T24" fmla="*/ 15 w 622"/>
                  <a:gd name="T25" fmla="*/ 219 h 622"/>
                  <a:gd name="T26" fmla="*/ 30 w 622"/>
                  <a:gd name="T27" fmla="*/ 176 h 622"/>
                  <a:gd name="T28" fmla="*/ 53 w 622"/>
                  <a:gd name="T29" fmla="*/ 137 h 622"/>
                  <a:gd name="T30" fmla="*/ 81 w 622"/>
                  <a:gd name="T31" fmla="*/ 102 h 622"/>
                  <a:gd name="T32" fmla="*/ 114 w 622"/>
                  <a:gd name="T33" fmla="*/ 71 h 622"/>
                  <a:gd name="T34" fmla="*/ 150 w 622"/>
                  <a:gd name="T35" fmla="*/ 44 h 622"/>
                  <a:gd name="T36" fmla="*/ 190 w 622"/>
                  <a:gd name="T37" fmla="*/ 24 h 622"/>
                  <a:gd name="T38" fmla="*/ 232 w 622"/>
                  <a:gd name="T39" fmla="*/ 9 h 622"/>
                  <a:gd name="T40" fmla="*/ 279 w 622"/>
                  <a:gd name="T41" fmla="*/ 2 h 622"/>
                  <a:gd name="T42" fmla="*/ 326 w 622"/>
                  <a:gd name="T43" fmla="*/ 1 h 622"/>
                  <a:gd name="T44" fmla="*/ 373 w 622"/>
                  <a:gd name="T45" fmla="*/ 5 h 622"/>
                  <a:gd name="T46" fmla="*/ 417 w 622"/>
                  <a:gd name="T47" fmla="*/ 18 h 622"/>
                  <a:gd name="T48" fmla="*/ 458 w 622"/>
                  <a:gd name="T49" fmla="*/ 37 h 622"/>
                  <a:gd name="T50" fmla="*/ 495 w 622"/>
                  <a:gd name="T51" fmla="*/ 62 h 622"/>
                  <a:gd name="T52" fmla="*/ 529 w 622"/>
                  <a:gd name="T53" fmla="*/ 91 h 622"/>
                  <a:gd name="T54" fmla="*/ 558 w 622"/>
                  <a:gd name="T55" fmla="*/ 125 h 622"/>
                  <a:gd name="T56" fmla="*/ 583 w 622"/>
                  <a:gd name="T57" fmla="*/ 162 h 622"/>
                  <a:gd name="T58" fmla="*/ 602 w 622"/>
                  <a:gd name="T59" fmla="*/ 203 h 622"/>
                  <a:gd name="T60" fmla="*/ 615 w 622"/>
                  <a:gd name="T61" fmla="*/ 247 h 622"/>
                  <a:gd name="T62" fmla="*/ 619 w 622"/>
                  <a:gd name="T63" fmla="*/ 294 h 622"/>
                  <a:gd name="T64" fmla="*/ 618 w 622"/>
                  <a:gd name="T65" fmla="*/ 341 h 622"/>
                  <a:gd name="T66" fmla="*/ 611 w 622"/>
                  <a:gd name="T67" fmla="*/ 388 h 622"/>
                  <a:gd name="T68" fmla="*/ 596 w 622"/>
                  <a:gd name="T69" fmla="*/ 430 h 622"/>
                  <a:gd name="T70" fmla="*/ 576 w 622"/>
                  <a:gd name="T71" fmla="*/ 470 h 622"/>
                  <a:gd name="T72" fmla="*/ 549 w 622"/>
                  <a:gd name="T73" fmla="*/ 506 h 622"/>
                  <a:gd name="T74" fmla="*/ 518 w 622"/>
                  <a:gd name="T75" fmla="*/ 539 h 622"/>
                  <a:gd name="T76" fmla="*/ 483 w 622"/>
                  <a:gd name="T77" fmla="*/ 567 h 622"/>
                  <a:gd name="T78" fmla="*/ 444 w 622"/>
                  <a:gd name="T79" fmla="*/ 590 h 622"/>
                  <a:gd name="T80" fmla="*/ 401 w 622"/>
                  <a:gd name="T81" fmla="*/ 605 h 622"/>
                  <a:gd name="T82" fmla="*/ 358 w 622"/>
                  <a:gd name="T83" fmla="*/ 617 h 622"/>
                  <a:gd name="T84" fmla="*/ 310 w 622"/>
                  <a:gd name="T85" fmla="*/ 621 h 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22" h="622">
                    <a:moveTo>
                      <a:pt x="310" y="621"/>
                    </a:moveTo>
                    <a:lnTo>
                      <a:pt x="294" y="619"/>
                    </a:lnTo>
                    <a:lnTo>
                      <a:pt x="279" y="618"/>
                    </a:lnTo>
                    <a:lnTo>
                      <a:pt x="262" y="617"/>
                    </a:lnTo>
                    <a:lnTo>
                      <a:pt x="247" y="615"/>
                    </a:lnTo>
                    <a:lnTo>
                      <a:pt x="232" y="611"/>
                    </a:lnTo>
                    <a:lnTo>
                      <a:pt x="219" y="605"/>
                    </a:lnTo>
                    <a:lnTo>
                      <a:pt x="203" y="602"/>
                    </a:lnTo>
                    <a:lnTo>
                      <a:pt x="190" y="596"/>
                    </a:lnTo>
                    <a:lnTo>
                      <a:pt x="176" y="590"/>
                    </a:lnTo>
                    <a:lnTo>
                      <a:pt x="162" y="583"/>
                    </a:lnTo>
                    <a:lnTo>
                      <a:pt x="150" y="576"/>
                    </a:lnTo>
                    <a:lnTo>
                      <a:pt x="137" y="567"/>
                    </a:lnTo>
                    <a:lnTo>
                      <a:pt x="125" y="558"/>
                    </a:lnTo>
                    <a:lnTo>
                      <a:pt x="114" y="549"/>
                    </a:lnTo>
                    <a:lnTo>
                      <a:pt x="102" y="539"/>
                    </a:lnTo>
                    <a:lnTo>
                      <a:pt x="91" y="529"/>
                    </a:lnTo>
                    <a:lnTo>
                      <a:pt x="81" y="518"/>
                    </a:lnTo>
                    <a:lnTo>
                      <a:pt x="71" y="506"/>
                    </a:lnTo>
                    <a:lnTo>
                      <a:pt x="62" y="495"/>
                    </a:lnTo>
                    <a:lnTo>
                      <a:pt x="53" y="483"/>
                    </a:lnTo>
                    <a:lnTo>
                      <a:pt x="44" y="470"/>
                    </a:lnTo>
                    <a:lnTo>
                      <a:pt x="37" y="458"/>
                    </a:lnTo>
                    <a:lnTo>
                      <a:pt x="30" y="444"/>
                    </a:lnTo>
                    <a:lnTo>
                      <a:pt x="24" y="430"/>
                    </a:lnTo>
                    <a:lnTo>
                      <a:pt x="18" y="417"/>
                    </a:lnTo>
                    <a:lnTo>
                      <a:pt x="15" y="401"/>
                    </a:lnTo>
                    <a:lnTo>
                      <a:pt x="9" y="388"/>
                    </a:lnTo>
                    <a:lnTo>
                      <a:pt x="5" y="373"/>
                    </a:lnTo>
                    <a:lnTo>
                      <a:pt x="3" y="358"/>
                    </a:lnTo>
                    <a:lnTo>
                      <a:pt x="2" y="341"/>
                    </a:lnTo>
                    <a:lnTo>
                      <a:pt x="1" y="326"/>
                    </a:lnTo>
                    <a:lnTo>
                      <a:pt x="0" y="310"/>
                    </a:lnTo>
                    <a:lnTo>
                      <a:pt x="1" y="294"/>
                    </a:lnTo>
                    <a:lnTo>
                      <a:pt x="2" y="279"/>
                    </a:lnTo>
                    <a:lnTo>
                      <a:pt x="3" y="262"/>
                    </a:lnTo>
                    <a:lnTo>
                      <a:pt x="5" y="247"/>
                    </a:lnTo>
                    <a:lnTo>
                      <a:pt x="9" y="232"/>
                    </a:lnTo>
                    <a:lnTo>
                      <a:pt x="15" y="219"/>
                    </a:lnTo>
                    <a:lnTo>
                      <a:pt x="18" y="203"/>
                    </a:lnTo>
                    <a:lnTo>
                      <a:pt x="24" y="190"/>
                    </a:lnTo>
                    <a:lnTo>
                      <a:pt x="30" y="176"/>
                    </a:lnTo>
                    <a:lnTo>
                      <a:pt x="37" y="162"/>
                    </a:lnTo>
                    <a:lnTo>
                      <a:pt x="44" y="150"/>
                    </a:lnTo>
                    <a:lnTo>
                      <a:pt x="53" y="137"/>
                    </a:lnTo>
                    <a:lnTo>
                      <a:pt x="62" y="125"/>
                    </a:lnTo>
                    <a:lnTo>
                      <a:pt x="71" y="114"/>
                    </a:lnTo>
                    <a:lnTo>
                      <a:pt x="81" y="102"/>
                    </a:lnTo>
                    <a:lnTo>
                      <a:pt x="91" y="91"/>
                    </a:lnTo>
                    <a:lnTo>
                      <a:pt x="102" y="81"/>
                    </a:lnTo>
                    <a:lnTo>
                      <a:pt x="114" y="71"/>
                    </a:lnTo>
                    <a:lnTo>
                      <a:pt x="125" y="62"/>
                    </a:lnTo>
                    <a:lnTo>
                      <a:pt x="137" y="53"/>
                    </a:lnTo>
                    <a:lnTo>
                      <a:pt x="150" y="44"/>
                    </a:lnTo>
                    <a:lnTo>
                      <a:pt x="162" y="37"/>
                    </a:lnTo>
                    <a:lnTo>
                      <a:pt x="176" y="30"/>
                    </a:lnTo>
                    <a:lnTo>
                      <a:pt x="190" y="24"/>
                    </a:lnTo>
                    <a:lnTo>
                      <a:pt x="203" y="18"/>
                    </a:lnTo>
                    <a:lnTo>
                      <a:pt x="219" y="15"/>
                    </a:lnTo>
                    <a:lnTo>
                      <a:pt x="232" y="9"/>
                    </a:lnTo>
                    <a:lnTo>
                      <a:pt x="247" y="5"/>
                    </a:lnTo>
                    <a:lnTo>
                      <a:pt x="262" y="3"/>
                    </a:lnTo>
                    <a:lnTo>
                      <a:pt x="279" y="2"/>
                    </a:lnTo>
                    <a:lnTo>
                      <a:pt x="294" y="1"/>
                    </a:lnTo>
                    <a:lnTo>
                      <a:pt x="310" y="0"/>
                    </a:lnTo>
                    <a:lnTo>
                      <a:pt x="326" y="1"/>
                    </a:lnTo>
                    <a:lnTo>
                      <a:pt x="341" y="2"/>
                    </a:lnTo>
                    <a:lnTo>
                      <a:pt x="358" y="3"/>
                    </a:lnTo>
                    <a:lnTo>
                      <a:pt x="373" y="5"/>
                    </a:lnTo>
                    <a:lnTo>
                      <a:pt x="388" y="9"/>
                    </a:lnTo>
                    <a:lnTo>
                      <a:pt x="401" y="15"/>
                    </a:lnTo>
                    <a:lnTo>
                      <a:pt x="417" y="18"/>
                    </a:lnTo>
                    <a:lnTo>
                      <a:pt x="430" y="24"/>
                    </a:lnTo>
                    <a:lnTo>
                      <a:pt x="444" y="30"/>
                    </a:lnTo>
                    <a:lnTo>
                      <a:pt x="458" y="37"/>
                    </a:lnTo>
                    <a:lnTo>
                      <a:pt x="470" y="44"/>
                    </a:lnTo>
                    <a:lnTo>
                      <a:pt x="483" y="53"/>
                    </a:lnTo>
                    <a:lnTo>
                      <a:pt x="495" y="62"/>
                    </a:lnTo>
                    <a:lnTo>
                      <a:pt x="506" y="71"/>
                    </a:lnTo>
                    <a:lnTo>
                      <a:pt x="518" y="81"/>
                    </a:lnTo>
                    <a:lnTo>
                      <a:pt x="529" y="91"/>
                    </a:lnTo>
                    <a:lnTo>
                      <a:pt x="539" y="102"/>
                    </a:lnTo>
                    <a:lnTo>
                      <a:pt x="549" y="114"/>
                    </a:lnTo>
                    <a:lnTo>
                      <a:pt x="558" y="125"/>
                    </a:lnTo>
                    <a:lnTo>
                      <a:pt x="567" y="137"/>
                    </a:lnTo>
                    <a:lnTo>
                      <a:pt x="576" y="150"/>
                    </a:lnTo>
                    <a:lnTo>
                      <a:pt x="583" y="162"/>
                    </a:lnTo>
                    <a:lnTo>
                      <a:pt x="590" y="176"/>
                    </a:lnTo>
                    <a:lnTo>
                      <a:pt x="596" y="190"/>
                    </a:lnTo>
                    <a:lnTo>
                      <a:pt x="602" y="203"/>
                    </a:lnTo>
                    <a:lnTo>
                      <a:pt x="605" y="219"/>
                    </a:lnTo>
                    <a:lnTo>
                      <a:pt x="611" y="232"/>
                    </a:lnTo>
                    <a:lnTo>
                      <a:pt x="615" y="247"/>
                    </a:lnTo>
                    <a:lnTo>
                      <a:pt x="617" y="262"/>
                    </a:lnTo>
                    <a:lnTo>
                      <a:pt x="618" y="279"/>
                    </a:lnTo>
                    <a:lnTo>
                      <a:pt x="619" y="294"/>
                    </a:lnTo>
                    <a:lnTo>
                      <a:pt x="621" y="310"/>
                    </a:lnTo>
                    <a:lnTo>
                      <a:pt x="619" y="326"/>
                    </a:lnTo>
                    <a:lnTo>
                      <a:pt x="618" y="341"/>
                    </a:lnTo>
                    <a:lnTo>
                      <a:pt x="617" y="358"/>
                    </a:lnTo>
                    <a:lnTo>
                      <a:pt x="615" y="373"/>
                    </a:lnTo>
                    <a:lnTo>
                      <a:pt x="611" y="388"/>
                    </a:lnTo>
                    <a:lnTo>
                      <a:pt x="605" y="401"/>
                    </a:lnTo>
                    <a:lnTo>
                      <a:pt x="602" y="417"/>
                    </a:lnTo>
                    <a:lnTo>
                      <a:pt x="596" y="430"/>
                    </a:lnTo>
                    <a:lnTo>
                      <a:pt x="590" y="444"/>
                    </a:lnTo>
                    <a:lnTo>
                      <a:pt x="583" y="458"/>
                    </a:lnTo>
                    <a:lnTo>
                      <a:pt x="576" y="470"/>
                    </a:lnTo>
                    <a:lnTo>
                      <a:pt x="567" y="483"/>
                    </a:lnTo>
                    <a:lnTo>
                      <a:pt x="558" y="495"/>
                    </a:lnTo>
                    <a:lnTo>
                      <a:pt x="549" y="506"/>
                    </a:lnTo>
                    <a:lnTo>
                      <a:pt x="539" y="518"/>
                    </a:lnTo>
                    <a:lnTo>
                      <a:pt x="529" y="529"/>
                    </a:lnTo>
                    <a:lnTo>
                      <a:pt x="518" y="539"/>
                    </a:lnTo>
                    <a:lnTo>
                      <a:pt x="506" y="549"/>
                    </a:lnTo>
                    <a:lnTo>
                      <a:pt x="495" y="558"/>
                    </a:lnTo>
                    <a:lnTo>
                      <a:pt x="483" y="567"/>
                    </a:lnTo>
                    <a:lnTo>
                      <a:pt x="470" y="576"/>
                    </a:lnTo>
                    <a:lnTo>
                      <a:pt x="458" y="583"/>
                    </a:lnTo>
                    <a:lnTo>
                      <a:pt x="444" y="590"/>
                    </a:lnTo>
                    <a:lnTo>
                      <a:pt x="430" y="596"/>
                    </a:lnTo>
                    <a:lnTo>
                      <a:pt x="417" y="602"/>
                    </a:lnTo>
                    <a:lnTo>
                      <a:pt x="401" y="605"/>
                    </a:lnTo>
                    <a:lnTo>
                      <a:pt x="388" y="611"/>
                    </a:lnTo>
                    <a:lnTo>
                      <a:pt x="373" y="615"/>
                    </a:lnTo>
                    <a:lnTo>
                      <a:pt x="358" y="617"/>
                    </a:lnTo>
                    <a:lnTo>
                      <a:pt x="341" y="618"/>
                    </a:lnTo>
                    <a:lnTo>
                      <a:pt x="326" y="619"/>
                    </a:lnTo>
                    <a:lnTo>
                      <a:pt x="310" y="621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rgbClr val="EAEAEA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650" name="Freeform 1426"/>
              <p:cNvSpPr>
                <a:spLocks/>
              </p:cNvSpPr>
              <p:nvPr/>
            </p:nvSpPr>
            <p:spPr bwMode="auto">
              <a:xfrm>
                <a:off x="2248" y="1678"/>
                <a:ext cx="402" cy="339"/>
              </a:xfrm>
              <a:custGeom>
                <a:avLst/>
                <a:gdLst>
                  <a:gd name="T0" fmla="*/ 351 w 402"/>
                  <a:gd name="T1" fmla="*/ 334 h 339"/>
                  <a:gd name="T2" fmla="*/ 362 w 402"/>
                  <a:gd name="T3" fmla="*/ 320 h 339"/>
                  <a:gd name="T4" fmla="*/ 372 w 402"/>
                  <a:gd name="T5" fmla="*/ 305 h 339"/>
                  <a:gd name="T6" fmla="*/ 381 w 402"/>
                  <a:gd name="T7" fmla="*/ 288 h 339"/>
                  <a:gd name="T8" fmla="*/ 387 w 402"/>
                  <a:gd name="T9" fmla="*/ 272 h 339"/>
                  <a:gd name="T10" fmla="*/ 393 w 402"/>
                  <a:gd name="T11" fmla="*/ 255 h 339"/>
                  <a:gd name="T12" fmla="*/ 397 w 402"/>
                  <a:gd name="T13" fmla="*/ 237 h 339"/>
                  <a:gd name="T14" fmla="*/ 399 w 402"/>
                  <a:gd name="T15" fmla="*/ 218 h 339"/>
                  <a:gd name="T16" fmla="*/ 401 w 402"/>
                  <a:gd name="T17" fmla="*/ 200 h 339"/>
                  <a:gd name="T18" fmla="*/ 399 w 402"/>
                  <a:gd name="T19" fmla="*/ 180 h 339"/>
                  <a:gd name="T20" fmla="*/ 397 w 402"/>
                  <a:gd name="T21" fmla="*/ 160 h 339"/>
                  <a:gd name="T22" fmla="*/ 392 w 402"/>
                  <a:gd name="T23" fmla="*/ 140 h 339"/>
                  <a:gd name="T24" fmla="*/ 384 w 402"/>
                  <a:gd name="T25" fmla="*/ 122 h 339"/>
                  <a:gd name="T26" fmla="*/ 377 w 402"/>
                  <a:gd name="T27" fmla="*/ 105 h 339"/>
                  <a:gd name="T28" fmla="*/ 366 w 402"/>
                  <a:gd name="T29" fmla="*/ 88 h 339"/>
                  <a:gd name="T30" fmla="*/ 354 w 402"/>
                  <a:gd name="T31" fmla="*/ 72 h 339"/>
                  <a:gd name="T32" fmla="*/ 341 w 402"/>
                  <a:gd name="T33" fmla="*/ 59 h 339"/>
                  <a:gd name="T34" fmla="*/ 328 w 402"/>
                  <a:gd name="T35" fmla="*/ 46 h 339"/>
                  <a:gd name="T36" fmla="*/ 312 w 402"/>
                  <a:gd name="T37" fmla="*/ 33 h 339"/>
                  <a:gd name="T38" fmla="*/ 295 w 402"/>
                  <a:gd name="T39" fmla="*/ 23 h 339"/>
                  <a:gd name="T40" fmla="*/ 278 w 402"/>
                  <a:gd name="T41" fmla="*/ 16 h 339"/>
                  <a:gd name="T42" fmla="*/ 259 w 402"/>
                  <a:gd name="T43" fmla="*/ 8 h 339"/>
                  <a:gd name="T44" fmla="*/ 240 w 402"/>
                  <a:gd name="T45" fmla="*/ 3 h 339"/>
                  <a:gd name="T46" fmla="*/ 220 w 402"/>
                  <a:gd name="T47" fmla="*/ 1 h 339"/>
                  <a:gd name="T48" fmla="*/ 200 w 402"/>
                  <a:gd name="T49" fmla="*/ 0 h 339"/>
                  <a:gd name="T50" fmla="*/ 180 w 402"/>
                  <a:gd name="T51" fmla="*/ 1 h 339"/>
                  <a:gd name="T52" fmla="*/ 160 w 402"/>
                  <a:gd name="T53" fmla="*/ 3 h 339"/>
                  <a:gd name="T54" fmla="*/ 141 w 402"/>
                  <a:gd name="T55" fmla="*/ 8 h 339"/>
                  <a:gd name="T56" fmla="*/ 122 w 402"/>
                  <a:gd name="T57" fmla="*/ 16 h 339"/>
                  <a:gd name="T58" fmla="*/ 105 w 402"/>
                  <a:gd name="T59" fmla="*/ 23 h 339"/>
                  <a:gd name="T60" fmla="*/ 88 w 402"/>
                  <a:gd name="T61" fmla="*/ 33 h 339"/>
                  <a:gd name="T62" fmla="*/ 72 w 402"/>
                  <a:gd name="T63" fmla="*/ 46 h 339"/>
                  <a:gd name="T64" fmla="*/ 59 w 402"/>
                  <a:gd name="T65" fmla="*/ 59 h 339"/>
                  <a:gd name="T66" fmla="*/ 46 w 402"/>
                  <a:gd name="T67" fmla="*/ 72 h 339"/>
                  <a:gd name="T68" fmla="*/ 34 w 402"/>
                  <a:gd name="T69" fmla="*/ 88 h 339"/>
                  <a:gd name="T70" fmla="*/ 23 w 402"/>
                  <a:gd name="T71" fmla="*/ 105 h 339"/>
                  <a:gd name="T72" fmla="*/ 16 w 402"/>
                  <a:gd name="T73" fmla="*/ 122 h 339"/>
                  <a:gd name="T74" fmla="*/ 8 w 402"/>
                  <a:gd name="T75" fmla="*/ 140 h 339"/>
                  <a:gd name="T76" fmla="*/ 3 w 402"/>
                  <a:gd name="T77" fmla="*/ 160 h 339"/>
                  <a:gd name="T78" fmla="*/ 1 w 402"/>
                  <a:gd name="T79" fmla="*/ 180 h 339"/>
                  <a:gd name="T80" fmla="*/ 0 w 402"/>
                  <a:gd name="T81" fmla="*/ 200 h 339"/>
                  <a:gd name="T82" fmla="*/ 1 w 402"/>
                  <a:gd name="T83" fmla="*/ 219 h 339"/>
                  <a:gd name="T84" fmla="*/ 3 w 402"/>
                  <a:gd name="T85" fmla="*/ 238 h 339"/>
                  <a:gd name="T86" fmla="*/ 8 w 402"/>
                  <a:gd name="T87" fmla="*/ 257 h 339"/>
                  <a:gd name="T88" fmla="*/ 13 w 402"/>
                  <a:gd name="T89" fmla="*/ 274 h 339"/>
                  <a:gd name="T90" fmla="*/ 22 w 402"/>
                  <a:gd name="T91" fmla="*/ 291 h 339"/>
                  <a:gd name="T92" fmla="*/ 31 w 402"/>
                  <a:gd name="T93" fmla="*/ 307 h 339"/>
                  <a:gd name="T94" fmla="*/ 41 w 402"/>
                  <a:gd name="T95" fmla="*/ 324 h 339"/>
                  <a:gd name="T96" fmla="*/ 53 w 402"/>
                  <a:gd name="T97" fmla="*/ 338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02" h="339">
                    <a:moveTo>
                      <a:pt x="351" y="334"/>
                    </a:moveTo>
                    <a:lnTo>
                      <a:pt x="362" y="320"/>
                    </a:lnTo>
                    <a:lnTo>
                      <a:pt x="372" y="305"/>
                    </a:lnTo>
                    <a:lnTo>
                      <a:pt x="381" y="288"/>
                    </a:lnTo>
                    <a:lnTo>
                      <a:pt x="387" y="272"/>
                    </a:lnTo>
                    <a:lnTo>
                      <a:pt x="393" y="255"/>
                    </a:lnTo>
                    <a:lnTo>
                      <a:pt x="397" y="237"/>
                    </a:lnTo>
                    <a:lnTo>
                      <a:pt x="399" y="218"/>
                    </a:lnTo>
                    <a:lnTo>
                      <a:pt x="401" y="200"/>
                    </a:lnTo>
                    <a:lnTo>
                      <a:pt x="399" y="180"/>
                    </a:lnTo>
                    <a:lnTo>
                      <a:pt x="397" y="160"/>
                    </a:lnTo>
                    <a:lnTo>
                      <a:pt x="392" y="140"/>
                    </a:lnTo>
                    <a:lnTo>
                      <a:pt x="384" y="122"/>
                    </a:lnTo>
                    <a:lnTo>
                      <a:pt x="377" y="105"/>
                    </a:lnTo>
                    <a:lnTo>
                      <a:pt x="366" y="88"/>
                    </a:lnTo>
                    <a:lnTo>
                      <a:pt x="354" y="72"/>
                    </a:lnTo>
                    <a:lnTo>
                      <a:pt x="341" y="59"/>
                    </a:lnTo>
                    <a:lnTo>
                      <a:pt x="328" y="46"/>
                    </a:lnTo>
                    <a:lnTo>
                      <a:pt x="312" y="33"/>
                    </a:lnTo>
                    <a:lnTo>
                      <a:pt x="295" y="23"/>
                    </a:lnTo>
                    <a:lnTo>
                      <a:pt x="278" y="16"/>
                    </a:lnTo>
                    <a:lnTo>
                      <a:pt x="259" y="8"/>
                    </a:lnTo>
                    <a:lnTo>
                      <a:pt x="240" y="3"/>
                    </a:lnTo>
                    <a:lnTo>
                      <a:pt x="220" y="1"/>
                    </a:lnTo>
                    <a:lnTo>
                      <a:pt x="200" y="0"/>
                    </a:lnTo>
                    <a:lnTo>
                      <a:pt x="180" y="1"/>
                    </a:lnTo>
                    <a:lnTo>
                      <a:pt x="160" y="3"/>
                    </a:lnTo>
                    <a:lnTo>
                      <a:pt x="141" y="8"/>
                    </a:lnTo>
                    <a:lnTo>
                      <a:pt x="122" y="16"/>
                    </a:lnTo>
                    <a:lnTo>
                      <a:pt x="105" y="23"/>
                    </a:lnTo>
                    <a:lnTo>
                      <a:pt x="88" y="33"/>
                    </a:lnTo>
                    <a:lnTo>
                      <a:pt x="72" y="46"/>
                    </a:lnTo>
                    <a:lnTo>
                      <a:pt x="59" y="59"/>
                    </a:lnTo>
                    <a:lnTo>
                      <a:pt x="46" y="72"/>
                    </a:lnTo>
                    <a:lnTo>
                      <a:pt x="34" y="88"/>
                    </a:lnTo>
                    <a:lnTo>
                      <a:pt x="23" y="105"/>
                    </a:lnTo>
                    <a:lnTo>
                      <a:pt x="16" y="122"/>
                    </a:lnTo>
                    <a:lnTo>
                      <a:pt x="8" y="140"/>
                    </a:lnTo>
                    <a:lnTo>
                      <a:pt x="3" y="160"/>
                    </a:lnTo>
                    <a:lnTo>
                      <a:pt x="1" y="180"/>
                    </a:lnTo>
                    <a:lnTo>
                      <a:pt x="0" y="200"/>
                    </a:lnTo>
                    <a:lnTo>
                      <a:pt x="1" y="219"/>
                    </a:lnTo>
                    <a:lnTo>
                      <a:pt x="3" y="238"/>
                    </a:lnTo>
                    <a:lnTo>
                      <a:pt x="8" y="257"/>
                    </a:lnTo>
                    <a:lnTo>
                      <a:pt x="13" y="274"/>
                    </a:lnTo>
                    <a:lnTo>
                      <a:pt x="22" y="291"/>
                    </a:lnTo>
                    <a:lnTo>
                      <a:pt x="31" y="307"/>
                    </a:lnTo>
                    <a:lnTo>
                      <a:pt x="41" y="324"/>
                    </a:lnTo>
                    <a:lnTo>
                      <a:pt x="53" y="338"/>
                    </a:lnTo>
                  </a:path>
                </a:pathLst>
              </a:custGeom>
              <a:noFill/>
              <a:ln w="1270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651" name="Freeform 1427"/>
              <p:cNvSpPr>
                <a:spLocks/>
              </p:cNvSpPr>
              <p:nvPr/>
            </p:nvSpPr>
            <p:spPr bwMode="auto">
              <a:xfrm>
                <a:off x="2255" y="1687"/>
                <a:ext cx="388" cy="326"/>
              </a:xfrm>
              <a:custGeom>
                <a:avLst/>
                <a:gdLst>
                  <a:gd name="T0" fmla="*/ 51 w 388"/>
                  <a:gd name="T1" fmla="*/ 325 h 326"/>
                  <a:gd name="T2" fmla="*/ 40 w 388"/>
                  <a:gd name="T3" fmla="*/ 311 h 326"/>
                  <a:gd name="T4" fmla="*/ 30 w 388"/>
                  <a:gd name="T5" fmla="*/ 296 h 326"/>
                  <a:gd name="T6" fmla="*/ 21 w 388"/>
                  <a:gd name="T7" fmla="*/ 281 h 326"/>
                  <a:gd name="T8" fmla="*/ 13 w 388"/>
                  <a:gd name="T9" fmla="*/ 263 h 326"/>
                  <a:gd name="T10" fmla="*/ 7 w 388"/>
                  <a:gd name="T11" fmla="*/ 246 h 326"/>
                  <a:gd name="T12" fmla="*/ 3 w 388"/>
                  <a:gd name="T13" fmla="*/ 229 h 326"/>
                  <a:gd name="T14" fmla="*/ 0 w 388"/>
                  <a:gd name="T15" fmla="*/ 210 h 326"/>
                  <a:gd name="T16" fmla="*/ 0 w 388"/>
                  <a:gd name="T17" fmla="*/ 193 h 326"/>
                  <a:gd name="T18" fmla="*/ 0 w 388"/>
                  <a:gd name="T19" fmla="*/ 173 h 326"/>
                  <a:gd name="T20" fmla="*/ 3 w 388"/>
                  <a:gd name="T21" fmla="*/ 154 h 326"/>
                  <a:gd name="T22" fmla="*/ 9 w 388"/>
                  <a:gd name="T23" fmla="*/ 135 h 326"/>
                  <a:gd name="T24" fmla="*/ 15 w 388"/>
                  <a:gd name="T25" fmla="*/ 118 h 326"/>
                  <a:gd name="T26" fmla="*/ 22 w 388"/>
                  <a:gd name="T27" fmla="*/ 100 h 326"/>
                  <a:gd name="T28" fmla="*/ 32 w 388"/>
                  <a:gd name="T29" fmla="*/ 85 h 326"/>
                  <a:gd name="T30" fmla="*/ 44 w 388"/>
                  <a:gd name="T31" fmla="*/ 70 h 326"/>
                  <a:gd name="T32" fmla="*/ 56 w 388"/>
                  <a:gd name="T33" fmla="*/ 56 h 326"/>
                  <a:gd name="T34" fmla="*/ 70 w 388"/>
                  <a:gd name="T35" fmla="*/ 43 h 326"/>
                  <a:gd name="T36" fmla="*/ 85 w 388"/>
                  <a:gd name="T37" fmla="*/ 32 h 326"/>
                  <a:gd name="T38" fmla="*/ 101 w 388"/>
                  <a:gd name="T39" fmla="*/ 22 h 326"/>
                  <a:gd name="T40" fmla="*/ 118 w 388"/>
                  <a:gd name="T41" fmla="*/ 15 h 326"/>
                  <a:gd name="T42" fmla="*/ 136 w 388"/>
                  <a:gd name="T43" fmla="*/ 8 h 326"/>
                  <a:gd name="T44" fmla="*/ 154 w 388"/>
                  <a:gd name="T45" fmla="*/ 3 h 326"/>
                  <a:gd name="T46" fmla="*/ 173 w 388"/>
                  <a:gd name="T47" fmla="*/ 0 h 326"/>
                  <a:gd name="T48" fmla="*/ 193 w 388"/>
                  <a:gd name="T49" fmla="*/ 0 h 326"/>
                  <a:gd name="T50" fmla="*/ 213 w 388"/>
                  <a:gd name="T51" fmla="*/ 0 h 326"/>
                  <a:gd name="T52" fmla="*/ 232 w 388"/>
                  <a:gd name="T53" fmla="*/ 3 h 326"/>
                  <a:gd name="T54" fmla="*/ 250 w 388"/>
                  <a:gd name="T55" fmla="*/ 8 h 326"/>
                  <a:gd name="T56" fmla="*/ 268 w 388"/>
                  <a:gd name="T57" fmla="*/ 15 h 326"/>
                  <a:gd name="T58" fmla="*/ 285 w 388"/>
                  <a:gd name="T59" fmla="*/ 22 h 326"/>
                  <a:gd name="T60" fmla="*/ 301 w 388"/>
                  <a:gd name="T61" fmla="*/ 32 h 326"/>
                  <a:gd name="T62" fmla="*/ 316 w 388"/>
                  <a:gd name="T63" fmla="*/ 43 h 326"/>
                  <a:gd name="T64" fmla="*/ 330 w 388"/>
                  <a:gd name="T65" fmla="*/ 56 h 326"/>
                  <a:gd name="T66" fmla="*/ 342 w 388"/>
                  <a:gd name="T67" fmla="*/ 70 h 326"/>
                  <a:gd name="T68" fmla="*/ 354 w 388"/>
                  <a:gd name="T69" fmla="*/ 85 h 326"/>
                  <a:gd name="T70" fmla="*/ 364 w 388"/>
                  <a:gd name="T71" fmla="*/ 100 h 326"/>
                  <a:gd name="T72" fmla="*/ 371 w 388"/>
                  <a:gd name="T73" fmla="*/ 118 h 326"/>
                  <a:gd name="T74" fmla="*/ 377 w 388"/>
                  <a:gd name="T75" fmla="*/ 135 h 326"/>
                  <a:gd name="T76" fmla="*/ 383 w 388"/>
                  <a:gd name="T77" fmla="*/ 154 h 326"/>
                  <a:gd name="T78" fmla="*/ 387 w 388"/>
                  <a:gd name="T79" fmla="*/ 173 h 326"/>
                  <a:gd name="T80" fmla="*/ 387 w 388"/>
                  <a:gd name="T81" fmla="*/ 193 h 326"/>
                  <a:gd name="T82" fmla="*/ 387 w 388"/>
                  <a:gd name="T83" fmla="*/ 206 h 326"/>
                  <a:gd name="T84" fmla="*/ 385 w 388"/>
                  <a:gd name="T85" fmla="*/ 220 h 326"/>
                  <a:gd name="T86" fmla="*/ 383 w 388"/>
                  <a:gd name="T87" fmla="*/ 233 h 326"/>
                  <a:gd name="T88" fmla="*/ 379 w 388"/>
                  <a:gd name="T89" fmla="*/ 246 h 326"/>
                  <a:gd name="T90" fmla="*/ 374 w 388"/>
                  <a:gd name="T91" fmla="*/ 260 h 326"/>
                  <a:gd name="T92" fmla="*/ 369 w 388"/>
                  <a:gd name="T93" fmla="*/ 272 h 326"/>
                  <a:gd name="T94" fmla="*/ 364 w 388"/>
                  <a:gd name="T95" fmla="*/ 284 h 326"/>
                  <a:gd name="T96" fmla="*/ 356 w 388"/>
                  <a:gd name="T97" fmla="*/ 296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88" h="326">
                    <a:moveTo>
                      <a:pt x="51" y="325"/>
                    </a:moveTo>
                    <a:lnTo>
                      <a:pt x="40" y="311"/>
                    </a:lnTo>
                    <a:lnTo>
                      <a:pt x="30" y="296"/>
                    </a:lnTo>
                    <a:lnTo>
                      <a:pt x="21" y="281"/>
                    </a:lnTo>
                    <a:lnTo>
                      <a:pt x="13" y="263"/>
                    </a:lnTo>
                    <a:lnTo>
                      <a:pt x="7" y="246"/>
                    </a:lnTo>
                    <a:lnTo>
                      <a:pt x="3" y="229"/>
                    </a:lnTo>
                    <a:lnTo>
                      <a:pt x="0" y="210"/>
                    </a:lnTo>
                    <a:lnTo>
                      <a:pt x="0" y="193"/>
                    </a:lnTo>
                    <a:lnTo>
                      <a:pt x="0" y="173"/>
                    </a:lnTo>
                    <a:lnTo>
                      <a:pt x="3" y="154"/>
                    </a:lnTo>
                    <a:lnTo>
                      <a:pt x="9" y="135"/>
                    </a:lnTo>
                    <a:lnTo>
                      <a:pt x="15" y="118"/>
                    </a:lnTo>
                    <a:lnTo>
                      <a:pt x="22" y="100"/>
                    </a:lnTo>
                    <a:lnTo>
                      <a:pt x="32" y="85"/>
                    </a:lnTo>
                    <a:lnTo>
                      <a:pt x="44" y="70"/>
                    </a:lnTo>
                    <a:lnTo>
                      <a:pt x="56" y="56"/>
                    </a:lnTo>
                    <a:lnTo>
                      <a:pt x="70" y="43"/>
                    </a:lnTo>
                    <a:lnTo>
                      <a:pt x="85" y="32"/>
                    </a:lnTo>
                    <a:lnTo>
                      <a:pt x="101" y="22"/>
                    </a:lnTo>
                    <a:lnTo>
                      <a:pt x="118" y="15"/>
                    </a:lnTo>
                    <a:lnTo>
                      <a:pt x="136" y="8"/>
                    </a:lnTo>
                    <a:lnTo>
                      <a:pt x="154" y="3"/>
                    </a:lnTo>
                    <a:lnTo>
                      <a:pt x="173" y="0"/>
                    </a:lnTo>
                    <a:lnTo>
                      <a:pt x="193" y="0"/>
                    </a:lnTo>
                    <a:lnTo>
                      <a:pt x="213" y="0"/>
                    </a:lnTo>
                    <a:lnTo>
                      <a:pt x="232" y="3"/>
                    </a:lnTo>
                    <a:lnTo>
                      <a:pt x="250" y="8"/>
                    </a:lnTo>
                    <a:lnTo>
                      <a:pt x="268" y="15"/>
                    </a:lnTo>
                    <a:lnTo>
                      <a:pt x="285" y="22"/>
                    </a:lnTo>
                    <a:lnTo>
                      <a:pt x="301" y="32"/>
                    </a:lnTo>
                    <a:lnTo>
                      <a:pt x="316" y="43"/>
                    </a:lnTo>
                    <a:lnTo>
                      <a:pt x="330" y="56"/>
                    </a:lnTo>
                    <a:lnTo>
                      <a:pt x="342" y="70"/>
                    </a:lnTo>
                    <a:lnTo>
                      <a:pt x="354" y="85"/>
                    </a:lnTo>
                    <a:lnTo>
                      <a:pt x="364" y="100"/>
                    </a:lnTo>
                    <a:lnTo>
                      <a:pt x="371" y="118"/>
                    </a:lnTo>
                    <a:lnTo>
                      <a:pt x="377" y="135"/>
                    </a:lnTo>
                    <a:lnTo>
                      <a:pt x="383" y="154"/>
                    </a:lnTo>
                    <a:lnTo>
                      <a:pt x="387" y="173"/>
                    </a:lnTo>
                    <a:lnTo>
                      <a:pt x="387" y="193"/>
                    </a:lnTo>
                    <a:lnTo>
                      <a:pt x="387" y="206"/>
                    </a:lnTo>
                    <a:lnTo>
                      <a:pt x="385" y="220"/>
                    </a:lnTo>
                    <a:lnTo>
                      <a:pt x="383" y="233"/>
                    </a:lnTo>
                    <a:lnTo>
                      <a:pt x="379" y="246"/>
                    </a:lnTo>
                    <a:lnTo>
                      <a:pt x="374" y="260"/>
                    </a:lnTo>
                    <a:lnTo>
                      <a:pt x="369" y="272"/>
                    </a:lnTo>
                    <a:lnTo>
                      <a:pt x="364" y="284"/>
                    </a:lnTo>
                    <a:lnTo>
                      <a:pt x="356" y="296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652" name="Freeform 1428"/>
              <p:cNvSpPr>
                <a:spLocks/>
              </p:cNvSpPr>
              <p:nvPr/>
            </p:nvSpPr>
            <p:spPr bwMode="auto">
              <a:xfrm>
                <a:off x="2526" y="1661"/>
                <a:ext cx="30" cy="39"/>
              </a:xfrm>
              <a:custGeom>
                <a:avLst/>
                <a:gdLst>
                  <a:gd name="T0" fmla="*/ 16 w 30"/>
                  <a:gd name="T1" fmla="*/ 0 h 39"/>
                  <a:gd name="T2" fmla="*/ 29 w 30"/>
                  <a:gd name="T3" fmla="*/ 5 h 39"/>
                  <a:gd name="T4" fmla="*/ 13 w 30"/>
                  <a:gd name="T5" fmla="*/ 38 h 39"/>
                  <a:gd name="T6" fmla="*/ 0 w 30"/>
                  <a:gd name="T7" fmla="*/ 32 h 39"/>
                  <a:gd name="T8" fmla="*/ 16 w 30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9">
                    <a:moveTo>
                      <a:pt x="16" y="0"/>
                    </a:moveTo>
                    <a:lnTo>
                      <a:pt x="29" y="5"/>
                    </a:lnTo>
                    <a:lnTo>
                      <a:pt x="13" y="38"/>
                    </a:lnTo>
                    <a:lnTo>
                      <a:pt x="0" y="32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653" name="Freeform 1429"/>
              <p:cNvSpPr>
                <a:spLocks/>
              </p:cNvSpPr>
              <p:nvPr/>
            </p:nvSpPr>
            <p:spPr bwMode="auto">
              <a:xfrm>
                <a:off x="2526" y="1661"/>
                <a:ext cx="30" cy="39"/>
              </a:xfrm>
              <a:custGeom>
                <a:avLst/>
                <a:gdLst>
                  <a:gd name="T0" fmla="*/ 16 w 30"/>
                  <a:gd name="T1" fmla="*/ 0 h 39"/>
                  <a:gd name="T2" fmla="*/ 29 w 30"/>
                  <a:gd name="T3" fmla="*/ 5 h 39"/>
                  <a:gd name="T4" fmla="*/ 13 w 30"/>
                  <a:gd name="T5" fmla="*/ 38 h 39"/>
                  <a:gd name="T6" fmla="*/ 0 w 30"/>
                  <a:gd name="T7" fmla="*/ 32 h 39"/>
                  <a:gd name="T8" fmla="*/ 16 w 30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9">
                    <a:moveTo>
                      <a:pt x="16" y="0"/>
                    </a:moveTo>
                    <a:lnTo>
                      <a:pt x="29" y="5"/>
                    </a:lnTo>
                    <a:lnTo>
                      <a:pt x="13" y="38"/>
                    </a:lnTo>
                    <a:lnTo>
                      <a:pt x="0" y="32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654" name="Freeform 1430"/>
              <p:cNvSpPr>
                <a:spLocks/>
              </p:cNvSpPr>
              <p:nvPr/>
            </p:nvSpPr>
            <p:spPr bwMode="auto">
              <a:xfrm>
                <a:off x="2474" y="1691"/>
                <a:ext cx="22" cy="40"/>
              </a:xfrm>
              <a:custGeom>
                <a:avLst/>
                <a:gdLst>
                  <a:gd name="T0" fmla="*/ 7 w 22"/>
                  <a:gd name="T1" fmla="*/ 0 h 40"/>
                  <a:gd name="T2" fmla="*/ 21 w 22"/>
                  <a:gd name="T3" fmla="*/ 2 h 40"/>
                  <a:gd name="T4" fmla="*/ 13 w 22"/>
                  <a:gd name="T5" fmla="*/ 39 h 40"/>
                  <a:gd name="T6" fmla="*/ 0 w 22"/>
                  <a:gd name="T7" fmla="*/ 36 h 40"/>
                  <a:gd name="T8" fmla="*/ 7 w 22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40">
                    <a:moveTo>
                      <a:pt x="7" y="0"/>
                    </a:moveTo>
                    <a:lnTo>
                      <a:pt x="21" y="2"/>
                    </a:lnTo>
                    <a:lnTo>
                      <a:pt x="13" y="39"/>
                    </a:lnTo>
                    <a:lnTo>
                      <a:pt x="0" y="36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4C4C4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655" name="Freeform 1431"/>
              <p:cNvSpPr>
                <a:spLocks/>
              </p:cNvSpPr>
              <p:nvPr/>
            </p:nvSpPr>
            <p:spPr bwMode="auto">
              <a:xfrm>
                <a:off x="2474" y="1691"/>
                <a:ext cx="22" cy="40"/>
              </a:xfrm>
              <a:custGeom>
                <a:avLst/>
                <a:gdLst>
                  <a:gd name="T0" fmla="*/ 7 w 22"/>
                  <a:gd name="T1" fmla="*/ 0 h 40"/>
                  <a:gd name="T2" fmla="*/ 21 w 22"/>
                  <a:gd name="T3" fmla="*/ 2 h 40"/>
                  <a:gd name="T4" fmla="*/ 13 w 22"/>
                  <a:gd name="T5" fmla="*/ 39 h 40"/>
                  <a:gd name="T6" fmla="*/ 0 w 22"/>
                  <a:gd name="T7" fmla="*/ 36 h 40"/>
                  <a:gd name="T8" fmla="*/ 7 w 22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40">
                    <a:moveTo>
                      <a:pt x="7" y="0"/>
                    </a:moveTo>
                    <a:lnTo>
                      <a:pt x="21" y="2"/>
                    </a:lnTo>
                    <a:lnTo>
                      <a:pt x="13" y="39"/>
                    </a:lnTo>
                    <a:lnTo>
                      <a:pt x="0" y="36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393939"/>
              </a:solidFill>
              <a:ln w="12700" cap="rnd" cmpd="sng">
                <a:solidFill>
                  <a:srgbClr val="393939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656" name="Freeform 1432"/>
              <p:cNvSpPr>
                <a:spLocks/>
              </p:cNvSpPr>
              <p:nvPr/>
            </p:nvSpPr>
            <p:spPr bwMode="auto">
              <a:xfrm>
                <a:off x="2278" y="1779"/>
                <a:ext cx="40" cy="32"/>
              </a:xfrm>
              <a:custGeom>
                <a:avLst/>
                <a:gdLst>
                  <a:gd name="T0" fmla="*/ 39 w 40"/>
                  <a:gd name="T1" fmla="*/ 19 h 32"/>
                  <a:gd name="T2" fmla="*/ 31 w 40"/>
                  <a:gd name="T3" fmla="*/ 31 h 32"/>
                  <a:gd name="T4" fmla="*/ 0 w 40"/>
                  <a:gd name="T5" fmla="*/ 12 h 32"/>
                  <a:gd name="T6" fmla="*/ 5 w 40"/>
                  <a:gd name="T7" fmla="*/ 0 h 32"/>
                  <a:gd name="T8" fmla="*/ 39 w 40"/>
                  <a:gd name="T9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32">
                    <a:moveTo>
                      <a:pt x="39" y="19"/>
                    </a:moveTo>
                    <a:lnTo>
                      <a:pt x="31" y="31"/>
                    </a:lnTo>
                    <a:lnTo>
                      <a:pt x="0" y="12"/>
                    </a:lnTo>
                    <a:lnTo>
                      <a:pt x="5" y="0"/>
                    </a:lnTo>
                    <a:lnTo>
                      <a:pt x="39" y="19"/>
                    </a:lnTo>
                  </a:path>
                </a:pathLst>
              </a:custGeom>
              <a:solidFill>
                <a:srgbClr val="4C4C4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657" name="Freeform 1433"/>
              <p:cNvSpPr>
                <a:spLocks/>
              </p:cNvSpPr>
              <p:nvPr/>
            </p:nvSpPr>
            <p:spPr bwMode="auto">
              <a:xfrm>
                <a:off x="2278" y="1779"/>
                <a:ext cx="40" cy="32"/>
              </a:xfrm>
              <a:custGeom>
                <a:avLst/>
                <a:gdLst>
                  <a:gd name="T0" fmla="*/ 39 w 40"/>
                  <a:gd name="T1" fmla="*/ 19 h 32"/>
                  <a:gd name="T2" fmla="*/ 31 w 40"/>
                  <a:gd name="T3" fmla="*/ 31 h 32"/>
                  <a:gd name="T4" fmla="*/ 0 w 40"/>
                  <a:gd name="T5" fmla="*/ 12 h 32"/>
                  <a:gd name="T6" fmla="*/ 5 w 40"/>
                  <a:gd name="T7" fmla="*/ 0 h 32"/>
                  <a:gd name="T8" fmla="*/ 39 w 40"/>
                  <a:gd name="T9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32">
                    <a:moveTo>
                      <a:pt x="39" y="19"/>
                    </a:moveTo>
                    <a:lnTo>
                      <a:pt x="31" y="31"/>
                    </a:lnTo>
                    <a:lnTo>
                      <a:pt x="0" y="12"/>
                    </a:lnTo>
                    <a:lnTo>
                      <a:pt x="5" y="0"/>
                    </a:lnTo>
                    <a:lnTo>
                      <a:pt x="39" y="19"/>
                    </a:lnTo>
                  </a:path>
                </a:pathLst>
              </a:custGeom>
              <a:solidFill>
                <a:srgbClr val="393939"/>
              </a:solidFill>
              <a:ln w="12700" cap="rnd" cmpd="sng">
                <a:solidFill>
                  <a:srgbClr val="393939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658" name="Freeform 1434"/>
              <p:cNvSpPr>
                <a:spLocks/>
              </p:cNvSpPr>
              <p:nvPr/>
            </p:nvSpPr>
            <p:spPr bwMode="auto">
              <a:xfrm>
                <a:off x="2602" y="1850"/>
                <a:ext cx="38" cy="18"/>
              </a:xfrm>
              <a:custGeom>
                <a:avLst/>
                <a:gdLst>
                  <a:gd name="T0" fmla="*/ 0 w 38"/>
                  <a:gd name="T1" fmla="*/ 3 h 18"/>
                  <a:gd name="T2" fmla="*/ 0 w 38"/>
                  <a:gd name="T3" fmla="*/ 17 h 18"/>
                  <a:gd name="T4" fmla="*/ 37 w 38"/>
                  <a:gd name="T5" fmla="*/ 13 h 18"/>
                  <a:gd name="T6" fmla="*/ 35 w 38"/>
                  <a:gd name="T7" fmla="*/ 0 h 18"/>
                  <a:gd name="T8" fmla="*/ 0 w 38"/>
                  <a:gd name="T9" fmla="*/ 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8">
                    <a:moveTo>
                      <a:pt x="0" y="3"/>
                    </a:moveTo>
                    <a:lnTo>
                      <a:pt x="0" y="17"/>
                    </a:lnTo>
                    <a:lnTo>
                      <a:pt x="37" y="13"/>
                    </a:lnTo>
                    <a:lnTo>
                      <a:pt x="35" y="0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4C4C4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659" name="Freeform 1435"/>
              <p:cNvSpPr>
                <a:spLocks/>
              </p:cNvSpPr>
              <p:nvPr/>
            </p:nvSpPr>
            <p:spPr bwMode="auto">
              <a:xfrm>
                <a:off x="2602" y="1850"/>
                <a:ext cx="38" cy="18"/>
              </a:xfrm>
              <a:custGeom>
                <a:avLst/>
                <a:gdLst>
                  <a:gd name="T0" fmla="*/ 0 w 38"/>
                  <a:gd name="T1" fmla="*/ 3 h 18"/>
                  <a:gd name="T2" fmla="*/ 0 w 38"/>
                  <a:gd name="T3" fmla="*/ 17 h 18"/>
                  <a:gd name="T4" fmla="*/ 37 w 38"/>
                  <a:gd name="T5" fmla="*/ 13 h 18"/>
                  <a:gd name="T6" fmla="*/ 35 w 38"/>
                  <a:gd name="T7" fmla="*/ 0 h 18"/>
                  <a:gd name="T8" fmla="*/ 0 w 38"/>
                  <a:gd name="T9" fmla="*/ 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8">
                    <a:moveTo>
                      <a:pt x="0" y="3"/>
                    </a:moveTo>
                    <a:lnTo>
                      <a:pt x="0" y="17"/>
                    </a:lnTo>
                    <a:lnTo>
                      <a:pt x="37" y="13"/>
                    </a:lnTo>
                    <a:lnTo>
                      <a:pt x="35" y="0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393939"/>
              </a:solidFill>
              <a:ln w="12700" cap="rnd" cmpd="sng">
                <a:solidFill>
                  <a:srgbClr val="393939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660" name="Freeform 1436"/>
              <p:cNvSpPr>
                <a:spLocks/>
              </p:cNvSpPr>
              <p:nvPr/>
            </p:nvSpPr>
            <p:spPr bwMode="auto">
              <a:xfrm>
                <a:off x="2594" y="2006"/>
                <a:ext cx="38" cy="36"/>
              </a:xfrm>
              <a:custGeom>
                <a:avLst/>
                <a:gdLst>
                  <a:gd name="T0" fmla="*/ 8 w 38"/>
                  <a:gd name="T1" fmla="*/ 0 h 36"/>
                  <a:gd name="T2" fmla="*/ 0 w 38"/>
                  <a:gd name="T3" fmla="*/ 10 h 36"/>
                  <a:gd name="T4" fmla="*/ 27 w 38"/>
                  <a:gd name="T5" fmla="*/ 35 h 36"/>
                  <a:gd name="T6" fmla="*/ 37 w 38"/>
                  <a:gd name="T7" fmla="*/ 24 h 36"/>
                  <a:gd name="T8" fmla="*/ 8 w 38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6">
                    <a:moveTo>
                      <a:pt x="8" y="0"/>
                    </a:moveTo>
                    <a:lnTo>
                      <a:pt x="0" y="10"/>
                    </a:lnTo>
                    <a:lnTo>
                      <a:pt x="27" y="35"/>
                    </a:lnTo>
                    <a:lnTo>
                      <a:pt x="37" y="24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661" name="Freeform 1437"/>
              <p:cNvSpPr>
                <a:spLocks/>
              </p:cNvSpPr>
              <p:nvPr/>
            </p:nvSpPr>
            <p:spPr bwMode="auto">
              <a:xfrm>
                <a:off x="2594" y="2006"/>
                <a:ext cx="38" cy="36"/>
              </a:xfrm>
              <a:custGeom>
                <a:avLst/>
                <a:gdLst>
                  <a:gd name="T0" fmla="*/ 8 w 38"/>
                  <a:gd name="T1" fmla="*/ 0 h 36"/>
                  <a:gd name="T2" fmla="*/ 0 w 38"/>
                  <a:gd name="T3" fmla="*/ 10 h 36"/>
                  <a:gd name="T4" fmla="*/ 27 w 38"/>
                  <a:gd name="T5" fmla="*/ 35 h 36"/>
                  <a:gd name="T6" fmla="*/ 37 w 38"/>
                  <a:gd name="T7" fmla="*/ 24 h 36"/>
                  <a:gd name="T8" fmla="*/ 8 w 38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6">
                    <a:moveTo>
                      <a:pt x="8" y="0"/>
                    </a:moveTo>
                    <a:lnTo>
                      <a:pt x="0" y="10"/>
                    </a:lnTo>
                    <a:lnTo>
                      <a:pt x="27" y="35"/>
                    </a:lnTo>
                    <a:lnTo>
                      <a:pt x="37" y="24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662" name="Freeform 1438"/>
              <p:cNvSpPr>
                <a:spLocks/>
              </p:cNvSpPr>
              <p:nvPr/>
            </p:nvSpPr>
            <p:spPr bwMode="auto">
              <a:xfrm>
                <a:off x="2638" y="1802"/>
                <a:ext cx="41" cy="24"/>
              </a:xfrm>
              <a:custGeom>
                <a:avLst/>
                <a:gdLst>
                  <a:gd name="T0" fmla="*/ 36 w 41"/>
                  <a:gd name="T1" fmla="*/ 0 h 24"/>
                  <a:gd name="T2" fmla="*/ 40 w 41"/>
                  <a:gd name="T3" fmla="*/ 12 h 24"/>
                  <a:gd name="T4" fmla="*/ 3 w 41"/>
                  <a:gd name="T5" fmla="*/ 23 h 24"/>
                  <a:gd name="T6" fmla="*/ 0 w 41"/>
                  <a:gd name="T7" fmla="*/ 8 h 24"/>
                  <a:gd name="T8" fmla="*/ 36 w 41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24">
                    <a:moveTo>
                      <a:pt x="36" y="0"/>
                    </a:moveTo>
                    <a:lnTo>
                      <a:pt x="40" y="12"/>
                    </a:lnTo>
                    <a:lnTo>
                      <a:pt x="3" y="23"/>
                    </a:lnTo>
                    <a:lnTo>
                      <a:pt x="0" y="8"/>
                    </a:lnTo>
                    <a:lnTo>
                      <a:pt x="36" y="0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663" name="Freeform 1439"/>
              <p:cNvSpPr>
                <a:spLocks/>
              </p:cNvSpPr>
              <p:nvPr/>
            </p:nvSpPr>
            <p:spPr bwMode="auto">
              <a:xfrm>
                <a:off x="2638" y="1802"/>
                <a:ext cx="41" cy="24"/>
              </a:xfrm>
              <a:custGeom>
                <a:avLst/>
                <a:gdLst>
                  <a:gd name="T0" fmla="*/ 36 w 41"/>
                  <a:gd name="T1" fmla="*/ 0 h 24"/>
                  <a:gd name="T2" fmla="*/ 40 w 41"/>
                  <a:gd name="T3" fmla="*/ 12 h 24"/>
                  <a:gd name="T4" fmla="*/ 3 w 41"/>
                  <a:gd name="T5" fmla="*/ 23 h 24"/>
                  <a:gd name="T6" fmla="*/ 0 w 41"/>
                  <a:gd name="T7" fmla="*/ 8 h 24"/>
                  <a:gd name="T8" fmla="*/ 36 w 41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24">
                    <a:moveTo>
                      <a:pt x="36" y="0"/>
                    </a:moveTo>
                    <a:lnTo>
                      <a:pt x="40" y="12"/>
                    </a:lnTo>
                    <a:lnTo>
                      <a:pt x="3" y="23"/>
                    </a:lnTo>
                    <a:lnTo>
                      <a:pt x="0" y="8"/>
                    </a:lnTo>
                    <a:lnTo>
                      <a:pt x="36" y="0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664" name="Freeform 1440"/>
              <p:cNvSpPr>
                <a:spLocks/>
              </p:cNvSpPr>
              <p:nvPr/>
            </p:nvSpPr>
            <p:spPr bwMode="auto">
              <a:xfrm>
                <a:off x="2341" y="1661"/>
                <a:ext cx="29" cy="39"/>
              </a:xfrm>
              <a:custGeom>
                <a:avLst/>
                <a:gdLst>
                  <a:gd name="T0" fmla="*/ 12 w 29"/>
                  <a:gd name="T1" fmla="*/ 0 h 39"/>
                  <a:gd name="T2" fmla="*/ 0 w 29"/>
                  <a:gd name="T3" fmla="*/ 5 h 39"/>
                  <a:gd name="T4" fmla="*/ 15 w 29"/>
                  <a:gd name="T5" fmla="*/ 38 h 39"/>
                  <a:gd name="T6" fmla="*/ 28 w 29"/>
                  <a:gd name="T7" fmla="*/ 32 h 39"/>
                  <a:gd name="T8" fmla="*/ 12 w 29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39">
                    <a:moveTo>
                      <a:pt x="12" y="0"/>
                    </a:moveTo>
                    <a:lnTo>
                      <a:pt x="0" y="5"/>
                    </a:lnTo>
                    <a:lnTo>
                      <a:pt x="15" y="38"/>
                    </a:lnTo>
                    <a:lnTo>
                      <a:pt x="28" y="32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665" name="Freeform 1441"/>
              <p:cNvSpPr>
                <a:spLocks/>
              </p:cNvSpPr>
              <p:nvPr/>
            </p:nvSpPr>
            <p:spPr bwMode="auto">
              <a:xfrm>
                <a:off x="2341" y="1661"/>
                <a:ext cx="29" cy="39"/>
              </a:xfrm>
              <a:custGeom>
                <a:avLst/>
                <a:gdLst>
                  <a:gd name="T0" fmla="*/ 12 w 29"/>
                  <a:gd name="T1" fmla="*/ 0 h 39"/>
                  <a:gd name="T2" fmla="*/ 0 w 29"/>
                  <a:gd name="T3" fmla="*/ 5 h 39"/>
                  <a:gd name="T4" fmla="*/ 15 w 29"/>
                  <a:gd name="T5" fmla="*/ 38 h 39"/>
                  <a:gd name="T6" fmla="*/ 28 w 29"/>
                  <a:gd name="T7" fmla="*/ 32 h 39"/>
                  <a:gd name="T8" fmla="*/ 12 w 29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39">
                    <a:moveTo>
                      <a:pt x="12" y="0"/>
                    </a:moveTo>
                    <a:lnTo>
                      <a:pt x="0" y="5"/>
                    </a:lnTo>
                    <a:lnTo>
                      <a:pt x="15" y="38"/>
                    </a:lnTo>
                    <a:lnTo>
                      <a:pt x="28" y="32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666" name="Freeform 1442"/>
              <p:cNvSpPr>
                <a:spLocks/>
              </p:cNvSpPr>
              <p:nvPr/>
            </p:nvSpPr>
            <p:spPr bwMode="auto">
              <a:xfrm>
                <a:off x="2214" y="1833"/>
                <a:ext cx="40" cy="19"/>
              </a:xfrm>
              <a:custGeom>
                <a:avLst/>
                <a:gdLst>
                  <a:gd name="T0" fmla="*/ 2 w 40"/>
                  <a:gd name="T1" fmla="*/ 0 h 19"/>
                  <a:gd name="T2" fmla="*/ 0 w 40"/>
                  <a:gd name="T3" fmla="*/ 13 h 19"/>
                  <a:gd name="T4" fmla="*/ 38 w 40"/>
                  <a:gd name="T5" fmla="*/ 18 h 19"/>
                  <a:gd name="T6" fmla="*/ 39 w 40"/>
                  <a:gd name="T7" fmla="*/ 4 h 19"/>
                  <a:gd name="T8" fmla="*/ 2 w 40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9">
                    <a:moveTo>
                      <a:pt x="2" y="0"/>
                    </a:moveTo>
                    <a:lnTo>
                      <a:pt x="0" y="13"/>
                    </a:lnTo>
                    <a:lnTo>
                      <a:pt x="38" y="18"/>
                    </a:lnTo>
                    <a:lnTo>
                      <a:pt x="39" y="4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667" name="Freeform 1443"/>
              <p:cNvSpPr>
                <a:spLocks/>
              </p:cNvSpPr>
              <p:nvPr/>
            </p:nvSpPr>
            <p:spPr bwMode="auto">
              <a:xfrm>
                <a:off x="2214" y="1833"/>
                <a:ext cx="40" cy="19"/>
              </a:xfrm>
              <a:custGeom>
                <a:avLst/>
                <a:gdLst>
                  <a:gd name="T0" fmla="*/ 2 w 40"/>
                  <a:gd name="T1" fmla="*/ 0 h 19"/>
                  <a:gd name="T2" fmla="*/ 0 w 40"/>
                  <a:gd name="T3" fmla="*/ 13 h 19"/>
                  <a:gd name="T4" fmla="*/ 38 w 40"/>
                  <a:gd name="T5" fmla="*/ 18 h 19"/>
                  <a:gd name="T6" fmla="*/ 39 w 40"/>
                  <a:gd name="T7" fmla="*/ 4 h 19"/>
                  <a:gd name="T8" fmla="*/ 2 w 40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9">
                    <a:moveTo>
                      <a:pt x="2" y="0"/>
                    </a:moveTo>
                    <a:lnTo>
                      <a:pt x="0" y="13"/>
                    </a:lnTo>
                    <a:lnTo>
                      <a:pt x="38" y="18"/>
                    </a:lnTo>
                    <a:lnTo>
                      <a:pt x="39" y="4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668" name="Line 1444"/>
              <p:cNvSpPr>
                <a:spLocks noChangeShapeType="1"/>
              </p:cNvSpPr>
              <p:nvPr/>
            </p:nvSpPr>
            <p:spPr bwMode="auto">
              <a:xfrm flipH="1">
                <a:off x="2229" y="1892"/>
                <a:ext cx="1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9669" name="Line 1445"/>
              <p:cNvSpPr>
                <a:spLocks noChangeShapeType="1"/>
              </p:cNvSpPr>
              <p:nvPr/>
            </p:nvSpPr>
            <p:spPr bwMode="auto">
              <a:xfrm>
                <a:off x="2229" y="1892"/>
                <a:ext cx="22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9670" name="Line 1446"/>
              <p:cNvSpPr>
                <a:spLocks noChangeShapeType="1"/>
              </p:cNvSpPr>
              <p:nvPr/>
            </p:nvSpPr>
            <p:spPr bwMode="auto">
              <a:xfrm flipV="1">
                <a:off x="2240" y="1940"/>
                <a:ext cx="18" cy="7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9671" name="Line 1447"/>
              <p:cNvSpPr>
                <a:spLocks noChangeShapeType="1"/>
              </p:cNvSpPr>
              <p:nvPr/>
            </p:nvSpPr>
            <p:spPr bwMode="auto">
              <a:xfrm flipV="1">
                <a:off x="2258" y="1978"/>
                <a:ext cx="16" cy="1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9672" name="Line 1448"/>
              <p:cNvSpPr>
                <a:spLocks noChangeShapeType="1"/>
              </p:cNvSpPr>
              <p:nvPr/>
            </p:nvSpPr>
            <p:spPr bwMode="auto">
              <a:xfrm flipV="1">
                <a:off x="2288" y="2013"/>
                <a:ext cx="15" cy="14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9673" name="Line 1449"/>
              <p:cNvSpPr>
                <a:spLocks noChangeShapeType="1"/>
              </p:cNvSpPr>
              <p:nvPr/>
            </p:nvSpPr>
            <p:spPr bwMode="auto">
              <a:xfrm>
                <a:off x="2244" y="1793"/>
                <a:ext cx="19" cy="7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9674" name="Line 1450"/>
              <p:cNvSpPr>
                <a:spLocks noChangeShapeType="1"/>
              </p:cNvSpPr>
              <p:nvPr/>
            </p:nvSpPr>
            <p:spPr bwMode="auto">
              <a:xfrm>
                <a:off x="2273" y="1747"/>
                <a:ext cx="16" cy="1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9675" name="Line 1451"/>
              <p:cNvSpPr>
                <a:spLocks noChangeShapeType="1"/>
              </p:cNvSpPr>
              <p:nvPr/>
            </p:nvSpPr>
            <p:spPr bwMode="auto">
              <a:xfrm>
                <a:off x="2310" y="1707"/>
                <a:ext cx="12" cy="17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9676" name="Line 1452"/>
              <p:cNvSpPr>
                <a:spLocks noChangeShapeType="1"/>
              </p:cNvSpPr>
              <p:nvPr/>
            </p:nvSpPr>
            <p:spPr bwMode="auto">
              <a:xfrm>
                <a:off x="2404" y="1665"/>
                <a:ext cx="3" cy="18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9677" name="Line 1453"/>
              <p:cNvSpPr>
                <a:spLocks noChangeShapeType="1"/>
              </p:cNvSpPr>
              <p:nvPr/>
            </p:nvSpPr>
            <p:spPr bwMode="auto">
              <a:xfrm>
                <a:off x="2449" y="1658"/>
                <a:ext cx="0" cy="2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9678" name="Line 1454"/>
              <p:cNvSpPr>
                <a:spLocks noChangeShapeType="1"/>
              </p:cNvSpPr>
              <p:nvPr/>
            </p:nvSpPr>
            <p:spPr bwMode="auto">
              <a:xfrm flipH="1">
                <a:off x="2489" y="1666"/>
                <a:ext cx="4" cy="17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9679" name="Line 1455"/>
              <p:cNvSpPr>
                <a:spLocks noChangeShapeType="1"/>
              </p:cNvSpPr>
              <p:nvPr/>
            </p:nvSpPr>
            <p:spPr bwMode="auto">
              <a:xfrm flipH="1">
                <a:off x="2569" y="1702"/>
                <a:ext cx="10" cy="15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9680" name="Line 1456"/>
              <p:cNvSpPr>
                <a:spLocks noChangeShapeType="1"/>
              </p:cNvSpPr>
              <p:nvPr/>
            </p:nvSpPr>
            <p:spPr bwMode="auto">
              <a:xfrm flipH="1">
                <a:off x="2595" y="1730"/>
                <a:ext cx="14" cy="13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9681" name="Line 1457"/>
              <p:cNvSpPr>
                <a:spLocks noChangeShapeType="1"/>
              </p:cNvSpPr>
              <p:nvPr/>
            </p:nvSpPr>
            <p:spPr bwMode="auto">
              <a:xfrm flipH="1">
                <a:off x="2621" y="1768"/>
                <a:ext cx="17" cy="11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9682" name="Line 1458"/>
              <p:cNvSpPr>
                <a:spLocks noChangeShapeType="1"/>
              </p:cNvSpPr>
              <p:nvPr/>
            </p:nvSpPr>
            <p:spPr bwMode="auto">
              <a:xfrm flipH="1">
                <a:off x="2648" y="1878"/>
                <a:ext cx="19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9683" name="Line 1459"/>
              <p:cNvSpPr>
                <a:spLocks noChangeShapeType="1"/>
              </p:cNvSpPr>
              <p:nvPr/>
            </p:nvSpPr>
            <p:spPr bwMode="auto">
              <a:xfrm flipH="1" flipV="1">
                <a:off x="2643" y="1924"/>
                <a:ext cx="17" cy="2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9684" name="Line 1460"/>
              <p:cNvSpPr>
                <a:spLocks noChangeShapeType="1"/>
              </p:cNvSpPr>
              <p:nvPr/>
            </p:nvSpPr>
            <p:spPr bwMode="auto">
              <a:xfrm flipH="1" flipV="1">
                <a:off x="2627" y="1970"/>
                <a:ext cx="15" cy="8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9685" name="Line 1461"/>
              <p:cNvSpPr>
                <a:spLocks noChangeShapeType="1"/>
              </p:cNvSpPr>
              <p:nvPr/>
            </p:nvSpPr>
            <p:spPr bwMode="auto">
              <a:xfrm flipV="1">
                <a:off x="2304" y="1999"/>
                <a:ext cx="14" cy="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9686" name="Line 1462"/>
              <p:cNvSpPr>
                <a:spLocks noChangeShapeType="1"/>
              </p:cNvSpPr>
              <p:nvPr/>
            </p:nvSpPr>
            <p:spPr bwMode="auto">
              <a:xfrm flipV="1">
                <a:off x="2274" y="1955"/>
                <a:ext cx="15" cy="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9687" name="Line 1463"/>
              <p:cNvSpPr>
                <a:spLocks noChangeShapeType="1"/>
              </p:cNvSpPr>
              <p:nvPr/>
            </p:nvSpPr>
            <p:spPr bwMode="auto">
              <a:xfrm flipV="1">
                <a:off x="2257" y="1906"/>
                <a:ext cx="16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9688" name="Line 1464"/>
              <p:cNvSpPr>
                <a:spLocks noChangeShapeType="1"/>
              </p:cNvSpPr>
              <p:nvPr/>
            </p:nvSpPr>
            <p:spPr bwMode="auto">
              <a:xfrm>
                <a:off x="2317" y="1739"/>
                <a:ext cx="12" cy="1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9689" name="Line 1465"/>
              <p:cNvSpPr>
                <a:spLocks noChangeShapeType="1"/>
              </p:cNvSpPr>
              <p:nvPr/>
            </p:nvSpPr>
            <p:spPr bwMode="auto">
              <a:xfrm>
                <a:off x="2369" y="1702"/>
                <a:ext cx="10" cy="1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9690" name="Line 1466"/>
              <p:cNvSpPr>
                <a:spLocks noChangeShapeType="1"/>
              </p:cNvSpPr>
              <p:nvPr/>
            </p:nvSpPr>
            <p:spPr bwMode="auto">
              <a:xfrm>
                <a:off x="2425" y="1688"/>
                <a:ext cx="2" cy="1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9691" name="Line 1467"/>
              <p:cNvSpPr>
                <a:spLocks noChangeShapeType="1"/>
              </p:cNvSpPr>
              <p:nvPr/>
            </p:nvSpPr>
            <p:spPr bwMode="auto">
              <a:xfrm flipH="1">
                <a:off x="2535" y="1713"/>
                <a:ext cx="9" cy="1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9692" name="Line 1468"/>
              <p:cNvSpPr>
                <a:spLocks noChangeShapeType="1"/>
              </p:cNvSpPr>
              <p:nvPr/>
            </p:nvSpPr>
            <p:spPr bwMode="auto">
              <a:xfrm flipH="1">
                <a:off x="2577" y="1749"/>
                <a:ext cx="12" cy="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9693" name="Line 1469"/>
              <p:cNvSpPr>
                <a:spLocks noChangeShapeType="1"/>
              </p:cNvSpPr>
              <p:nvPr/>
            </p:nvSpPr>
            <p:spPr bwMode="auto">
              <a:xfrm flipH="1">
                <a:off x="2609" y="1800"/>
                <a:ext cx="15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9694" name="Line 1470"/>
              <p:cNvSpPr>
                <a:spLocks noChangeShapeType="1"/>
              </p:cNvSpPr>
              <p:nvPr/>
            </p:nvSpPr>
            <p:spPr bwMode="auto">
              <a:xfrm flipH="1" flipV="1">
                <a:off x="2620" y="1921"/>
                <a:ext cx="16" cy="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9695" name="Line 1471"/>
              <p:cNvSpPr>
                <a:spLocks noChangeShapeType="1"/>
              </p:cNvSpPr>
              <p:nvPr/>
            </p:nvSpPr>
            <p:spPr bwMode="auto">
              <a:xfrm flipH="1" flipV="1">
                <a:off x="2599" y="1972"/>
                <a:ext cx="14" cy="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9696" name="Freeform 1472"/>
              <p:cNvSpPr>
                <a:spLocks/>
              </p:cNvSpPr>
              <p:nvPr/>
            </p:nvSpPr>
            <p:spPr bwMode="auto">
              <a:xfrm>
                <a:off x="2425" y="1855"/>
                <a:ext cx="48" cy="49"/>
              </a:xfrm>
              <a:custGeom>
                <a:avLst/>
                <a:gdLst>
                  <a:gd name="T0" fmla="*/ 23 w 48"/>
                  <a:gd name="T1" fmla="*/ 48 h 49"/>
                  <a:gd name="T2" fmla="*/ 18 w 48"/>
                  <a:gd name="T3" fmla="*/ 48 h 49"/>
                  <a:gd name="T4" fmla="*/ 13 w 48"/>
                  <a:gd name="T5" fmla="*/ 46 h 49"/>
                  <a:gd name="T6" fmla="*/ 9 w 48"/>
                  <a:gd name="T7" fmla="*/ 44 h 49"/>
                  <a:gd name="T8" fmla="*/ 6 w 48"/>
                  <a:gd name="T9" fmla="*/ 41 h 49"/>
                  <a:gd name="T10" fmla="*/ 3 w 48"/>
                  <a:gd name="T11" fmla="*/ 37 h 49"/>
                  <a:gd name="T12" fmla="*/ 1 w 48"/>
                  <a:gd name="T13" fmla="*/ 32 h 49"/>
                  <a:gd name="T14" fmla="*/ 0 w 48"/>
                  <a:gd name="T15" fmla="*/ 28 h 49"/>
                  <a:gd name="T16" fmla="*/ 0 w 48"/>
                  <a:gd name="T17" fmla="*/ 23 h 49"/>
                  <a:gd name="T18" fmla="*/ 0 w 48"/>
                  <a:gd name="T19" fmla="*/ 19 h 49"/>
                  <a:gd name="T20" fmla="*/ 1 w 48"/>
                  <a:gd name="T21" fmla="*/ 13 h 49"/>
                  <a:gd name="T22" fmla="*/ 3 w 48"/>
                  <a:gd name="T23" fmla="*/ 9 h 49"/>
                  <a:gd name="T24" fmla="*/ 6 w 48"/>
                  <a:gd name="T25" fmla="*/ 6 h 49"/>
                  <a:gd name="T26" fmla="*/ 9 w 48"/>
                  <a:gd name="T27" fmla="*/ 3 h 49"/>
                  <a:gd name="T28" fmla="*/ 13 w 48"/>
                  <a:gd name="T29" fmla="*/ 1 h 49"/>
                  <a:gd name="T30" fmla="*/ 18 w 48"/>
                  <a:gd name="T31" fmla="*/ 0 h 49"/>
                  <a:gd name="T32" fmla="*/ 23 w 48"/>
                  <a:gd name="T33" fmla="*/ 0 h 49"/>
                  <a:gd name="T34" fmla="*/ 28 w 48"/>
                  <a:gd name="T35" fmla="*/ 0 h 49"/>
                  <a:gd name="T36" fmla="*/ 33 w 48"/>
                  <a:gd name="T37" fmla="*/ 1 h 49"/>
                  <a:gd name="T38" fmla="*/ 37 w 48"/>
                  <a:gd name="T39" fmla="*/ 3 h 49"/>
                  <a:gd name="T40" fmla="*/ 40 w 48"/>
                  <a:gd name="T41" fmla="*/ 6 h 49"/>
                  <a:gd name="T42" fmla="*/ 43 w 48"/>
                  <a:gd name="T43" fmla="*/ 9 h 49"/>
                  <a:gd name="T44" fmla="*/ 45 w 48"/>
                  <a:gd name="T45" fmla="*/ 13 h 49"/>
                  <a:gd name="T46" fmla="*/ 47 w 48"/>
                  <a:gd name="T47" fmla="*/ 19 h 49"/>
                  <a:gd name="T48" fmla="*/ 47 w 48"/>
                  <a:gd name="T49" fmla="*/ 23 h 49"/>
                  <a:gd name="T50" fmla="*/ 47 w 48"/>
                  <a:gd name="T51" fmla="*/ 28 h 49"/>
                  <a:gd name="T52" fmla="*/ 45 w 48"/>
                  <a:gd name="T53" fmla="*/ 32 h 49"/>
                  <a:gd name="T54" fmla="*/ 43 w 48"/>
                  <a:gd name="T55" fmla="*/ 37 h 49"/>
                  <a:gd name="T56" fmla="*/ 40 w 48"/>
                  <a:gd name="T57" fmla="*/ 41 h 49"/>
                  <a:gd name="T58" fmla="*/ 37 w 48"/>
                  <a:gd name="T59" fmla="*/ 44 h 49"/>
                  <a:gd name="T60" fmla="*/ 33 w 48"/>
                  <a:gd name="T61" fmla="*/ 46 h 49"/>
                  <a:gd name="T62" fmla="*/ 28 w 48"/>
                  <a:gd name="T63" fmla="*/ 48 h 49"/>
                  <a:gd name="T64" fmla="*/ 23 w 48"/>
                  <a:gd name="T65" fmla="*/ 4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8" h="49">
                    <a:moveTo>
                      <a:pt x="23" y="48"/>
                    </a:moveTo>
                    <a:lnTo>
                      <a:pt x="18" y="48"/>
                    </a:lnTo>
                    <a:lnTo>
                      <a:pt x="13" y="46"/>
                    </a:lnTo>
                    <a:lnTo>
                      <a:pt x="9" y="44"/>
                    </a:lnTo>
                    <a:lnTo>
                      <a:pt x="6" y="41"/>
                    </a:lnTo>
                    <a:lnTo>
                      <a:pt x="3" y="37"/>
                    </a:lnTo>
                    <a:lnTo>
                      <a:pt x="1" y="32"/>
                    </a:lnTo>
                    <a:lnTo>
                      <a:pt x="0" y="28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1" y="13"/>
                    </a:lnTo>
                    <a:lnTo>
                      <a:pt x="3" y="9"/>
                    </a:lnTo>
                    <a:lnTo>
                      <a:pt x="6" y="6"/>
                    </a:lnTo>
                    <a:lnTo>
                      <a:pt x="9" y="3"/>
                    </a:lnTo>
                    <a:lnTo>
                      <a:pt x="13" y="1"/>
                    </a:lnTo>
                    <a:lnTo>
                      <a:pt x="18" y="0"/>
                    </a:lnTo>
                    <a:lnTo>
                      <a:pt x="23" y="0"/>
                    </a:lnTo>
                    <a:lnTo>
                      <a:pt x="28" y="0"/>
                    </a:lnTo>
                    <a:lnTo>
                      <a:pt x="33" y="1"/>
                    </a:lnTo>
                    <a:lnTo>
                      <a:pt x="37" y="3"/>
                    </a:lnTo>
                    <a:lnTo>
                      <a:pt x="40" y="6"/>
                    </a:lnTo>
                    <a:lnTo>
                      <a:pt x="43" y="9"/>
                    </a:lnTo>
                    <a:lnTo>
                      <a:pt x="45" y="13"/>
                    </a:lnTo>
                    <a:lnTo>
                      <a:pt x="47" y="19"/>
                    </a:lnTo>
                    <a:lnTo>
                      <a:pt x="47" y="23"/>
                    </a:lnTo>
                    <a:lnTo>
                      <a:pt x="47" y="28"/>
                    </a:lnTo>
                    <a:lnTo>
                      <a:pt x="45" y="32"/>
                    </a:lnTo>
                    <a:lnTo>
                      <a:pt x="43" y="37"/>
                    </a:lnTo>
                    <a:lnTo>
                      <a:pt x="40" y="41"/>
                    </a:lnTo>
                    <a:lnTo>
                      <a:pt x="37" y="44"/>
                    </a:lnTo>
                    <a:lnTo>
                      <a:pt x="33" y="46"/>
                    </a:lnTo>
                    <a:lnTo>
                      <a:pt x="28" y="48"/>
                    </a:lnTo>
                    <a:lnTo>
                      <a:pt x="23" y="48"/>
                    </a:lnTo>
                  </a:path>
                </a:pathLst>
              </a:custGeom>
              <a:solidFill>
                <a:srgbClr val="4C4C4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697" name="Freeform 1473"/>
              <p:cNvSpPr>
                <a:spLocks/>
              </p:cNvSpPr>
              <p:nvPr/>
            </p:nvSpPr>
            <p:spPr bwMode="auto">
              <a:xfrm>
                <a:off x="2425" y="1855"/>
                <a:ext cx="48" cy="49"/>
              </a:xfrm>
              <a:custGeom>
                <a:avLst/>
                <a:gdLst>
                  <a:gd name="T0" fmla="*/ 23 w 48"/>
                  <a:gd name="T1" fmla="*/ 48 h 49"/>
                  <a:gd name="T2" fmla="*/ 18 w 48"/>
                  <a:gd name="T3" fmla="*/ 48 h 49"/>
                  <a:gd name="T4" fmla="*/ 13 w 48"/>
                  <a:gd name="T5" fmla="*/ 46 h 49"/>
                  <a:gd name="T6" fmla="*/ 9 w 48"/>
                  <a:gd name="T7" fmla="*/ 44 h 49"/>
                  <a:gd name="T8" fmla="*/ 6 w 48"/>
                  <a:gd name="T9" fmla="*/ 41 h 49"/>
                  <a:gd name="T10" fmla="*/ 3 w 48"/>
                  <a:gd name="T11" fmla="*/ 37 h 49"/>
                  <a:gd name="T12" fmla="*/ 1 w 48"/>
                  <a:gd name="T13" fmla="*/ 32 h 49"/>
                  <a:gd name="T14" fmla="*/ 0 w 48"/>
                  <a:gd name="T15" fmla="*/ 28 h 49"/>
                  <a:gd name="T16" fmla="*/ 0 w 48"/>
                  <a:gd name="T17" fmla="*/ 23 h 49"/>
                  <a:gd name="T18" fmla="*/ 0 w 48"/>
                  <a:gd name="T19" fmla="*/ 19 h 49"/>
                  <a:gd name="T20" fmla="*/ 1 w 48"/>
                  <a:gd name="T21" fmla="*/ 13 h 49"/>
                  <a:gd name="T22" fmla="*/ 3 w 48"/>
                  <a:gd name="T23" fmla="*/ 9 h 49"/>
                  <a:gd name="T24" fmla="*/ 6 w 48"/>
                  <a:gd name="T25" fmla="*/ 6 h 49"/>
                  <a:gd name="T26" fmla="*/ 9 w 48"/>
                  <a:gd name="T27" fmla="*/ 3 h 49"/>
                  <a:gd name="T28" fmla="*/ 13 w 48"/>
                  <a:gd name="T29" fmla="*/ 1 h 49"/>
                  <a:gd name="T30" fmla="*/ 18 w 48"/>
                  <a:gd name="T31" fmla="*/ 0 h 49"/>
                  <a:gd name="T32" fmla="*/ 23 w 48"/>
                  <a:gd name="T33" fmla="*/ 0 h 49"/>
                  <a:gd name="T34" fmla="*/ 28 w 48"/>
                  <a:gd name="T35" fmla="*/ 0 h 49"/>
                  <a:gd name="T36" fmla="*/ 33 w 48"/>
                  <a:gd name="T37" fmla="*/ 1 h 49"/>
                  <a:gd name="T38" fmla="*/ 37 w 48"/>
                  <a:gd name="T39" fmla="*/ 3 h 49"/>
                  <a:gd name="T40" fmla="*/ 40 w 48"/>
                  <a:gd name="T41" fmla="*/ 6 h 49"/>
                  <a:gd name="T42" fmla="*/ 43 w 48"/>
                  <a:gd name="T43" fmla="*/ 9 h 49"/>
                  <a:gd name="T44" fmla="*/ 45 w 48"/>
                  <a:gd name="T45" fmla="*/ 13 h 49"/>
                  <a:gd name="T46" fmla="*/ 47 w 48"/>
                  <a:gd name="T47" fmla="*/ 19 h 49"/>
                  <a:gd name="T48" fmla="*/ 47 w 48"/>
                  <a:gd name="T49" fmla="*/ 23 h 49"/>
                  <a:gd name="T50" fmla="*/ 47 w 48"/>
                  <a:gd name="T51" fmla="*/ 28 h 49"/>
                  <a:gd name="T52" fmla="*/ 45 w 48"/>
                  <a:gd name="T53" fmla="*/ 32 h 49"/>
                  <a:gd name="T54" fmla="*/ 43 w 48"/>
                  <a:gd name="T55" fmla="*/ 37 h 49"/>
                  <a:gd name="T56" fmla="*/ 40 w 48"/>
                  <a:gd name="T57" fmla="*/ 41 h 49"/>
                  <a:gd name="T58" fmla="*/ 37 w 48"/>
                  <a:gd name="T59" fmla="*/ 44 h 49"/>
                  <a:gd name="T60" fmla="*/ 33 w 48"/>
                  <a:gd name="T61" fmla="*/ 46 h 49"/>
                  <a:gd name="T62" fmla="*/ 28 w 48"/>
                  <a:gd name="T63" fmla="*/ 48 h 49"/>
                  <a:gd name="T64" fmla="*/ 23 w 48"/>
                  <a:gd name="T65" fmla="*/ 4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8" h="49">
                    <a:moveTo>
                      <a:pt x="23" y="48"/>
                    </a:moveTo>
                    <a:lnTo>
                      <a:pt x="18" y="48"/>
                    </a:lnTo>
                    <a:lnTo>
                      <a:pt x="13" y="46"/>
                    </a:lnTo>
                    <a:lnTo>
                      <a:pt x="9" y="44"/>
                    </a:lnTo>
                    <a:lnTo>
                      <a:pt x="6" y="41"/>
                    </a:lnTo>
                    <a:lnTo>
                      <a:pt x="3" y="37"/>
                    </a:lnTo>
                    <a:lnTo>
                      <a:pt x="1" y="32"/>
                    </a:lnTo>
                    <a:lnTo>
                      <a:pt x="0" y="28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1" y="13"/>
                    </a:lnTo>
                    <a:lnTo>
                      <a:pt x="3" y="9"/>
                    </a:lnTo>
                    <a:lnTo>
                      <a:pt x="6" y="6"/>
                    </a:lnTo>
                    <a:lnTo>
                      <a:pt x="9" y="3"/>
                    </a:lnTo>
                    <a:lnTo>
                      <a:pt x="13" y="1"/>
                    </a:lnTo>
                    <a:lnTo>
                      <a:pt x="18" y="0"/>
                    </a:lnTo>
                    <a:lnTo>
                      <a:pt x="23" y="0"/>
                    </a:lnTo>
                    <a:lnTo>
                      <a:pt x="28" y="0"/>
                    </a:lnTo>
                    <a:lnTo>
                      <a:pt x="33" y="1"/>
                    </a:lnTo>
                    <a:lnTo>
                      <a:pt x="37" y="3"/>
                    </a:lnTo>
                    <a:lnTo>
                      <a:pt x="40" y="6"/>
                    </a:lnTo>
                    <a:lnTo>
                      <a:pt x="43" y="9"/>
                    </a:lnTo>
                    <a:lnTo>
                      <a:pt x="45" y="13"/>
                    </a:lnTo>
                    <a:lnTo>
                      <a:pt x="47" y="19"/>
                    </a:lnTo>
                    <a:lnTo>
                      <a:pt x="47" y="23"/>
                    </a:lnTo>
                    <a:lnTo>
                      <a:pt x="47" y="28"/>
                    </a:lnTo>
                    <a:lnTo>
                      <a:pt x="45" y="32"/>
                    </a:lnTo>
                    <a:lnTo>
                      <a:pt x="43" y="37"/>
                    </a:lnTo>
                    <a:lnTo>
                      <a:pt x="40" y="41"/>
                    </a:lnTo>
                    <a:lnTo>
                      <a:pt x="37" y="44"/>
                    </a:lnTo>
                    <a:lnTo>
                      <a:pt x="33" y="46"/>
                    </a:lnTo>
                    <a:lnTo>
                      <a:pt x="28" y="48"/>
                    </a:lnTo>
                    <a:lnTo>
                      <a:pt x="23" y="48"/>
                    </a:lnTo>
                  </a:path>
                </a:pathLst>
              </a:custGeom>
              <a:solidFill>
                <a:srgbClr val="393939"/>
              </a:solidFill>
              <a:ln w="12700" cap="rnd" cmpd="sng">
                <a:solidFill>
                  <a:srgbClr val="393939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698" name="Freeform 1474"/>
              <p:cNvSpPr>
                <a:spLocks/>
              </p:cNvSpPr>
              <p:nvPr/>
            </p:nvSpPr>
            <p:spPr bwMode="auto">
              <a:xfrm>
                <a:off x="2295" y="2022"/>
                <a:ext cx="17" cy="17"/>
              </a:xfrm>
              <a:custGeom>
                <a:avLst/>
                <a:gdLst>
                  <a:gd name="T0" fmla="*/ 8 w 17"/>
                  <a:gd name="T1" fmla="*/ 0 h 17"/>
                  <a:gd name="T2" fmla="*/ 6 w 17"/>
                  <a:gd name="T3" fmla="*/ 0 h 17"/>
                  <a:gd name="T4" fmla="*/ 4 w 17"/>
                  <a:gd name="T5" fmla="*/ 0 h 17"/>
                  <a:gd name="T6" fmla="*/ 3 w 17"/>
                  <a:gd name="T7" fmla="*/ 1 h 17"/>
                  <a:gd name="T8" fmla="*/ 2 w 17"/>
                  <a:gd name="T9" fmla="*/ 1 h 17"/>
                  <a:gd name="T10" fmla="*/ 0 w 17"/>
                  <a:gd name="T11" fmla="*/ 2 h 17"/>
                  <a:gd name="T12" fmla="*/ 0 w 17"/>
                  <a:gd name="T13" fmla="*/ 5 h 17"/>
                  <a:gd name="T14" fmla="*/ 0 w 17"/>
                  <a:gd name="T15" fmla="*/ 6 h 17"/>
                  <a:gd name="T16" fmla="*/ 0 w 17"/>
                  <a:gd name="T17" fmla="*/ 7 h 17"/>
                  <a:gd name="T18" fmla="*/ 0 w 17"/>
                  <a:gd name="T19" fmla="*/ 8 h 17"/>
                  <a:gd name="T20" fmla="*/ 0 w 17"/>
                  <a:gd name="T21" fmla="*/ 10 h 17"/>
                  <a:gd name="T22" fmla="*/ 0 w 17"/>
                  <a:gd name="T23" fmla="*/ 12 h 17"/>
                  <a:gd name="T24" fmla="*/ 2 w 17"/>
                  <a:gd name="T25" fmla="*/ 13 h 17"/>
                  <a:gd name="T26" fmla="*/ 3 w 17"/>
                  <a:gd name="T27" fmla="*/ 13 h 17"/>
                  <a:gd name="T28" fmla="*/ 4 w 17"/>
                  <a:gd name="T29" fmla="*/ 14 h 17"/>
                  <a:gd name="T30" fmla="*/ 6 w 17"/>
                  <a:gd name="T31" fmla="*/ 14 h 17"/>
                  <a:gd name="T32" fmla="*/ 8 w 17"/>
                  <a:gd name="T33" fmla="*/ 16 h 17"/>
                  <a:gd name="T34" fmla="*/ 10 w 17"/>
                  <a:gd name="T35" fmla="*/ 14 h 17"/>
                  <a:gd name="T36" fmla="*/ 11 w 17"/>
                  <a:gd name="T37" fmla="*/ 14 h 17"/>
                  <a:gd name="T38" fmla="*/ 12 w 17"/>
                  <a:gd name="T39" fmla="*/ 13 h 17"/>
                  <a:gd name="T40" fmla="*/ 14 w 17"/>
                  <a:gd name="T41" fmla="*/ 13 h 17"/>
                  <a:gd name="T42" fmla="*/ 14 w 17"/>
                  <a:gd name="T43" fmla="*/ 12 h 17"/>
                  <a:gd name="T44" fmla="*/ 16 w 17"/>
                  <a:gd name="T45" fmla="*/ 10 h 17"/>
                  <a:gd name="T46" fmla="*/ 16 w 17"/>
                  <a:gd name="T47" fmla="*/ 8 h 17"/>
                  <a:gd name="T48" fmla="*/ 16 w 17"/>
                  <a:gd name="T49" fmla="*/ 7 h 17"/>
                  <a:gd name="T50" fmla="*/ 16 w 17"/>
                  <a:gd name="T51" fmla="*/ 6 h 17"/>
                  <a:gd name="T52" fmla="*/ 16 w 17"/>
                  <a:gd name="T53" fmla="*/ 5 h 17"/>
                  <a:gd name="T54" fmla="*/ 14 w 17"/>
                  <a:gd name="T55" fmla="*/ 2 h 17"/>
                  <a:gd name="T56" fmla="*/ 14 w 17"/>
                  <a:gd name="T57" fmla="*/ 1 h 17"/>
                  <a:gd name="T58" fmla="*/ 12 w 17"/>
                  <a:gd name="T59" fmla="*/ 1 h 17"/>
                  <a:gd name="T60" fmla="*/ 11 w 17"/>
                  <a:gd name="T61" fmla="*/ 0 h 17"/>
                  <a:gd name="T62" fmla="*/ 10 w 17"/>
                  <a:gd name="T63" fmla="*/ 0 h 17"/>
                  <a:gd name="T64" fmla="*/ 8 w 17"/>
                  <a:gd name="T6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" h="17">
                    <a:moveTo>
                      <a:pt x="8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3"/>
                    </a:lnTo>
                    <a:lnTo>
                      <a:pt x="3" y="13"/>
                    </a:lnTo>
                    <a:lnTo>
                      <a:pt x="4" y="14"/>
                    </a:lnTo>
                    <a:lnTo>
                      <a:pt x="6" y="14"/>
                    </a:lnTo>
                    <a:lnTo>
                      <a:pt x="8" y="16"/>
                    </a:lnTo>
                    <a:lnTo>
                      <a:pt x="10" y="14"/>
                    </a:lnTo>
                    <a:lnTo>
                      <a:pt x="11" y="14"/>
                    </a:lnTo>
                    <a:lnTo>
                      <a:pt x="12" y="13"/>
                    </a:lnTo>
                    <a:lnTo>
                      <a:pt x="14" y="13"/>
                    </a:lnTo>
                    <a:lnTo>
                      <a:pt x="14" y="12"/>
                    </a:lnTo>
                    <a:lnTo>
                      <a:pt x="16" y="10"/>
                    </a:lnTo>
                    <a:lnTo>
                      <a:pt x="16" y="8"/>
                    </a:lnTo>
                    <a:lnTo>
                      <a:pt x="16" y="7"/>
                    </a:lnTo>
                    <a:lnTo>
                      <a:pt x="16" y="6"/>
                    </a:lnTo>
                    <a:lnTo>
                      <a:pt x="16" y="5"/>
                    </a:lnTo>
                    <a:lnTo>
                      <a:pt x="14" y="2"/>
                    </a:lnTo>
                    <a:lnTo>
                      <a:pt x="14" y="1"/>
                    </a:lnTo>
                    <a:lnTo>
                      <a:pt x="12" y="1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CC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699" name="Freeform 1475"/>
              <p:cNvSpPr>
                <a:spLocks/>
              </p:cNvSpPr>
              <p:nvPr/>
            </p:nvSpPr>
            <p:spPr bwMode="auto">
              <a:xfrm>
                <a:off x="2295" y="2022"/>
                <a:ext cx="17" cy="17"/>
              </a:xfrm>
              <a:custGeom>
                <a:avLst/>
                <a:gdLst>
                  <a:gd name="T0" fmla="*/ 8 w 17"/>
                  <a:gd name="T1" fmla="*/ 0 h 17"/>
                  <a:gd name="T2" fmla="*/ 6 w 17"/>
                  <a:gd name="T3" fmla="*/ 0 h 17"/>
                  <a:gd name="T4" fmla="*/ 4 w 17"/>
                  <a:gd name="T5" fmla="*/ 0 h 17"/>
                  <a:gd name="T6" fmla="*/ 3 w 17"/>
                  <a:gd name="T7" fmla="*/ 1 h 17"/>
                  <a:gd name="T8" fmla="*/ 2 w 17"/>
                  <a:gd name="T9" fmla="*/ 1 h 17"/>
                  <a:gd name="T10" fmla="*/ 0 w 17"/>
                  <a:gd name="T11" fmla="*/ 2 h 17"/>
                  <a:gd name="T12" fmla="*/ 0 w 17"/>
                  <a:gd name="T13" fmla="*/ 5 h 17"/>
                  <a:gd name="T14" fmla="*/ 0 w 17"/>
                  <a:gd name="T15" fmla="*/ 6 h 17"/>
                  <a:gd name="T16" fmla="*/ 0 w 17"/>
                  <a:gd name="T17" fmla="*/ 7 h 17"/>
                  <a:gd name="T18" fmla="*/ 0 w 17"/>
                  <a:gd name="T19" fmla="*/ 8 h 17"/>
                  <a:gd name="T20" fmla="*/ 0 w 17"/>
                  <a:gd name="T21" fmla="*/ 10 h 17"/>
                  <a:gd name="T22" fmla="*/ 0 w 17"/>
                  <a:gd name="T23" fmla="*/ 12 h 17"/>
                  <a:gd name="T24" fmla="*/ 2 w 17"/>
                  <a:gd name="T25" fmla="*/ 13 h 17"/>
                  <a:gd name="T26" fmla="*/ 3 w 17"/>
                  <a:gd name="T27" fmla="*/ 13 h 17"/>
                  <a:gd name="T28" fmla="*/ 4 w 17"/>
                  <a:gd name="T29" fmla="*/ 14 h 17"/>
                  <a:gd name="T30" fmla="*/ 6 w 17"/>
                  <a:gd name="T31" fmla="*/ 14 h 17"/>
                  <a:gd name="T32" fmla="*/ 8 w 17"/>
                  <a:gd name="T33" fmla="*/ 16 h 17"/>
                  <a:gd name="T34" fmla="*/ 10 w 17"/>
                  <a:gd name="T35" fmla="*/ 14 h 17"/>
                  <a:gd name="T36" fmla="*/ 11 w 17"/>
                  <a:gd name="T37" fmla="*/ 14 h 17"/>
                  <a:gd name="T38" fmla="*/ 12 w 17"/>
                  <a:gd name="T39" fmla="*/ 13 h 17"/>
                  <a:gd name="T40" fmla="*/ 14 w 17"/>
                  <a:gd name="T41" fmla="*/ 13 h 17"/>
                  <a:gd name="T42" fmla="*/ 14 w 17"/>
                  <a:gd name="T43" fmla="*/ 12 h 17"/>
                  <a:gd name="T44" fmla="*/ 16 w 17"/>
                  <a:gd name="T45" fmla="*/ 10 h 17"/>
                  <a:gd name="T46" fmla="*/ 16 w 17"/>
                  <a:gd name="T47" fmla="*/ 8 h 17"/>
                  <a:gd name="T48" fmla="*/ 16 w 17"/>
                  <a:gd name="T49" fmla="*/ 7 h 17"/>
                  <a:gd name="T50" fmla="*/ 16 w 17"/>
                  <a:gd name="T51" fmla="*/ 6 h 17"/>
                  <a:gd name="T52" fmla="*/ 16 w 17"/>
                  <a:gd name="T53" fmla="*/ 5 h 17"/>
                  <a:gd name="T54" fmla="*/ 14 w 17"/>
                  <a:gd name="T55" fmla="*/ 2 h 17"/>
                  <a:gd name="T56" fmla="*/ 14 w 17"/>
                  <a:gd name="T57" fmla="*/ 1 h 17"/>
                  <a:gd name="T58" fmla="*/ 12 w 17"/>
                  <a:gd name="T59" fmla="*/ 1 h 17"/>
                  <a:gd name="T60" fmla="*/ 11 w 17"/>
                  <a:gd name="T61" fmla="*/ 0 h 17"/>
                  <a:gd name="T62" fmla="*/ 10 w 17"/>
                  <a:gd name="T63" fmla="*/ 0 h 17"/>
                  <a:gd name="T64" fmla="*/ 8 w 17"/>
                  <a:gd name="T6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" h="17">
                    <a:moveTo>
                      <a:pt x="8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3"/>
                    </a:lnTo>
                    <a:lnTo>
                      <a:pt x="3" y="13"/>
                    </a:lnTo>
                    <a:lnTo>
                      <a:pt x="4" y="14"/>
                    </a:lnTo>
                    <a:lnTo>
                      <a:pt x="6" y="14"/>
                    </a:lnTo>
                    <a:lnTo>
                      <a:pt x="8" y="16"/>
                    </a:lnTo>
                    <a:lnTo>
                      <a:pt x="10" y="14"/>
                    </a:lnTo>
                    <a:lnTo>
                      <a:pt x="11" y="14"/>
                    </a:lnTo>
                    <a:lnTo>
                      <a:pt x="12" y="13"/>
                    </a:lnTo>
                    <a:lnTo>
                      <a:pt x="14" y="13"/>
                    </a:lnTo>
                    <a:lnTo>
                      <a:pt x="14" y="12"/>
                    </a:lnTo>
                    <a:lnTo>
                      <a:pt x="16" y="10"/>
                    </a:lnTo>
                    <a:lnTo>
                      <a:pt x="16" y="8"/>
                    </a:lnTo>
                    <a:lnTo>
                      <a:pt x="16" y="7"/>
                    </a:lnTo>
                    <a:lnTo>
                      <a:pt x="16" y="6"/>
                    </a:lnTo>
                    <a:lnTo>
                      <a:pt x="16" y="5"/>
                    </a:lnTo>
                    <a:lnTo>
                      <a:pt x="14" y="2"/>
                    </a:lnTo>
                    <a:lnTo>
                      <a:pt x="14" y="1"/>
                    </a:lnTo>
                    <a:lnTo>
                      <a:pt x="12" y="1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B2B2B2"/>
              </a:solidFill>
              <a:ln w="12700" cap="rnd" cmpd="sng">
                <a:solidFill>
                  <a:srgbClr val="B2B2B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700" name="Freeform 1476"/>
              <p:cNvSpPr>
                <a:spLocks/>
              </p:cNvSpPr>
              <p:nvPr/>
            </p:nvSpPr>
            <p:spPr bwMode="auto">
              <a:xfrm>
                <a:off x="2346" y="1669"/>
                <a:ext cx="169" cy="338"/>
              </a:xfrm>
              <a:custGeom>
                <a:avLst/>
                <a:gdLst>
                  <a:gd name="T0" fmla="*/ 2 w 169"/>
                  <a:gd name="T1" fmla="*/ 0 h 338"/>
                  <a:gd name="T2" fmla="*/ 0 w 169"/>
                  <a:gd name="T3" fmla="*/ 1 h 338"/>
                  <a:gd name="T4" fmla="*/ 147 w 169"/>
                  <a:gd name="T5" fmla="*/ 337 h 338"/>
                  <a:gd name="T6" fmla="*/ 168 w 169"/>
                  <a:gd name="T7" fmla="*/ 325 h 338"/>
                  <a:gd name="T8" fmla="*/ 160 w 169"/>
                  <a:gd name="T9" fmla="*/ 311 h 338"/>
                  <a:gd name="T10" fmla="*/ 141 w 169"/>
                  <a:gd name="T11" fmla="*/ 274 h 338"/>
                  <a:gd name="T12" fmla="*/ 116 w 169"/>
                  <a:gd name="T13" fmla="*/ 222 h 338"/>
                  <a:gd name="T14" fmla="*/ 86 w 169"/>
                  <a:gd name="T15" fmla="*/ 163 h 338"/>
                  <a:gd name="T16" fmla="*/ 55 w 169"/>
                  <a:gd name="T17" fmla="*/ 102 h 338"/>
                  <a:gd name="T18" fmla="*/ 28 w 169"/>
                  <a:gd name="T19" fmla="*/ 51 h 338"/>
                  <a:gd name="T20" fmla="*/ 9 w 169"/>
                  <a:gd name="T21" fmla="*/ 15 h 338"/>
                  <a:gd name="T22" fmla="*/ 2 w 169"/>
                  <a:gd name="T23" fmla="*/ 0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9" h="338">
                    <a:moveTo>
                      <a:pt x="2" y="0"/>
                    </a:moveTo>
                    <a:lnTo>
                      <a:pt x="0" y="1"/>
                    </a:lnTo>
                    <a:lnTo>
                      <a:pt x="147" y="337"/>
                    </a:lnTo>
                    <a:lnTo>
                      <a:pt x="168" y="325"/>
                    </a:lnTo>
                    <a:lnTo>
                      <a:pt x="160" y="311"/>
                    </a:lnTo>
                    <a:lnTo>
                      <a:pt x="141" y="274"/>
                    </a:lnTo>
                    <a:lnTo>
                      <a:pt x="116" y="222"/>
                    </a:lnTo>
                    <a:lnTo>
                      <a:pt x="86" y="163"/>
                    </a:lnTo>
                    <a:lnTo>
                      <a:pt x="55" y="102"/>
                    </a:lnTo>
                    <a:lnTo>
                      <a:pt x="28" y="51"/>
                    </a:lnTo>
                    <a:lnTo>
                      <a:pt x="9" y="15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393939"/>
              </a:solidFill>
              <a:ln w="12700" cap="rnd" cmpd="sng">
                <a:solidFill>
                  <a:srgbClr val="393939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701" name="Freeform 1477"/>
              <p:cNvSpPr>
                <a:spLocks/>
              </p:cNvSpPr>
              <p:nvPr/>
            </p:nvSpPr>
            <p:spPr bwMode="auto">
              <a:xfrm>
                <a:off x="2442" y="1873"/>
                <a:ext cx="17" cy="17"/>
              </a:xfrm>
              <a:custGeom>
                <a:avLst/>
                <a:gdLst>
                  <a:gd name="T0" fmla="*/ 8 w 17"/>
                  <a:gd name="T1" fmla="*/ 0 h 17"/>
                  <a:gd name="T2" fmla="*/ 9 w 17"/>
                  <a:gd name="T3" fmla="*/ 0 h 17"/>
                  <a:gd name="T4" fmla="*/ 10 w 17"/>
                  <a:gd name="T5" fmla="*/ 1 h 17"/>
                  <a:gd name="T6" fmla="*/ 12 w 17"/>
                  <a:gd name="T7" fmla="*/ 1 h 17"/>
                  <a:gd name="T8" fmla="*/ 12 w 17"/>
                  <a:gd name="T9" fmla="*/ 3 h 17"/>
                  <a:gd name="T10" fmla="*/ 14 w 17"/>
                  <a:gd name="T11" fmla="*/ 3 h 17"/>
                  <a:gd name="T12" fmla="*/ 14 w 17"/>
                  <a:gd name="T13" fmla="*/ 5 h 17"/>
                  <a:gd name="T14" fmla="*/ 16 w 17"/>
                  <a:gd name="T15" fmla="*/ 6 h 17"/>
                  <a:gd name="T16" fmla="*/ 16 w 17"/>
                  <a:gd name="T17" fmla="*/ 7 h 17"/>
                  <a:gd name="T18" fmla="*/ 16 w 17"/>
                  <a:gd name="T19" fmla="*/ 9 h 17"/>
                  <a:gd name="T20" fmla="*/ 14 w 17"/>
                  <a:gd name="T21" fmla="*/ 10 h 17"/>
                  <a:gd name="T22" fmla="*/ 14 w 17"/>
                  <a:gd name="T23" fmla="*/ 12 h 17"/>
                  <a:gd name="T24" fmla="*/ 12 w 17"/>
                  <a:gd name="T25" fmla="*/ 12 h 17"/>
                  <a:gd name="T26" fmla="*/ 12 w 17"/>
                  <a:gd name="T27" fmla="*/ 14 h 17"/>
                  <a:gd name="T28" fmla="*/ 10 w 17"/>
                  <a:gd name="T29" fmla="*/ 14 h 17"/>
                  <a:gd name="T30" fmla="*/ 9 w 17"/>
                  <a:gd name="T31" fmla="*/ 14 h 17"/>
                  <a:gd name="T32" fmla="*/ 8 w 17"/>
                  <a:gd name="T33" fmla="*/ 16 h 17"/>
                  <a:gd name="T34" fmla="*/ 6 w 17"/>
                  <a:gd name="T35" fmla="*/ 14 h 17"/>
                  <a:gd name="T36" fmla="*/ 5 w 17"/>
                  <a:gd name="T37" fmla="*/ 14 h 17"/>
                  <a:gd name="T38" fmla="*/ 3 w 17"/>
                  <a:gd name="T39" fmla="*/ 14 h 17"/>
                  <a:gd name="T40" fmla="*/ 3 w 17"/>
                  <a:gd name="T41" fmla="*/ 12 h 17"/>
                  <a:gd name="T42" fmla="*/ 1 w 17"/>
                  <a:gd name="T43" fmla="*/ 12 h 17"/>
                  <a:gd name="T44" fmla="*/ 1 w 17"/>
                  <a:gd name="T45" fmla="*/ 10 h 17"/>
                  <a:gd name="T46" fmla="*/ 0 w 17"/>
                  <a:gd name="T47" fmla="*/ 9 h 17"/>
                  <a:gd name="T48" fmla="*/ 0 w 17"/>
                  <a:gd name="T49" fmla="*/ 7 h 17"/>
                  <a:gd name="T50" fmla="*/ 0 w 17"/>
                  <a:gd name="T51" fmla="*/ 6 h 17"/>
                  <a:gd name="T52" fmla="*/ 1 w 17"/>
                  <a:gd name="T53" fmla="*/ 5 h 17"/>
                  <a:gd name="T54" fmla="*/ 1 w 17"/>
                  <a:gd name="T55" fmla="*/ 3 h 17"/>
                  <a:gd name="T56" fmla="*/ 3 w 17"/>
                  <a:gd name="T57" fmla="*/ 3 h 17"/>
                  <a:gd name="T58" fmla="*/ 3 w 17"/>
                  <a:gd name="T59" fmla="*/ 1 h 17"/>
                  <a:gd name="T60" fmla="*/ 5 w 17"/>
                  <a:gd name="T61" fmla="*/ 1 h 17"/>
                  <a:gd name="T62" fmla="*/ 6 w 17"/>
                  <a:gd name="T63" fmla="*/ 0 h 17"/>
                  <a:gd name="T64" fmla="*/ 8 w 17"/>
                  <a:gd name="T6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" h="17">
                    <a:moveTo>
                      <a:pt x="8" y="0"/>
                    </a:moveTo>
                    <a:lnTo>
                      <a:pt x="9" y="0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4" y="5"/>
                    </a:lnTo>
                    <a:lnTo>
                      <a:pt x="16" y="6"/>
                    </a:lnTo>
                    <a:lnTo>
                      <a:pt x="16" y="7"/>
                    </a:lnTo>
                    <a:lnTo>
                      <a:pt x="16" y="9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2" y="12"/>
                    </a:lnTo>
                    <a:lnTo>
                      <a:pt x="12" y="14"/>
                    </a:lnTo>
                    <a:lnTo>
                      <a:pt x="10" y="14"/>
                    </a:lnTo>
                    <a:lnTo>
                      <a:pt x="9" y="14"/>
                    </a:lnTo>
                    <a:lnTo>
                      <a:pt x="8" y="16"/>
                    </a:lnTo>
                    <a:lnTo>
                      <a:pt x="6" y="14"/>
                    </a:lnTo>
                    <a:lnTo>
                      <a:pt x="5" y="14"/>
                    </a:lnTo>
                    <a:lnTo>
                      <a:pt x="3" y="14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1" y="10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E5E5E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702" name="Freeform 1478"/>
              <p:cNvSpPr>
                <a:spLocks/>
              </p:cNvSpPr>
              <p:nvPr/>
            </p:nvSpPr>
            <p:spPr bwMode="auto">
              <a:xfrm>
                <a:off x="2442" y="1873"/>
                <a:ext cx="17" cy="17"/>
              </a:xfrm>
              <a:custGeom>
                <a:avLst/>
                <a:gdLst>
                  <a:gd name="T0" fmla="*/ 8 w 17"/>
                  <a:gd name="T1" fmla="*/ 0 h 17"/>
                  <a:gd name="T2" fmla="*/ 9 w 17"/>
                  <a:gd name="T3" fmla="*/ 0 h 17"/>
                  <a:gd name="T4" fmla="*/ 10 w 17"/>
                  <a:gd name="T5" fmla="*/ 1 h 17"/>
                  <a:gd name="T6" fmla="*/ 12 w 17"/>
                  <a:gd name="T7" fmla="*/ 1 h 17"/>
                  <a:gd name="T8" fmla="*/ 12 w 17"/>
                  <a:gd name="T9" fmla="*/ 3 h 17"/>
                  <a:gd name="T10" fmla="*/ 14 w 17"/>
                  <a:gd name="T11" fmla="*/ 3 h 17"/>
                  <a:gd name="T12" fmla="*/ 14 w 17"/>
                  <a:gd name="T13" fmla="*/ 5 h 17"/>
                  <a:gd name="T14" fmla="*/ 16 w 17"/>
                  <a:gd name="T15" fmla="*/ 6 h 17"/>
                  <a:gd name="T16" fmla="*/ 16 w 17"/>
                  <a:gd name="T17" fmla="*/ 7 h 17"/>
                  <a:gd name="T18" fmla="*/ 16 w 17"/>
                  <a:gd name="T19" fmla="*/ 9 h 17"/>
                  <a:gd name="T20" fmla="*/ 14 w 17"/>
                  <a:gd name="T21" fmla="*/ 10 h 17"/>
                  <a:gd name="T22" fmla="*/ 14 w 17"/>
                  <a:gd name="T23" fmla="*/ 12 h 17"/>
                  <a:gd name="T24" fmla="*/ 12 w 17"/>
                  <a:gd name="T25" fmla="*/ 12 h 17"/>
                  <a:gd name="T26" fmla="*/ 12 w 17"/>
                  <a:gd name="T27" fmla="*/ 14 h 17"/>
                  <a:gd name="T28" fmla="*/ 10 w 17"/>
                  <a:gd name="T29" fmla="*/ 14 h 17"/>
                  <a:gd name="T30" fmla="*/ 9 w 17"/>
                  <a:gd name="T31" fmla="*/ 14 h 17"/>
                  <a:gd name="T32" fmla="*/ 8 w 17"/>
                  <a:gd name="T33" fmla="*/ 16 h 17"/>
                  <a:gd name="T34" fmla="*/ 6 w 17"/>
                  <a:gd name="T35" fmla="*/ 14 h 17"/>
                  <a:gd name="T36" fmla="*/ 5 w 17"/>
                  <a:gd name="T37" fmla="*/ 14 h 17"/>
                  <a:gd name="T38" fmla="*/ 3 w 17"/>
                  <a:gd name="T39" fmla="*/ 14 h 17"/>
                  <a:gd name="T40" fmla="*/ 3 w 17"/>
                  <a:gd name="T41" fmla="*/ 12 h 17"/>
                  <a:gd name="T42" fmla="*/ 1 w 17"/>
                  <a:gd name="T43" fmla="*/ 12 h 17"/>
                  <a:gd name="T44" fmla="*/ 1 w 17"/>
                  <a:gd name="T45" fmla="*/ 10 h 17"/>
                  <a:gd name="T46" fmla="*/ 0 w 17"/>
                  <a:gd name="T47" fmla="*/ 9 h 17"/>
                  <a:gd name="T48" fmla="*/ 0 w 17"/>
                  <a:gd name="T49" fmla="*/ 7 h 17"/>
                  <a:gd name="T50" fmla="*/ 0 w 17"/>
                  <a:gd name="T51" fmla="*/ 6 h 17"/>
                  <a:gd name="T52" fmla="*/ 1 w 17"/>
                  <a:gd name="T53" fmla="*/ 5 h 17"/>
                  <a:gd name="T54" fmla="*/ 1 w 17"/>
                  <a:gd name="T55" fmla="*/ 3 h 17"/>
                  <a:gd name="T56" fmla="*/ 3 w 17"/>
                  <a:gd name="T57" fmla="*/ 3 h 17"/>
                  <a:gd name="T58" fmla="*/ 3 w 17"/>
                  <a:gd name="T59" fmla="*/ 1 h 17"/>
                  <a:gd name="T60" fmla="*/ 5 w 17"/>
                  <a:gd name="T61" fmla="*/ 1 h 17"/>
                  <a:gd name="T62" fmla="*/ 6 w 17"/>
                  <a:gd name="T63" fmla="*/ 0 h 17"/>
                  <a:gd name="T64" fmla="*/ 8 w 17"/>
                  <a:gd name="T6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" h="17">
                    <a:moveTo>
                      <a:pt x="8" y="0"/>
                    </a:moveTo>
                    <a:lnTo>
                      <a:pt x="9" y="0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4" y="5"/>
                    </a:lnTo>
                    <a:lnTo>
                      <a:pt x="16" y="6"/>
                    </a:lnTo>
                    <a:lnTo>
                      <a:pt x="16" y="7"/>
                    </a:lnTo>
                    <a:lnTo>
                      <a:pt x="16" y="9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2" y="12"/>
                    </a:lnTo>
                    <a:lnTo>
                      <a:pt x="12" y="14"/>
                    </a:lnTo>
                    <a:lnTo>
                      <a:pt x="10" y="14"/>
                    </a:lnTo>
                    <a:lnTo>
                      <a:pt x="9" y="14"/>
                    </a:lnTo>
                    <a:lnTo>
                      <a:pt x="8" y="16"/>
                    </a:lnTo>
                    <a:lnTo>
                      <a:pt x="6" y="14"/>
                    </a:lnTo>
                    <a:lnTo>
                      <a:pt x="5" y="14"/>
                    </a:lnTo>
                    <a:lnTo>
                      <a:pt x="3" y="14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1" y="10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8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703" name="Rectangle 1479"/>
              <p:cNvSpPr>
                <a:spLocks noChangeArrowheads="1"/>
              </p:cNvSpPr>
              <p:nvPr/>
            </p:nvSpPr>
            <p:spPr bwMode="auto">
              <a:xfrm>
                <a:off x="2106" y="1772"/>
                <a:ext cx="152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defTabSz="76200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800">
                    <a:solidFill>
                      <a:srgbClr val="FF0000"/>
                    </a:solidFill>
                  </a:rPr>
                  <a:t>2</a:t>
                </a:r>
              </a:p>
            </p:txBody>
          </p:sp>
          <p:sp>
            <p:nvSpPr>
              <p:cNvPr id="309704" name="Rectangle 1480"/>
              <p:cNvSpPr>
                <a:spLocks noChangeArrowheads="1"/>
              </p:cNvSpPr>
              <p:nvPr/>
            </p:nvSpPr>
            <p:spPr bwMode="auto">
              <a:xfrm>
                <a:off x="2261" y="1564"/>
                <a:ext cx="152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defTabSz="76200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800">
                    <a:solidFill>
                      <a:srgbClr val="FF0000"/>
                    </a:solidFill>
                  </a:rPr>
                  <a:t>4</a:t>
                </a:r>
              </a:p>
            </p:txBody>
          </p:sp>
          <p:sp>
            <p:nvSpPr>
              <p:cNvPr id="309705" name="Rectangle 1481"/>
              <p:cNvSpPr>
                <a:spLocks noChangeArrowheads="1"/>
              </p:cNvSpPr>
              <p:nvPr/>
            </p:nvSpPr>
            <p:spPr bwMode="auto">
              <a:xfrm>
                <a:off x="2492" y="1568"/>
                <a:ext cx="152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defTabSz="76200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800">
                    <a:solidFill>
                      <a:srgbClr val="FF0000"/>
                    </a:solidFill>
                  </a:rPr>
                  <a:t>6</a:t>
                </a:r>
              </a:p>
            </p:txBody>
          </p:sp>
          <p:sp>
            <p:nvSpPr>
              <p:cNvPr id="309706" name="Rectangle 1482"/>
              <p:cNvSpPr>
                <a:spLocks noChangeArrowheads="1"/>
              </p:cNvSpPr>
              <p:nvPr/>
            </p:nvSpPr>
            <p:spPr bwMode="auto">
              <a:xfrm>
                <a:off x="2641" y="1738"/>
                <a:ext cx="152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defTabSz="76200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800">
                    <a:solidFill>
                      <a:srgbClr val="FF0000"/>
                    </a:solidFill>
                  </a:rPr>
                  <a:t>8</a:t>
                </a:r>
              </a:p>
            </p:txBody>
          </p:sp>
          <p:sp>
            <p:nvSpPr>
              <p:cNvPr id="309707" name="Rectangle 1483"/>
              <p:cNvSpPr>
                <a:spLocks noChangeArrowheads="1"/>
              </p:cNvSpPr>
              <p:nvPr/>
            </p:nvSpPr>
            <p:spPr bwMode="auto">
              <a:xfrm>
                <a:off x="2575" y="1992"/>
                <a:ext cx="187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defTabSz="76200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800">
                    <a:solidFill>
                      <a:srgbClr val="FF0000"/>
                    </a:solidFill>
                  </a:rPr>
                  <a:t>10</a:t>
                </a:r>
              </a:p>
            </p:txBody>
          </p:sp>
          <p:sp>
            <p:nvSpPr>
              <p:cNvPr id="309708" name="Rectangle 1484"/>
              <p:cNvSpPr>
                <a:spLocks noChangeArrowheads="1"/>
              </p:cNvSpPr>
              <p:nvPr/>
            </p:nvSpPr>
            <p:spPr bwMode="auto">
              <a:xfrm>
                <a:off x="2263" y="1765"/>
                <a:ext cx="187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defTabSz="76200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800">
                    <a:solidFill>
                      <a:srgbClr val="000000"/>
                    </a:solidFill>
                  </a:rPr>
                  <a:t>40</a:t>
                </a:r>
              </a:p>
            </p:txBody>
          </p:sp>
          <p:sp>
            <p:nvSpPr>
              <p:cNvPr id="309709" name="Rectangle 1485"/>
              <p:cNvSpPr>
                <a:spLocks noChangeArrowheads="1"/>
              </p:cNvSpPr>
              <p:nvPr/>
            </p:nvSpPr>
            <p:spPr bwMode="auto">
              <a:xfrm>
                <a:off x="2384" y="1705"/>
                <a:ext cx="187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defTabSz="76200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800">
                    <a:solidFill>
                      <a:srgbClr val="000000"/>
                    </a:solidFill>
                  </a:rPr>
                  <a:t>80</a:t>
                </a:r>
              </a:p>
            </p:txBody>
          </p:sp>
          <p:sp>
            <p:nvSpPr>
              <p:cNvPr id="309710" name="Rectangle 1486"/>
              <p:cNvSpPr>
                <a:spLocks noChangeArrowheads="1"/>
              </p:cNvSpPr>
              <p:nvPr/>
            </p:nvSpPr>
            <p:spPr bwMode="auto">
              <a:xfrm>
                <a:off x="2427" y="1800"/>
                <a:ext cx="223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defTabSz="76200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800">
                    <a:solidFill>
                      <a:srgbClr val="000000"/>
                    </a:solidFill>
                  </a:rPr>
                  <a:t>120</a:t>
                </a:r>
              </a:p>
            </p:txBody>
          </p:sp>
          <p:sp>
            <p:nvSpPr>
              <p:cNvPr id="309711" name="Rectangle 1487"/>
              <p:cNvSpPr>
                <a:spLocks noChangeArrowheads="1"/>
              </p:cNvSpPr>
              <p:nvPr/>
            </p:nvSpPr>
            <p:spPr bwMode="auto">
              <a:xfrm>
                <a:off x="2320" y="1931"/>
                <a:ext cx="291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defTabSz="76200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800">
                    <a:solidFill>
                      <a:srgbClr val="000000"/>
                    </a:solidFill>
                  </a:rPr>
                  <a:t>lbf/in</a:t>
                </a:r>
                <a:r>
                  <a:rPr lang="en-GB" sz="800" baseline="30000">
                    <a:solidFill>
                      <a:srgbClr val="000000"/>
                    </a:solidFill>
                  </a:rPr>
                  <a:t>2</a:t>
                </a:r>
              </a:p>
            </p:txBody>
          </p:sp>
          <p:sp>
            <p:nvSpPr>
              <p:cNvPr id="309712" name="Rectangle 1488"/>
              <p:cNvSpPr>
                <a:spLocks noChangeArrowheads="1"/>
              </p:cNvSpPr>
              <p:nvPr/>
            </p:nvSpPr>
            <p:spPr bwMode="auto">
              <a:xfrm>
                <a:off x="2346" y="1997"/>
                <a:ext cx="216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defTabSz="76200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800">
                    <a:solidFill>
                      <a:srgbClr val="FF0000"/>
                    </a:solidFill>
                  </a:rPr>
                  <a:t>bar</a:t>
                </a:r>
              </a:p>
            </p:txBody>
          </p:sp>
          <p:pic>
            <p:nvPicPr>
              <p:cNvPr id="309713" name="Picture 1489"/>
              <p:cNvPicPr>
                <a:picLocks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1" y="2092"/>
                <a:ext cx="356" cy="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09714" name="Rectangle 1490"/>
            <p:cNvSpPr>
              <a:spLocks noChangeArrowheads="1"/>
            </p:cNvSpPr>
            <p:nvPr/>
          </p:nvSpPr>
          <p:spPr bwMode="auto">
            <a:xfrm>
              <a:off x="469" y="3125"/>
              <a:ext cx="2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defTabSz="76200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sz="1800">
                  <a:solidFill>
                    <a:srgbClr val="000000"/>
                  </a:solidFill>
                </a:rPr>
                <a:t>P1</a:t>
              </a:r>
            </a:p>
          </p:txBody>
        </p:sp>
        <p:sp>
          <p:nvSpPr>
            <p:cNvPr id="309715" name="Rectangle 1491"/>
            <p:cNvSpPr>
              <a:spLocks noChangeArrowheads="1"/>
            </p:cNvSpPr>
            <p:nvPr/>
          </p:nvSpPr>
          <p:spPr bwMode="auto">
            <a:xfrm>
              <a:off x="2202" y="3125"/>
              <a:ext cx="2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defTabSz="76200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sz="1800">
                  <a:solidFill>
                    <a:srgbClr val="000000"/>
                  </a:solidFill>
                </a:rPr>
                <a:t>P2</a:t>
              </a:r>
            </a:p>
          </p:txBody>
        </p:sp>
        <p:sp>
          <p:nvSpPr>
            <p:cNvPr id="309716" name="AutoShape 1492"/>
            <p:cNvSpPr>
              <a:spLocks noChangeArrowheads="1"/>
            </p:cNvSpPr>
            <p:nvPr/>
          </p:nvSpPr>
          <p:spPr bwMode="auto">
            <a:xfrm>
              <a:off x="337" y="2788"/>
              <a:ext cx="559" cy="267"/>
            </a:xfrm>
            <a:prstGeom prst="rightArrow">
              <a:avLst>
                <a:gd name="adj1" fmla="val 50000"/>
                <a:gd name="adj2" fmla="val 104691"/>
              </a:avLst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9717" name="AutoShape 1493"/>
            <p:cNvSpPr>
              <a:spLocks noChangeArrowheads="1"/>
            </p:cNvSpPr>
            <p:nvPr/>
          </p:nvSpPr>
          <p:spPr bwMode="auto">
            <a:xfrm>
              <a:off x="2093" y="2792"/>
              <a:ext cx="559" cy="267"/>
            </a:xfrm>
            <a:prstGeom prst="rightArrow">
              <a:avLst>
                <a:gd name="adj1" fmla="val 50000"/>
                <a:gd name="adj2" fmla="val 104691"/>
              </a:avLst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309718" name="Group 1494"/>
            <p:cNvGrpSpPr>
              <a:grpSpLocks/>
            </p:cNvGrpSpPr>
            <p:nvPr/>
          </p:nvGrpSpPr>
          <p:grpSpPr bwMode="auto">
            <a:xfrm>
              <a:off x="1808" y="2191"/>
              <a:ext cx="435" cy="667"/>
              <a:chOff x="1808" y="2191"/>
              <a:chExt cx="435" cy="667"/>
            </a:xfrm>
          </p:grpSpPr>
          <p:sp>
            <p:nvSpPr>
              <p:cNvPr id="309719" name="Line 1495"/>
              <p:cNvSpPr>
                <a:spLocks noChangeShapeType="1"/>
              </p:cNvSpPr>
              <p:nvPr/>
            </p:nvSpPr>
            <p:spPr bwMode="auto">
              <a:xfrm flipH="1">
                <a:off x="1852" y="2191"/>
                <a:ext cx="391" cy="621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9720" name="Oval 1496"/>
              <p:cNvSpPr>
                <a:spLocks noChangeArrowheads="1"/>
              </p:cNvSpPr>
              <p:nvPr/>
            </p:nvSpPr>
            <p:spPr bwMode="auto">
              <a:xfrm>
                <a:off x="1808" y="2804"/>
                <a:ext cx="54" cy="54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sp>
        <p:nvSpPr>
          <p:cNvPr id="309721" name="Rectangle 1497"/>
          <p:cNvSpPr>
            <a:spLocks noChangeArrowheads="1"/>
          </p:cNvSpPr>
          <p:nvPr/>
        </p:nvSpPr>
        <p:spPr bwMode="auto">
          <a:xfrm>
            <a:off x="836613" y="5027613"/>
            <a:ext cx="1706562" cy="13096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en-GB">
                <a:solidFill>
                  <a:schemeClr val="tx1"/>
                </a:solidFill>
              </a:rPr>
              <a:t>Symbole</a:t>
            </a:r>
          </a:p>
        </p:txBody>
      </p:sp>
      <p:grpSp>
        <p:nvGrpSpPr>
          <p:cNvPr id="309722" name="Group 1498"/>
          <p:cNvGrpSpPr>
            <a:grpSpLocks/>
          </p:cNvGrpSpPr>
          <p:nvPr/>
        </p:nvGrpSpPr>
        <p:grpSpPr bwMode="auto">
          <a:xfrm>
            <a:off x="1174750" y="5380038"/>
            <a:ext cx="941388" cy="765175"/>
            <a:chOff x="4187" y="2436"/>
            <a:chExt cx="593" cy="482"/>
          </a:xfrm>
        </p:grpSpPr>
        <p:sp>
          <p:nvSpPr>
            <p:cNvPr id="309723" name="Line 1499"/>
            <p:cNvSpPr>
              <a:spLocks noChangeShapeType="1"/>
            </p:cNvSpPr>
            <p:nvPr/>
          </p:nvSpPr>
          <p:spPr bwMode="auto">
            <a:xfrm>
              <a:off x="4660" y="2781"/>
              <a:ext cx="12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9724" name="Oval 1500"/>
            <p:cNvSpPr>
              <a:spLocks noChangeArrowheads="1"/>
            </p:cNvSpPr>
            <p:nvPr/>
          </p:nvSpPr>
          <p:spPr bwMode="auto">
            <a:xfrm>
              <a:off x="4569" y="2448"/>
              <a:ext cx="197" cy="19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9725" name="Line 1501"/>
            <p:cNvSpPr>
              <a:spLocks noChangeShapeType="1"/>
            </p:cNvSpPr>
            <p:nvPr/>
          </p:nvSpPr>
          <p:spPr bwMode="auto">
            <a:xfrm flipV="1">
              <a:off x="4670" y="2647"/>
              <a:ext cx="0" cy="13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9726" name="Freeform 1502"/>
            <p:cNvSpPr>
              <a:spLocks/>
            </p:cNvSpPr>
            <p:nvPr/>
          </p:nvSpPr>
          <p:spPr bwMode="auto">
            <a:xfrm>
              <a:off x="4309" y="2614"/>
              <a:ext cx="233" cy="233"/>
            </a:xfrm>
            <a:custGeom>
              <a:avLst/>
              <a:gdLst>
                <a:gd name="T0" fmla="*/ 0 w 233"/>
                <a:gd name="T1" fmla="*/ 0 h 233"/>
                <a:gd name="T2" fmla="*/ 0 w 233"/>
                <a:gd name="T3" fmla="*/ 232 h 233"/>
                <a:gd name="T4" fmla="*/ 232 w 233"/>
                <a:gd name="T5" fmla="*/ 232 h 233"/>
                <a:gd name="T6" fmla="*/ 232 w 233"/>
                <a:gd name="T7" fmla="*/ 0 h 233"/>
                <a:gd name="T8" fmla="*/ 0 w 233"/>
                <a:gd name="T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3">
                  <a:moveTo>
                    <a:pt x="0" y="0"/>
                  </a:moveTo>
                  <a:lnTo>
                    <a:pt x="0" y="232"/>
                  </a:lnTo>
                  <a:lnTo>
                    <a:pt x="232" y="232"/>
                  </a:lnTo>
                  <a:lnTo>
                    <a:pt x="232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727" name="Line 1503"/>
            <p:cNvSpPr>
              <a:spLocks noChangeShapeType="1"/>
            </p:cNvSpPr>
            <p:nvPr/>
          </p:nvSpPr>
          <p:spPr bwMode="auto">
            <a:xfrm flipH="1">
              <a:off x="4541" y="2781"/>
              <a:ext cx="11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9728" name="Line 1504"/>
            <p:cNvSpPr>
              <a:spLocks noChangeShapeType="1"/>
            </p:cNvSpPr>
            <p:nvPr/>
          </p:nvSpPr>
          <p:spPr bwMode="auto">
            <a:xfrm flipH="1">
              <a:off x="4249" y="2614"/>
              <a:ext cx="60" cy="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9729" name="Line 1505"/>
            <p:cNvSpPr>
              <a:spLocks noChangeShapeType="1"/>
            </p:cNvSpPr>
            <p:nvPr/>
          </p:nvSpPr>
          <p:spPr bwMode="auto">
            <a:xfrm>
              <a:off x="4249" y="2641"/>
              <a:ext cx="60" cy="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9730" name="Line 1506"/>
            <p:cNvSpPr>
              <a:spLocks noChangeShapeType="1"/>
            </p:cNvSpPr>
            <p:nvPr/>
          </p:nvSpPr>
          <p:spPr bwMode="auto">
            <a:xfrm>
              <a:off x="4309" y="2783"/>
              <a:ext cx="23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9731" name="Freeform 1507"/>
            <p:cNvSpPr>
              <a:spLocks/>
            </p:cNvSpPr>
            <p:nvPr/>
          </p:nvSpPr>
          <p:spPr bwMode="auto">
            <a:xfrm>
              <a:off x="4317" y="2436"/>
              <a:ext cx="106" cy="177"/>
            </a:xfrm>
            <a:custGeom>
              <a:avLst/>
              <a:gdLst>
                <a:gd name="T0" fmla="*/ 105 w 106"/>
                <a:gd name="T1" fmla="*/ 176 h 177"/>
                <a:gd name="T2" fmla="*/ 0 w 106"/>
                <a:gd name="T3" fmla="*/ 139 h 177"/>
                <a:gd name="T4" fmla="*/ 105 w 106"/>
                <a:gd name="T5" fmla="*/ 104 h 177"/>
                <a:gd name="T6" fmla="*/ 0 w 106"/>
                <a:gd name="T7" fmla="*/ 68 h 177"/>
                <a:gd name="T8" fmla="*/ 105 w 106"/>
                <a:gd name="T9" fmla="*/ 36 h 177"/>
                <a:gd name="T10" fmla="*/ 0 w 106"/>
                <a:gd name="T11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" h="177">
                  <a:moveTo>
                    <a:pt x="105" y="176"/>
                  </a:moveTo>
                  <a:lnTo>
                    <a:pt x="0" y="139"/>
                  </a:lnTo>
                  <a:lnTo>
                    <a:pt x="105" y="104"/>
                  </a:lnTo>
                  <a:lnTo>
                    <a:pt x="0" y="68"/>
                  </a:lnTo>
                  <a:lnTo>
                    <a:pt x="105" y="36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732" name="Line 1508"/>
            <p:cNvSpPr>
              <a:spLocks noChangeShapeType="1"/>
            </p:cNvSpPr>
            <p:nvPr/>
          </p:nvSpPr>
          <p:spPr bwMode="auto">
            <a:xfrm flipH="1">
              <a:off x="4187" y="2783"/>
              <a:ext cx="1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9733" name="Freeform 1509"/>
            <p:cNvSpPr>
              <a:spLocks/>
            </p:cNvSpPr>
            <p:nvPr/>
          </p:nvSpPr>
          <p:spPr bwMode="auto">
            <a:xfrm>
              <a:off x="4422" y="2781"/>
              <a:ext cx="204" cy="137"/>
            </a:xfrm>
            <a:custGeom>
              <a:avLst/>
              <a:gdLst>
                <a:gd name="T0" fmla="*/ 119 w 204"/>
                <a:gd name="T1" fmla="*/ 0 h 137"/>
                <a:gd name="T2" fmla="*/ 203 w 204"/>
                <a:gd name="T3" fmla="*/ 86 h 137"/>
                <a:gd name="T4" fmla="*/ 203 w 204"/>
                <a:gd name="T5" fmla="*/ 136 h 137"/>
                <a:gd name="T6" fmla="*/ 0 w 204"/>
                <a:gd name="T7" fmla="*/ 136 h 137"/>
                <a:gd name="T8" fmla="*/ 0 w 204"/>
                <a:gd name="T9" fmla="*/ 6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137">
                  <a:moveTo>
                    <a:pt x="119" y="0"/>
                  </a:moveTo>
                  <a:lnTo>
                    <a:pt x="203" y="86"/>
                  </a:lnTo>
                  <a:lnTo>
                    <a:pt x="203" y="136"/>
                  </a:lnTo>
                  <a:lnTo>
                    <a:pt x="0" y="136"/>
                  </a:lnTo>
                  <a:lnTo>
                    <a:pt x="0" y="6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734" name="Freeform 1510"/>
            <p:cNvSpPr>
              <a:spLocks/>
            </p:cNvSpPr>
            <p:nvPr/>
          </p:nvSpPr>
          <p:spPr bwMode="auto">
            <a:xfrm>
              <a:off x="4478" y="2759"/>
              <a:ext cx="68" cy="46"/>
            </a:xfrm>
            <a:custGeom>
              <a:avLst/>
              <a:gdLst>
                <a:gd name="T0" fmla="*/ 67 w 68"/>
                <a:gd name="T1" fmla="*/ 24 h 46"/>
                <a:gd name="T2" fmla="*/ 0 w 68"/>
                <a:gd name="T3" fmla="*/ 0 h 46"/>
                <a:gd name="T4" fmla="*/ 0 w 68"/>
                <a:gd name="T5" fmla="*/ 45 h 46"/>
                <a:gd name="T6" fmla="*/ 67 w 68"/>
                <a:gd name="T7" fmla="*/ 2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46">
                  <a:moveTo>
                    <a:pt x="67" y="24"/>
                  </a:moveTo>
                  <a:lnTo>
                    <a:pt x="0" y="0"/>
                  </a:lnTo>
                  <a:lnTo>
                    <a:pt x="0" y="45"/>
                  </a:lnTo>
                  <a:lnTo>
                    <a:pt x="67" y="2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735" name="Freeform 1511"/>
            <p:cNvSpPr>
              <a:spLocks/>
            </p:cNvSpPr>
            <p:nvPr/>
          </p:nvSpPr>
          <p:spPr bwMode="auto">
            <a:xfrm>
              <a:off x="4309" y="2757"/>
              <a:ext cx="67" cy="48"/>
            </a:xfrm>
            <a:custGeom>
              <a:avLst/>
              <a:gdLst>
                <a:gd name="T0" fmla="*/ 0 w 67"/>
                <a:gd name="T1" fmla="*/ 24 h 48"/>
                <a:gd name="T2" fmla="*/ 66 w 67"/>
                <a:gd name="T3" fmla="*/ 0 h 48"/>
                <a:gd name="T4" fmla="*/ 66 w 67"/>
                <a:gd name="T5" fmla="*/ 47 h 48"/>
                <a:gd name="T6" fmla="*/ 0 w 67"/>
                <a:gd name="T7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8">
                  <a:moveTo>
                    <a:pt x="0" y="24"/>
                  </a:moveTo>
                  <a:lnTo>
                    <a:pt x="66" y="0"/>
                  </a:lnTo>
                  <a:lnTo>
                    <a:pt x="66" y="47"/>
                  </a:lnTo>
                  <a:lnTo>
                    <a:pt x="0" y="2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736" name="Line 1512"/>
            <p:cNvSpPr>
              <a:spLocks noChangeShapeType="1"/>
            </p:cNvSpPr>
            <p:nvPr/>
          </p:nvSpPr>
          <p:spPr bwMode="auto">
            <a:xfrm flipV="1">
              <a:off x="4303" y="2492"/>
              <a:ext cx="161" cy="6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9737" name="Freeform 1513"/>
            <p:cNvSpPr>
              <a:spLocks/>
            </p:cNvSpPr>
            <p:nvPr/>
          </p:nvSpPr>
          <p:spPr bwMode="auto">
            <a:xfrm>
              <a:off x="4449" y="2472"/>
              <a:ext cx="69" cy="42"/>
            </a:xfrm>
            <a:custGeom>
              <a:avLst/>
              <a:gdLst>
                <a:gd name="T0" fmla="*/ 68 w 69"/>
                <a:gd name="T1" fmla="*/ 0 h 42"/>
                <a:gd name="T2" fmla="*/ 0 w 69"/>
                <a:gd name="T3" fmla="*/ 6 h 42"/>
                <a:gd name="T4" fmla="*/ 18 w 69"/>
                <a:gd name="T5" fmla="*/ 41 h 42"/>
                <a:gd name="T6" fmla="*/ 68 w 69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42">
                  <a:moveTo>
                    <a:pt x="68" y="0"/>
                  </a:moveTo>
                  <a:lnTo>
                    <a:pt x="0" y="6"/>
                  </a:lnTo>
                  <a:lnTo>
                    <a:pt x="18" y="41"/>
                  </a:lnTo>
                  <a:lnTo>
                    <a:pt x="6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309738" name="Group 1514"/>
            <p:cNvGrpSpPr>
              <a:grpSpLocks/>
            </p:cNvGrpSpPr>
            <p:nvPr/>
          </p:nvGrpSpPr>
          <p:grpSpPr bwMode="auto">
            <a:xfrm>
              <a:off x="4608" y="2487"/>
              <a:ext cx="117" cy="116"/>
              <a:chOff x="4608" y="2487"/>
              <a:chExt cx="117" cy="116"/>
            </a:xfrm>
          </p:grpSpPr>
          <p:sp>
            <p:nvSpPr>
              <p:cNvPr id="309739" name="Line 1515"/>
              <p:cNvSpPr>
                <a:spLocks noChangeShapeType="1"/>
              </p:cNvSpPr>
              <p:nvPr/>
            </p:nvSpPr>
            <p:spPr bwMode="auto">
              <a:xfrm flipH="1" flipV="1">
                <a:off x="4636" y="2514"/>
                <a:ext cx="89" cy="8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9740" name="Freeform 1516"/>
              <p:cNvSpPr>
                <a:spLocks/>
              </p:cNvSpPr>
              <p:nvPr/>
            </p:nvSpPr>
            <p:spPr bwMode="auto">
              <a:xfrm>
                <a:off x="4608" y="2487"/>
                <a:ext cx="59" cy="60"/>
              </a:xfrm>
              <a:custGeom>
                <a:avLst/>
                <a:gdLst>
                  <a:gd name="T0" fmla="*/ 0 w 59"/>
                  <a:gd name="T1" fmla="*/ 0 h 60"/>
                  <a:gd name="T2" fmla="*/ 29 w 59"/>
                  <a:gd name="T3" fmla="*/ 59 h 60"/>
                  <a:gd name="T4" fmla="*/ 58 w 59"/>
                  <a:gd name="T5" fmla="*/ 27 h 60"/>
                  <a:gd name="T6" fmla="*/ 0 w 59"/>
                  <a:gd name="T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" h="60">
                    <a:moveTo>
                      <a:pt x="0" y="0"/>
                    </a:moveTo>
                    <a:lnTo>
                      <a:pt x="29" y="59"/>
                    </a:lnTo>
                    <a:lnTo>
                      <a:pt x="58" y="2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09741" name="Oval 1517"/>
            <p:cNvSpPr>
              <a:spLocks noChangeArrowheads="1"/>
            </p:cNvSpPr>
            <p:nvPr/>
          </p:nvSpPr>
          <p:spPr bwMode="auto">
            <a:xfrm>
              <a:off x="4655" y="2766"/>
              <a:ext cx="28" cy="28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09742" name="Rectangle 1518"/>
          <p:cNvSpPr>
            <a:spLocks noChangeArrowheads="1"/>
          </p:cNvSpPr>
          <p:nvPr/>
        </p:nvSpPr>
        <p:spPr bwMode="auto">
          <a:xfrm>
            <a:off x="290513" y="1998663"/>
            <a:ext cx="33686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>
              <a:buFont typeface="Wingdings" pitchFamily="2" charset="2"/>
              <a:buChar char="l"/>
            </a:pPr>
            <a:r>
              <a:rPr lang="en-GB" sz="2000">
                <a:solidFill>
                  <a:schemeClr val="tx1"/>
                </a:solidFill>
              </a:rPr>
              <a:t>Réguler la pression</a:t>
            </a:r>
          </a:p>
          <a:p>
            <a:pPr algn="l">
              <a:buFont typeface="Wingdings" pitchFamily="2" charset="2"/>
              <a:buChar char="l"/>
            </a:pPr>
            <a:r>
              <a:rPr lang="en-GB" sz="2000">
                <a:solidFill>
                  <a:schemeClr val="tx1"/>
                </a:solidFill>
              </a:rPr>
              <a:t>Régler la pression</a:t>
            </a:r>
          </a:p>
        </p:txBody>
      </p:sp>
      <p:grpSp>
        <p:nvGrpSpPr>
          <p:cNvPr id="309754" name="Group 1530"/>
          <p:cNvGrpSpPr>
            <a:grpSpLocks/>
          </p:cNvGrpSpPr>
          <p:nvPr/>
        </p:nvGrpSpPr>
        <p:grpSpPr bwMode="auto">
          <a:xfrm>
            <a:off x="1109663" y="1538288"/>
            <a:ext cx="7351712" cy="4748212"/>
            <a:chOff x="699" y="969"/>
            <a:chExt cx="4631" cy="2991"/>
          </a:xfrm>
        </p:grpSpPr>
        <p:grpSp>
          <p:nvGrpSpPr>
            <p:cNvPr id="308633" name="Group 409"/>
            <p:cNvGrpSpPr>
              <a:grpSpLocks/>
            </p:cNvGrpSpPr>
            <p:nvPr/>
          </p:nvGrpSpPr>
          <p:grpSpPr bwMode="auto">
            <a:xfrm>
              <a:off x="2853" y="969"/>
              <a:ext cx="2477" cy="2991"/>
              <a:chOff x="337" y="842"/>
              <a:chExt cx="2477" cy="2991"/>
            </a:xfrm>
          </p:grpSpPr>
          <p:sp>
            <p:nvSpPr>
              <p:cNvPr id="308634" name="Rectangle 410"/>
              <p:cNvSpPr>
                <a:spLocks noChangeArrowheads="1"/>
              </p:cNvSpPr>
              <p:nvPr/>
            </p:nvSpPr>
            <p:spPr bwMode="auto">
              <a:xfrm>
                <a:off x="1360" y="908"/>
                <a:ext cx="70" cy="165"/>
              </a:xfrm>
              <a:prstGeom prst="rect">
                <a:avLst/>
              </a:prstGeom>
              <a:gradFill rotWithShape="0">
                <a:gsLst>
                  <a:gs pos="0">
                    <a:srgbClr val="CBCBCB">
                      <a:gamma/>
                      <a:shade val="29804"/>
                      <a:invGamma/>
                    </a:srgbClr>
                  </a:gs>
                  <a:gs pos="50000">
                    <a:srgbClr val="CBCBCB"/>
                  </a:gs>
                  <a:gs pos="100000">
                    <a:srgbClr val="CBCBCB">
                      <a:gamma/>
                      <a:shade val="29804"/>
                      <a:invGamma/>
                    </a:srgbClr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8635" name="Rectangle 411"/>
              <p:cNvSpPr>
                <a:spLocks noChangeArrowheads="1"/>
              </p:cNvSpPr>
              <p:nvPr/>
            </p:nvSpPr>
            <p:spPr bwMode="auto">
              <a:xfrm>
                <a:off x="1537" y="908"/>
                <a:ext cx="78" cy="167"/>
              </a:xfrm>
              <a:prstGeom prst="rect">
                <a:avLst/>
              </a:prstGeom>
              <a:gradFill rotWithShape="0">
                <a:gsLst>
                  <a:gs pos="0">
                    <a:srgbClr val="CBCBCB">
                      <a:gamma/>
                      <a:shade val="29804"/>
                      <a:invGamma/>
                    </a:srgbClr>
                  </a:gs>
                  <a:gs pos="50000">
                    <a:srgbClr val="CBCBCB"/>
                  </a:gs>
                  <a:gs pos="100000">
                    <a:srgbClr val="CBCBCB">
                      <a:gamma/>
                      <a:shade val="29804"/>
                      <a:invGamma/>
                    </a:srgbClr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8636" name="Rectangle 412"/>
              <p:cNvSpPr>
                <a:spLocks noChangeArrowheads="1"/>
              </p:cNvSpPr>
              <p:nvPr/>
            </p:nvSpPr>
            <p:spPr bwMode="auto">
              <a:xfrm>
                <a:off x="1438" y="908"/>
                <a:ext cx="91" cy="99"/>
              </a:xfrm>
              <a:prstGeom prst="rect">
                <a:avLst/>
              </a:prstGeom>
              <a:gradFill rotWithShape="0">
                <a:gsLst>
                  <a:gs pos="0">
                    <a:srgbClr val="CBCBCB">
                      <a:gamma/>
                      <a:shade val="29804"/>
                      <a:invGamma/>
                    </a:srgbClr>
                  </a:gs>
                  <a:gs pos="50000">
                    <a:srgbClr val="CBCBCB"/>
                  </a:gs>
                  <a:gs pos="100000">
                    <a:srgbClr val="CBCBCB">
                      <a:gamma/>
                      <a:shade val="29804"/>
                      <a:invGamma/>
                    </a:srgbClr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grpSp>
            <p:nvGrpSpPr>
              <p:cNvPr id="308637" name="Group 413"/>
              <p:cNvGrpSpPr>
                <a:grpSpLocks/>
              </p:cNvGrpSpPr>
              <p:nvPr/>
            </p:nvGrpSpPr>
            <p:grpSpPr bwMode="auto">
              <a:xfrm>
                <a:off x="1120" y="1040"/>
                <a:ext cx="105" cy="85"/>
                <a:chOff x="1120" y="1040"/>
                <a:chExt cx="105" cy="85"/>
              </a:xfrm>
            </p:grpSpPr>
            <p:sp>
              <p:nvSpPr>
                <p:cNvPr id="308638" name="Rectangle 414"/>
                <p:cNvSpPr>
                  <a:spLocks noChangeArrowheads="1"/>
                </p:cNvSpPr>
                <p:nvPr/>
              </p:nvSpPr>
              <p:spPr bwMode="auto">
                <a:xfrm>
                  <a:off x="1198" y="1040"/>
                  <a:ext cx="27" cy="85"/>
                </a:xfrm>
                <a:prstGeom prst="rect">
                  <a:avLst/>
                </a:prstGeom>
                <a:solidFill>
                  <a:srgbClr val="969696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8639" name="Rectangle 415"/>
                <p:cNvSpPr>
                  <a:spLocks noChangeArrowheads="1"/>
                </p:cNvSpPr>
                <p:nvPr/>
              </p:nvSpPr>
              <p:spPr bwMode="auto">
                <a:xfrm>
                  <a:off x="1174" y="1040"/>
                  <a:ext cx="27" cy="85"/>
                </a:xfrm>
                <a:prstGeom prst="rect">
                  <a:avLst/>
                </a:prstGeom>
                <a:solidFill>
                  <a:srgbClr val="969696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8640" name="Rectangle 416"/>
                <p:cNvSpPr>
                  <a:spLocks noChangeArrowheads="1"/>
                </p:cNvSpPr>
                <p:nvPr/>
              </p:nvSpPr>
              <p:spPr bwMode="auto">
                <a:xfrm>
                  <a:off x="1152" y="1040"/>
                  <a:ext cx="27" cy="85"/>
                </a:xfrm>
                <a:prstGeom prst="rect">
                  <a:avLst/>
                </a:prstGeom>
                <a:solidFill>
                  <a:srgbClr val="969696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8641" name="Rectangle 417"/>
                <p:cNvSpPr>
                  <a:spLocks noChangeArrowheads="1"/>
                </p:cNvSpPr>
                <p:nvPr/>
              </p:nvSpPr>
              <p:spPr bwMode="auto">
                <a:xfrm>
                  <a:off x="1134" y="1040"/>
                  <a:ext cx="27" cy="85"/>
                </a:xfrm>
                <a:prstGeom prst="rect">
                  <a:avLst/>
                </a:prstGeom>
                <a:solidFill>
                  <a:srgbClr val="969696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8642" name="Rectangle 418"/>
                <p:cNvSpPr>
                  <a:spLocks noChangeArrowheads="1"/>
                </p:cNvSpPr>
                <p:nvPr/>
              </p:nvSpPr>
              <p:spPr bwMode="auto">
                <a:xfrm>
                  <a:off x="1120" y="1040"/>
                  <a:ext cx="27" cy="85"/>
                </a:xfrm>
                <a:prstGeom prst="rect">
                  <a:avLst/>
                </a:prstGeom>
                <a:solidFill>
                  <a:srgbClr val="969696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308643" name="Group 419"/>
              <p:cNvGrpSpPr>
                <a:grpSpLocks/>
              </p:cNvGrpSpPr>
              <p:nvPr/>
            </p:nvGrpSpPr>
            <p:grpSpPr bwMode="auto">
              <a:xfrm>
                <a:off x="1747" y="1040"/>
                <a:ext cx="105" cy="85"/>
                <a:chOff x="1747" y="1040"/>
                <a:chExt cx="105" cy="85"/>
              </a:xfrm>
            </p:grpSpPr>
            <p:sp>
              <p:nvSpPr>
                <p:cNvPr id="308644" name="Rectangle 420"/>
                <p:cNvSpPr>
                  <a:spLocks noChangeArrowheads="1"/>
                </p:cNvSpPr>
                <p:nvPr/>
              </p:nvSpPr>
              <p:spPr bwMode="auto">
                <a:xfrm>
                  <a:off x="1747" y="1040"/>
                  <a:ext cx="27" cy="85"/>
                </a:xfrm>
                <a:prstGeom prst="rect">
                  <a:avLst/>
                </a:prstGeom>
                <a:solidFill>
                  <a:srgbClr val="969696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8645" name="Rectangle 421"/>
                <p:cNvSpPr>
                  <a:spLocks noChangeArrowheads="1"/>
                </p:cNvSpPr>
                <p:nvPr/>
              </p:nvSpPr>
              <p:spPr bwMode="auto">
                <a:xfrm>
                  <a:off x="1771" y="1040"/>
                  <a:ext cx="27" cy="85"/>
                </a:xfrm>
                <a:prstGeom prst="rect">
                  <a:avLst/>
                </a:prstGeom>
                <a:solidFill>
                  <a:srgbClr val="969696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8646" name="Rectangle 422"/>
                <p:cNvSpPr>
                  <a:spLocks noChangeArrowheads="1"/>
                </p:cNvSpPr>
                <p:nvPr/>
              </p:nvSpPr>
              <p:spPr bwMode="auto">
                <a:xfrm>
                  <a:off x="1793" y="1040"/>
                  <a:ext cx="27" cy="85"/>
                </a:xfrm>
                <a:prstGeom prst="rect">
                  <a:avLst/>
                </a:prstGeom>
                <a:solidFill>
                  <a:srgbClr val="969696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8647" name="Rectangle 423"/>
                <p:cNvSpPr>
                  <a:spLocks noChangeArrowheads="1"/>
                </p:cNvSpPr>
                <p:nvPr/>
              </p:nvSpPr>
              <p:spPr bwMode="auto">
                <a:xfrm>
                  <a:off x="1811" y="1040"/>
                  <a:ext cx="27" cy="85"/>
                </a:xfrm>
                <a:prstGeom prst="rect">
                  <a:avLst/>
                </a:prstGeom>
                <a:solidFill>
                  <a:srgbClr val="969696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8648" name="Rectangle 424"/>
                <p:cNvSpPr>
                  <a:spLocks noChangeArrowheads="1"/>
                </p:cNvSpPr>
                <p:nvPr/>
              </p:nvSpPr>
              <p:spPr bwMode="auto">
                <a:xfrm>
                  <a:off x="1825" y="1040"/>
                  <a:ext cx="27" cy="85"/>
                </a:xfrm>
                <a:prstGeom prst="rect">
                  <a:avLst/>
                </a:prstGeom>
                <a:solidFill>
                  <a:srgbClr val="969696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308649" name="Freeform 425"/>
              <p:cNvSpPr>
                <a:spLocks/>
              </p:cNvSpPr>
              <p:nvPr/>
            </p:nvSpPr>
            <p:spPr bwMode="auto">
              <a:xfrm>
                <a:off x="1025" y="2444"/>
                <a:ext cx="1135" cy="1329"/>
              </a:xfrm>
              <a:custGeom>
                <a:avLst/>
                <a:gdLst>
                  <a:gd name="T0" fmla="*/ 6 w 1135"/>
                  <a:gd name="T1" fmla="*/ 95 h 1329"/>
                  <a:gd name="T2" fmla="*/ 228 w 1135"/>
                  <a:gd name="T3" fmla="*/ 56 h 1329"/>
                  <a:gd name="T4" fmla="*/ 356 w 1135"/>
                  <a:gd name="T5" fmla="*/ 56 h 1329"/>
                  <a:gd name="T6" fmla="*/ 361 w 1135"/>
                  <a:gd name="T7" fmla="*/ 0 h 1329"/>
                  <a:gd name="T8" fmla="*/ 556 w 1135"/>
                  <a:gd name="T9" fmla="*/ 12 h 1329"/>
                  <a:gd name="T10" fmla="*/ 561 w 1135"/>
                  <a:gd name="T11" fmla="*/ 56 h 1329"/>
                  <a:gd name="T12" fmla="*/ 917 w 1135"/>
                  <a:gd name="T13" fmla="*/ 78 h 1329"/>
                  <a:gd name="T14" fmla="*/ 916 w 1135"/>
                  <a:gd name="T15" fmla="*/ 225 h 1329"/>
                  <a:gd name="T16" fmla="*/ 1134 w 1135"/>
                  <a:gd name="T17" fmla="*/ 228 h 1329"/>
                  <a:gd name="T18" fmla="*/ 1134 w 1135"/>
                  <a:gd name="T19" fmla="*/ 735 h 1329"/>
                  <a:gd name="T20" fmla="*/ 778 w 1135"/>
                  <a:gd name="T21" fmla="*/ 728 h 1329"/>
                  <a:gd name="T22" fmla="*/ 711 w 1135"/>
                  <a:gd name="T23" fmla="*/ 606 h 1329"/>
                  <a:gd name="T24" fmla="*/ 611 w 1135"/>
                  <a:gd name="T25" fmla="*/ 623 h 1329"/>
                  <a:gd name="T26" fmla="*/ 606 w 1135"/>
                  <a:gd name="T27" fmla="*/ 1317 h 1329"/>
                  <a:gd name="T28" fmla="*/ 322 w 1135"/>
                  <a:gd name="T29" fmla="*/ 1328 h 1329"/>
                  <a:gd name="T30" fmla="*/ 322 w 1135"/>
                  <a:gd name="T31" fmla="*/ 736 h 1329"/>
                  <a:gd name="T32" fmla="*/ 322 w 1135"/>
                  <a:gd name="T33" fmla="*/ 295 h 1329"/>
                  <a:gd name="T34" fmla="*/ 206 w 1135"/>
                  <a:gd name="T35" fmla="*/ 289 h 1329"/>
                  <a:gd name="T36" fmla="*/ 0 w 1135"/>
                  <a:gd name="T37" fmla="*/ 234 h 1329"/>
                  <a:gd name="T38" fmla="*/ 6 w 1135"/>
                  <a:gd name="T39" fmla="*/ 95 h 1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35" h="1329">
                    <a:moveTo>
                      <a:pt x="6" y="95"/>
                    </a:moveTo>
                    <a:lnTo>
                      <a:pt x="228" y="56"/>
                    </a:lnTo>
                    <a:lnTo>
                      <a:pt x="356" y="56"/>
                    </a:lnTo>
                    <a:lnTo>
                      <a:pt x="361" y="0"/>
                    </a:lnTo>
                    <a:lnTo>
                      <a:pt x="556" y="12"/>
                    </a:lnTo>
                    <a:lnTo>
                      <a:pt x="561" y="56"/>
                    </a:lnTo>
                    <a:lnTo>
                      <a:pt x="917" y="78"/>
                    </a:lnTo>
                    <a:lnTo>
                      <a:pt x="916" y="225"/>
                    </a:lnTo>
                    <a:lnTo>
                      <a:pt x="1134" y="228"/>
                    </a:lnTo>
                    <a:lnTo>
                      <a:pt x="1134" y="735"/>
                    </a:lnTo>
                    <a:lnTo>
                      <a:pt x="778" y="728"/>
                    </a:lnTo>
                    <a:lnTo>
                      <a:pt x="711" y="606"/>
                    </a:lnTo>
                    <a:lnTo>
                      <a:pt x="611" y="623"/>
                    </a:lnTo>
                    <a:lnTo>
                      <a:pt x="606" y="1317"/>
                    </a:lnTo>
                    <a:lnTo>
                      <a:pt x="322" y="1328"/>
                    </a:lnTo>
                    <a:lnTo>
                      <a:pt x="322" y="736"/>
                    </a:lnTo>
                    <a:lnTo>
                      <a:pt x="322" y="295"/>
                    </a:lnTo>
                    <a:lnTo>
                      <a:pt x="206" y="289"/>
                    </a:lnTo>
                    <a:lnTo>
                      <a:pt x="0" y="234"/>
                    </a:lnTo>
                    <a:lnTo>
                      <a:pt x="6" y="95"/>
                    </a:lnTo>
                  </a:path>
                </a:pathLst>
              </a:custGeom>
              <a:solidFill>
                <a:srgbClr val="99CC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650" name="Freeform 426"/>
              <p:cNvSpPr>
                <a:spLocks/>
              </p:cNvSpPr>
              <p:nvPr/>
            </p:nvSpPr>
            <p:spPr bwMode="auto">
              <a:xfrm>
                <a:off x="813" y="2672"/>
                <a:ext cx="975" cy="890"/>
              </a:xfrm>
              <a:custGeom>
                <a:avLst/>
                <a:gdLst>
                  <a:gd name="T0" fmla="*/ 2 w 975"/>
                  <a:gd name="T1" fmla="*/ 0 h 890"/>
                  <a:gd name="T2" fmla="*/ 546 w 975"/>
                  <a:gd name="T3" fmla="*/ 84 h 890"/>
                  <a:gd name="T4" fmla="*/ 549 w 975"/>
                  <a:gd name="T5" fmla="*/ 400 h 890"/>
                  <a:gd name="T6" fmla="*/ 597 w 975"/>
                  <a:gd name="T7" fmla="*/ 406 h 890"/>
                  <a:gd name="T8" fmla="*/ 606 w 975"/>
                  <a:gd name="T9" fmla="*/ 718 h 890"/>
                  <a:gd name="T10" fmla="*/ 738 w 975"/>
                  <a:gd name="T11" fmla="*/ 718 h 890"/>
                  <a:gd name="T12" fmla="*/ 753 w 975"/>
                  <a:gd name="T13" fmla="*/ 409 h 890"/>
                  <a:gd name="T14" fmla="*/ 795 w 975"/>
                  <a:gd name="T15" fmla="*/ 409 h 890"/>
                  <a:gd name="T16" fmla="*/ 824 w 975"/>
                  <a:gd name="T17" fmla="*/ 372 h 890"/>
                  <a:gd name="T18" fmla="*/ 930 w 975"/>
                  <a:gd name="T19" fmla="*/ 383 h 890"/>
                  <a:gd name="T20" fmla="*/ 974 w 975"/>
                  <a:gd name="T21" fmla="*/ 539 h 890"/>
                  <a:gd name="T22" fmla="*/ 919 w 975"/>
                  <a:gd name="T23" fmla="*/ 889 h 890"/>
                  <a:gd name="T24" fmla="*/ 808 w 975"/>
                  <a:gd name="T25" fmla="*/ 883 h 890"/>
                  <a:gd name="T26" fmla="*/ 808 w 975"/>
                  <a:gd name="T27" fmla="*/ 717 h 890"/>
                  <a:gd name="T28" fmla="*/ 790 w 975"/>
                  <a:gd name="T29" fmla="*/ 716 h 890"/>
                  <a:gd name="T30" fmla="*/ 651 w 975"/>
                  <a:gd name="T31" fmla="*/ 716 h 890"/>
                  <a:gd name="T32" fmla="*/ 617 w 975"/>
                  <a:gd name="T33" fmla="*/ 718 h 890"/>
                  <a:gd name="T34" fmla="*/ 535 w 975"/>
                  <a:gd name="T35" fmla="*/ 717 h 890"/>
                  <a:gd name="T36" fmla="*/ 535 w 975"/>
                  <a:gd name="T37" fmla="*/ 883 h 890"/>
                  <a:gd name="T38" fmla="*/ 446 w 975"/>
                  <a:gd name="T39" fmla="*/ 883 h 890"/>
                  <a:gd name="T40" fmla="*/ 352 w 975"/>
                  <a:gd name="T41" fmla="*/ 495 h 890"/>
                  <a:gd name="T42" fmla="*/ 0 w 975"/>
                  <a:gd name="T43" fmla="*/ 506 h 890"/>
                  <a:gd name="T44" fmla="*/ 2 w 975"/>
                  <a:gd name="T45" fmla="*/ 0 h 8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75" h="890">
                    <a:moveTo>
                      <a:pt x="2" y="0"/>
                    </a:moveTo>
                    <a:lnTo>
                      <a:pt x="546" y="84"/>
                    </a:lnTo>
                    <a:lnTo>
                      <a:pt x="549" y="400"/>
                    </a:lnTo>
                    <a:lnTo>
                      <a:pt x="597" y="406"/>
                    </a:lnTo>
                    <a:lnTo>
                      <a:pt x="606" y="718"/>
                    </a:lnTo>
                    <a:lnTo>
                      <a:pt x="738" y="718"/>
                    </a:lnTo>
                    <a:lnTo>
                      <a:pt x="753" y="409"/>
                    </a:lnTo>
                    <a:lnTo>
                      <a:pt x="795" y="409"/>
                    </a:lnTo>
                    <a:lnTo>
                      <a:pt x="824" y="372"/>
                    </a:lnTo>
                    <a:lnTo>
                      <a:pt x="930" y="383"/>
                    </a:lnTo>
                    <a:lnTo>
                      <a:pt x="974" y="539"/>
                    </a:lnTo>
                    <a:lnTo>
                      <a:pt x="919" y="889"/>
                    </a:lnTo>
                    <a:lnTo>
                      <a:pt x="808" y="883"/>
                    </a:lnTo>
                    <a:lnTo>
                      <a:pt x="808" y="717"/>
                    </a:lnTo>
                    <a:lnTo>
                      <a:pt x="790" y="716"/>
                    </a:lnTo>
                    <a:lnTo>
                      <a:pt x="651" y="716"/>
                    </a:lnTo>
                    <a:lnTo>
                      <a:pt x="617" y="718"/>
                    </a:lnTo>
                    <a:lnTo>
                      <a:pt x="535" y="717"/>
                    </a:lnTo>
                    <a:lnTo>
                      <a:pt x="535" y="883"/>
                    </a:lnTo>
                    <a:lnTo>
                      <a:pt x="446" y="883"/>
                    </a:lnTo>
                    <a:lnTo>
                      <a:pt x="352" y="495"/>
                    </a:lnTo>
                    <a:lnTo>
                      <a:pt x="0" y="506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3399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651" name="Freeform 427"/>
              <p:cNvSpPr>
                <a:spLocks/>
              </p:cNvSpPr>
              <p:nvPr/>
            </p:nvSpPr>
            <p:spPr bwMode="auto">
              <a:xfrm>
                <a:off x="1020" y="1333"/>
                <a:ext cx="962" cy="1209"/>
              </a:xfrm>
              <a:custGeom>
                <a:avLst/>
                <a:gdLst>
                  <a:gd name="T0" fmla="*/ 100 w 962"/>
                  <a:gd name="T1" fmla="*/ 56 h 1209"/>
                  <a:gd name="T2" fmla="*/ 94 w 962"/>
                  <a:gd name="T3" fmla="*/ 761 h 1209"/>
                  <a:gd name="T4" fmla="*/ 5 w 962"/>
                  <a:gd name="T5" fmla="*/ 761 h 1209"/>
                  <a:gd name="T6" fmla="*/ 0 w 962"/>
                  <a:gd name="T7" fmla="*/ 1195 h 1209"/>
                  <a:gd name="T8" fmla="*/ 114 w 962"/>
                  <a:gd name="T9" fmla="*/ 1208 h 1209"/>
                  <a:gd name="T10" fmla="*/ 357 w 962"/>
                  <a:gd name="T11" fmla="*/ 1187 h 1209"/>
                  <a:gd name="T12" fmla="*/ 435 w 962"/>
                  <a:gd name="T13" fmla="*/ 1181 h 1209"/>
                  <a:gd name="T14" fmla="*/ 495 w 962"/>
                  <a:gd name="T15" fmla="*/ 1178 h 1209"/>
                  <a:gd name="T16" fmla="*/ 585 w 962"/>
                  <a:gd name="T17" fmla="*/ 1202 h 1209"/>
                  <a:gd name="T18" fmla="*/ 801 w 962"/>
                  <a:gd name="T19" fmla="*/ 1205 h 1209"/>
                  <a:gd name="T20" fmla="*/ 961 w 962"/>
                  <a:gd name="T21" fmla="*/ 1206 h 1209"/>
                  <a:gd name="T22" fmla="*/ 933 w 962"/>
                  <a:gd name="T23" fmla="*/ 623 h 1209"/>
                  <a:gd name="T24" fmla="*/ 855 w 962"/>
                  <a:gd name="T25" fmla="*/ 611 h 1209"/>
                  <a:gd name="T26" fmla="*/ 844 w 962"/>
                  <a:gd name="T27" fmla="*/ 0 h 1209"/>
                  <a:gd name="T28" fmla="*/ 100 w 962"/>
                  <a:gd name="T29" fmla="*/ 12 h 1209"/>
                  <a:gd name="T30" fmla="*/ 100 w 962"/>
                  <a:gd name="T31" fmla="*/ 100 h 1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62" h="1209">
                    <a:moveTo>
                      <a:pt x="100" y="56"/>
                    </a:moveTo>
                    <a:lnTo>
                      <a:pt x="94" y="761"/>
                    </a:lnTo>
                    <a:lnTo>
                      <a:pt x="5" y="761"/>
                    </a:lnTo>
                    <a:lnTo>
                      <a:pt x="0" y="1195"/>
                    </a:lnTo>
                    <a:lnTo>
                      <a:pt x="114" y="1208"/>
                    </a:lnTo>
                    <a:lnTo>
                      <a:pt x="357" y="1187"/>
                    </a:lnTo>
                    <a:lnTo>
                      <a:pt x="435" y="1181"/>
                    </a:lnTo>
                    <a:lnTo>
                      <a:pt x="495" y="1178"/>
                    </a:lnTo>
                    <a:lnTo>
                      <a:pt x="585" y="1202"/>
                    </a:lnTo>
                    <a:lnTo>
                      <a:pt x="801" y="1205"/>
                    </a:lnTo>
                    <a:lnTo>
                      <a:pt x="961" y="1206"/>
                    </a:lnTo>
                    <a:lnTo>
                      <a:pt x="933" y="623"/>
                    </a:lnTo>
                    <a:lnTo>
                      <a:pt x="855" y="611"/>
                    </a:lnTo>
                    <a:lnTo>
                      <a:pt x="844" y="0"/>
                    </a:lnTo>
                    <a:lnTo>
                      <a:pt x="100" y="12"/>
                    </a:lnTo>
                    <a:lnTo>
                      <a:pt x="100" y="100"/>
                    </a:lnTo>
                  </a:path>
                </a:pathLst>
              </a:custGeom>
              <a:solidFill>
                <a:srgbClr val="CCEC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652" name="Freeform 428"/>
              <p:cNvSpPr>
                <a:spLocks/>
              </p:cNvSpPr>
              <p:nvPr/>
            </p:nvSpPr>
            <p:spPr bwMode="auto">
              <a:xfrm>
                <a:off x="993" y="2501"/>
                <a:ext cx="379" cy="71"/>
              </a:xfrm>
              <a:custGeom>
                <a:avLst/>
                <a:gdLst>
                  <a:gd name="T0" fmla="*/ 378 w 379"/>
                  <a:gd name="T1" fmla="*/ 28 h 71"/>
                  <a:gd name="T2" fmla="*/ 147 w 379"/>
                  <a:gd name="T3" fmla="*/ 34 h 71"/>
                  <a:gd name="T4" fmla="*/ 71 w 379"/>
                  <a:gd name="T5" fmla="*/ 0 h 71"/>
                  <a:gd name="T6" fmla="*/ 2 w 379"/>
                  <a:gd name="T7" fmla="*/ 8 h 71"/>
                  <a:gd name="T8" fmla="*/ 2 w 379"/>
                  <a:gd name="T9" fmla="*/ 37 h 71"/>
                  <a:gd name="T10" fmla="*/ 0 w 379"/>
                  <a:gd name="T11" fmla="*/ 43 h 71"/>
                  <a:gd name="T12" fmla="*/ 56 w 379"/>
                  <a:gd name="T13" fmla="*/ 43 h 71"/>
                  <a:gd name="T14" fmla="*/ 67 w 379"/>
                  <a:gd name="T15" fmla="*/ 38 h 71"/>
                  <a:gd name="T16" fmla="*/ 150 w 379"/>
                  <a:gd name="T17" fmla="*/ 70 h 71"/>
                  <a:gd name="T18" fmla="*/ 252 w 379"/>
                  <a:gd name="T19" fmla="*/ 67 h 71"/>
                  <a:gd name="T20" fmla="*/ 378 w 379"/>
                  <a:gd name="T21" fmla="*/ 67 h 71"/>
                  <a:gd name="T22" fmla="*/ 378 w 379"/>
                  <a:gd name="T23" fmla="*/ 28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79" h="71">
                    <a:moveTo>
                      <a:pt x="378" y="28"/>
                    </a:moveTo>
                    <a:lnTo>
                      <a:pt x="147" y="34"/>
                    </a:lnTo>
                    <a:lnTo>
                      <a:pt x="71" y="0"/>
                    </a:lnTo>
                    <a:lnTo>
                      <a:pt x="2" y="8"/>
                    </a:lnTo>
                    <a:lnTo>
                      <a:pt x="2" y="37"/>
                    </a:lnTo>
                    <a:lnTo>
                      <a:pt x="0" y="43"/>
                    </a:lnTo>
                    <a:lnTo>
                      <a:pt x="56" y="43"/>
                    </a:lnTo>
                    <a:lnTo>
                      <a:pt x="67" y="38"/>
                    </a:lnTo>
                    <a:lnTo>
                      <a:pt x="150" y="70"/>
                    </a:lnTo>
                    <a:lnTo>
                      <a:pt x="252" y="67"/>
                    </a:lnTo>
                    <a:lnTo>
                      <a:pt x="378" y="67"/>
                    </a:lnTo>
                    <a:lnTo>
                      <a:pt x="378" y="28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653" name="Freeform 429"/>
              <p:cNvSpPr>
                <a:spLocks/>
              </p:cNvSpPr>
              <p:nvPr/>
            </p:nvSpPr>
            <p:spPr bwMode="auto">
              <a:xfrm>
                <a:off x="1602" y="2501"/>
                <a:ext cx="378" cy="68"/>
              </a:xfrm>
              <a:custGeom>
                <a:avLst/>
                <a:gdLst>
                  <a:gd name="T0" fmla="*/ 0 w 378"/>
                  <a:gd name="T1" fmla="*/ 34 h 68"/>
                  <a:gd name="T2" fmla="*/ 222 w 378"/>
                  <a:gd name="T3" fmla="*/ 34 h 68"/>
                  <a:gd name="T4" fmla="*/ 306 w 378"/>
                  <a:gd name="T5" fmla="*/ 0 h 68"/>
                  <a:gd name="T6" fmla="*/ 375 w 378"/>
                  <a:gd name="T7" fmla="*/ 8 h 68"/>
                  <a:gd name="T8" fmla="*/ 375 w 378"/>
                  <a:gd name="T9" fmla="*/ 37 h 68"/>
                  <a:gd name="T10" fmla="*/ 377 w 378"/>
                  <a:gd name="T11" fmla="*/ 43 h 68"/>
                  <a:gd name="T12" fmla="*/ 321 w 378"/>
                  <a:gd name="T13" fmla="*/ 43 h 68"/>
                  <a:gd name="T14" fmla="*/ 309 w 378"/>
                  <a:gd name="T15" fmla="*/ 38 h 68"/>
                  <a:gd name="T16" fmla="*/ 264 w 378"/>
                  <a:gd name="T17" fmla="*/ 55 h 68"/>
                  <a:gd name="T18" fmla="*/ 225 w 378"/>
                  <a:gd name="T19" fmla="*/ 67 h 68"/>
                  <a:gd name="T20" fmla="*/ 0 w 378"/>
                  <a:gd name="T21" fmla="*/ 67 h 68"/>
                  <a:gd name="T22" fmla="*/ 0 w 378"/>
                  <a:gd name="T23" fmla="*/ 3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78" h="68">
                    <a:moveTo>
                      <a:pt x="0" y="34"/>
                    </a:moveTo>
                    <a:lnTo>
                      <a:pt x="222" y="34"/>
                    </a:lnTo>
                    <a:lnTo>
                      <a:pt x="306" y="0"/>
                    </a:lnTo>
                    <a:lnTo>
                      <a:pt x="375" y="8"/>
                    </a:lnTo>
                    <a:lnTo>
                      <a:pt x="375" y="37"/>
                    </a:lnTo>
                    <a:lnTo>
                      <a:pt x="377" y="43"/>
                    </a:lnTo>
                    <a:lnTo>
                      <a:pt x="321" y="43"/>
                    </a:lnTo>
                    <a:lnTo>
                      <a:pt x="309" y="38"/>
                    </a:lnTo>
                    <a:lnTo>
                      <a:pt x="264" y="55"/>
                    </a:lnTo>
                    <a:lnTo>
                      <a:pt x="225" y="67"/>
                    </a:lnTo>
                    <a:lnTo>
                      <a:pt x="0" y="67"/>
                    </a:lnTo>
                    <a:lnTo>
                      <a:pt x="0" y="34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654" name="Freeform 430"/>
              <p:cNvSpPr>
                <a:spLocks/>
              </p:cNvSpPr>
              <p:nvPr/>
            </p:nvSpPr>
            <p:spPr bwMode="auto">
              <a:xfrm>
                <a:off x="1243" y="1438"/>
                <a:ext cx="487" cy="48"/>
              </a:xfrm>
              <a:custGeom>
                <a:avLst/>
                <a:gdLst>
                  <a:gd name="T0" fmla="*/ 486 w 487"/>
                  <a:gd name="T1" fmla="*/ 47 h 48"/>
                  <a:gd name="T2" fmla="*/ 486 w 487"/>
                  <a:gd name="T3" fmla="*/ 0 h 48"/>
                  <a:gd name="T4" fmla="*/ 0 w 487"/>
                  <a:gd name="T5" fmla="*/ 0 h 48"/>
                  <a:gd name="T6" fmla="*/ 0 w 487"/>
                  <a:gd name="T7" fmla="*/ 47 h 48"/>
                  <a:gd name="T8" fmla="*/ 486 w 487"/>
                  <a:gd name="T9" fmla="*/ 4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48">
                    <a:moveTo>
                      <a:pt x="486" y="47"/>
                    </a:moveTo>
                    <a:lnTo>
                      <a:pt x="486" y="0"/>
                    </a:lnTo>
                    <a:lnTo>
                      <a:pt x="0" y="0"/>
                    </a:lnTo>
                    <a:lnTo>
                      <a:pt x="0" y="47"/>
                    </a:lnTo>
                    <a:lnTo>
                      <a:pt x="486" y="47"/>
                    </a:lnTo>
                  </a:path>
                </a:pathLst>
              </a:custGeom>
              <a:gradFill rotWithShape="0">
                <a:gsLst>
                  <a:gs pos="0">
                    <a:srgbClr val="B2B2B2">
                      <a:gamma/>
                      <a:shade val="40000"/>
                      <a:invGamma/>
                    </a:srgbClr>
                  </a:gs>
                  <a:gs pos="50000">
                    <a:srgbClr val="B2B2B2"/>
                  </a:gs>
                  <a:gs pos="100000">
                    <a:srgbClr val="B2B2B2">
                      <a:gamma/>
                      <a:shade val="40000"/>
                      <a:invGamma/>
                    </a:srgbClr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655" name="Freeform 431"/>
              <p:cNvSpPr>
                <a:spLocks/>
              </p:cNvSpPr>
              <p:nvPr/>
            </p:nvSpPr>
            <p:spPr bwMode="auto">
              <a:xfrm>
                <a:off x="1265" y="1412"/>
                <a:ext cx="88" cy="27"/>
              </a:xfrm>
              <a:custGeom>
                <a:avLst/>
                <a:gdLst>
                  <a:gd name="T0" fmla="*/ 87 w 88"/>
                  <a:gd name="T1" fmla="*/ 26 h 27"/>
                  <a:gd name="T2" fmla="*/ 87 w 88"/>
                  <a:gd name="T3" fmla="*/ 0 h 27"/>
                  <a:gd name="T4" fmla="*/ 0 w 88"/>
                  <a:gd name="T5" fmla="*/ 0 h 27"/>
                  <a:gd name="T6" fmla="*/ 0 w 88"/>
                  <a:gd name="T7" fmla="*/ 26 h 27"/>
                  <a:gd name="T8" fmla="*/ 87 w 88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27">
                    <a:moveTo>
                      <a:pt x="87" y="26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6"/>
                    </a:lnTo>
                    <a:lnTo>
                      <a:pt x="87" y="26"/>
                    </a:lnTo>
                  </a:path>
                </a:pathLst>
              </a:custGeom>
              <a:solidFill>
                <a:srgbClr val="FF9F7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656" name="Freeform 432"/>
              <p:cNvSpPr>
                <a:spLocks/>
              </p:cNvSpPr>
              <p:nvPr/>
            </p:nvSpPr>
            <p:spPr bwMode="auto">
              <a:xfrm>
                <a:off x="1621" y="1412"/>
                <a:ext cx="87" cy="27"/>
              </a:xfrm>
              <a:custGeom>
                <a:avLst/>
                <a:gdLst>
                  <a:gd name="T0" fmla="*/ 0 w 87"/>
                  <a:gd name="T1" fmla="*/ 26 h 27"/>
                  <a:gd name="T2" fmla="*/ 0 w 87"/>
                  <a:gd name="T3" fmla="*/ 0 h 27"/>
                  <a:gd name="T4" fmla="*/ 86 w 87"/>
                  <a:gd name="T5" fmla="*/ 0 h 27"/>
                  <a:gd name="T6" fmla="*/ 86 w 87"/>
                  <a:gd name="T7" fmla="*/ 26 h 27"/>
                  <a:gd name="T8" fmla="*/ 0 w 87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27">
                    <a:moveTo>
                      <a:pt x="0" y="26"/>
                    </a:moveTo>
                    <a:lnTo>
                      <a:pt x="0" y="0"/>
                    </a:lnTo>
                    <a:lnTo>
                      <a:pt x="86" y="0"/>
                    </a:lnTo>
                    <a:lnTo>
                      <a:pt x="86" y="26"/>
                    </a:lnTo>
                    <a:lnTo>
                      <a:pt x="0" y="26"/>
                    </a:lnTo>
                  </a:path>
                </a:pathLst>
              </a:custGeom>
              <a:solidFill>
                <a:srgbClr val="FF9F7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08657" name="Group 433"/>
              <p:cNvGrpSpPr>
                <a:grpSpLocks/>
              </p:cNvGrpSpPr>
              <p:nvPr/>
            </p:nvGrpSpPr>
            <p:grpSpPr bwMode="auto">
              <a:xfrm>
                <a:off x="1214" y="2259"/>
                <a:ext cx="544" cy="149"/>
                <a:chOff x="1214" y="2259"/>
                <a:chExt cx="544" cy="149"/>
              </a:xfrm>
            </p:grpSpPr>
            <p:sp>
              <p:nvSpPr>
                <p:cNvPr id="308658" name="Freeform 434"/>
                <p:cNvSpPr>
                  <a:spLocks/>
                </p:cNvSpPr>
                <p:nvPr/>
              </p:nvSpPr>
              <p:spPr bwMode="auto">
                <a:xfrm>
                  <a:off x="1261" y="2263"/>
                  <a:ext cx="464" cy="137"/>
                </a:xfrm>
                <a:custGeom>
                  <a:avLst/>
                  <a:gdLst>
                    <a:gd name="T0" fmla="*/ 0 w 464"/>
                    <a:gd name="T1" fmla="*/ 42 h 137"/>
                    <a:gd name="T2" fmla="*/ 452 w 464"/>
                    <a:gd name="T3" fmla="*/ 0 h 137"/>
                    <a:gd name="T4" fmla="*/ 463 w 464"/>
                    <a:gd name="T5" fmla="*/ 92 h 137"/>
                    <a:gd name="T6" fmla="*/ 12 w 464"/>
                    <a:gd name="T7" fmla="*/ 136 h 137"/>
                    <a:gd name="T8" fmla="*/ 0 w 464"/>
                    <a:gd name="T9" fmla="*/ 42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4" h="137">
                      <a:moveTo>
                        <a:pt x="0" y="42"/>
                      </a:moveTo>
                      <a:lnTo>
                        <a:pt x="452" y="0"/>
                      </a:lnTo>
                      <a:lnTo>
                        <a:pt x="463" y="92"/>
                      </a:lnTo>
                      <a:lnTo>
                        <a:pt x="12" y="136"/>
                      </a:lnTo>
                      <a:lnTo>
                        <a:pt x="0" y="42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>
                        <a:gamma/>
                        <a:shade val="69804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69804"/>
                        <a:invGamma/>
                      </a:schemeClr>
                    </a:gs>
                  </a:gsLst>
                  <a:lin ang="0" scaled="1"/>
                </a:gra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8659" name="Freeform 435"/>
                <p:cNvSpPr>
                  <a:spLocks/>
                </p:cNvSpPr>
                <p:nvPr/>
              </p:nvSpPr>
              <p:spPr bwMode="auto">
                <a:xfrm>
                  <a:off x="1214" y="2306"/>
                  <a:ext cx="101" cy="102"/>
                </a:xfrm>
                <a:custGeom>
                  <a:avLst/>
                  <a:gdLst>
                    <a:gd name="T0" fmla="*/ 50 w 101"/>
                    <a:gd name="T1" fmla="*/ 101 h 102"/>
                    <a:gd name="T2" fmla="*/ 85 w 101"/>
                    <a:gd name="T3" fmla="*/ 86 h 102"/>
                    <a:gd name="T4" fmla="*/ 100 w 101"/>
                    <a:gd name="T5" fmla="*/ 50 h 102"/>
                    <a:gd name="T6" fmla="*/ 96 w 101"/>
                    <a:gd name="T7" fmla="*/ 31 h 102"/>
                    <a:gd name="T8" fmla="*/ 86 w 101"/>
                    <a:gd name="T9" fmla="*/ 15 h 102"/>
                    <a:gd name="T10" fmla="*/ 50 w 101"/>
                    <a:gd name="T11" fmla="*/ 0 h 102"/>
                    <a:gd name="T12" fmla="*/ 31 w 101"/>
                    <a:gd name="T13" fmla="*/ 4 h 102"/>
                    <a:gd name="T14" fmla="*/ 15 w 101"/>
                    <a:gd name="T15" fmla="*/ 15 h 102"/>
                    <a:gd name="T16" fmla="*/ 0 w 101"/>
                    <a:gd name="T17" fmla="*/ 50 h 102"/>
                    <a:gd name="T18" fmla="*/ 15 w 101"/>
                    <a:gd name="T19" fmla="*/ 86 h 102"/>
                    <a:gd name="T20" fmla="*/ 50 w 101"/>
                    <a:gd name="T2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01" h="102">
                      <a:moveTo>
                        <a:pt x="50" y="101"/>
                      </a:moveTo>
                      <a:lnTo>
                        <a:pt x="85" y="86"/>
                      </a:lnTo>
                      <a:lnTo>
                        <a:pt x="100" y="50"/>
                      </a:lnTo>
                      <a:lnTo>
                        <a:pt x="96" y="31"/>
                      </a:lnTo>
                      <a:lnTo>
                        <a:pt x="86" y="15"/>
                      </a:lnTo>
                      <a:lnTo>
                        <a:pt x="50" y="0"/>
                      </a:lnTo>
                      <a:lnTo>
                        <a:pt x="31" y="4"/>
                      </a:lnTo>
                      <a:lnTo>
                        <a:pt x="15" y="15"/>
                      </a:lnTo>
                      <a:lnTo>
                        <a:pt x="0" y="50"/>
                      </a:lnTo>
                      <a:lnTo>
                        <a:pt x="15" y="86"/>
                      </a:lnTo>
                      <a:lnTo>
                        <a:pt x="50" y="101"/>
                      </a:lnTo>
                    </a:path>
                  </a:pathLst>
                </a:custGeom>
                <a:solidFill>
                  <a:schemeClr val="hlink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8660" name="Freeform 436"/>
                <p:cNvSpPr>
                  <a:spLocks/>
                </p:cNvSpPr>
                <p:nvPr/>
              </p:nvSpPr>
              <p:spPr bwMode="auto">
                <a:xfrm>
                  <a:off x="1658" y="2259"/>
                  <a:ext cx="100" cy="102"/>
                </a:xfrm>
                <a:custGeom>
                  <a:avLst/>
                  <a:gdLst>
                    <a:gd name="T0" fmla="*/ 50 w 100"/>
                    <a:gd name="T1" fmla="*/ 101 h 102"/>
                    <a:gd name="T2" fmla="*/ 15 w 100"/>
                    <a:gd name="T3" fmla="*/ 86 h 102"/>
                    <a:gd name="T4" fmla="*/ 0 w 100"/>
                    <a:gd name="T5" fmla="*/ 50 h 102"/>
                    <a:gd name="T6" fmla="*/ 14 w 100"/>
                    <a:gd name="T7" fmla="*/ 15 h 102"/>
                    <a:gd name="T8" fmla="*/ 50 w 100"/>
                    <a:gd name="T9" fmla="*/ 0 h 102"/>
                    <a:gd name="T10" fmla="*/ 69 w 100"/>
                    <a:gd name="T11" fmla="*/ 4 h 102"/>
                    <a:gd name="T12" fmla="*/ 85 w 100"/>
                    <a:gd name="T13" fmla="*/ 15 h 102"/>
                    <a:gd name="T14" fmla="*/ 99 w 100"/>
                    <a:gd name="T15" fmla="*/ 50 h 102"/>
                    <a:gd name="T16" fmla="*/ 96 w 100"/>
                    <a:gd name="T17" fmla="*/ 69 h 102"/>
                    <a:gd name="T18" fmla="*/ 85 w 100"/>
                    <a:gd name="T19" fmla="*/ 86 h 102"/>
                    <a:gd name="T20" fmla="*/ 50 w 100"/>
                    <a:gd name="T2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00" h="102">
                      <a:moveTo>
                        <a:pt x="50" y="101"/>
                      </a:moveTo>
                      <a:lnTo>
                        <a:pt x="15" y="86"/>
                      </a:lnTo>
                      <a:lnTo>
                        <a:pt x="0" y="50"/>
                      </a:lnTo>
                      <a:lnTo>
                        <a:pt x="14" y="15"/>
                      </a:lnTo>
                      <a:lnTo>
                        <a:pt x="50" y="0"/>
                      </a:lnTo>
                      <a:lnTo>
                        <a:pt x="69" y="4"/>
                      </a:lnTo>
                      <a:lnTo>
                        <a:pt x="85" y="15"/>
                      </a:lnTo>
                      <a:lnTo>
                        <a:pt x="99" y="50"/>
                      </a:lnTo>
                      <a:lnTo>
                        <a:pt x="96" y="69"/>
                      </a:lnTo>
                      <a:lnTo>
                        <a:pt x="85" y="86"/>
                      </a:lnTo>
                      <a:lnTo>
                        <a:pt x="50" y="101"/>
                      </a:lnTo>
                    </a:path>
                  </a:pathLst>
                </a:custGeom>
                <a:solidFill>
                  <a:schemeClr val="hlink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308661" name="Group 437"/>
              <p:cNvGrpSpPr>
                <a:grpSpLocks/>
              </p:cNvGrpSpPr>
              <p:nvPr/>
            </p:nvGrpSpPr>
            <p:grpSpPr bwMode="auto">
              <a:xfrm>
                <a:off x="1214" y="2114"/>
                <a:ext cx="544" cy="148"/>
                <a:chOff x="1214" y="2114"/>
                <a:chExt cx="544" cy="148"/>
              </a:xfrm>
            </p:grpSpPr>
            <p:sp>
              <p:nvSpPr>
                <p:cNvPr id="308662" name="Freeform 438"/>
                <p:cNvSpPr>
                  <a:spLocks/>
                </p:cNvSpPr>
                <p:nvPr/>
              </p:nvSpPr>
              <p:spPr bwMode="auto">
                <a:xfrm>
                  <a:off x="1254" y="2117"/>
                  <a:ext cx="464" cy="137"/>
                </a:xfrm>
                <a:custGeom>
                  <a:avLst/>
                  <a:gdLst>
                    <a:gd name="T0" fmla="*/ 0 w 464"/>
                    <a:gd name="T1" fmla="*/ 42 h 137"/>
                    <a:gd name="T2" fmla="*/ 452 w 464"/>
                    <a:gd name="T3" fmla="*/ 0 h 137"/>
                    <a:gd name="T4" fmla="*/ 463 w 464"/>
                    <a:gd name="T5" fmla="*/ 92 h 137"/>
                    <a:gd name="T6" fmla="*/ 12 w 464"/>
                    <a:gd name="T7" fmla="*/ 136 h 137"/>
                    <a:gd name="T8" fmla="*/ 0 w 464"/>
                    <a:gd name="T9" fmla="*/ 42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4" h="137">
                      <a:moveTo>
                        <a:pt x="0" y="42"/>
                      </a:moveTo>
                      <a:lnTo>
                        <a:pt x="452" y="0"/>
                      </a:lnTo>
                      <a:lnTo>
                        <a:pt x="463" y="92"/>
                      </a:lnTo>
                      <a:lnTo>
                        <a:pt x="12" y="136"/>
                      </a:lnTo>
                      <a:lnTo>
                        <a:pt x="0" y="42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>
                        <a:gamma/>
                        <a:shade val="69804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69804"/>
                        <a:invGamma/>
                      </a:schemeClr>
                    </a:gs>
                  </a:gsLst>
                  <a:lin ang="0" scaled="1"/>
                </a:gra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8663" name="Freeform 439"/>
                <p:cNvSpPr>
                  <a:spLocks/>
                </p:cNvSpPr>
                <p:nvPr/>
              </p:nvSpPr>
              <p:spPr bwMode="auto">
                <a:xfrm>
                  <a:off x="1214" y="2161"/>
                  <a:ext cx="101" cy="101"/>
                </a:xfrm>
                <a:custGeom>
                  <a:avLst/>
                  <a:gdLst>
                    <a:gd name="T0" fmla="*/ 50 w 101"/>
                    <a:gd name="T1" fmla="*/ 100 h 101"/>
                    <a:gd name="T2" fmla="*/ 85 w 101"/>
                    <a:gd name="T3" fmla="*/ 86 h 101"/>
                    <a:gd name="T4" fmla="*/ 100 w 101"/>
                    <a:gd name="T5" fmla="*/ 50 h 101"/>
                    <a:gd name="T6" fmla="*/ 96 w 101"/>
                    <a:gd name="T7" fmla="*/ 31 h 101"/>
                    <a:gd name="T8" fmla="*/ 86 w 101"/>
                    <a:gd name="T9" fmla="*/ 15 h 101"/>
                    <a:gd name="T10" fmla="*/ 50 w 101"/>
                    <a:gd name="T11" fmla="*/ 0 h 101"/>
                    <a:gd name="T12" fmla="*/ 31 w 101"/>
                    <a:gd name="T13" fmla="*/ 4 h 101"/>
                    <a:gd name="T14" fmla="*/ 15 w 101"/>
                    <a:gd name="T15" fmla="*/ 14 h 101"/>
                    <a:gd name="T16" fmla="*/ 0 w 101"/>
                    <a:gd name="T17" fmla="*/ 50 h 101"/>
                    <a:gd name="T18" fmla="*/ 15 w 101"/>
                    <a:gd name="T19" fmla="*/ 85 h 101"/>
                    <a:gd name="T20" fmla="*/ 50 w 101"/>
                    <a:gd name="T21" fmla="*/ 10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01" h="101">
                      <a:moveTo>
                        <a:pt x="50" y="100"/>
                      </a:moveTo>
                      <a:lnTo>
                        <a:pt x="85" y="86"/>
                      </a:lnTo>
                      <a:lnTo>
                        <a:pt x="100" y="50"/>
                      </a:lnTo>
                      <a:lnTo>
                        <a:pt x="96" y="31"/>
                      </a:lnTo>
                      <a:lnTo>
                        <a:pt x="86" y="15"/>
                      </a:lnTo>
                      <a:lnTo>
                        <a:pt x="50" y="0"/>
                      </a:lnTo>
                      <a:lnTo>
                        <a:pt x="31" y="4"/>
                      </a:lnTo>
                      <a:lnTo>
                        <a:pt x="15" y="14"/>
                      </a:lnTo>
                      <a:lnTo>
                        <a:pt x="0" y="50"/>
                      </a:lnTo>
                      <a:lnTo>
                        <a:pt x="15" y="85"/>
                      </a:lnTo>
                      <a:lnTo>
                        <a:pt x="50" y="100"/>
                      </a:lnTo>
                    </a:path>
                  </a:pathLst>
                </a:custGeom>
                <a:solidFill>
                  <a:schemeClr val="hlink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8664" name="Freeform 440"/>
                <p:cNvSpPr>
                  <a:spLocks/>
                </p:cNvSpPr>
                <p:nvPr/>
              </p:nvSpPr>
              <p:spPr bwMode="auto">
                <a:xfrm>
                  <a:off x="1658" y="2114"/>
                  <a:ext cx="100" cy="101"/>
                </a:xfrm>
                <a:custGeom>
                  <a:avLst/>
                  <a:gdLst>
                    <a:gd name="T0" fmla="*/ 50 w 100"/>
                    <a:gd name="T1" fmla="*/ 100 h 101"/>
                    <a:gd name="T2" fmla="*/ 15 w 100"/>
                    <a:gd name="T3" fmla="*/ 86 h 101"/>
                    <a:gd name="T4" fmla="*/ 0 w 100"/>
                    <a:gd name="T5" fmla="*/ 50 h 101"/>
                    <a:gd name="T6" fmla="*/ 14 w 100"/>
                    <a:gd name="T7" fmla="*/ 15 h 101"/>
                    <a:gd name="T8" fmla="*/ 50 w 100"/>
                    <a:gd name="T9" fmla="*/ 0 h 101"/>
                    <a:gd name="T10" fmla="*/ 69 w 100"/>
                    <a:gd name="T11" fmla="*/ 4 h 101"/>
                    <a:gd name="T12" fmla="*/ 85 w 100"/>
                    <a:gd name="T13" fmla="*/ 14 h 101"/>
                    <a:gd name="T14" fmla="*/ 99 w 100"/>
                    <a:gd name="T15" fmla="*/ 50 h 101"/>
                    <a:gd name="T16" fmla="*/ 96 w 100"/>
                    <a:gd name="T17" fmla="*/ 69 h 101"/>
                    <a:gd name="T18" fmla="*/ 85 w 100"/>
                    <a:gd name="T19" fmla="*/ 85 h 101"/>
                    <a:gd name="T20" fmla="*/ 50 w 100"/>
                    <a:gd name="T21" fmla="*/ 10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00" h="101">
                      <a:moveTo>
                        <a:pt x="50" y="100"/>
                      </a:moveTo>
                      <a:lnTo>
                        <a:pt x="15" y="86"/>
                      </a:lnTo>
                      <a:lnTo>
                        <a:pt x="0" y="50"/>
                      </a:lnTo>
                      <a:lnTo>
                        <a:pt x="14" y="15"/>
                      </a:lnTo>
                      <a:lnTo>
                        <a:pt x="50" y="0"/>
                      </a:lnTo>
                      <a:lnTo>
                        <a:pt x="69" y="4"/>
                      </a:lnTo>
                      <a:lnTo>
                        <a:pt x="85" y="14"/>
                      </a:lnTo>
                      <a:lnTo>
                        <a:pt x="99" y="50"/>
                      </a:lnTo>
                      <a:lnTo>
                        <a:pt x="96" y="69"/>
                      </a:lnTo>
                      <a:lnTo>
                        <a:pt x="85" y="85"/>
                      </a:lnTo>
                      <a:lnTo>
                        <a:pt x="50" y="100"/>
                      </a:lnTo>
                    </a:path>
                  </a:pathLst>
                </a:custGeom>
                <a:solidFill>
                  <a:schemeClr val="hlink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308665" name="Group 441"/>
              <p:cNvGrpSpPr>
                <a:grpSpLocks/>
              </p:cNvGrpSpPr>
              <p:nvPr/>
            </p:nvGrpSpPr>
            <p:grpSpPr bwMode="auto">
              <a:xfrm>
                <a:off x="1214" y="1959"/>
                <a:ext cx="544" cy="148"/>
                <a:chOff x="1214" y="1959"/>
                <a:chExt cx="544" cy="148"/>
              </a:xfrm>
            </p:grpSpPr>
            <p:sp>
              <p:nvSpPr>
                <p:cNvPr id="308666" name="Freeform 442"/>
                <p:cNvSpPr>
                  <a:spLocks/>
                </p:cNvSpPr>
                <p:nvPr/>
              </p:nvSpPr>
              <p:spPr bwMode="auto">
                <a:xfrm>
                  <a:off x="1256" y="1964"/>
                  <a:ext cx="464" cy="137"/>
                </a:xfrm>
                <a:custGeom>
                  <a:avLst/>
                  <a:gdLst>
                    <a:gd name="T0" fmla="*/ 0 w 464"/>
                    <a:gd name="T1" fmla="*/ 42 h 137"/>
                    <a:gd name="T2" fmla="*/ 452 w 464"/>
                    <a:gd name="T3" fmla="*/ 0 h 137"/>
                    <a:gd name="T4" fmla="*/ 463 w 464"/>
                    <a:gd name="T5" fmla="*/ 92 h 137"/>
                    <a:gd name="T6" fmla="*/ 12 w 464"/>
                    <a:gd name="T7" fmla="*/ 136 h 137"/>
                    <a:gd name="T8" fmla="*/ 0 w 464"/>
                    <a:gd name="T9" fmla="*/ 42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4" h="137">
                      <a:moveTo>
                        <a:pt x="0" y="42"/>
                      </a:moveTo>
                      <a:lnTo>
                        <a:pt x="452" y="0"/>
                      </a:lnTo>
                      <a:lnTo>
                        <a:pt x="463" y="92"/>
                      </a:lnTo>
                      <a:lnTo>
                        <a:pt x="12" y="136"/>
                      </a:lnTo>
                      <a:lnTo>
                        <a:pt x="0" y="42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>
                        <a:gamma/>
                        <a:shade val="69804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69804"/>
                        <a:invGamma/>
                      </a:schemeClr>
                    </a:gs>
                  </a:gsLst>
                  <a:lin ang="0" scaled="1"/>
                </a:gra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8667" name="Freeform 443"/>
                <p:cNvSpPr>
                  <a:spLocks/>
                </p:cNvSpPr>
                <p:nvPr/>
              </p:nvSpPr>
              <p:spPr bwMode="auto">
                <a:xfrm>
                  <a:off x="1214" y="2006"/>
                  <a:ext cx="101" cy="101"/>
                </a:xfrm>
                <a:custGeom>
                  <a:avLst/>
                  <a:gdLst>
                    <a:gd name="T0" fmla="*/ 50 w 101"/>
                    <a:gd name="T1" fmla="*/ 100 h 101"/>
                    <a:gd name="T2" fmla="*/ 85 w 101"/>
                    <a:gd name="T3" fmla="*/ 86 h 101"/>
                    <a:gd name="T4" fmla="*/ 100 w 101"/>
                    <a:gd name="T5" fmla="*/ 50 h 101"/>
                    <a:gd name="T6" fmla="*/ 96 w 101"/>
                    <a:gd name="T7" fmla="*/ 31 h 101"/>
                    <a:gd name="T8" fmla="*/ 86 w 101"/>
                    <a:gd name="T9" fmla="*/ 15 h 101"/>
                    <a:gd name="T10" fmla="*/ 50 w 101"/>
                    <a:gd name="T11" fmla="*/ 0 h 101"/>
                    <a:gd name="T12" fmla="*/ 31 w 101"/>
                    <a:gd name="T13" fmla="*/ 3 h 101"/>
                    <a:gd name="T14" fmla="*/ 15 w 101"/>
                    <a:gd name="T15" fmla="*/ 14 h 101"/>
                    <a:gd name="T16" fmla="*/ 0 w 101"/>
                    <a:gd name="T17" fmla="*/ 50 h 101"/>
                    <a:gd name="T18" fmla="*/ 15 w 101"/>
                    <a:gd name="T19" fmla="*/ 85 h 101"/>
                    <a:gd name="T20" fmla="*/ 50 w 101"/>
                    <a:gd name="T21" fmla="*/ 10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01" h="101">
                      <a:moveTo>
                        <a:pt x="50" y="100"/>
                      </a:moveTo>
                      <a:lnTo>
                        <a:pt x="85" y="86"/>
                      </a:lnTo>
                      <a:lnTo>
                        <a:pt x="100" y="50"/>
                      </a:lnTo>
                      <a:lnTo>
                        <a:pt x="96" y="31"/>
                      </a:lnTo>
                      <a:lnTo>
                        <a:pt x="86" y="15"/>
                      </a:lnTo>
                      <a:lnTo>
                        <a:pt x="50" y="0"/>
                      </a:lnTo>
                      <a:lnTo>
                        <a:pt x="31" y="3"/>
                      </a:lnTo>
                      <a:lnTo>
                        <a:pt x="15" y="14"/>
                      </a:lnTo>
                      <a:lnTo>
                        <a:pt x="0" y="50"/>
                      </a:lnTo>
                      <a:lnTo>
                        <a:pt x="15" y="85"/>
                      </a:lnTo>
                      <a:lnTo>
                        <a:pt x="50" y="100"/>
                      </a:lnTo>
                    </a:path>
                  </a:pathLst>
                </a:custGeom>
                <a:solidFill>
                  <a:schemeClr val="hlink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8668" name="Freeform 444"/>
                <p:cNvSpPr>
                  <a:spLocks/>
                </p:cNvSpPr>
                <p:nvPr/>
              </p:nvSpPr>
              <p:spPr bwMode="auto">
                <a:xfrm>
                  <a:off x="1658" y="1959"/>
                  <a:ext cx="100" cy="102"/>
                </a:xfrm>
                <a:custGeom>
                  <a:avLst/>
                  <a:gdLst>
                    <a:gd name="T0" fmla="*/ 50 w 100"/>
                    <a:gd name="T1" fmla="*/ 101 h 102"/>
                    <a:gd name="T2" fmla="*/ 15 w 100"/>
                    <a:gd name="T3" fmla="*/ 86 h 102"/>
                    <a:gd name="T4" fmla="*/ 0 w 100"/>
                    <a:gd name="T5" fmla="*/ 50 h 102"/>
                    <a:gd name="T6" fmla="*/ 14 w 100"/>
                    <a:gd name="T7" fmla="*/ 15 h 102"/>
                    <a:gd name="T8" fmla="*/ 50 w 100"/>
                    <a:gd name="T9" fmla="*/ 0 h 102"/>
                    <a:gd name="T10" fmla="*/ 69 w 100"/>
                    <a:gd name="T11" fmla="*/ 4 h 102"/>
                    <a:gd name="T12" fmla="*/ 85 w 100"/>
                    <a:gd name="T13" fmla="*/ 15 h 102"/>
                    <a:gd name="T14" fmla="*/ 99 w 100"/>
                    <a:gd name="T15" fmla="*/ 50 h 102"/>
                    <a:gd name="T16" fmla="*/ 96 w 100"/>
                    <a:gd name="T17" fmla="*/ 69 h 102"/>
                    <a:gd name="T18" fmla="*/ 85 w 100"/>
                    <a:gd name="T19" fmla="*/ 86 h 102"/>
                    <a:gd name="T20" fmla="*/ 50 w 100"/>
                    <a:gd name="T2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00" h="102">
                      <a:moveTo>
                        <a:pt x="50" y="101"/>
                      </a:moveTo>
                      <a:lnTo>
                        <a:pt x="15" y="86"/>
                      </a:lnTo>
                      <a:lnTo>
                        <a:pt x="0" y="50"/>
                      </a:lnTo>
                      <a:lnTo>
                        <a:pt x="14" y="15"/>
                      </a:lnTo>
                      <a:lnTo>
                        <a:pt x="50" y="0"/>
                      </a:lnTo>
                      <a:lnTo>
                        <a:pt x="69" y="4"/>
                      </a:lnTo>
                      <a:lnTo>
                        <a:pt x="85" y="15"/>
                      </a:lnTo>
                      <a:lnTo>
                        <a:pt x="99" y="50"/>
                      </a:lnTo>
                      <a:lnTo>
                        <a:pt x="96" y="69"/>
                      </a:lnTo>
                      <a:lnTo>
                        <a:pt x="85" y="86"/>
                      </a:lnTo>
                      <a:lnTo>
                        <a:pt x="50" y="101"/>
                      </a:lnTo>
                    </a:path>
                  </a:pathLst>
                </a:custGeom>
                <a:solidFill>
                  <a:schemeClr val="hlink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308669" name="Group 445"/>
              <p:cNvGrpSpPr>
                <a:grpSpLocks/>
              </p:cNvGrpSpPr>
              <p:nvPr/>
            </p:nvGrpSpPr>
            <p:grpSpPr bwMode="auto">
              <a:xfrm>
                <a:off x="1214" y="1809"/>
                <a:ext cx="544" cy="154"/>
                <a:chOff x="1214" y="1809"/>
                <a:chExt cx="544" cy="154"/>
              </a:xfrm>
            </p:grpSpPr>
            <p:sp>
              <p:nvSpPr>
                <p:cNvPr id="308670" name="Freeform 446"/>
                <p:cNvSpPr>
                  <a:spLocks/>
                </p:cNvSpPr>
                <p:nvPr/>
              </p:nvSpPr>
              <p:spPr bwMode="auto">
                <a:xfrm>
                  <a:off x="1258" y="1816"/>
                  <a:ext cx="464" cy="137"/>
                </a:xfrm>
                <a:custGeom>
                  <a:avLst/>
                  <a:gdLst>
                    <a:gd name="T0" fmla="*/ 0 w 464"/>
                    <a:gd name="T1" fmla="*/ 42 h 137"/>
                    <a:gd name="T2" fmla="*/ 452 w 464"/>
                    <a:gd name="T3" fmla="*/ 0 h 137"/>
                    <a:gd name="T4" fmla="*/ 463 w 464"/>
                    <a:gd name="T5" fmla="*/ 92 h 137"/>
                    <a:gd name="T6" fmla="*/ 12 w 464"/>
                    <a:gd name="T7" fmla="*/ 136 h 137"/>
                    <a:gd name="T8" fmla="*/ 0 w 464"/>
                    <a:gd name="T9" fmla="*/ 42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4" h="137">
                      <a:moveTo>
                        <a:pt x="0" y="42"/>
                      </a:moveTo>
                      <a:lnTo>
                        <a:pt x="452" y="0"/>
                      </a:lnTo>
                      <a:lnTo>
                        <a:pt x="463" y="92"/>
                      </a:lnTo>
                      <a:lnTo>
                        <a:pt x="12" y="136"/>
                      </a:lnTo>
                      <a:lnTo>
                        <a:pt x="0" y="42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>
                        <a:gamma/>
                        <a:shade val="69804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69804"/>
                        <a:invGamma/>
                      </a:schemeClr>
                    </a:gs>
                  </a:gsLst>
                  <a:lin ang="0" scaled="1"/>
                </a:gra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8671" name="Freeform 447"/>
                <p:cNvSpPr>
                  <a:spLocks/>
                </p:cNvSpPr>
                <p:nvPr/>
              </p:nvSpPr>
              <p:spPr bwMode="auto">
                <a:xfrm>
                  <a:off x="1214" y="1861"/>
                  <a:ext cx="101" cy="102"/>
                </a:xfrm>
                <a:custGeom>
                  <a:avLst/>
                  <a:gdLst>
                    <a:gd name="T0" fmla="*/ 50 w 101"/>
                    <a:gd name="T1" fmla="*/ 101 h 102"/>
                    <a:gd name="T2" fmla="*/ 85 w 101"/>
                    <a:gd name="T3" fmla="*/ 86 h 102"/>
                    <a:gd name="T4" fmla="*/ 100 w 101"/>
                    <a:gd name="T5" fmla="*/ 51 h 102"/>
                    <a:gd name="T6" fmla="*/ 96 w 101"/>
                    <a:gd name="T7" fmla="*/ 31 h 102"/>
                    <a:gd name="T8" fmla="*/ 86 w 101"/>
                    <a:gd name="T9" fmla="*/ 15 h 102"/>
                    <a:gd name="T10" fmla="*/ 50 w 101"/>
                    <a:gd name="T11" fmla="*/ 0 h 102"/>
                    <a:gd name="T12" fmla="*/ 31 w 101"/>
                    <a:gd name="T13" fmla="*/ 4 h 102"/>
                    <a:gd name="T14" fmla="*/ 15 w 101"/>
                    <a:gd name="T15" fmla="*/ 15 h 102"/>
                    <a:gd name="T16" fmla="*/ 0 w 101"/>
                    <a:gd name="T17" fmla="*/ 51 h 102"/>
                    <a:gd name="T18" fmla="*/ 15 w 101"/>
                    <a:gd name="T19" fmla="*/ 86 h 102"/>
                    <a:gd name="T20" fmla="*/ 50 w 101"/>
                    <a:gd name="T2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01" h="102">
                      <a:moveTo>
                        <a:pt x="50" y="101"/>
                      </a:moveTo>
                      <a:lnTo>
                        <a:pt x="85" y="86"/>
                      </a:lnTo>
                      <a:lnTo>
                        <a:pt x="100" y="51"/>
                      </a:lnTo>
                      <a:lnTo>
                        <a:pt x="96" y="31"/>
                      </a:lnTo>
                      <a:lnTo>
                        <a:pt x="86" y="15"/>
                      </a:lnTo>
                      <a:lnTo>
                        <a:pt x="50" y="0"/>
                      </a:lnTo>
                      <a:lnTo>
                        <a:pt x="31" y="4"/>
                      </a:lnTo>
                      <a:lnTo>
                        <a:pt x="15" y="15"/>
                      </a:lnTo>
                      <a:lnTo>
                        <a:pt x="0" y="51"/>
                      </a:lnTo>
                      <a:lnTo>
                        <a:pt x="15" y="86"/>
                      </a:lnTo>
                      <a:lnTo>
                        <a:pt x="50" y="101"/>
                      </a:lnTo>
                    </a:path>
                  </a:pathLst>
                </a:custGeom>
                <a:solidFill>
                  <a:schemeClr val="hlink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8672" name="Freeform 448"/>
                <p:cNvSpPr>
                  <a:spLocks/>
                </p:cNvSpPr>
                <p:nvPr/>
              </p:nvSpPr>
              <p:spPr bwMode="auto">
                <a:xfrm>
                  <a:off x="1658" y="1809"/>
                  <a:ext cx="100" cy="101"/>
                </a:xfrm>
                <a:custGeom>
                  <a:avLst/>
                  <a:gdLst>
                    <a:gd name="T0" fmla="*/ 50 w 100"/>
                    <a:gd name="T1" fmla="*/ 100 h 101"/>
                    <a:gd name="T2" fmla="*/ 15 w 100"/>
                    <a:gd name="T3" fmla="*/ 86 h 101"/>
                    <a:gd name="T4" fmla="*/ 0 w 100"/>
                    <a:gd name="T5" fmla="*/ 50 h 101"/>
                    <a:gd name="T6" fmla="*/ 14 w 100"/>
                    <a:gd name="T7" fmla="*/ 15 h 101"/>
                    <a:gd name="T8" fmla="*/ 50 w 100"/>
                    <a:gd name="T9" fmla="*/ 0 h 101"/>
                    <a:gd name="T10" fmla="*/ 69 w 100"/>
                    <a:gd name="T11" fmla="*/ 4 h 101"/>
                    <a:gd name="T12" fmla="*/ 85 w 100"/>
                    <a:gd name="T13" fmla="*/ 14 h 101"/>
                    <a:gd name="T14" fmla="*/ 99 w 100"/>
                    <a:gd name="T15" fmla="*/ 50 h 101"/>
                    <a:gd name="T16" fmla="*/ 96 w 100"/>
                    <a:gd name="T17" fmla="*/ 69 h 101"/>
                    <a:gd name="T18" fmla="*/ 85 w 100"/>
                    <a:gd name="T19" fmla="*/ 85 h 101"/>
                    <a:gd name="T20" fmla="*/ 50 w 100"/>
                    <a:gd name="T21" fmla="*/ 10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00" h="101">
                      <a:moveTo>
                        <a:pt x="50" y="100"/>
                      </a:moveTo>
                      <a:lnTo>
                        <a:pt x="15" y="86"/>
                      </a:lnTo>
                      <a:lnTo>
                        <a:pt x="0" y="50"/>
                      </a:lnTo>
                      <a:lnTo>
                        <a:pt x="14" y="15"/>
                      </a:lnTo>
                      <a:lnTo>
                        <a:pt x="50" y="0"/>
                      </a:lnTo>
                      <a:lnTo>
                        <a:pt x="69" y="4"/>
                      </a:lnTo>
                      <a:lnTo>
                        <a:pt x="85" y="14"/>
                      </a:lnTo>
                      <a:lnTo>
                        <a:pt x="99" y="50"/>
                      </a:lnTo>
                      <a:lnTo>
                        <a:pt x="96" y="69"/>
                      </a:lnTo>
                      <a:lnTo>
                        <a:pt x="85" y="85"/>
                      </a:lnTo>
                      <a:lnTo>
                        <a:pt x="50" y="100"/>
                      </a:lnTo>
                    </a:path>
                  </a:pathLst>
                </a:custGeom>
                <a:solidFill>
                  <a:schemeClr val="hlink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308673" name="Freeform 449"/>
              <p:cNvSpPr>
                <a:spLocks/>
              </p:cNvSpPr>
              <p:nvPr/>
            </p:nvSpPr>
            <p:spPr bwMode="auto">
              <a:xfrm>
                <a:off x="1351" y="1407"/>
                <a:ext cx="271" cy="32"/>
              </a:xfrm>
              <a:custGeom>
                <a:avLst/>
                <a:gdLst>
                  <a:gd name="T0" fmla="*/ 270 w 271"/>
                  <a:gd name="T1" fmla="*/ 31 h 32"/>
                  <a:gd name="T2" fmla="*/ 270 w 271"/>
                  <a:gd name="T3" fmla="*/ 0 h 32"/>
                  <a:gd name="T4" fmla="*/ 0 w 271"/>
                  <a:gd name="T5" fmla="*/ 0 h 32"/>
                  <a:gd name="T6" fmla="*/ 0 w 271"/>
                  <a:gd name="T7" fmla="*/ 31 h 32"/>
                  <a:gd name="T8" fmla="*/ 270 w 271"/>
                  <a:gd name="T9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1" h="32">
                    <a:moveTo>
                      <a:pt x="270" y="31"/>
                    </a:moveTo>
                    <a:lnTo>
                      <a:pt x="270" y="0"/>
                    </a:lnTo>
                    <a:lnTo>
                      <a:pt x="0" y="0"/>
                    </a:lnTo>
                    <a:lnTo>
                      <a:pt x="0" y="31"/>
                    </a:lnTo>
                    <a:lnTo>
                      <a:pt x="270" y="31"/>
                    </a:lnTo>
                  </a:path>
                </a:pathLst>
              </a:custGeom>
              <a:gradFill rotWithShape="0">
                <a:gsLst>
                  <a:gs pos="0">
                    <a:srgbClr val="B2B2B2">
                      <a:gamma/>
                      <a:shade val="40000"/>
                      <a:invGamma/>
                    </a:srgbClr>
                  </a:gs>
                  <a:gs pos="50000">
                    <a:srgbClr val="B2B2B2"/>
                  </a:gs>
                  <a:gs pos="100000">
                    <a:srgbClr val="B2B2B2">
                      <a:gamma/>
                      <a:shade val="40000"/>
                      <a:invGamma/>
                    </a:srgbClr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674" name="Freeform 450"/>
              <p:cNvSpPr>
                <a:spLocks/>
              </p:cNvSpPr>
              <p:nvPr/>
            </p:nvSpPr>
            <p:spPr bwMode="auto">
              <a:xfrm>
                <a:off x="813" y="3064"/>
                <a:ext cx="431" cy="537"/>
              </a:xfrm>
              <a:custGeom>
                <a:avLst/>
                <a:gdLst>
                  <a:gd name="T0" fmla="*/ 368 w 431"/>
                  <a:gd name="T1" fmla="*/ 511 h 537"/>
                  <a:gd name="T2" fmla="*/ 368 w 431"/>
                  <a:gd name="T3" fmla="*/ 458 h 537"/>
                  <a:gd name="T4" fmla="*/ 388 w 431"/>
                  <a:gd name="T5" fmla="*/ 444 h 537"/>
                  <a:gd name="T6" fmla="*/ 368 w 431"/>
                  <a:gd name="T7" fmla="*/ 433 h 537"/>
                  <a:gd name="T8" fmla="*/ 404 w 431"/>
                  <a:gd name="T9" fmla="*/ 411 h 537"/>
                  <a:gd name="T10" fmla="*/ 404 w 431"/>
                  <a:gd name="T11" fmla="*/ 407 h 537"/>
                  <a:gd name="T12" fmla="*/ 368 w 431"/>
                  <a:gd name="T13" fmla="*/ 386 h 537"/>
                  <a:gd name="T14" fmla="*/ 404 w 431"/>
                  <a:gd name="T15" fmla="*/ 364 h 537"/>
                  <a:gd name="T16" fmla="*/ 404 w 431"/>
                  <a:gd name="T17" fmla="*/ 360 h 537"/>
                  <a:gd name="T18" fmla="*/ 368 w 431"/>
                  <a:gd name="T19" fmla="*/ 338 h 537"/>
                  <a:gd name="T20" fmla="*/ 404 w 431"/>
                  <a:gd name="T21" fmla="*/ 316 h 537"/>
                  <a:gd name="T22" fmla="*/ 404 w 431"/>
                  <a:gd name="T23" fmla="*/ 312 h 537"/>
                  <a:gd name="T24" fmla="*/ 368 w 431"/>
                  <a:gd name="T25" fmla="*/ 291 h 537"/>
                  <a:gd name="T26" fmla="*/ 404 w 431"/>
                  <a:gd name="T27" fmla="*/ 269 h 537"/>
                  <a:gd name="T28" fmla="*/ 404 w 431"/>
                  <a:gd name="T29" fmla="*/ 265 h 537"/>
                  <a:gd name="T30" fmla="*/ 368 w 431"/>
                  <a:gd name="T31" fmla="*/ 244 h 537"/>
                  <a:gd name="T32" fmla="*/ 404 w 431"/>
                  <a:gd name="T33" fmla="*/ 222 h 537"/>
                  <a:gd name="T34" fmla="*/ 404 w 431"/>
                  <a:gd name="T35" fmla="*/ 114 h 537"/>
                  <a:gd name="T36" fmla="*/ 430 w 431"/>
                  <a:gd name="T37" fmla="*/ 55 h 537"/>
                  <a:gd name="T38" fmla="*/ 430 w 431"/>
                  <a:gd name="T39" fmla="*/ 0 h 537"/>
                  <a:gd name="T40" fmla="*/ 383 w 431"/>
                  <a:gd name="T41" fmla="*/ 0 h 537"/>
                  <a:gd name="T42" fmla="*/ 383 w 431"/>
                  <a:gd name="T43" fmla="*/ 16 h 537"/>
                  <a:gd name="T44" fmla="*/ 382 w 431"/>
                  <a:gd name="T45" fmla="*/ 28 h 537"/>
                  <a:gd name="T46" fmla="*/ 380 w 431"/>
                  <a:gd name="T47" fmla="*/ 37 h 537"/>
                  <a:gd name="T48" fmla="*/ 372 w 431"/>
                  <a:gd name="T49" fmla="*/ 49 h 537"/>
                  <a:gd name="T50" fmla="*/ 361 w 431"/>
                  <a:gd name="T51" fmla="*/ 55 h 537"/>
                  <a:gd name="T52" fmla="*/ 38 w 431"/>
                  <a:gd name="T53" fmla="*/ 64 h 537"/>
                  <a:gd name="T54" fmla="*/ 0 w 431"/>
                  <a:gd name="T55" fmla="*/ 98 h 537"/>
                  <a:gd name="T56" fmla="*/ 0 w 431"/>
                  <a:gd name="T57" fmla="*/ 136 h 537"/>
                  <a:gd name="T58" fmla="*/ 45 w 431"/>
                  <a:gd name="T59" fmla="*/ 136 h 537"/>
                  <a:gd name="T60" fmla="*/ 45 w 431"/>
                  <a:gd name="T61" fmla="*/ 186 h 537"/>
                  <a:gd name="T62" fmla="*/ 0 w 431"/>
                  <a:gd name="T63" fmla="*/ 186 h 537"/>
                  <a:gd name="T64" fmla="*/ 0 w 431"/>
                  <a:gd name="T65" fmla="*/ 267 h 537"/>
                  <a:gd name="T66" fmla="*/ 44 w 431"/>
                  <a:gd name="T67" fmla="*/ 267 h 537"/>
                  <a:gd name="T68" fmla="*/ 66 w 431"/>
                  <a:gd name="T69" fmla="*/ 221 h 537"/>
                  <a:gd name="T70" fmla="*/ 107 w 431"/>
                  <a:gd name="T71" fmla="*/ 221 h 537"/>
                  <a:gd name="T72" fmla="*/ 107 w 431"/>
                  <a:gd name="T73" fmla="*/ 327 h 537"/>
                  <a:gd name="T74" fmla="*/ 166 w 431"/>
                  <a:gd name="T75" fmla="*/ 327 h 537"/>
                  <a:gd name="T76" fmla="*/ 166 w 431"/>
                  <a:gd name="T77" fmla="*/ 164 h 537"/>
                  <a:gd name="T78" fmla="*/ 282 w 431"/>
                  <a:gd name="T79" fmla="*/ 164 h 537"/>
                  <a:gd name="T80" fmla="*/ 282 w 431"/>
                  <a:gd name="T81" fmla="*/ 145 h 537"/>
                  <a:gd name="T82" fmla="*/ 294 w 431"/>
                  <a:gd name="T83" fmla="*/ 145 h 537"/>
                  <a:gd name="T84" fmla="*/ 310 w 431"/>
                  <a:gd name="T85" fmla="*/ 161 h 537"/>
                  <a:gd name="T86" fmla="*/ 310 w 431"/>
                  <a:gd name="T87" fmla="*/ 536 h 537"/>
                  <a:gd name="T88" fmla="*/ 393 w 431"/>
                  <a:gd name="T89" fmla="*/ 536 h 537"/>
                  <a:gd name="T90" fmla="*/ 368 w 431"/>
                  <a:gd name="T91" fmla="*/ 511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31" h="537">
                    <a:moveTo>
                      <a:pt x="368" y="511"/>
                    </a:moveTo>
                    <a:lnTo>
                      <a:pt x="368" y="458"/>
                    </a:lnTo>
                    <a:lnTo>
                      <a:pt x="388" y="444"/>
                    </a:lnTo>
                    <a:lnTo>
                      <a:pt x="368" y="433"/>
                    </a:lnTo>
                    <a:lnTo>
                      <a:pt x="404" y="411"/>
                    </a:lnTo>
                    <a:lnTo>
                      <a:pt x="404" y="407"/>
                    </a:lnTo>
                    <a:lnTo>
                      <a:pt x="368" y="386"/>
                    </a:lnTo>
                    <a:lnTo>
                      <a:pt x="404" y="364"/>
                    </a:lnTo>
                    <a:lnTo>
                      <a:pt x="404" y="360"/>
                    </a:lnTo>
                    <a:lnTo>
                      <a:pt x="368" y="338"/>
                    </a:lnTo>
                    <a:lnTo>
                      <a:pt x="404" y="316"/>
                    </a:lnTo>
                    <a:lnTo>
                      <a:pt x="404" y="312"/>
                    </a:lnTo>
                    <a:lnTo>
                      <a:pt x="368" y="291"/>
                    </a:lnTo>
                    <a:lnTo>
                      <a:pt x="404" y="269"/>
                    </a:lnTo>
                    <a:lnTo>
                      <a:pt x="404" y="265"/>
                    </a:lnTo>
                    <a:lnTo>
                      <a:pt x="368" y="244"/>
                    </a:lnTo>
                    <a:lnTo>
                      <a:pt x="404" y="222"/>
                    </a:lnTo>
                    <a:lnTo>
                      <a:pt x="404" y="114"/>
                    </a:lnTo>
                    <a:lnTo>
                      <a:pt x="430" y="55"/>
                    </a:lnTo>
                    <a:lnTo>
                      <a:pt x="430" y="0"/>
                    </a:lnTo>
                    <a:lnTo>
                      <a:pt x="383" y="0"/>
                    </a:lnTo>
                    <a:lnTo>
                      <a:pt x="383" y="16"/>
                    </a:lnTo>
                    <a:lnTo>
                      <a:pt x="382" y="28"/>
                    </a:lnTo>
                    <a:lnTo>
                      <a:pt x="380" y="37"/>
                    </a:lnTo>
                    <a:lnTo>
                      <a:pt x="372" y="49"/>
                    </a:lnTo>
                    <a:lnTo>
                      <a:pt x="361" y="55"/>
                    </a:lnTo>
                    <a:lnTo>
                      <a:pt x="38" y="64"/>
                    </a:lnTo>
                    <a:lnTo>
                      <a:pt x="0" y="98"/>
                    </a:lnTo>
                    <a:lnTo>
                      <a:pt x="0" y="136"/>
                    </a:lnTo>
                    <a:lnTo>
                      <a:pt x="45" y="136"/>
                    </a:lnTo>
                    <a:lnTo>
                      <a:pt x="45" y="186"/>
                    </a:lnTo>
                    <a:lnTo>
                      <a:pt x="0" y="186"/>
                    </a:lnTo>
                    <a:lnTo>
                      <a:pt x="0" y="267"/>
                    </a:lnTo>
                    <a:lnTo>
                      <a:pt x="44" y="267"/>
                    </a:lnTo>
                    <a:lnTo>
                      <a:pt x="66" y="221"/>
                    </a:lnTo>
                    <a:lnTo>
                      <a:pt x="107" y="221"/>
                    </a:lnTo>
                    <a:lnTo>
                      <a:pt x="107" y="327"/>
                    </a:lnTo>
                    <a:lnTo>
                      <a:pt x="166" y="327"/>
                    </a:lnTo>
                    <a:lnTo>
                      <a:pt x="166" y="164"/>
                    </a:lnTo>
                    <a:lnTo>
                      <a:pt x="282" y="164"/>
                    </a:lnTo>
                    <a:lnTo>
                      <a:pt x="282" y="145"/>
                    </a:lnTo>
                    <a:lnTo>
                      <a:pt x="294" y="145"/>
                    </a:lnTo>
                    <a:lnTo>
                      <a:pt x="310" y="161"/>
                    </a:lnTo>
                    <a:lnTo>
                      <a:pt x="310" y="536"/>
                    </a:lnTo>
                    <a:lnTo>
                      <a:pt x="393" y="536"/>
                    </a:lnTo>
                    <a:lnTo>
                      <a:pt x="368" y="511"/>
                    </a:lnTo>
                  </a:path>
                </a:pathLst>
              </a:custGeom>
              <a:solidFill>
                <a:srgbClr val="CBCBCB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675" name="Freeform 451"/>
              <p:cNvSpPr>
                <a:spLocks/>
              </p:cNvSpPr>
              <p:nvPr/>
            </p:nvSpPr>
            <p:spPr bwMode="auto">
              <a:xfrm>
                <a:off x="813" y="2509"/>
                <a:ext cx="623" cy="617"/>
              </a:xfrm>
              <a:custGeom>
                <a:avLst/>
                <a:gdLst>
                  <a:gd name="T0" fmla="*/ 430 w 623"/>
                  <a:gd name="T1" fmla="*/ 290 h 617"/>
                  <a:gd name="T2" fmla="*/ 383 w 623"/>
                  <a:gd name="T3" fmla="*/ 290 h 617"/>
                  <a:gd name="T4" fmla="*/ 383 w 623"/>
                  <a:gd name="T5" fmla="*/ 273 h 617"/>
                  <a:gd name="T6" fmla="*/ 382 w 623"/>
                  <a:gd name="T7" fmla="*/ 262 h 617"/>
                  <a:gd name="T8" fmla="*/ 380 w 623"/>
                  <a:gd name="T9" fmla="*/ 253 h 617"/>
                  <a:gd name="T10" fmla="*/ 372 w 623"/>
                  <a:gd name="T11" fmla="*/ 241 h 617"/>
                  <a:gd name="T12" fmla="*/ 361 w 623"/>
                  <a:gd name="T13" fmla="*/ 235 h 617"/>
                  <a:gd name="T14" fmla="*/ 38 w 623"/>
                  <a:gd name="T15" fmla="*/ 226 h 617"/>
                  <a:gd name="T16" fmla="*/ 0 w 623"/>
                  <a:gd name="T17" fmla="*/ 192 h 617"/>
                  <a:gd name="T18" fmla="*/ 0 w 623"/>
                  <a:gd name="T19" fmla="*/ 146 h 617"/>
                  <a:gd name="T20" fmla="*/ 45 w 623"/>
                  <a:gd name="T21" fmla="*/ 146 h 617"/>
                  <a:gd name="T22" fmla="*/ 45 w 623"/>
                  <a:gd name="T23" fmla="*/ 97 h 617"/>
                  <a:gd name="T24" fmla="*/ 0 w 623"/>
                  <a:gd name="T25" fmla="*/ 97 h 617"/>
                  <a:gd name="T26" fmla="*/ 0 w 623"/>
                  <a:gd name="T27" fmla="*/ 22 h 617"/>
                  <a:gd name="T28" fmla="*/ 44 w 623"/>
                  <a:gd name="T29" fmla="*/ 22 h 617"/>
                  <a:gd name="T30" fmla="*/ 66 w 623"/>
                  <a:gd name="T31" fmla="*/ 68 h 617"/>
                  <a:gd name="T32" fmla="*/ 107 w 623"/>
                  <a:gd name="T33" fmla="*/ 68 h 617"/>
                  <a:gd name="T34" fmla="*/ 107 w 623"/>
                  <a:gd name="T35" fmla="*/ 0 h 617"/>
                  <a:gd name="T36" fmla="*/ 162 w 623"/>
                  <a:gd name="T37" fmla="*/ 0 h 617"/>
                  <a:gd name="T38" fmla="*/ 162 w 623"/>
                  <a:gd name="T39" fmla="*/ 29 h 617"/>
                  <a:gd name="T40" fmla="*/ 190 w 623"/>
                  <a:gd name="T41" fmla="*/ 29 h 617"/>
                  <a:gd name="T42" fmla="*/ 197 w 623"/>
                  <a:gd name="T43" fmla="*/ 16 h 617"/>
                  <a:gd name="T44" fmla="*/ 208 w 623"/>
                  <a:gd name="T45" fmla="*/ 16 h 617"/>
                  <a:gd name="T46" fmla="*/ 212 w 623"/>
                  <a:gd name="T47" fmla="*/ 29 h 617"/>
                  <a:gd name="T48" fmla="*/ 215 w 623"/>
                  <a:gd name="T49" fmla="*/ 29 h 617"/>
                  <a:gd name="T50" fmla="*/ 222 w 623"/>
                  <a:gd name="T51" fmla="*/ 16 h 617"/>
                  <a:gd name="T52" fmla="*/ 232 w 623"/>
                  <a:gd name="T53" fmla="*/ 16 h 617"/>
                  <a:gd name="T54" fmla="*/ 237 w 623"/>
                  <a:gd name="T55" fmla="*/ 29 h 617"/>
                  <a:gd name="T56" fmla="*/ 247 w 623"/>
                  <a:gd name="T57" fmla="*/ 29 h 617"/>
                  <a:gd name="T58" fmla="*/ 247 w 623"/>
                  <a:gd name="T59" fmla="*/ 128 h 617"/>
                  <a:gd name="T60" fmla="*/ 269 w 623"/>
                  <a:gd name="T61" fmla="*/ 144 h 617"/>
                  <a:gd name="T62" fmla="*/ 391 w 623"/>
                  <a:gd name="T63" fmla="*/ 144 h 617"/>
                  <a:gd name="T64" fmla="*/ 457 w 623"/>
                  <a:gd name="T65" fmla="*/ 206 h 617"/>
                  <a:gd name="T66" fmla="*/ 496 w 623"/>
                  <a:gd name="T67" fmla="*/ 206 h 617"/>
                  <a:gd name="T68" fmla="*/ 506 w 623"/>
                  <a:gd name="T69" fmla="*/ 203 h 617"/>
                  <a:gd name="T70" fmla="*/ 518 w 623"/>
                  <a:gd name="T71" fmla="*/ 173 h 617"/>
                  <a:gd name="T72" fmla="*/ 525 w 623"/>
                  <a:gd name="T73" fmla="*/ 106 h 617"/>
                  <a:gd name="T74" fmla="*/ 622 w 623"/>
                  <a:gd name="T75" fmla="*/ 106 h 617"/>
                  <a:gd name="T76" fmla="*/ 622 w 623"/>
                  <a:gd name="T77" fmla="*/ 149 h 617"/>
                  <a:gd name="T78" fmla="*/ 589 w 623"/>
                  <a:gd name="T79" fmla="*/ 149 h 617"/>
                  <a:gd name="T80" fmla="*/ 579 w 623"/>
                  <a:gd name="T81" fmla="*/ 165 h 617"/>
                  <a:gd name="T82" fmla="*/ 579 w 623"/>
                  <a:gd name="T83" fmla="*/ 290 h 617"/>
                  <a:gd name="T84" fmla="*/ 556 w 623"/>
                  <a:gd name="T85" fmla="*/ 313 h 617"/>
                  <a:gd name="T86" fmla="*/ 556 w 623"/>
                  <a:gd name="T87" fmla="*/ 615 h 617"/>
                  <a:gd name="T88" fmla="*/ 539 w 623"/>
                  <a:gd name="T89" fmla="*/ 616 h 617"/>
                  <a:gd name="T90" fmla="*/ 515 w 623"/>
                  <a:gd name="T91" fmla="*/ 590 h 617"/>
                  <a:gd name="T92" fmla="*/ 515 w 623"/>
                  <a:gd name="T93" fmla="*/ 280 h 617"/>
                  <a:gd name="T94" fmla="*/ 499 w 623"/>
                  <a:gd name="T95" fmla="*/ 264 h 617"/>
                  <a:gd name="T96" fmla="*/ 451 w 623"/>
                  <a:gd name="T97" fmla="*/ 264 h 617"/>
                  <a:gd name="T98" fmla="*/ 438 w 623"/>
                  <a:gd name="T99" fmla="*/ 276 h 617"/>
                  <a:gd name="T100" fmla="*/ 438 w 623"/>
                  <a:gd name="T101" fmla="*/ 290 h 617"/>
                  <a:gd name="T102" fmla="*/ 430 w 623"/>
                  <a:gd name="T103" fmla="*/ 29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23" h="617">
                    <a:moveTo>
                      <a:pt x="430" y="290"/>
                    </a:moveTo>
                    <a:lnTo>
                      <a:pt x="383" y="290"/>
                    </a:lnTo>
                    <a:lnTo>
                      <a:pt x="383" y="273"/>
                    </a:lnTo>
                    <a:lnTo>
                      <a:pt x="382" y="262"/>
                    </a:lnTo>
                    <a:lnTo>
                      <a:pt x="380" y="253"/>
                    </a:lnTo>
                    <a:lnTo>
                      <a:pt x="372" y="241"/>
                    </a:lnTo>
                    <a:lnTo>
                      <a:pt x="361" y="235"/>
                    </a:lnTo>
                    <a:lnTo>
                      <a:pt x="38" y="226"/>
                    </a:lnTo>
                    <a:lnTo>
                      <a:pt x="0" y="192"/>
                    </a:lnTo>
                    <a:lnTo>
                      <a:pt x="0" y="146"/>
                    </a:lnTo>
                    <a:lnTo>
                      <a:pt x="45" y="146"/>
                    </a:lnTo>
                    <a:lnTo>
                      <a:pt x="45" y="97"/>
                    </a:lnTo>
                    <a:lnTo>
                      <a:pt x="0" y="97"/>
                    </a:lnTo>
                    <a:lnTo>
                      <a:pt x="0" y="22"/>
                    </a:lnTo>
                    <a:lnTo>
                      <a:pt x="44" y="22"/>
                    </a:lnTo>
                    <a:lnTo>
                      <a:pt x="66" y="68"/>
                    </a:lnTo>
                    <a:lnTo>
                      <a:pt x="107" y="68"/>
                    </a:lnTo>
                    <a:lnTo>
                      <a:pt x="107" y="0"/>
                    </a:lnTo>
                    <a:lnTo>
                      <a:pt x="162" y="0"/>
                    </a:lnTo>
                    <a:lnTo>
                      <a:pt x="162" y="29"/>
                    </a:lnTo>
                    <a:lnTo>
                      <a:pt x="190" y="29"/>
                    </a:lnTo>
                    <a:lnTo>
                      <a:pt x="197" y="16"/>
                    </a:lnTo>
                    <a:lnTo>
                      <a:pt x="208" y="16"/>
                    </a:lnTo>
                    <a:lnTo>
                      <a:pt x="212" y="29"/>
                    </a:lnTo>
                    <a:lnTo>
                      <a:pt x="215" y="29"/>
                    </a:lnTo>
                    <a:lnTo>
                      <a:pt x="222" y="16"/>
                    </a:lnTo>
                    <a:lnTo>
                      <a:pt x="232" y="16"/>
                    </a:lnTo>
                    <a:lnTo>
                      <a:pt x="237" y="29"/>
                    </a:lnTo>
                    <a:lnTo>
                      <a:pt x="247" y="29"/>
                    </a:lnTo>
                    <a:lnTo>
                      <a:pt x="247" y="128"/>
                    </a:lnTo>
                    <a:lnTo>
                      <a:pt x="269" y="144"/>
                    </a:lnTo>
                    <a:lnTo>
                      <a:pt x="391" y="144"/>
                    </a:lnTo>
                    <a:lnTo>
                      <a:pt x="457" y="206"/>
                    </a:lnTo>
                    <a:lnTo>
                      <a:pt x="496" y="206"/>
                    </a:lnTo>
                    <a:lnTo>
                      <a:pt x="506" y="203"/>
                    </a:lnTo>
                    <a:lnTo>
                      <a:pt x="518" y="173"/>
                    </a:lnTo>
                    <a:lnTo>
                      <a:pt x="525" y="106"/>
                    </a:lnTo>
                    <a:lnTo>
                      <a:pt x="622" y="106"/>
                    </a:lnTo>
                    <a:lnTo>
                      <a:pt x="622" y="149"/>
                    </a:lnTo>
                    <a:lnTo>
                      <a:pt x="589" y="149"/>
                    </a:lnTo>
                    <a:lnTo>
                      <a:pt x="579" y="165"/>
                    </a:lnTo>
                    <a:lnTo>
                      <a:pt x="579" y="290"/>
                    </a:lnTo>
                    <a:lnTo>
                      <a:pt x="556" y="313"/>
                    </a:lnTo>
                    <a:lnTo>
                      <a:pt x="556" y="615"/>
                    </a:lnTo>
                    <a:lnTo>
                      <a:pt x="539" y="616"/>
                    </a:lnTo>
                    <a:lnTo>
                      <a:pt x="515" y="590"/>
                    </a:lnTo>
                    <a:lnTo>
                      <a:pt x="515" y="280"/>
                    </a:lnTo>
                    <a:lnTo>
                      <a:pt x="499" y="264"/>
                    </a:lnTo>
                    <a:lnTo>
                      <a:pt x="451" y="264"/>
                    </a:lnTo>
                    <a:lnTo>
                      <a:pt x="438" y="276"/>
                    </a:lnTo>
                    <a:lnTo>
                      <a:pt x="438" y="290"/>
                    </a:lnTo>
                    <a:lnTo>
                      <a:pt x="430" y="290"/>
                    </a:lnTo>
                  </a:path>
                </a:pathLst>
              </a:custGeom>
              <a:solidFill>
                <a:srgbClr val="CBCBCB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676" name="Freeform 452"/>
              <p:cNvSpPr>
                <a:spLocks/>
              </p:cNvSpPr>
              <p:nvPr/>
            </p:nvSpPr>
            <p:spPr bwMode="auto">
              <a:xfrm>
                <a:off x="1537" y="2615"/>
                <a:ext cx="165" cy="235"/>
              </a:xfrm>
              <a:custGeom>
                <a:avLst/>
                <a:gdLst>
                  <a:gd name="T0" fmla="*/ 164 w 165"/>
                  <a:gd name="T1" fmla="*/ 219 h 235"/>
                  <a:gd name="T2" fmla="*/ 164 w 165"/>
                  <a:gd name="T3" fmla="*/ 149 h 235"/>
                  <a:gd name="T4" fmla="*/ 164 w 165"/>
                  <a:gd name="T5" fmla="*/ 100 h 235"/>
                  <a:gd name="T6" fmla="*/ 125 w 165"/>
                  <a:gd name="T7" fmla="*/ 100 h 235"/>
                  <a:gd name="T8" fmla="*/ 115 w 165"/>
                  <a:gd name="T9" fmla="*/ 97 h 235"/>
                  <a:gd name="T10" fmla="*/ 104 w 165"/>
                  <a:gd name="T11" fmla="*/ 67 h 235"/>
                  <a:gd name="T12" fmla="*/ 97 w 165"/>
                  <a:gd name="T13" fmla="*/ 0 h 235"/>
                  <a:gd name="T14" fmla="*/ 0 w 165"/>
                  <a:gd name="T15" fmla="*/ 0 h 235"/>
                  <a:gd name="T16" fmla="*/ 0 w 165"/>
                  <a:gd name="T17" fmla="*/ 43 h 235"/>
                  <a:gd name="T18" fmla="*/ 33 w 165"/>
                  <a:gd name="T19" fmla="*/ 43 h 235"/>
                  <a:gd name="T20" fmla="*/ 43 w 165"/>
                  <a:gd name="T21" fmla="*/ 59 h 235"/>
                  <a:gd name="T22" fmla="*/ 43 w 165"/>
                  <a:gd name="T23" fmla="*/ 184 h 235"/>
                  <a:gd name="T24" fmla="*/ 63 w 165"/>
                  <a:gd name="T25" fmla="*/ 207 h 235"/>
                  <a:gd name="T26" fmla="*/ 63 w 165"/>
                  <a:gd name="T27" fmla="*/ 233 h 235"/>
                  <a:gd name="T28" fmla="*/ 148 w 165"/>
                  <a:gd name="T29" fmla="*/ 234 h 235"/>
                  <a:gd name="T30" fmla="*/ 164 w 165"/>
                  <a:gd name="T31" fmla="*/ 219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5" h="235">
                    <a:moveTo>
                      <a:pt x="164" y="219"/>
                    </a:moveTo>
                    <a:lnTo>
                      <a:pt x="164" y="149"/>
                    </a:lnTo>
                    <a:lnTo>
                      <a:pt x="164" y="100"/>
                    </a:lnTo>
                    <a:lnTo>
                      <a:pt x="125" y="100"/>
                    </a:lnTo>
                    <a:lnTo>
                      <a:pt x="115" y="97"/>
                    </a:lnTo>
                    <a:lnTo>
                      <a:pt x="104" y="67"/>
                    </a:lnTo>
                    <a:lnTo>
                      <a:pt x="97" y="0"/>
                    </a:lnTo>
                    <a:lnTo>
                      <a:pt x="0" y="0"/>
                    </a:lnTo>
                    <a:lnTo>
                      <a:pt x="0" y="43"/>
                    </a:lnTo>
                    <a:lnTo>
                      <a:pt x="33" y="43"/>
                    </a:lnTo>
                    <a:lnTo>
                      <a:pt x="43" y="59"/>
                    </a:lnTo>
                    <a:lnTo>
                      <a:pt x="43" y="184"/>
                    </a:lnTo>
                    <a:lnTo>
                      <a:pt x="63" y="207"/>
                    </a:lnTo>
                    <a:lnTo>
                      <a:pt x="63" y="233"/>
                    </a:lnTo>
                    <a:lnTo>
                      <a:pt x="148" y="234"/>
                    </a:lnTo>
                    <a:lnTo>
                      <a:pt x="164" y="219"/>
                    </a:lnTo>
                  </a:path>
                </a:pathLst>
              </a:custGeom>
              <a:solidFill>
                <a:srgbClr val="CBCBCB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677" name="Freeform 453"/>
              <p:cNvSpPr>
                <a:spLocks/>
              </p:cNvSpPr>
              <p:nvPr/>
            </p:nvSpPr>
            <p:spPr bwMode="auto">
              <a:xfrm>
                <a:off x="1721" y="2509"/>
                <a:ext cx="439" cy="316"/>
              </a:xfrm>
              <a:custGeom>
                <a:avLst/>
                <a:gdLst>
                  <a:gd name="T0" fmla="*/ 157 w 439"/>
                  <a:gd name="T1" fmla="*/ 235 h 316"/>
                  <a:gd name="T2" fmla="*/ 400 w 439"/>
                  <a:gd name="T3" fmla="*/ 226 h 316"/>
                  <a:gd name="T4" fmla="*/ 438 w 439"/>
                  <a:gd name="T5" fmla="*/ 192 h 316"/>
                  <a:gd name="T6" fmla="*/ 438 w 439"/>
                  <a:gd name="T7" fmla="*/ 146 h 316"/>
                  <a:gd name="T8" fmla="*/ 394 w 439"/>
                  <a:gd name="T9" fmla="*/ 146 h 316"/>
                  <a:gd name="T10" fmla="*/ 394 w 439"/>
                  <a:gd name="T11" fmla="*/ 97 h 316"/>
                  <a:gd name="T12" fmla="*/ 438 w 439"/>
                  <a:gd name="T13" fmla="*/ 97 h 316"/>
                  <a:gd name="T14" fmla="*/ 438 w 439"/>
                  <a:gd name="T15" fmla="*/ 22 h 316"/>
                  <a:gd name="T16" fmla="*/ 394 w 439"/>
                  <a:gd name="T17" fmla="*/ 22 h 316"/>
                  <a:gd name="T18" fmla="*/ 372 w 439"/>
                  <a:gd name="T19" fmla="*/ 68 h 316"/>
                  <a:gd name="T20" fmla="*/ 331 w 439"/>
                  <a:gd name="T21" fmla="*/ 68 h 316"/>
                  <a:gd name="T22" fmla="*/ 331 w 439"/>
                  <a:gd name="T23" fmla="*/ 0 h 316"/>
                  <a:gd name="T24" fmla="*/ 276 w 439"/>
                  <a:gd name="T25" fmla="*/ 0 h 316"/>
                  <a:gd name="T26" fmla="*/ 276 w 439"/>
                  <a:gd name="T27" fmla="*/ 29 h 316"/>
                  <a:gd name="T28" fmla="*/ 248 w 439"/>
                  <a:gd name="T29" fmla="*/ 29 h 316"/>
                  <a:gd name="T30" fmla="*/ 241 w 439"/>
                  <a:gd name="T31" fmla="*/ 16 h 316"/>
                  <a:gd name="T32" fmla="*/ 230 w 439"/>
                  <a:gd name="T33" fmla="*/ 16 h 316"/>
                  <a:gd name="T34" fmla="*/ 225 w 439"/>
                  <a:gd name="T35" fmla="*/ 29 h 316"/>
                  <a:gd name="T36" fmla="*/ 223 w 439"/>
                  <a:gd name="T37" fmla="*/ 29 h 316"/>
                  <a:gd name="T38" fmla="*/ 216 w 439"/>
                  <a:gd name="T39" fmla="*/ 16 h 316"/>
                  <a:gd name="T40" fmla="*/ 205 w 439"/>
                  <a:gd name="T41" fmla="*/ 16 h 316"/>
                  <a:gd name="T42" fmla="*/ 201 w 439"/>
                  <a:gd name="T43" fmla="*/ 29 h 316"/>
                  <a:gd name="T44" fmla="*/ 190 w 439"/>
                  <a:gd name="T45" fmla="*/ 29 h 316"/>
                  <a:gd name="T46" fmla="*/ 190 w 439"/>
                  <a:gd name="T47" fmla="*/ 128 h 316"/>
                  <a:gd name="T48" fmla="*/ 169 w 439"/>
                  <a:gd name="T49" fmla="*/ 144 h 316"/>
                  <a:gd name="T50" fmla="*/ 57 w 439"/>
                  <a:gd name="T51" fmla="*/ 156 h 316"/>
                  <a:gd name="T52" fmla="*/ 34 w 439"/>
                  <a:gd name="T53" fmla="*/ 166 h 316"/>
                  <a:gd name="T54" fmla="*/ 24 w 439"/>
                  <a:gd name="T55" fmla="*/ 183 h 316"/>
                  <a:gd name="T56" fmla="*/ 21 w 439"/>
                  <a:gd name="T57" fmla="*/ 207 h 316"/>
                  <a:gd name="T58" fmla="*/ 0 w 439"/>
                  <a:gd name="T59" fmla="*/ 207 h 316"/>
                  <a:gd name="T60" fmla="*/ 0 w 439"/>
                  <a:gd name="T61" fmla="*/ 315 h 316"/>
                  <a:gd name="T62" fmla="*/ 55 w 439"/>
                  <a:gd name="T63" fmla="*/ 271 h 316"/>
                  <a:gd name="T64" fmla="*/ 55 w 439"/>
                  <a:gd name="T65" fmla="*/ 253 h 316"/>
                  <a:gd name="T66" fmla="*/ 63 w 439"/>
                  <a:gd name="T67" fmla="*/ 237 h 316"/>
                  <a:gd name="T68" fmla="*/ 99 w 439"/>
                  <a:gd name="T69" fmla="*/ 235 h 316"/>
                  <a:gd name="T70" fmla="*/ 157 w 439"/>
                  <a:gd name="T71" fmla="*/ 235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39" h="316">
                    <a:moveTo>
                      <a:pt x="157" y="235"/>
                    </a:moveTo>
                    <a:lnTo>
                      <a:pt x="400" y="226"/>
                    </a:lnTo>
                    <a:lnTo>
                      <a:pt x="438" y="192"/>
                    </a:lnTo>
                    <a:lnTo>
                      <a:pt x="438" y="146"/>
                    </a:lnTo>
                    <a:lnTo>
                      <a:pt x="394" y="146"/>
                    </a:lnTo>
                    <a:lnTo>
                      <a:pt x="394" y="97"/>
                    </a:lnTo>
                    <a:lnTo>
                      <a:pt x="438" y="97"/>
                    </a:lnTo>
                    <a:lnTo>
                      <a:pt x="438" y="22"/>
                    </a:lnTo>
                    <a:lnTo>
                      <a:pt x="394" y="22"/>
                    </a:lnTo>
                    <a:lnTo>
                      <a:pt x="372" y="68"/>
                    </a:lnTo>
                    <a:lnTo>
                      <a:pt x="331" y="68"/>
                    </a:lnTo>
                    <a:lnTo>
                      <a:pt x="331" y="0"/>
                    </a:lnTo>
                    <a:lnTo>
                      <a:pt x="276" y="0"/>
                    </a:lnTo>
                    <a:lnTo>
                      <a:pt x="276" y="29"/>
                    </a:lnTo>
                    <a:lnTo>
                      <a:pt x="248" y="29"/>
                    </a:lnTo>
                    <a:lnTo>
                      <a:pt x="241" y="16"/>
                    </a:lnTo>
                    <a:lnTo>
                      <a:pt x="230" y="16"/>
                    </a:lnTo>
                    <a:lnTo>
                      <a:pt x="225" y="29"/>
                    </a:lnTo>
                    <a:lnTo>
                      <a:pt x="223" y="29"/>
                    </a:lnTo>
                    <a:lnTo>
                      <a:pt x="216" y="16"/>
                    </a:lnTo>
                    <a:lnTo>
                      <a:pt x="205" y="16"/>
                    </a:lnTo>
                    <a:lnTo>
                      <a:pt x="201" y="29"/>
                    </a:lnTo>
                    <a:lnTo>
                      <a:pt x="190" y="29"/>
                    </a:lnTo>
                    <a:lnTo>
                      <a:pt x="190" y="128"/>
                    </a:lnTo>
                    <a:lnTo>
                      <a:pt x="169" y="144"/>
                    </a:lnTo>
                    <a:lnTo>
                      <a:pt x="57" y="156"/>
                    </a:lnTo>
                    <a:lnTo>
                      <a:pt x="34" y="166"/>
                    </a:lnTo>
                    <a:lnTo>
                      <a:pt x="24" y="183"/>
                    </a:lnTo>
                    <a:lnTo>
                      <a:pt x="21" y="207"/>
                    </a:lnTo>
                    <a:lnTo>
                      <a:pt x="0" y="207"/>
                    </a:lnTo>
                    <a:lnTo>
                      <a:pt x="0" y="315"/>
                    </a:lnTo>
                    <a:lnTo>
                      <a:pt x="55" y="271"/>
                    </a:lnTo>
                    <a:lnTo>
                      <a:pt x="55" y="253"/>
                    </a:lnTo>
                    <a:lnTo>
                      <a:pt x="63" y="237"/>
                    </a:lnTo>
                    <a:lnTo>
                      <a:pt x="99" y="235"/>
                    </a:lnTo>
                    <a:lnTo>
                      <a:pt x="157" y="235"/>
                    </a:lnTo>
                  </a:path>
                </a:pathLst>
              </a:custGeom>
              <a:solidFill>
                <a:srgbClr val="CBCBCB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08678" name="Group 454"/>
              <p:cNvGrpSpPr>
                <a:grpSpLocks/>
              </p:cNvGrpSpPr>
              <p:nvPr/>
            </p:nvGrpSpPr>
            <p:grpSpPr bwMode="auto">
              <a:xfrm>
                <a:off x="1135" y="2376"/>
                <a:ext cx="703" cy="228"/>
                <a:chOff x="1135" y="2376"/>
                <a:chExt cx="703" cy="228"/>
              </a:xfrm>
            </p:grpSpPr>
            <p:sp>
              <p:nvSpPr>
                <p:cNvPr id="308679" name="Freeform 455"/>
                <p:cNvSpPr>
                  <a:spLocks/>
                </p:cNvSpPr>
                <p:nvPr/>
              </p:nvSpPr>
              <p:spPr bwMode="auto">
                <a:xfrm>
                  <a:off x="1597" y="2396"/>
                  <a:ext cx="124" cy="117"/>
                </a:xfrm>
                <a:custGeom>
                  <a:avLst/>
                  <a:gdLst>
                    <a:gd name="T0" fmla="*/ 6 w 124"/>
                    <a:gd name="T1" fmla="*/ 22 h 117"/>
                    <a:gd name="T2" fmla="*/ 112 w 124"/>
                    <a:gd name="T3" fmla="*/ 0 h 117"/>
                    <a:gd name="T4" fmla="*/ 123 w 124"/>
                    <a:gd name="T5" fmla="*/ 91 h 117"/>
                    <a:gd name="T6" fmla="*/ 0 w 124"/>
                    <a:gd name="T7" fmla="*/ 116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4" h="117">
                      <a:moveTo>
                        <a:pt x="6" y="22"/>
                      </a:moveTo>
                      <a:lnTo>
                        <a:pt x="112" y="0"/>
                      </a:lnTo>
                      <a:lnTo>
                        <a:pt x="123" y="91"/>
                      </a:lnTo>
                      <a:lnTo>
                        <a:pt x="0" y="116"/>
                      </a:lnTo>
                    </a:path>
                  </a:pathLst>
                </a:custGeom>
                <a:solidFill>
                  <a:srgbClr val="969696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8680" name="Freeform 456"/>
                <p:cNvSpPr>
                  <a:spLocks/>
                </p:cNvSpPr>
                <p:nvPr/>
              </p:nvSpPr>
              <p:spPr bwMode="auto">
                <a:xfrm>
                  <a:off x="1256" y="2429"/>
                  <a:ext cx="120" cy="105"/>
                </a:xfrm>
                <a:custGeom>
                  <a:avLst/>
                  <a:gdLst>
                    <a:gd name="T0" fmla="*/ 0 w 120"/>
                    <a:gd name="T1" fmla="*/ 10 h 105"/>
                    <a:gd name="T2" fmla="*/ 119 w 120"/>
                    <a:gd name="T3" fmla="*/ 0 h 105"/>
                    <a:gd name="T4" fmla="*/ 119 w 120"/>
                    <a:gd name="T5" fmla="*/ 88 h 105"/>
                    <a:gd name="T6" fmla="*/ 12 w 120"/>
                    <a:gd name="T7" fmla="*/ 104 h 105"/>
                    <a:gd name="T8" fmla="*/ 0 w 120"/>
                    <a:gd name="T9" fmla="*/ 1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105">
                      <a:moveTo>
                        <a:pt x="0" y="10"/>
                      </a:moveTo>
                      <a:lnTo>
                        <a:pt x="119" y="0"/>
                      </a:lnTo>
                      <a:lnTo>
                        <a:pt x="119" y="88"/>
                      </a:lnTo>
                      <a:lnTo>
                        <a:pt x="12" y="104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969696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8681" name="Freeform 457"/>
                <p:cNvSpPr>
                  <a:spLocks/>
                </p:cNvSpPr>
                <p:nvPr/>
              </p:nvSpPr>
              <p:spPr bwMode="auto">
                <a:xfrm>
                  <a:off x="1213" y="2444"/>
                  <a:ext cx="100" cy="52"/>
                </a:xfrm>
                <a:custGeom>
                  <a:avLst/>
                  <a:gdLst>
                    <a:gd name="T0" fmla="*/ 99 w 100"/>
                    <a:gd name="T1" fmla="*/ 51 h 52"/>
                    <a:gd name="T2" fmla="*/ 96 w 100"/>
                    <a:gd name="T3" fmla="*/ 31 h 52"/>
                    <a:gd name="T4" fmla="*/ 85 w 100"/>
                    <a:gd name="T5" fmla="*/ 15 h 52"/>
                    <a:gd name="T6" fmla="*/ 50 w 100"/>
                    <a:gd name="T7" fmla="*/ 0 h 52"/>
                    <a:gd name="T8" fmla="*/ 31 w 100"/>
                    <a:gd name="T9" fmla="*/ 4 h 52"/>
                    <a:gd name="T10" fmla="*/ 15 w 100"/>
                    <a:gd name="T11" fmla="*/ 15 h 52"/>
                    <a:gd name="T12" fmla="*/ 0 w 100"/>
                    <a:gd name="T13" fmla="*/ 51 h 52"/>
                    <a:gd name="T14" fmla="*/ 99 w 100"/>
                    <a:gd name="T15" fmla="*/ 51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0" h="52">
                      <a:moveTo>
                        <a:pt x="99" y="51"/>
                      </a:moveTo>
                      <a:lnTo>
                        <a:pt x="96" y="31"/>
                      </a:lnTo>
                      <a:lnTo>
                        <a:pt x="85" y="15"/>
                      </a:lnTo>
                      <a:lnTo>
                        <a:pt x="50" y="0"/>
                      </a:lnTo>
                      <a:lnTo>
                        <a:pt x="31" y="4"/>
                      </a:lnTo>
                      <a:lnTo>
                        <a:pt x="15" y="15"/>
                      </a:lnTo>
                      <a:lnTo>
                        <a:pt x="0" y="51"/>
                      </a:lnTo>
                      <a:lnTo>
                        <a:pt x="99" y="51"/>
                      </a:lnTo>
                    </a:path>
                  </a:pathLst>
                </a:custGeom>
                <a:solidFill>
                  <a:schemeClr val="hlink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8682" name="Freeform 458"/>
                <p:cNvSpPr>
                  <a:spLocks/>
                </p:cNvSpPr>
                <p:nvPr/>
              </p:nvSpPr>
              <p:spPr bwMode="auto">
                <a:xfrm>
                  <a:off x="1658" y="2397"/>
                  <a:ext cx="100" cy="102"/>
                </a:xfrm>
                <a:custGeom>
                  <a:avLst/>
                  <a:gdLst>
                    <a:gd name="T0" fmla="*/ 50 w 100"/>
                    <a:gd name="T1" fmla="*/ 101 h 102"/>
                    <a:gd name="T2" fmla="*/ 15 w 100"/>
                    <a:gd name="T3" fmla="*/ 86 h 102"/>
                    <a:gd name="T4" fmla="*/ 0 w 100"/>
                    <a:gd name="T5" fmla="*/ 51 h 102"/>
                    <a:gd name="T6" fmla="*/ 14 w 100"/>
                    <a:gd name="T7" fmla="*/ 15 h 102"/>
                    <a:gd name="T8" fmla="*/ 50 w 100"/>
                    <a:gd name="T9" fmla="*/ 0 h 102"/>
                    <a:gd name="T10" fmla="*/ 69 w 100"/>
                    <a:gd name="T11" fmla="*/ 4 h 102"/>
                    <a:gd name="T12" fmla="*/ 85 w 100"/>
                    <a:gd name="T13" fmla="*/ 15 h 102"/>
                    <a:gd name="T14" fmla="*/ 99 w 100"/>
                    <a:gd name="T15" fmla="*/ 51 h 102"/>
                    <a:gd name="T16" fmla="*/ 96 w 100"/>
                    <a:gd name="T17" fmla="*/ 70 h 102"/>
                    <a:gd name="T18" fmla="*/ 85 w 100"/>
                    <a:gd name="T19" fmla="*/ 86 h 102"/>
                    <a:gd name="T20" fmla="*/ 50 w 100"/>
                    <a:gd name="T2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00" h="102">
                      <a:moveTo>
                        <a:pt x="50" y="101"/>
                      </a:moveTo>
                      <a:lnTo>
                        <a:pt x="15" y="86"/>
                      </a:lnTo>
                      <a:lnTo>
                        <a:pt x="0" y="51"/>
                      </a:lnTo>
                      <a:lnTo>
                        <a:pt x="14" y="15"/>
                      </a:lnTo>
                      <a:lnTo>
                        <a:pt x="50" y="0"/>
                      </a:lnTo>
                      <a:lnTo>
                        <a:pt x="69" y="4"/>
                      </a:lnTo>
                      <a:lnTo>
                        <a:pt x="85" y="15"/>
                      </a:lnTo>
                      <a:lnTo>
                        <a:pt x="99" y="51"/>
                      </a:lnTo>
                      <a:lnTo>
                        <a:pt x="96" y="70"/>
                      </a:lnTo>
                      <a:lnTo>
                        <a:pt x="85" y="86"/>
                      </a:lnTo>
                      <a:lnTo>
                        <a:pt x="50" y="101"/>
                      </a:lnTo>
                    </a:path>
                  </a:pathLst>
                </a:custGeom>
                <a:solidFill>
                  <a:schemeClr val="hlink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8683" name="Freeform 459"/>
                <p:cNvSpPr>
                  <a:spLocks/>
                </p:cNvSpPr>
                <p:nvPr/>
              </p:nvSpPr>
              <p:spPr bwMode="auto">
                <a:xfrm>
                  <a:off x="1279" y="2376"/>
                  <a:ext cx="180" cy="228"/>
                </a:xfrm>
                <a:custGeom>
                  <a:avLst/>
                  <a:gdLst>
                    <a:gd name="T0" fmla="*/ 124 w 180"/>
                    <a:gd name="T1" fmla="*/ 67 h 228"/>
                    <a:gd name="T2" fmla="*/ 109 w 180"/>
                    <a:gd name="T3" fmla="*/ 7 h 228"/>
                    <a:gd name="T4" fmla="*/ 85 w 180"/>
                    <a:gd name="T5" fmla="*/ 0 h 228"/>
                    <a:gd name="T6" fmla="*/ 66 w 180"/>
                    <a:gd name="T7" fmla="*/ 7 h 228"/>
                    <a:gd name="T8" fmla="*/ 66 w 180"/>
                    <a:gd name="T9" fmla="*/ 33 h 228"/>
                    <a:gd name="T10" fmla="*/ 91 w 180"/>
                    <a:gd name="T11" fmla="*/ 33 h 228"/>
                    <a:gd name="T12" fmla="*/ 91 w 180"/>
                    <a:gd name="T13" fmla="*/ 191 h 228"/>
                    <a:gd name="T14" fmla="*/ 35 w 180"/>
                    <a:gd name="T15" fmla="*/ 191 h 228"/>
                    <a:gd name="T16" fmla="*/ 18 w 180"/>
                    <a:gd name="T17" fmla="*/ 180 h 228"/>
                    <a:gd name="T18" fmla="*/ 0 w 180"/>
                    <a:gd name="T19" fmla="*/ 186 h 228"/>
                    <a:gd name="T20" fmla="*/ 0 w 180"/>
                    <a:gd name="T21" fmla="*/ 227 h 228"/>
                    <a:gd name="T22" fmla="*/ 107 w 180"/>
                    <a:gd name="T23" fmla="*/ 227 h 228"/>
                    <a:gd name="T24" fmla="*/ 121 w 180"/>
                    <a:gd name="T25" fmla="*/ 200 h 228"/>
                    <a:gd name="T26" fmla="*/ 121 w 180"/>
                    <a:gd name="T27" fmla="*/ 113 h 228"/>
                    <a:gd name="T28" fmla="*/ 179 w 180"/>
                    <a:gd name="T29" fmla="*/ 113 h 228"/>
                    <a:gd name="T30" fmla="*/ 179 w 180"/>
                    <a:gd name="T31" fmla="*/ 66 h 228"/>
                    <a:gd name="T32" fmla="*/ 124 w 180"/>
                    <a:gd name="T33" fmla="*/ 67 h 2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80" h="228">
                      <a:moveTo>
                        <a:pt x="124" y="67"/>
                      </a:moveTo>
                      <a:lnTo>
                        <a:pt x="109" y="7"/>
                      </a:lnTo>
                      <a:lnTo>
                        <a:pt x="85" y="0"/>
                      </a:lnTo>
                      <a:lnTo>
                        <a:pt x="66" y="7"/>
                      </a:lnTo>
                      <a:lnTo>
                        <a:pt x="66" y="33"/>
                      </a:lnTo>
                      <a:lnTo>
                        <a:pt x="91" y="33"/>
                      </a:lnTo>
                      <a:lnTo>
                        <a:pt x="91" y="191"/>
                      </a:lnTo>
                      <a:lnTo>
                        <a:pt x="35" y="191"/>
                      </a:lnTo>
                      <a:lnTo>
                        <a:pt x="18" y="180"/>
                      </a:lnTo>
                      <a:lnTo>
                        <a:pt x="0" y="186"/>
                      </a:lnTo>
                      <a:lnTo>
                        <a:pt x="0" y="227"/>
                      </a:lnTo>
                      <a:lnTo>
                        <a:pt x="107" y="227"/>
                      </a:lnTo>
                      <a:lnTo>
                        <a:pt x="121" y="200"/>
                      </a:lnTo>
                      <a:lnTo>
                        <a:pt x="121" y="113"/>
                      </a:lnTo>
                      <a:lnTo>
                        <a:pt x="179" y="113"/>
                      </a:lnTo>
                      <a:lnTo>
                        <a:pt x="179" y="66"/>
                      </a:lnTo>
                      <a:lnTo>
                        <a:pt x="124" y="67"/>
                      </a:lnTo>
                    </a:path>
                  </a:pathLst>
                </a:custGeom>
                <a:solidFill>
                  <a:srgbClr val="B2B2B2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8684" name="Freeform 460"/>
                <p:cNvSpPr>
                  <a:spLocks/>
                </p:cNvSpPr>
                <p:nvPr/>
              </p:nvSpPr>
              <p:spPr bwMode="auto">
                <a:xfrm>
                  <a:off x="1514" y="2376"/>
                  <a:ext cx="179" cy="228"/>
                </a:xfrm>
                <a:custGeom>
                  <a:avLst/>
                  <a:gdLst>
                    <a:gd name="T0" fmla="*/ 55 w 179"/>
                    <a:gd name="T1" fmla="*/ 67 h 228"/>
                    <a:gd name="T2" fmla="*/ 71 w 179"/>
                    <a:gd name="T3" fmla="*/ 7 h 228"/>
                    <a:gd name="T4" fmla="*/ 94 w 179"/>
                    <a:gd name="T5" fmla="*/ 0 h 228"/>
                    <a:gd name="T6" fmla="*/ 113 w 179"/>
                    <a:gd name="T7" fmla="*/ 7 h 228"/>
                    <a:gd name="T8" fmla="*/ 113 w 179"/>
                    <a:gd name="T9" fmla="*/ 33 h 228"/>
                    <a:gd name="T10" fmla="*/ 88 w 179"/>
                    <a:gd name="T11" fmla="*/ 33 h 228"/>
                    <a:gd name="T12" fmla="*/ 88 w 179"/>
                    <a:gd name="T13" fmla="*/ 191 h 228"/>
                    <a:gd name="T14" fmla="*/ 144 w 179"/>
                    <a:gd name="T15" fmla="*/ 191 h 228"/>
                    <a:gd name="T16" fmla="*/ 161 w 179"/>
                    <a:gd name="T17" fmla="*/ 180 h 228"/>
                    <a:gd name="T18" fmla="*/ 178 w 179"/>
                    <a:gd name="T19" fmla="*/ 186 h 228"/>
                    <a:gd name="T20" fmla="*/ 178 w 179"/>
                    <a:gd name="T21" fmla="*/ 227 h 228"/>
                    <a:gd name="T22" fmla="*/ 72 w 179"/>
                    <a:gd name="T23" fmla="*/ 227 h 228"/>
                    <a:gd name="T24" fmla="*/ 58 w 179"/>
                    <a:gd name="T25" fmla="*/ 200 h 228"/>
                    <a:gd name="T26" fmla="*/ 58 w 179"/>
                    <a:gd name="T27" fmla="*/ 113 h 228"/>
                    <a:gd name="T28" fmla="*/ 0 w 179"/>
                    <a:gd name="T29" fmla="*/ 113 h 228"/>
                    <a:gd name="T30" fmla="*/ 0 w 179"/>
                    <a:gd name="T31" fmla="*/ 66 h 228"/>
                    <a:gd name="T32" fmla="*/ 55 w 179"/>
                    <a:gd name="T33" fmla="*/ 67 h 2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79" h="228">
                      <a:moveTo>
                        <a:pt x="55" y="67"/>
                      </a:moveTo>
                      <a:lnTo>
                        <a:pt x="71" y="7"/>
                      </a:lnTo>
                      <a:lnTo>
                        <a:pt x="94" y="0"/>
                      </a:lnTo>
                      <a:lnTo>
                        <a:pt x="113" y="7"/>
                      </a:lnTo>
                      <a:lnTo>
                        <a:pt x="113" y="33"/>
                      </a:lnTo>
                      <a:lnTo>
                        <a:pt x="88" y="33"/>
                      </a:lnTo>
                      <a:lnTo>
                        <a:pt x="88" y="191"/>
                      </a:lnTo>
                      <a:lnTo>
                        <a:pt x="144" y="191"/>
                      </a:lnTo>
                      <a:lnTo>
                        <a:pt x="161" y="180"/>
                      </a:lnTo>
                      <a:lnTo>
                        <a:pt x="178" y="186"/>
                      </a:lnTo>
                      <a:lnTo>
                        <a:pt x="178" y="227"/>
                      </a:lnTo>
                      <a:lnTo>
                        <a:pt x="72" y="227"/>
                      </a:lnTo>
                      <a:lnTo>
                        <a:pt x="58" y="200"/>
                      </a:lnTo>
                      <a:lnTo>
                        <a:pt x="58" y="113"/>
                      </a:lnTo>
                      <a:lnTo>
                        <a:pt x="0" y="113"/>
                      </a:lnTo>
                      <a:lnTo>
                        <a:pt x="0" y="66"/>
                      </a:lnTo>
                      <a:lnTo>
                        <a:pt x="55" y="67"/>
                      </a:lnTo>
                    </a:path>
                  </a:pathLst>
                </a:custGeom>
                <a:solidFill>
                  <a:srgbClr val="B2B2B2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8685" name="Freeform 461"/>
                <p:cNvSpPr>
                  <a:spLocks/>
                </p:cNvSpPr>
                <p:nvPr/>
              </p:nvSpPr>
              <p:spPr bwMode="auto">
                <a:xfrm>
                  <a:off x="1605" y="2412"/>
                  <a:ext cx="233" cy="122"/>
                </a:xfrm>
                <a:custGeom>
                  <a:avLst/>
                  <a:gdLst>
                    <a:gd name="T0" fmla="*/ 0 w 233"/>
                    <a:gd name="T1" fmla="*/ 0 h 122"/>
                    <a:gd name="T2" fmla="*/ 41 w 233"/>
                    <a:gd name="T3" fmla="*/ 0 h 122"/>
                    <a:gd name="T4" fmla="*/ 41 w 233"/>
                    <a:gd name="T5" fmla="*/ 68 h 122"/>
                    <a:gd name="T6" fmla="*/ 56 w 233"/>
                    <a:gd name="T7" fmla="*/ 83 h 122"/>
                    <a:gd name="T8" fmla="*/ 154 w 233"/>
                    <a:gd name="T9" fmla="*/ 83 h 122"/>
                    <a:gd name="T10" fmla="*/ 169 w 233"/>
                    <a:gd name="T11" fmla="*/ 67 h 122"/>
                    <a:gd name="T12" fmla="*/ 169 w 233"/>
                    <a:gd name="T13" fmla="*/ 41 h 122"/>
                    <a:gd name="T14" fmla="*/ 177 w 233"/>
                    <a:gd name="T15" fmla="*/ 34 h 122"/>
                    <a:gd name="T16" fmla="*/ 202 w 233"/>
                    <a:gd name="T17" fmla="*/ 25 h 122"/>
                    <a:gd name="T18" fmla="*/ 215 w 233"/>
                    <a:gd name="T19" fmla="*/ 27 h 122"/>
                    <a:gd name="T20" fmla="*/ 225 w 233"/>
                    <a:gd name="T21" fmla="*/ 33 h 122"/>
                    <a:gd name="T22" fmla="*/ 232 w 233"/>
                    <a:gd name="T23" fmla="*/ 41 h 122"/>
                    <a:gd name="T24" fmla="*/ 232 w 233"/>
                    <a:gd name="T25" fmla="*/ 107 h 122"/>
                    <a:gd name="T26" fmla="*/ 218 w 233"/>
                    <a:gd name="T27" fmla="*/ 121 h 122"/>
                    <a:gd name="T28" fmla="*/ 25 w 233"/>
                    <a:gd name="T29" fmla="*/ 121 h 122"/>
                    <a:gd name="T30" fmla="*/ 0 w 233"/>
                    <a:gd name="T31" fmla="*/ 100 h 122"/>
                    <a:gd name="T32" fmla="*/ 0 w 233"/>
                    <a:gd name="T33" fmla="*/ 0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33" h="122">
                      <a:moveTo>
                        <a:pt x="0" y="0"/>
                      </a:moveTo>
                      <a:lnTo>
                        <a:pt x="41" y="0"/>
                      </a:lnTo>
                      <a:lnTo>
                        <a:pt x="41" y="68"/>
                      </a:lnTo>
                      <a:lnTo>
                        <a:pt x="56" y="83"/>
                      </a:lnTo>
                      <a:lnTo>
                        <a:pt x="154" y="83"/>
                      </a:lnTo>
                      <a:lnTo>
                        <a:pt x="169" y="67"/>
                      </a:lnTo>
                      <a:lnTo>
                        <a:pt x="169" y="41"/>
                      </a:lnTo>
                      <a:lnTo>
                        <a:pt x="177" y="34"/>
                      </a:lnTo>
                      <a:lnTo>
                        <a:pt x="202" y="25"/>
                      </a:lnTo>
                      <a:lnTo>
                        <a:pt x="215" y="27"/>
                      </a:lnTo>
                      <a:lnTo>
                        <a:pt x="225" y="33"/>
                      </a:lnTo>
                      <a:lnTo>
                        <a:pt x="232" y="41"/>
                      </a:lnTo>
                      <a:lnTo>
                        <a:pt x="232" y="107"/>
                      </a:lnTo>
                      <a:lnTo>
                        <a:pt x="218" y="121"/>
                      </a:lnTo>
                      <a:lnTo>
                        <a:pt x="25" y="121"/>
                      </a:lnTo>
                      <a:lnTo>
                        <a:pt x="0" y="10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BCBCB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8686" name="Freeform 462"/>
                <p:cNvSpPr>
                  <a:spLocks/>
                </p:cNvSpPr>
                <p:nvPr/>
              </p:nvSpPr>
              <p:spPr bwMode="auto">
                <a:xfrm>
                  <a:off x="1135" y="2412"/>
                  <a:ext cx="233" cy="122"/>
                </a:xfrm>
                <a:custGeom>
                  <a:avLst/>
                  <a:gdLst>
                    <a:gd name="T0" fmla="*/ 232 w 233"/>
                    <a:gd name="T1" fmla="*/ 0 h 122"/>
                    <a:gd name="T2" fmla="*/ 191 w 233"/>
                    <a:gd name="T3" fmla="*/ 0 h 122"/>
                    <a:gd name="T4" fmla="*/ 191 w 233"/>
                    <a:gd name="T5" fmla="*/ 68 h 122"/>
                    <a:gd name="T6" fmla="*/ 177 w 233"/>
                    <a:gd name="T7" fmla="*/ 83 h 122"/>
                    <a:gd name="T8" fmla="*/ 77 w 233"/>
                    <a:gd name="T9" fmla="*/ 83 h 122"/>
                    <a:gd name="T10" fmla="*/ 62 w 233"/>
                    <a:gd name="T11" fmla="*/ 67 h 122"/>
                    <a:gd name="T12" fmla="*/ 62 w 233"/>
                    <a:gd name="T13" fmla="*/ 41 h 122"/>
                    <a:gd name="T14" fmla="*/ 54 w 233"/>
                    <a:gd name="T15" fmla="*/ 34 h 122"/>
                    <a:gd name="T16" fmla="*/ 30 w 233"/>
                    <a:gd name="T17" fmla="*/ 25 h 122"/>
                    <a:gd name="T18" fmla="*/ 16 w 233"/>
                    <a:gd name="T19" fmla="*/ 27 h 122"/>
                    <a:gd name="T20" fmla="*/ 7 w 233"/>
                    <a:gd name="T21" fmla="*/ 33 h 122"/>
                    <a:gd name="T22" fmla="*/ 0 w 233"/>
                    <a:gd name="T23" fmla="*/ 41 h 122"/>
                    <a:gd name="T24" fmla="*/ 0 w 233"/>
                    <a:gd name="T25" fmla="*/ 107 h 122"/>
                    <a:gd name="T26" fmla="*/ 14 w 233"/>
                    <a:gd name="T27" fmla="*/ 121 h 122"/>
                    <a:gd name="T28" fmla="*/ 207 w 233"/>
                    <a:gd name="T29" fmla="*/ 121 h 122"/>
                    <a:gd name="T30" fmla="*/ 232 w 233"/>
                    <a:gd name="T31" fmla="*/ 100 h 122"/>
                    <a:gd name="T32" fmla="*/ 232 w 233"/>
                    <a:gd name="T33" fmla="*/ 0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33" h="122">
                      <a:moveTo>
                        <a:pt x="232" y="0"/>
                      </a:moveTo>
                      <a:lnTo>
                        <a:pt x="191" y="0"/>
                      </a:lnTo>
                      <a:lnTo>
                        <a:pt x="191" y="68"/>
                      </a:lnTo>
                      <a:lnTo>
                        <a:pt x="177" y="83"/>
                      </a:lnTo>
                      <a:lnTo>
                        <a:pt x="77" y="83"/>
                      </a:lnTo>
                      <a:lnTo>
                        <a:pt x="62" y="67"/>
                      </a:lnTo>
                      <a:lnTo>
                        <a:pt x="62" y="41"/>
                      </a:lnTo>
                      <a:lnTo>
                        <a:pt x="54" y="34"/>
                      </a:lnTo>
                      <a:lnTo>
                        <a:pt x="30" y="25"/>
                      </a:lnTo>
                      <a:lnTo>
                        <a:pt x="16" y="27"/>
                      </a:lnTo>
                      <a:lnTo>
                        <a:pt x="7" y="33"/>
                      </a:lnTo>
                      <a:lnTo>
                        <a:pt x="0" y="41"/>
                      </a:lnTo>
                      <a:lnTo>
                        <a:pt x="0" y="107"/>
                      </a:lnTo>
                      <a:lnTo>
                        <a:pt x="14" y="121"/>
                      </a:lnTo>
                      <a:lnTo>
                        <a:pt x="207" y="121"/>
                      </a:lnTo>
                      <a:lnTo>
                        <a:pt x="232" y="100"/>
                      </a:lnTo>
                      <a:lnTo>
                        <a:pt x="232" y="0"/>
                      </a:lnTo>
                    </a:path>
                  </a:pathLst>
                </a:custGeom>
                <a:solidFill>
                  <a:srgbClr val="CBCBCB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8687" name="Freeform 463"/>
                <p:cNvSpPr>
                  <a:spLocks/>
                </p:cNvSpPr>
                <p:nvPr/>
              </p:nvSpPr>
              <p:spPr bwMode="auto">
                <a:xfrm>
                  <a:off x="1400" y="2489"/>
                  <a:ext cx="59" cy="88"/>
                </a:xfrm>
                <a:custGeom>
                  <a:avLst/>
                  <a:gdLst>
                    <a:gd name="T0" fmla="*/ 0 w 59"/>
                    <a:gd name="T1" fmla="*/ 87 h 88"/>
                    <a:gd name="T2" fmla="*/ 12 w 59"/>
                    <a:gd name="T3" fmla="*/ 87 h 88"/>
                    <a:gd name="T4" fmla="*/ 30 w 59"/>
                    <a:gd name="T5" fmla="*/ 26 h 88"/>
                    <a:gd name="T6" fmla="*/ 46 w 59"/>
                    <a:gd name="T7" fmla="*/ 25 h 88"/>
                    <a:gd name="T8" fmla="*/ 58 w 59"/>
                    <a:gd name="T9" fmla="*/ 17 h 88"/>
                    <a:gd name="T10" fmla="*/ 58 w 59"/>
                    <a:gd name="T11" fmla="*/ 0 h 88"/>
                    <a:gd name="T12" fmla="*/ 0 w 59"/>
                    <a:gd name="T13" fmla="*/ 0 h 88"/>
                    <a:gd name="T14" fmla="*/ 0 w 59"/>
                    <a:gd name="T15" fmla="*/ 87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9" h="88">
                      <a:moveTo>
                        <a:pt x="0" y="87"/>
                      </a:moveTo>
                      <a:lnTo>
                        <a:pt x="12" y="87"/>
                      </a:lnTo>
                      <a:lnTo>
                        <a:pt x="30" y="26"/>
                      </a:lnTo>
                      <a:lnTo>
                        <a:pt x="46" y="25"/>
                      </a:lnTo>
                      <a:lnTo>
                        <a:pt x="58" y="17"/>
                      </a:lnTo>
                      <a:lnTo>
                        <a:pt x="58" y="0"/>
                      </a:lnTo>
                      <a:lnTo>
                        <a:pt x="0" y="0"/>
                      </a:lnTo>
                      <a:lnTo>
                        <a:pt x="0" y="87"/>
                      </a:lnTo>
                    </a:path>
                  </a:pathLst>
                </a:custGeom>
                <a:solidFill>
                  <a:srgbClr val="FF33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8688" name="Freeform 464"/>
                <p:cNvSpPr>
                  <a:spLocks/>
                </p:cNvSpPr>
                <p:nvPr/>
              </p:nvSpPr>
              <p:spPr bwMode="auto">
                <a:xfrm>
                  <a:off x="1514" y="2489"/>
                  <a:ext cx="59" cy="88"/>
                </a:xfrm>
                <a:custGeom>
                  <a:avLst/>
                  <a:gdLst>
                    <a:gd name="T0" fmla="*/ 58 w 59"/>
                    <a:gd name="T1" fmla="*/ 87 h 88"/>
                    <a:gd name="T2" fmla="*/ 46 w 59"/>
                    <a:gd name="T3" fmla="*/ 87 h 88"/>
                    <a:gd name="T4" fmla="*/ 28 w 59"/>
                    <a:gd name="T5" fmla="*/ 26 h 88"/>
                    <a:gd name="T6" fmla="*/ 12 w 59"/>
                    <a:gd name="T7" fmla="*/ 25 h 88"/>
                    <a:gd name="T8" fmla="*/ 0 w 59"/>
                    <a:gd name="T9" fmla="*/ 17 h 88"/>
                    <a:gd name="T10" fmla="*/ 0 w 59"/>
                    <a:gd name="T11" fmla="*/ 0 h 88"/>
                    <a:gd name="T12" fmla="*/ 58 w 59"/>
                    <a:gd name="T13" fmla="*/ 0 h 88"/>
                    <a:gd name="T14" fmla="*/ 58 w 59"/>
                    <a:gd name="T15" fmla="*/ 87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9" h="88">
                      <a:moveTo>
                        <a:pt x="58" y="87"/>
                      </a:moveTo>
                      <a:lnTo>
                        <a:pt x="46" y="87"/>
                      </a:lnTo>
                      <a:lnTo>
                        <a:pt x="28" y="26"/>
                      </a:lnTo>
                      <a:lnTo>
                        <a:pt x="12" y="25"/>
                      </a:lnTo>
                      <a:lnTo>
                        <a:pt x="0" y="17"/>
                      </a:lnTo>
                      <a:lnTo>
                        <a:pt x="0" y="0"/>
                      </a:lnTo>
                      <a:lnTo>
                        <a:pt x="58" y="0"/>
                      </a:lnTo>
                      <a:lnTo>
                        <a:pt x="58" y="87"/>
                      </a:lnTo>
                    </a:path>
                  </a:pathLst>
                </a:custGeom>
                <a:solidFill>
                  <a:srgbClr val="FF33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308689" name="Freeform 465"/>
              <p:cNvSpPr>
                <a:spLocks/>
              </p:cNvSpPr>
              <p:nvPr/>
            </p:nvSpPr>
            <p:spPr bwMode="auto">
              <a:xfrm>
                <a:off x="920" y="1022"/>
                <a:ext cx="432" cy="1488"/>
              </a:xfrm>
              <a:custGeom>
                <a:avLst/>
                <a:gdLst>
                  <a:gd name="T0" fmla="*/ 0 w 432"/>
                  <a:gd name="T1" fmla="*/ 1487 h 1488"/>
                  <a:gd name="T2" fmla="*/ 0 w 432"/>
                  <a:gd name="T3" fmla="*/ 1212 h 1488"/>
                  <a:gd name="T4" fmla="*/ 40 w 432"/>
                  <a:gd name="T5" fmla="*/ 1212 h 1488"/>
                  <a:gd name="T6" fmla="*/ 62 w 432"/>
                  <a:gd name="T7" fmla="*/ 1201 h 1488"/>
                  <a:gd name="T8" fmla="*/ 62 w 432"/>
                  <a:gd name="T9" fmla="*/ 887 h 1488"/>
                  <a:gd name="T10" fmla="*/ 182 w 432"/>
                  <a:gd name="T11" fmla="*/ 887 h 1488"/>
                  <a:gd name="T12" fmla="*/ 182 w 432"/>
                  <a:gd name="T13" fmla="*/ 802 h 1488"/>
                  <a:gd name="T14" fmla="*/ 124 w 432"/>
                  <a:gd name="T15" fmla="*/ 802 h 1488"/>
                  <a:gd name="T16" fmla="*/ 119 w 432"/>
                  <a:gd name="T17" fmla="*/ 800 h 1488"/>
                  <a:gd name="T18" fmla="*/ 112 w 432"/>
                  <a:gd name="T19" fmla="*/ 788 h 1488"/>
                  <a:gd name="T20" fmla="*/ 112 w 432"/>
                  <a:gd name="T21" fmla="*/ 757 h 1488"/>
                  <a:gd name="T22" fmla="*/ 115 w 432"/>
                  <a:gd name="T23" fmla="*/ 751 h 1488"/>
                  <a:gd name="T24" fmla="*/ 124 w 432"/>
                  <a:gd name="T25" fmla="*/ 746 h 1488"/>
                  <a:gd name="T26" fmla="*/ 182 w 432"/>
                  <a:gd name="T27" fmla="*/ 746 h 1488"/>
                  <a:gd name="T28" fmla="*/ 182 w 432"/>
                  <a:gd name="T29" fmla="*/ 595 h 1488"/>
                  <a:gd name="T30" fmla="*/ 168 w 432"/>
                  <a:gd name="T31" fmla="*/ 580 h 1488"/>
                  <a:gd name="T32" fmla="*/ 168 w 432"/>
                  <a:gd name="T33" fmla="*/ 232 h 1488"/>
                  <a:gd name="T34" fmla="*/ 218 w 432"/>
                  <a:gd name="T35" fmla="*/ 231 h 1488"/>
                  <a:gd name="T36" fmla="*/ 218 w 432"/>
                  <a:gd name="T37" fmla="*/ 123 h 1488"/>
                  <a:gd name="T38" fmla="*/ 290 w 432"/>
                  <a:gd name="T39" fmla="*/ 123 h 1488"/>
                  <a:gd name="T40" fmla="*/ 296 w 432"/>
                  <a:gd name="T41" fmla="*/ 121 h 1488"/>
                  <a:gd name="T42" fmla="*/ 303 w 432"/>
                  <a:gd name="T43" fmla="*/ 106 h 1488"/>
                  <a:gd name="T44" fmla="*/ 303 w 432"/>
                  <a:gd name="T45" fmla="*/ 0 h 1488"/>
                  <a:gd name="T46" fmla="*/ 363 w 432"/>
                  <a:gd name="T47" fmla="*/ 0 h 1488"/>
                  <a:gd name="T48" fmla="*/ 369 w 432"/>
                  <a:gd name="T49" fmla="*/ 2 h 1488"/>
                  <a:gd name="T50" fmla="*/ 374 w 432"/>
                  <a:gd name="T51" fmla="*/ 16 h 1488"/>
                  <a:gd name="T52" fmla="*/ 374 w 432"/>
                  <a:gd name="T53" fmla="*/ 314 h 1488"/>
                  <a:gd name="T54" fmla="*/ 431 w 432"/>
                  <a:gd name="T55" fmla="*/ 314 h 1488"/>
                  <a:gd name="T56" fmla="*/ 431 w 432"/>
                  <a:gd name="T57" fmla="*/ 394 h 1488"/>
                  <a:gd name="T58" fmla="*/ 223 w 432"/>
                  <a:gd name="T59" fmla="*/ 394 h 1488"/>
                  <a:gd name="T60" fmla="*/ 223 w 432"/>
                  <a:gd name="T61" fmla="*/ 1106 h 1488"/>
                  <a:gd name="T62" fmla="*/ 187 w 432"/>
                  <a:gd name="T63" fmla="*/ 1106 h 1488"/>
                  <a:gd name="T64" fmla="*/ 187 w 432"/>
                  <a:gd name="T65" fmla="*/ 1383 h 1488"/>
                  <a:gd name="T66" fmla="*/ 141 w 432"/>
                  <a:gd name="T67" fmla="*/ 1487 h 1488"/>
                  <a:gd name="T68" fmla="*/ 0 w 432"/>
                  <a:gd name="T69" fmla="*/ 1487 h 1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32" h="1488">
                    <a:moveTo>
                      <a:pt x="0" y="1487"/>
                    </a:moveTo>
                    <a:lnTo>
                      <a:pt x="0" y="1212"/>
                    </a:lnTo>
                    <a:lnTo>
                      <a:pt x="40" y="1212"/>
                    </a:lnTo>
                    <a:lnTo>
                      <a:pt x="62" y="1201"/>
                    </a:lnTo>
                    <a:lnTo>
                      <a:pt x="62" y="887"/>
                    </a:lnTo>
                    <a:lnTo>
                      <a:pt x="182" y="887"/>
                    </a:lnTo>
                    <a:lnTo>
                      <a:pt x="182" y="802"/>
                    </a:lnTo>
                    <a:lnTo>
                      <a:pt x="124" y="802"/>
                    </a:lnTo>
                    <a:lnTo>
                      <a:pt x="119" y="800"/>
                    </a:lnTo>
                    <a:lnTo>
                      <a:pt x="112" y="788"/>
                    </a:lnTo>
                    <a:lnTo>
                      <a:pt x="112" y="757"/>
                    </a:lnTo>
                    <a:lnTo>
                      <a:pt x="115" y="751"/>
                    </a:lnTo>
                    <a:lnTo>
                      <a:pt x="124" y="746"/>
                    </a:lnTo>
                    <a:lnTo>
                      <a:pt x="182" y="746"/>
                    </a:lnTo>
                    <a:lnTo>
                      <a:pt x="182" y="595"/>
                    </a:lnTo>
                    <a:lnTo>
                      <a:pt x="168" y="580"/>
                    </a:lnTo>
                    <a:lnTo>
                      <a:pt x="168" y="232"/>
                    </a:lnTo>
                    <a:lnTo>
                      <a:pt x="218" y="231"/>
                    </a:lnTo>
                    <a:lnTo>
                      <a:pt x="218" y="123"/>
                    </a:lnTo>
                    <a:lnTo>
                      <a:pt x="290" y="123"/>
                    </a:lnTo>
                    <a:lnTo>
                      <a:pt x="296" y="121"/>
                    </a:lnTo>
                    <a:lnTo>
                      <a:pt x="303" y="106"/>
                    </a:lnTo>
                    <a:lnTo>
                      <a:pt x="303" y="0"/>
                    </a:lnTo>
                    <a:lnTo>
                      <a:pt x="363" y="0"/>
                    </a:lnTo>
                    <a:lnTo>
                      <a:pt x="369" y="2"/>
                    </a:lnTo>
                    <a:lnTo>
                      <a:pt x="374" y="16"/>
                    </a:lnTo>
                    <a:lnTo>
                      <a:pt x="374" y="314"/>
                    </a:lnTo>
                    <a:lnTo>
                      <a:pt x="431" y="314"/>
                    </a:lnTo>
                    <a:lnTo>
                      <a:pt x="431" y="394"/>
                    </a:lnTo>
                    <a:lnTo>
                      <a:pt x="223" y="394"/>
                    </a:lnTo>
                    <a:lnTo>
                      <a:pt x="223" y="1106"/>
                    </a:lnTo>
                    <a:lnTo>
                      <a:pt x="187" y="1106"/>
                    </a:lnTo>
                    <a:lnTo>
                      <a:pt x="187" y="1383"/>
                    </a:lnTo>
                    <a:lnTo>
                      <a:pt x="141" y="1487"/>
                    </a:lnTo>
                    <a:lnTo>
                      <a:pt x="0" y="1487"/>
                    </a:lnTo>
                  </a:path>
                </a:pathLst>
              </a:custGeom>
              <a:solidFill>
                <a:srgbClr val="868686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690" name="Freeform 466"/>
              <p:cNvSpPr>
                <a:spLocks/>
              </p:cNvSpPr>
              <p:nvPr/>
            </p:nvSpPr>
            <p:spPr bwMode="auto">
              <a:xfrm>
                <a:off x="1621" y="1022"/>
                <a:ext cx="432" cy="1488"/>
              </a:xfrm>
              <a:custGeom>
                <a:avLst/>
                <a:gdLst>
                  <a:gd name="T0" fmla="*/ 431 w 432"/>
                  <a:gd name="T1" fmla="*/ 1487 h 1488"/>
                  <a:gd name="T2" fmla="*/ 431 w 432"/>
                  <a:gd name="T3" fmla="*/ 1212 h 1488"/>
                  <a:gd name="T4" fmla="*/ 391 w 432"/>
                  <a:gd name="T5" fmla="*/ 1212 h 1488"/>
                  <a:gd name="T6" fmla="*/ 369 w 432"/>
                  <a:gd name="T7" fmla="*/ 1201 h 1488"/>
                  <a:gd name="T8" fmla="*/ 369 w 432"/>
                  <a:gd name="T9" fmla="*/ 887 h 1488"/>
                  <a:gd name="T10" fmla="*/ 249 w 432"/>
                  <a:gd name="T11" fmla="*/ 887 h 1488"/>
                  <a:gd name="T12" fmla="*/ 249 w 432"/>
                  <a:gd name="T13" fmla="*/ 802 h 1488"/>
                  <a:gd name="T14" fmla="*/ 307 w 432"/>
                  <a:gd name="T15" fmla="*/ 802 h 1488"/>
                  <a:gd name="T16" fmla="*/ 312 w 432"/>
                  <a:gd name="T17" fmla="*/ 800 h 1488"/>
                  <a:gd name="T18" fmla="*/ 318 w 432"/>
                  <a:gd name="T19" fmla="*/ 788 h 1488"/>
                  <a:gd name="T20" fmla="*/ 318 w 432"/>
                  <a:gd name="T21" fmla="*/ 757 h 1488"/>
                  <a:gd name="T22" fmla="*/ 316 w 432"/>
                  <a:gd name="T23" fmla="*/ 751 h 1488"/>
                  <a:gd name="T24" fmla="*/ 307 w 432"/>
                  <a:gd name="T25" fmla="*/ 746 h 1488"/>
                  <a:gd name="T26" fmla="*/ 249 w 432"/>
                  <a:gd name="T27" fmla="*/ 746 h 1488"/>
                  <a:gd name="T28" fmla="*/ 249 w 432"/>
                  <a:gd name="T29" fmla="*/ 595 h 1488"/>
                  <a:gd name="T30" fmla="*/ 263 w 432"/>
                  <a:gd name="T31" fmla="*/ 580 h 1488"/>
                  <a:gd name="T32" fmla="*/ 263 w 432"/>
                  <a:gd name="T33" fmla="*/ 232 h 1488"/>
                  <a:gd name="T34" fmla="*/ 213 w 432"/>
                  <a:gd name="T35" fmla="*/ 231 h 1488"/>
                  <a:gd name="T36" fmla="*/ 213 w 432"/>
                  <a:gd name="T37" fmla="*/ 123 h 1488"/>
                  <a:gd name="T38" fmla="*/ 141 w 432"/>
                  <a:gd name="T39" fmla="*/ 123 h 1488"/>
                  <a:gd name="T40" fmla="*/ 134 w 432"/>
                  <a:gd name="T41" fmla="*/ 121 h 1488"/>
                  <a:gd name="T42" fmla="*/ 128 w 432"/>
                  <a:gd name="T43" fmla="*/ 106 h 1488"/>
                  <a:gd name="T44" fmla="*/ 128 w 432"/>
                  <a:gd name="T45" fmla="*/ 0 h 1488"/>
                  <a:gd name="T46" fmla="*/ 68 w 432"/>
                  <a:gd name="T47" fmla="*/ 0 h 1488"/>
                  <a:gd name="T48" fmla="*/ 62 w 432"/>
                  <a:gd name="T49" fmla="*/ 2 h 1488"/>
                  <a:gd name="T50" fmla="*/ 56 w 432"/>
                  <a:gd name="T51" fmla="*/ 16 h 1488"/>
                  <a:gd name="T52" fmla="*/ 56 w 432"/>
                  <a:gd name="T53" fmla="*/ 314 h 1488"/>
                  <a:gd name="T54" fmla="*/ 0 w 432"/>
                  <a:gd name="T55" fmla="*/ 314 h 1488"/>
                  <a:gd name="T56" fmla="*/ 0 w 432"/>
                  <a:gd name="T57" fmla="*/ 394 h 1488"/>
                  <a:gd name="T58" fmla="*/ 208 w 432"/>
                  <a:gd name="T59" fmla="*/ 394 h 1488"/>
                  <a:gd name="T60" fmla="*/ 208 w 432"/>
                  <a:gd name="T61" fmla="*/ 1106 h 1488"/>
                  <a:gd name="T62" fmla="*/ 244 w 432"/>
                  <a:gd name="T63" fmla="*/ 1106 h 1488"/>
                  <a:gd name="T64" fmla="*/ 244 w 432"/>
                  <a:gd name="T65" fmla="*/ 1383 h 1488"/>
                  <a:gd name="T66" fmla="*/ 290 w 432"/>
                  <a:gd name="T67" fmla="*/ 1487 h 1488"/>
                  <a:gd name="T68" fmla="*/ 431 w 432"/>
                  <a:gd name="T69" fmla="*/ 1487 h 1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32" h="1488">
                    <a:moveTo>
                      <a:pt x="431" y="1487"/>
                    </a:moveTo>
                    <a:lnTo>
                      <a:pt x="431" y="1212"/>
                    </a:lnTo>
                    <a:lnTo>
                      <a:pt x="391" y="1212"/>
                    </a:lnTo>
                    <a:lnTo>
                      <a:pt x="369" y="1201"/>
                    </a:lnTo>
                    <a:lnTo>
                      <a:pt x="369" y="887"/>
                    </a:lnTo>
                    <a:lnTo>
                      <a:pt x="249" y="887"/>
                    </a:lnTo>
                    <a:lnTo>
                      <a:pt x="249" y="802"/>
                    </a:lnTo>
                    <a:lnTo>
                      <a:pt x="307" y="802"/>
                    </a:lnTo>
                    <a:lnTo>
                      <a:pt x="312" y="800"/>
                    </a:lnTo>
                    <a:lnTo>
                      <a:pt x="318" y="788"/>
                    </a:lnTo>
                    <a:lnTo>
                      <a:pt x="318" y="757"/>
                    </a:lnTo>
                    <a:lnTo>
                      <a:pt x="316" y="751"/>
                    </a:lnTo>
                    <a:lnTo>
                      <a:pt x="307" y="746"/>
                    </a:lnTo>
                    <a:lnTo>
                      <a:pt x="249" y="746"/>
                    </a:lnTo>
                    <a:lnTo>
                      <a:pt x="249" y="595"/>
                    </a:lnTo>
                    <a:lnTo>
                      <a:pt x="263" y="580"/>
                    </a:lnTo>
                    <a:lnTo>
                      <a:pt x="263" y="232"/>
                    </a:lnTo>
                    <a:lnTo>
                      <a:pt x="213" y="231"/>
                    </a:lnTo>
                    <a:lnTo>
                      <a:pt x="213" y="123"/>
                    </a:lnTo>
                    <a:lnTo>
                      <a:pt x="141" y="123"/>
                    </a:lnTo>
                    <a:lnTo>
                      <a:pt x="134" y="121"/>
                    </a:lnTo>
                    <a:lnTo>
                      <a:pt x="128" y="106"/>
                    </a:lnTo>
                    <a:lnTo>
                      <a:pt x="128" y="0"/>
                    </a:lnTo>
                    <a:lnTo>
                      <a:pt x="68" y="0"/>
                    </a:lnTo>
                    <a:lnTo>
                      <a:pt x="62" y="2"/>
                    </a:lnTo>
                    <a:lnTo>
                      <a:pt x="56" y="16"/>
                    </a:lnTo>
                    <a:lnTo>
                      <a:pt x="56" y="314"/>
                    </a:lnTo>
                    <a:lnTo>
                      <a:pt x="0" y="314"/>
                    </a:lnTo>
                    <a:lnTo>
                      <a:pt x="0" y="394"/>
                    </a:lnTo>
                    <a:lnTo>
                      <a:pt x="208" y="394"/>
                    </a:lnTo>
                    <a:lnTo>
                      <a:pt x="208" y="1106"/>
                    </a:lnTo>
                    <a:lnTo>
                      <a:pt x="244" y="1106"/>
                    </a:lnTo>
                    <a:lnTo>
                      <a:pt x="244" y="1383"/>
                    </a:lnTo>
                    <a:lnTo>
                      <a:pt x="290" y="1487"/>
                    </a:lnTo>
                    <a:lnTo>
                      <a:pt x="431" y="1487"/>
                    </a:lnTo>
                  </a:path>
                </a:pathLst>
              </a:custGeom>
              <a:solidFill>
                <a:srgbClr val="868686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691" name="Freeform 467"/>
              <p:cNvSpPr>
                <a:spLocks/>
              </p:cNvSpPr>
              <p:nvPr/>
            </p:nvSpPr>
            <p:spPr bwMode="auto">
              <a:xfrm>
                <a:off x="1643" y="3467"/>
                <a:ext cx="20" cy="34"/>
              </a:xfrm>
              <a:custGeom>
                <a:avLst/>
                <a:gdLst>
                  <a:gd name="T0" fmla="*/ 19 w 20"/>
                  <a:gd name="T1" fmla="*/ 31 h 34"/>
                  <a:gd name="T2" fmla="*/ 16 w 20"/>
                  <a:gd name="T3" fmla="*/ 0 h 34"/>
                  <a:gd name="T4" fmla="*/ 0 w 20"/>
                  <a:gd name="T5" fmla="*/ 2 h 34"/>
                  <a:gd name="T6" fmla="*/ 0 w 20"/>
                  <a:gd name="T7" fmla="*/ 33 h 34"/>
                  <a:gd name="T8" fmla="*/ 19 w 20"/>
                  <a:gd name="T9" fmla="*/ 3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34">
                    <a:moveTo>
                      <a:pt x="19" y="31"/>
                    </a:moveTo>
                    <a:lnTo>
                      <a:pt x="16" y="0"/>
                    </a:lnTo>
                    <a:lnTo>
                      <a:pt x="0" y="2"/>
                    </a:lnTo>
                    <a:lnTo>
                      <a:pt x="0" y="33"/>
                    </a:lnTo>
                    <a:lnTo>
                      <a:pt x="19" y="31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692" name="Freeform 468"/>
              <p:cNvSpPr>
                <a:spLocks/>
              </p:cNvSpPr>
              <p:nvPr/>
            </p:nvSpPr>
            <p:spPr bwMode="auto">
              <a:xfrm>
                <a:off x="1306" y="3499"/>
                <a:ext cx="23" cy="34"/>
              </a:xfrm>
              <a:custGeom>
                <a:avLst/>
                <a:gdLst>
                  <a:gd name="T0" fmla="*/ 0 w 23"/>
                  <a:gd name="T1" fmla="*/ 4 h 34"/>
                  <a:gd name="T2" fmla="*/ 6 w 23"/>
                  <a:gd name="T3" fmla="*/ 33 h 34"/>
                  <a:gd name="T4" fmla="*/ 22 w 23"/>
                  <a:gd name="T5" fmla="*/ 31 h 34"/>
                  <a:gd name="T6" fmla="*/ 22 w 23"/>
                  <a:gd name="T7" fmla="*/ 0 h 34"/>
                  <a:gd name="T8" fmla="*/ 0 w 23"/>
                  <a:gd name="T9" fmla="*/ 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34">
                    <a:moveTo>
                      <a:pt x="0" y="4"/>
                    </a:moveTo>
                    <a:lnTo>
                      <a:pt x="6" y="33"/>
                    </a:lnTo>
                    <a:lnTo>
                      <a:pt x="22" y="31"/>
                    </a:lnTo>
                    <a:lnTo>
                      <a:pt x="22" y="0"/>
                    </a:lnTo>
                    <a:lnTo>
                      <a:pt x="0" y="4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693" name="Freeform 469"/>
              <p:cNvSpPr>
                <a:spLocks/>
              </p:cNvSpPr>
              <p:nvPr/>
            </p:nvSpPr>
            <p:spPr bwMode="auto">
              <a:xfrm>
                <a:off x="1306" y="3318"/>
                <a:ext cx="82" cy="39"/>
              </a:xfrm>
              <a:custGeom>
                <a:avLst/>
                <a:gdLst>
                  <a:gd name="T0" fmla="*/ 0 w 82"/>
                  <a:gd name="T1" fmla="*/ 8 h 39"/>
                  <a:gd name="T2" fmla="*/ 6 w 82"/>
                  <a:gd name="T3" fmla="*/ 38 h 39"/>
                  <a:gd name="T4" fmla="*/ 81 w 82"/>
                  <a:gd name="T5" fmla="*/ 31 h 39"/>
                  <a:gd name="T6" fmla="*/ 81 w 82"/>
                  <a:gd name="T7" fmla="*/ 0 h 39"/>
                  <a:gd name="T8" fmla="*/ 0 w 82"/>
                  <a:gd name="T9" fmla="*/ 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39">
                    <a:moveTo>
                      <a:pt x="0" y="8"/>
                    </a:moveTo>
                    <a:lnTo>
                      <a:pt x="6" y="38"/>
                    </a:lnTo>
                    <a:lnTo>
                      <a:pt x="81" y="31"/>
                    </a:lnTo>
                    <a:lnTo>
                      <a:pt x="81" y="0"/>
                    </a:lnTo>
                    <a:lnTo>
                      <a:pt x="0" y="8"/>
                    </a:lnTo>
                  </a:path>
                </a:pathLst>
              </a:custGeom>
              <a:gradFill rotWithShape="0">
                <a:gsLst>
                  <a:gs pos="0">
                    <a:srgbClr val="FFFFFF">
                      <a:gamma/>
                      <a:shade val="69804"/>
                      <a:invGamma/>
                    </a:srgbClr>
                  </a:gs>
                  <a:gs pos="100000">
                    <a:srgbClr val="FFFFFF"/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694" name="Freeform 470"/>
              <p:cNvSpPr>
                <a:spLocks/>
              </p:cNvSpPr>
              <p:nvPr/>
            </p:nvSpPr>
            <p:spPr bwMode="auto">
              <a:xfrm>
                <a:off x="1587" y="3291"/>
                <a:ext cx="76" cy="39"/>
              </a:xfrm>
              <a:custGeom>
                <a:avLst/>
                <a:gdLst>
                  <a:gd name="T0" fmla="*/ 75 w 76"/>
                  <a:gd name="T1" fmla="*/ 30 h 39"/>
                  <a:gd name="T2" fmla="*/ 72 w 76"/>
                  <a:gd name="T3" fmla="*/ 0 h 39"/>
                  <a:gd name="T4" fmla="*/ 0 w 76"/>
                  <a:gd name="T5" fmla="*/ 7 h 39"/>
                  <a:gd name="T6" fmla="*/ 0 w 76"/>
                  <a:gd name="T7" fmla="*/ 38 h 39"/>
                  <a:gd name="T8" fmla="*/ 75 w 76"/>
                  <a:gd name="T9" fmla="*/ 3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39">
                    <a:moveTo>
                      <a:pt x="75" y="30"/>
                    </a:moveTo>
                    <a:lnTo>
                      <a:pt x="72" y="0"/>
                    </a:lnTo>
                    <a:lnTo>
                      <a:pt x="0" y="7"/>
                    </a:lnTo>
                    <a:lnTo>
                      <a:pt x="0" y="38"/>
                    </a:lnTo>
                    <a:lnTo>
                      <a:pt x="75" y="30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69804"/>
                      <a:invGamma/>
                    </a:srgbClr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695" name="Freeform 471"/>
              <p:cNvSpPr>
                <a:spLocks/>
              </p:cNvSpPr>
              <p:nvPr/>
            </p:nvSpPr>
            <p:spPr bwMode="auto">
              <a:xfrm>
                <a:off x="1647" y="3467"/>
                <a:ext cx="31" cy="32"/>
              </a:xfrm>
              <a:custGeom>
                <a:avLst/>
                <a:gdLst>
                  <a:gd name="T0" fmla="*/ 15 w 31"/>
                  <a:gd name="T1" fmla="*/ 31 h 32"/>
                  <a:gd name="T2" fmla="*/ 25 w 31"/>
                  <a:gd name="T3" fmla="*/ 26 h 32"/>
                  <a:gd name="T4" fmla="*/ 30 w 31"/>
                  <a:gd name="T5" fmla="*/ 16 h 32"/>
                  <a:gd name="T6" fmla="*/ 26 w 31"/>
                  <a:gd name="T7" fmla="*/ 5 h 32"/>
                  <a:gd name="T8" fmla="*/ 15 w 31"/>
                  <a:gd name="T9" fmla="*/ 0 h 32"/>
                  <a:gd name="T10" fmla="*/ 5 w 31"/>
                  <a:gd name="T11" fmla="*/ 4 h 32"/>
                  <a:gd name="T12" fmla="*/ 0 w 31"/>
                  <a:gd name="T13" fmla="*/ 16 h 32"/>
                  <a:gd name="T14" fmla="*/ 4 w 31"/>
                  <a:gd name="T15" fmla="*/ 26 h 32"/>
                  <a:gd name="T16" fmla="*/ 15 w 31"/>
                  <a:gd name="T17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32">
                    <a:moveTo>
                      <a:pt x="15" y="31"/>
                    </a:moveTo>
                    <a:lnTo>
                      <a:pt x="25" y="26"/>
                    </a:lnTo>
                    <a:lnTo>
                      <a:pt x="30" y="16"/>
                    </a:lnTo>
                    <a:lnTo>
                      <a:pt x="26" y="5"/>
                    </a:lnTo>
                    <a:lnTo>
                      <a:pt x="15" y="0"/>
                    </a:lnTo>
                    <a:lnTo>
                      <a:pt x="5" y="4"/>
                    </a:lnTo>
                    <a:lnTo>
                      <a:pt x="0" y="16"/>
                    </a:lnTo>
                    <a:lnTo>
                      <a:pt x="4" y="26"/>
                    </a:lnTo>
                    <a:lnTo>
                      <a:pt x="15" y="31"/>
                    </a:lnTo>
                  </a:path>
                </a:pathLst>
              </a:custGeom>
              <a:solidFill>
                <a:schemeClr val="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696" name="Freeform 472"/>
              <p:cNvSpPr>
                <a:spLocks/>
              </p:cNvSpPr>
              <p:nvPr/>
            </p:nvSpPr>
            <p:spPr bwMode="auto">
              <a:xfrm>
                <a:off x="1647" y="3350"/>
                <a:ext cx="31" cy="31"/>
              </a:xfrm>
              <a:custGeom>
                <a:avLst/>
                <a:gdLst>
                  <a:gd name="T0" fmla="*/ 15 w 31"/>
                  <a:gd name="T1" fmla="*/ 30 h 31"/>
                  <a:gd name="T2" fmla="*/ 25 w 31"/>
                  <a:gd name="T3" fmla="*/ 26 h 31"/>
                  <a:gd name="T4" fmla="*/ 30 w 31"/>
                  <a:gd name="T5" fmla="*/ 15 h 31"/>
                  <a:gd name="T6" fmla="*/ 26 w 31"/>
                  <a:gd name="T7" fmla="*/ 5 h 31"/>
                  <a:gd name="T8" fmla="*/ 15 w 31"/>
                  <a:gd name="T9" fmla="*/ 0 h 31"/>
                  <a:gd name="T10" fmla="*/ 5 w 31"/>
                  <a:gd name="T11" fmla="*/ 4 h 31"/>
                  <a:gd name="T12" fmla="*/ 0 w 31"/>
                  <a:gd name="T13" fmla="*/ 15 h 31"/>
                  <a:gd name="T14" fmla="*/ 4 w 31"/>
                  <a:gd name="T15" fmla="*/ 26 h 31"/>
                  <a:gd name="T16" fmla="*/ 15 w 31"/>
                  <a:gd name="T17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31">
                    <a:moveTo>
                      <a:pt x="15" y="30"/>
                    </a:moveTo>
                    <a:lnTo>
                      <a:pt x="25" y="26"/>
                    </a:lnTo>
                    <a:lnTo>
                      <a:pt x="30" y="15"/>
                    </a:lnTo>
                    <a:lnTo>
                      <a:pt x="26" y="5"/>
                    </a:lnTo>
                    <a:lnTo>
                      <a:pt x="15" y="0"/>
                    </a:lnTo>
                    <a:lnTo>
                      <a:pt x="5" y="4"/>
                    </a:lnTo>
                    <a:lnTo>
                      <a:pt x="0" y="15"/>
                    </a:lnTo>
                    <a:lnTo>
                      <a:pt x="4" y="26"/>
                    </a:lnTo>
                    <a:lnTo>
                      <a:pt x="15" y="30"/>
                    </a:lnTo>
                  </a:path>
                </a:pathLst>
              </a:custGeom>
              <a:solidFill>
                <a:schemeClr val="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697" name="Freeform 473"/>
              <p:cNvSpPr>
                <a:spLocks/>
              </p:cNvSpPr>
              <p:nvPr/>
            </p:nvSpPr>
            <p:spPr bwMode="auto">
              <a:xfrm>
                <a:off x="1647" y="3291"/>
                <a:ext cx="31" cy="31"/>
              </a:xfrm>
              <a:custGeom>
                <a:avLst/>
                <a:gdLst>
                  <a:gd name="T0" fmla="*/ 15 w 31"/>
                  <a:gd name="T1" fmla="*/ 30 h 31"/>
                  <a:gd name="T2" fmla="*/ 25 w 31"/>
                  <a:gd name="T3" fmla="*/ 26 h 31"/>
                  <a:gd name="T4" fmla="*/ 30 w 31"/>
                  <a:gd name="T5" fmla="*/ 15 h 31"/>
                  <a:gd name="T6" fmla="*/ 26 w 31"/>
                  <a:gd name="T7" fmla="*/ 5 h 31"/>
                  <a:gd name="T8" fmla="*/ 15 w 31"/>
                  <a:gd name="T9" fmla="*/ 0 h 31"/>
                  <a:gd name="T10" fmla="*/ 5 w 31"/>
                  <a:gd name="T11" fmla="*/ 4 h 31"/>
                  <a:gd name="T12" fmla="*/ 0 w 31"/>
                  <a:gd name="T13" fmla="*/ 15 h 31"/>
                  <a:gd name="T14" fmla="*/ 4 w 31"/>
                  <a:gd name="T15" fmla="*/ 26 h 31"/>
                  <a:gd name="T16" fmla="*/ 15 w 31"/>
                  <a:gd name="T17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31">
                    <a:moveTo>
                      <a:pt x="15" y="30"/>
                    </a:moveTo>
                    <a:lnTo>
                      <a:pt x="25" y="26"/>
                    </a:lnTo>
                    <a:lnTo>
                      <a:pt x="30" y="15"/>
                    </a:lnTo>
                    <a:lnTo>
                      <a:pt x="26" y="5"/>
                    </a:lnTo>
                    <a:lnTo>
                      <a:pt x="15" y="0"/>
                    </a:lnTo>
                    <a:lnTo>
                      <a:pt x="5" y="4"/>
                    </a:lnTo>
                    <a:lnTo>
                      <a:pt x="0" y="15"/>
                    </a:lnTo>
                    <a:lnTo>
                      <a:pt x="4" y="26"/>
                    </a:lnTo>
                    <a:lnTo>
                      <a:pt x="15" y="30"/>
                    </a:lnTo>
                  </a:path>
                </a:pathLst>
              </a:custGeom>
              <a:solidFill>
                <a:schemeClr val="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698" name="Freeform 474"/>
              <p:cNvSpPr>
                <a:spLocks/>
              </p:cNvSpPr>
              <p:nvPr/>
            </p:nvSpPr>
            <p:spPr bwMode="auto">
              <a:xfrm>
                <a:off x="1297" y="3502"/>
                <a:ext cx="31" cy="31"/>
              </a:xfrm>
              <a:custGeom>
                <a:avLst/>
                <a:gdLst>
                  <a:gd name="T0" fmla="*/ 15 w 31"/>
                  <a:gd name="T1" fmla="*/ 30 h 31"/>
                  <a:gd name="T2" fmla="*/ 25 w 31"/>
                  <a:gd name="T3" fmla="*/ 26 h 31"/>
                  <a:gd name="T4" fmla="*/ 30 w 31"/>
                  <a:gd name="T5" fmla="*/ 15 h 31"/>
                  <a:gd name="T6" fmla="*/ 26 w 31"/>
                  <a:gd name="T7" fmla="*/ 5 h 31"/>
                  <a:gd name="T8" fmla="*/ 15 w 31"/>
                  <a:gd name="T9" fmla="*/ 0 h 31"/>
                  <a:gd name="T10" fmla="*/ 5 w 31"/>
                  <a:gd name="T11" fmla="*/ 4 h 31"/>
                  <a:gd name="T12" fmla="*/ 0 w 31"/>
                  <a:gd name="T13" fmla="*/ 15 h 31"/>
                  <a:gd name="T14" fmla="*/ 4 w 31"/>
                  <a:gd name="T15" fmla="*/ 25 h 31"/>
                  <a:gd name="T16" fmla="*/ 15 w 31"/>
                  <a:gd name="T17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31">
                    <a:moveTo>
                      <a:pt x="15" y="30"/>
                    </a:moveTo>
                    <a:lnTo>
                      <a:pt x="25" y="26"/>
                    </a:lnTo>
                    <a:lnTo>
                      <a:pt x="30" y="15"/>
                    </a:lnTo>
                    <a:lnTo>
                      <a:pt x="26" y="5"/>
                    </a:lnTo>
                    <a:lnTo>
                      <a:pt x="15" y="0"/>
                    </a:lnTo>
                    <a:lnTo>
                      <a:pt x="5" y="4"/>
                    </a:lnTo>
                    <a:lnTo>
                      <a:pt x="0" y="15"/>
                    </a:lnTo>
                    <a:lnTo>
                      <a:pt x="4" y="25"/>
                    </a:lnTo>
                    <a:lnTo>
                      <a:pt x="15" y="30"/>
                    </a:lnTo>
                  </a:path>
                </a:pathLst>
              </a:custGeom>
              <a:solidFill>
                <a:schemeClr val="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699" name="Freeform 475"/>
              <p:cNvSpPr>
                <a:spLocks/>
              </p:cNvSpPr>
              <p:nvPr/>
            </p:nvSpPr>
            <p:spPr bwMode="auto">
              <a:xfrm>
                <a:off x="1297" y="3384"/>
                <a:ext cx="31" cy="32"/>
              </a:xfrm>
              <a:custGeom>
                <a:avLst/>
                <a:gdLst>
                  <a:gd name="T0" fmla="*/ 15 w 31"/>
                  <a:gd name="T1" fmla="*/ 31 h 32"/>
                  <a:gd name="T2" fmla="*/ 25 w 31"/>
                  <a:gd name="T3" fmla="*/ 26 h 32"/>
                  <a:gd name="T4" fmla="*/ 30 w 31"/>
                  <a:gd name="T5" fmla="*/ 15 h 32"/>
                  <a:gd name="T6" fmla="*/ 26 w 31"/>
                  <a:gd name="T7" fmla="*/ 5 h 32"/>
                  <a:gd name="T8" fmla="*/ 15 w 31"/>
                  <a:gd name="T9" fmla="*/ 0 h 32"/>
                  <a:gd name="T10" fmla="*/ 5 w 31"/>
                  <a:gd name="T11" fmla="*/ 4 h 32"/>
                  <a:gd name="T12" fmla="*/ 0 w 31"/>
                  <a:gd name="T13" fmla="*/ 15 h 32"/>
                  <a:gd name="T14" fmla="*/ 4 w 31"/>
                  <a:gd name="T15" fmla="*/ 26 h 32"/>
                  <a:gd name="T16" fmla="*/ 15 w 31"/>
                  <a:gd name="T17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32">
                    <a:moveTo>
                      <a:pt x="15" y="31"/>
                    </a:moveTo>
                    <a:lnTo>
                      <a:pt x="25" y="26"/>
                    </a:lnTo>
                    <a:lnTo>
                      <a:pt x="30" y="15"/>
                    </a:lnTo>
                    <a:lnTo>
                      <a:pt x="26" y="5"/>
                    </a:lnTo>
                    <a:lnTo>
                      <a:pt x="15" y="0"/>
                    </a:lnTo>
                    <a:lnTo>
                      <a:pt x="5" y="4"/>
                    </a:lnTo>
                    <a:lnTo>
                      <a:pt x="0" y="15"/>
                    </a:lnTo>
                    <a:lnTo>
                      <a:pt x="4" y="26"/>
                    </a:lnTo>
                    <a:lnTo>
                      <a:pt x="15" y="31"/>
                    </a:lnTo>
                  </a:path>
                </a:pathLst>
              </a:custGeom>
              <a:solidFill>
                <a:schemeClr val="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700" name="Freeform 476"/>
              <p:cNvSpPr>
                <a:spLocks/>
              </p:cNvSpPr>
              <p:nvPr/>
            </p:nvSpPr>
            <p:spPr bwMode="auto">
              <a:xfrm>
                <a:off x="1297" y="3326"/>
                <a:ext cx="31" cy="31"/>
              </a:xfrm>
              <a:custGeom>
                <a:avLst/>
                <a:gdLst>
                  <a:gd name="T0" fmla="*/ 15 w 31"/>
                  <a:gd name="T1" fmla="*/ 30 h 31"/>
                  <a:gd name="T2" fmla="*/ 25 w 31"/>
                  <a:gd name="T3" fmla="*/ 26 h 31"/>
                  <a:gd name="T4" fmla="*/ 30 w 31"/>
                  <a:gd name="T5" fmla="*/ 15 h 31"/>
                  <a:gd name="T6" fmla="*/ 26 w 31"/>
                  <a:gd name="T7" fmla="*/ 4 h 31"/>
                  <a:gd name="T8" fmla="*/ 15 w 31"/>
                  <a:gd name="T9" fmla="*/ 0 h 31"/>
                  <a:gd name="T10" fmla="*/ 5 w 31"/>
                  <a:gd name="T11" fmla="*/ 4 h 31"/>
                  <a:gd name="T12" fmla="*/ 0 w 31"/>
                  <a:gd name="T13" fmla="*/ 15 h 31"/>
                  <a:gd name="T14" fmla="*/ 4 w 31"/>
                  <a:gd name="T15" fmla="*/ 25 h 31"/>
                  <a:gd name="T16" fmla="*/ 15 w 31"/>
                  <a:gd name="T17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31">
                    <a:moveTo>
                      <a:pt x="15" y="30"/>
                    </a:moveTo>
                    <a:lnTo>
                      <a:pt x="25" y="26"/>
                    </a:lnTo>
                    <a:lnTo>
                      <a:pt x="30" y="15"/>
                    </a:lnTo>
                    <a:lnTo>
                      <a:pt x="26" y="4"/>
                    </a:lnTo>
                    <a:lnTo>
                      <a:pt x="15" y="0"/>
                    </a:lnTo>
                    <a:lnTo>
                      <a:pt x="5" y="4"/>
                    </a:lnTo>
                    <a:lnTo>
                      <a:pt x="0" y="15"/>
                    </a:lnTo>
                    <a:lnTo>
                      <a:pt x="4" y="25"/>
                    </a:lnTo>
                    <a:lnTo>
                      <a:pt x="15" y="30"/>
                    </a:lnTo>
                  </a:path>
                </a:pathLst>
              </a:custGeom>
              <a:solidFill>
                <a:schemeClr val="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701" name="Freeform 477"/>
              <p:cNvSpPr>
                <a:spLocks/>
              </p:cNvSpPr>
              <p:nvPr/>
            </p:nvSpPr>
            <p:spPr bwMode="auto">
              <a:xfrm>
                <a:off x="1359" y="1012"/>
                <a:ext cx="253" cy="70"/>
              </a:xfrm>
              <a:custGeom>
                <a:avLst/>
                <a:gdLst>
                  <a:gd name="T0" fmla="*/ 0 w 253"/>
                  <a:gd name="T1" fmla="*/ 69 h 70"/>
                  <a:gd name="T2" fmla="*/ 252 w 253"/>
                  <a:gd name="T3" fmla="*/ 69 h 70"/>
                  <a:gd name="T4" fmla="*/ 243 w 253"/>
                  <a:gd name="T5" fmla="*/ 45 h 70"/>
                  <a:gd name="T6" fmla="*/ 230 w 253"/>
                  <a:gd name="T7" fmla="*/ 26 h 70"/>
                  <a:gd name="T8" fmla="*/ 215 w 253"/>
                  <a:gd name="T9" fmla="*/ 12 h 70"/>
                  <a:gd name="T10" fmla="*/ 200 w 253"/>
                  <a:gd name="T11" fmla="*/ 0 h 70"/>
                  <a:gd name="T12" fmla="*/ 54 w 253"/>
                  <a:gd name="T13" fmla="*/ 0 h 70"/>
                  <a:gd name="T14" fmla="*/ 38 w 253"/>
                  <a:gd name="T15" fmla="*/ 11 h 70"/>
                  <a:gd name="T16" fmla="*/ 23 w 253"/>
                  <a:gd name="T17" fmla="*/ 26 h 70"/>
                  <a:gd name="T18" fmla="*/ 14 w 253"/>
                  <a:gd name="T19" fmla="*/ 41 h 70"/>
                  <a:gd name="T20" fmla="*/ 0 w 253"/>
                  <a:gd name="T21" fmla="*/ 6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3" h="70">
                    <a:moveTo>
                      <a:pt x="0" y="69"/>
                    </a:moveTo>
                    <a:lnTo>
                      <a:pt x="252" y="69"/>
                    </a:lnTo>
                    <a:lnTo>
                      <a:pt x="243" y="45"/>
                    </a:lnTo>
                    <a:lnTo>
                      <a:pt x="230" y="26"/>
                    </a:lnTo>
                    <a:lnTo>
                      <a:pt x="215" y="12"/>
                    </a:lnTo>
                    <a:lnTo>
                      <a:pt x="200" y="0"/>
                    </a:lnTo>
                    <a:lnTo>
                      <a:pt x="54" y="0"/>
                    </a:lnTo>
                    <a:lnTo>
                      <a:pt x="38" y="11"/>
                    </a:lnTo>
                    <a:lnTo>
                      <a:pt x="23" y="26"/>
                    </a:lnTo>
                    <a:lnTo>
                      <a:pt x="14" y="41"/>
                    </a:lnTo>
                    <a:lnTo>
                      <a:pt x="0" y="69"/>
                    </a:lnTo>
                  </a:path>
                </a:pathLst>
              </a:custGeom>
              <a:gradFill rotWithShape="0">
                <a:gsLst>
                  <a:gs pos="0">
                    <a:srgbClr val="CBCBCB">
                      <a:gamma/>
                      <a:shade val="29804"/>
                      <a:invGamma/>
                    </a:srgbClr>
                  </a:gs>
                  <a:gs pos="50000">
                    <a:srgbClr val="CBCBCB"/>
                  </a:gs>
                  <a:gs pos="100000">
                    <a:srgbClr val="CBCBCB">
                      <a:gamma/>
                      <a:shade val="29804"/>
                      <a:invGamma/>
                    </a:srgbClr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702" name="Freeform 478"/>
              <p:cNvSpPr>
                <a:spLocks/>
              </p:cNvSpPr>
              <p:nvPr/>
            </p:nvSpPr>
            <p:spPr bwMode="auto">
              <a:xfrm>
                <a:off x="1359" y="1335"/>
                <a:ext cx="253" cy="70"/>
              </a:xfrm>
              <a:custGeom>
                <a:avLst/>
                <a:gdLst>
                  <a:gd name="T0" fmla="*/ 0 w 253"/>
                  <a:gd name="T1" fmla="*/ 69 h 70"/>
                  <a:gd name="T2" fmla="*/ 252 w 253"/>
                  <a:gd name="T3" fmla="*/ 69 h 70"/>
                  <a:gd name="T4" fmla="*/ 243 w 253"/>
                  <a:gd name="T5" fmla="*/ 45 h 70"/>
                  <a:gd name="T6" fmla="*/ 230 w 253"/>
                  <a:gd name="T7" fmla="*/ 26 h 70"/>
                  <a:gd name="T8" fmla="*/ 215 w 253"/>
                  <a:gd name="T9" fmla="*/ 12 h 70"/>
                  <a:gd name="T10" fmla="*/ 200 w 253"/>
                  <a:gd name="T11" fmla="*/ 0 h 70"/>
                  <a:gd name="T12" fmla="*/ 54 w 253"/>
                  <a:gd name="T13" fmla="*/ 0 h 70"/>
                  <a:gd name="T14" fmla="*/ 38 w 253"/>
                  <a:gd name="T15" fmla="*/ 11 h 70"/>
                  <a:gd name="T16" fmla="*/ 23 w 253"/>
                  <a:gd name="T17" fmla="*/ 26 h 70"/>
                  <a:gd name="T18" fmla="*/ 14 w 253"/>
                  <a:gd name="T19" fmla="*/ 41 h 70"/>
                  <a:gd name="T20" fmla="*/ 0 w 253"/>
                  <a:gd name="T21" fmla="*/ 6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3" h="70">
                    <a:moveTo>
                      <a:pt x="0" y="69"/>
                    </a:moveTo>
                    <a:lnTo>
                      <a:pt x="252" y="69"/>
                    </a:lnTo>
                    <a:lnTo>
                      <a:pt x="243" y="45"/>
                    </a:lnTo>
                    <a:lnTo>
                      <a:pt x="230" y="26"/>
                    </a:lnTo>
                    <a:lnTo>
                      <a:pt x="215" y="12"/>
                    </a:lnTo>
                    <a:lnTo>
                      <a:pt x="200" y="0"/>
                    </a:lnTo>
                    <a:lnTo>
                      <a:pt x="54" y="0"/>
                    </a:lnTo>
                    <a:lnTo>
                      <a:pt x="38" y="11"/>
                    </a:lnTo>
                    <a:lnTo>
                      <a:pt x="23" y="26"/>
                    </a:lnTo>
                    <a:lnTo>
                      <a:pt x="14" y="41"/>
                    </a:lnTo>
                    <a:lnTo>
                      <a:pt x="0" y="69"/>
                    </a:lnTo>
                  </a:path>
                </a:pathLst>
              </a:custGeom>
              <a:gradFill rotWithShape="0">
                <a:gsLst>
                  <a:gs pos="0">
                    <a:srgbClr val="CBCBCB">
                      <a:gamma/>
                      <a:shade val="29804"/>
                      <a:invGamma/>
                    </a:srgbClr>
                  </a:gs>
                  <a:gs pos="50000">
                    <a:srgbClr val="CBCBCB"/>
                  </a:gs>
                  <a:gs pos="100000">
                    <a:srgbClr val="CBCBCB">
                      <a:gamma/>
                      <a:shade val="29804"/>
                      <a:invGamma/>
                    </a:srgbClr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703" name="Freeform 479"/>
              <p:cNvSpPr>
                <a:spLocks/>
              </p:cNvSpPr>
              <p:nvPr/>
            </p:nvSpPr>
            <p:spPr bwMode="auto">
              <a:xfrm>
                <a:off x="1445" y="1010"/>
                <a:ext cx="80" cy="377"/>
              </a:xfrm>
              <a:custGeom>
                <a:avLst/>
                <a:gdLst>
                  <a:gd name="T0" fmla="*/ 0 w 80"/>
                  <a:gd name="T1" fmla="*/ 376 h 377"/>
                  <a:gd name="T2" fmla="*/ 0 w 80"/>
                  <a:gd name="T3" fmla="*/ 34 h 377"/>
                  <a:gd name="T4" fmla="*/ 9 w 80"/>
                  <a:gd name="T5" fmla="*/ 21 h 377"/>
                  <a:gd name="T6" fmla="*/ 22 w 80"/>
                  <a:gd name="T7" fmla="*/ 7 h 377"/>
                  <a:gd name="T8" fmla="*/ 30 w 80"/>
                  <a:gd name="T9" fmla="*/ 3 h 377"/>
                  <a:gd name="T10" fmla="*/ 40 w 80"/>
                  <a:gd name="T11" fmla="*/ 0 h 377"/>
                  <a:gd name="T12" fmla="*/ 55 w 80"/>
                  <a:gd name="T13" fmla="*/ 4 h 377"/>
                  <a:gd name="T14" fmla="*/ 66 w 80"/>
                  <a:gd name="T15" fmla="*/ 16 h 377"/>
                  <a:gd name="T16" fmla="*/ 75 w 80"/>
                  <a:gd name="T17" fmla="*/ 25 h 377"/>
                  <a:gd name="T18" fmla="*/ 79 w 80"/>
                  <a:gd name="T19" fmla="*/ 34 h 377"/>
                  <a:gd name="T20" fmla="*/ 79 w 80"/>
                  <a:gd name="T21" fmla="*/ 373 h 377"/>
                  <a:gd name="T22" fmla="*/ 70 w 80"/>
                  <a:gd name="T23" fmla="*/ 355 h 377"/>
                  <a:gd name="T24" fmla="*/ 63 w 80"/>
                  <a:gd name="T25" fmla="*/ 340 h 377"/>
                  <a:gd name="T26" fmla="*/ 55 w 80"/>
                  <a:gd name="T27" fmla="*/ 331 h 377"/>
                  <a:gd name="T28" fmla="*/ 42 w 80"/>
                  <a:gd name="T29" fmla="*/ 324 h 377"/>
                  <a:gd name="T30" fmla="*/ 25 w 80"/>
                  <a:gd name="T31" fmla="*/ 333 h 377"/>
                  <a:gd name="T32" fmla="*/ 16 w 80"/>
                  <a:gd name="T33" fmla="*/ 348 h 377"/>
                  <a:gd name="T34" fmla="*/ 10 w 80"/>
                  <a:gd name="T35" fmla="*/ 364 h 377"/>
                  <a:gd name="T36" fmla="*/ 0 w 80"/>
                  <a:gd name="T37" fmla="*/ 376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0" h="377">
                    <a:moveTo>
                      <a:pt x="0" y="376"/>
                    </a:moveTo>
                    <a:lnTo>
                      <a:pt x="0" y="34"/>
                    </a:lnTo>
                    <a:lnTo>
                      <a:pt x="9" y="21"/>
                    </a:lnTo>
                    <a:lnTo>
                      <a:pt x="22" y="7"/>
                    </a:lnTo>
                    <a:lnTo>
                      <a:pt x="30" y="3"/>
                    </a:lnTo>
                    <a:lnTo>
                      <a:pt x="40" y="0"/>
                    </a:lnTo>
                    <a:lnTo>
                      <a:pt x="55" y="4"/>
                    </a:lnTo>
                    <a:lnTo>
                      <a:pt x="66" y="16"/>
                    </a:lnTo>
                    <a:lnTo>
                      <a:pt x="75" y="25"/>
                    </a:lnTo>
                    <a:lnTo>
                      <a:pt x="79" y="34"/>
                    </a:lnTo>
                    <a:lnTo>
                      <a:pt x="79" y="373"/>
                    </a:lnTo>
                    <a:lnTo>
                      <a:pt x="70" y="355"/>
                    </a:lnTo>
                    <a:lnTo>
                      <a:pt x="63" y="340"/>
                    </a:lnTo>
                    <a:lnTo>
                      <a:pt x="55" y="331"/>
                    </a:lnTo>
                    <a:lnTo>
                      <a:pt x="42" y="324"/>
                    </a:lnTo>
                    <a:lnTo>
                      <a:pt x="25" y="333"/>
                    </a:lnTo>
                    <a:lnTo>
                      <a:pt x="16" y="348"/>
                    </a:lnTo>
                    <a:lnTo>
                      <a:pt x="10" y="364"/>
                    </a:lnTo>
                    <a:lnTo>
                      <a:pt x="0" y="376"/>
                    </a:lnTo>
                  </a:path>
                </a:pathLst>
              </a:custGeom>
              <a:gradFill rotWithShape="0">
                <a:gsLst>
                  <a:gs pos="0">
                    <a:srgbClr val="CBCBCB">
                      <a:gamma/>
                      <a:shade val="60000"/>
                      <a:invGamma/>
                    </a:srgbClr>
                  </a:gs>
                  <a:gs pos="50000">
                    <a:srgbClr val="CBCBCB"/>
                  </a:gs>
                  <a:gs pos="100000">
                    <a:srgbClr val="CBCBCB">
                      <a:gamma/>
                      <a:shade val="60000"/>
                      <a:invGamma/>
                    </a:srgbClr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704" name="Freeform 480"/>
              <p:cNvSpPr>
                <a:spLocks/>
              </p:cNvSpPr>
              <p:nvPr/>
            </p:nvSpPr>
            <p:spPr bwMode="auto">
              <a:xfrm>
                <a:off x="1413" y="1046"/>
                <a:ext cx="30" cy="361"/>
              </a:xfrm>
              <a:custGeom>
                <a:avLst/>
                <a:gdLst>
                  <a:gd name="T0" fmla="*/ 14 w 30"/>
                  <a:gd name="T1" fmla="*/ 360 h 361"/>
                  <a:gd name="T2" fmla="*/ 23 w 30"/>
                  <a:gd name="T3" fmla="*/ 355 h 361"/>
                  <a:gd name="T4" fmla="*/ 29 w 30"/>
                  <a:gd name="T5" fmla="*/ 343 h 361"/>
                  <a:gd name="T6" fmla="*/ 29 w 30"/>
                  <a:gd name="T7" fmla="*/ 0 h 361"/>
                  <a:gd name="T8" fmla="*/ 23 w 30"/>
                  <a:gd name="T9" fmla="*/ 9 h 361"/>
                  <a:gd name="T10" fmla="*/ 17 w 30"/>
                  <a:gd name="T11" fmla="*/ 10 h 361"/>
                  <a:gd name="T12" fmla="*/ 8 w 30"/>
                  <a:gd name="T13" fmla="*/ 7 h 361"/>
                  <a:gd name="T14" fmla="*/ 0 w 30"/>
                  <a:gd name="T15" fmla="*/ 1 h 361"/>
                  <a:gd name="T16" fmla="*/ 0 w 30"/>
                  <a:gd name="T17" fmla="*/ 346 h 361"/>
                  <a:gd name="T18" fmla="*/ 3 w 30"/>
                  <a:gd name="T19" fmla="*/ 352 h 361"/>
                  <a:gd name="T20" fmla="*/ 8 w 30"/>
                  <a:gd name="T21" fmla="*/ 357 h 361"/>
                  <a:gd name="T22" fmla="*/ 14 w 30"/>
                  <a:gd name="T23" fmla="*/ 360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" h="361">
                    <a:moveTo>
                      <a:pt x="14" y="360"/>
                    </a:moveTo>
                    <a:lnTo>
                      <a:pt x="23" y="355"/>
                    </a:lnTo>
                    <a:lnTo>
                      <a:pt x="29" y="343"/>
                    </a:lnTo>
                    <a:lnTo>
                      <a:pt x="29" y="0"/>
                    </a:lnTo>
                    <a:lnTo>
                      <a:pt x="23" y="9"/>
                    </a:lnTo>
                    <a:lnTo>
                      <a:pt x="17" y="10"/>
                    </a:lnTo>
                    <a:lnTo>
                      <a:pt x="8" y="7"/>
                    </a:lnTo>
                    <a:lnTo>
                      <a:pt x="0" y="1"/>
                    </a:lnTo>
                    <a:lnTo>
                      <a:pt x="0" y="346"/>
                    </a:lnTo>
                    <a:lnTo>
                      <a:pt x="3" y="352"/>
                    </a:lnTo>
                    <a:lnTo>
                      <a:pt x="8" y="357"/>
                    </a:lnTo>
                    <a:lnTo>
                      <a:pt x="14" y="360"/>
                    </a:lnTo>
                  </a:path>
                </a:pathLst>
              </a:custGeom>
              <a:gradFill rotWithShape="0">
                <a:gsLst>
                  <a:gs pos="0">
                    <a:srgbClr val="CBCBCB">
                      <a:gamma/>
                      <a:shade val="89804"/>
                      <a:invGamma/>
                    </a:srgbClr>
                  </a:gs>
                  <a:gs pos="50000">
                    <a:srgbClr val="CBCBCB"/>
                  </a:gs>
                  <a:gs pos="100000">
                    <a:srgbClr val="CBCBCB">
                      <a:gamma/>
                      <a:shade val="89804"/>
                      <a:invGamma/>
                    </a:srgbClr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705" name="Freeform 481"/>
              <p:cNvSpPr>
                <a:spLocks/>
              </p:cNvSpPr>
              <p:nvPr/>
            </p:nvSpPr>
            <p:spPr bwMode="auto">
              <a:xfrm>
                <a:off x="1529" y="1046"/>
                <a:ext cx="30" cy="361"/>
              </a:xfrm>
              <a:custGeom>
                <a:avLst/>
                <a:gdLst>
                  <a:gd name="T0" fmla="*/ 14 w 30"/>
                  <a:gd name="T1" fmla="*/ 360 h 361"/>
                  <a:gd name="T2" fmla="*/ 23 w 30"/>
                  <a:gd name="T3" fmla="*/ 355 h 361"/>
                  <a:gd name="T4" fmla="*/ 29 w 30"/>
                  <a:gd name="T5" fmla="*/ 343 h 361"/>
                  <a:gd name="T6" fmla="*/ 29 w 30"/>
                  <a:gd name="T7" fmla="*/ 0 h 361"/>
                  <a:gd name="T8" fmla="*/ 23 w 30"/>
                  <a:gd name="T9" fmla="*/ 9 h 361"/>
                  <a:gd name="T10" fmla="*/ 17 w 30"/>
                  <a:gd name="T11" fmla="*/ 10 h 361"/>
                  <a:gd name="T12" fmla="*/ 8 w 30"/>
                  <a:gd name="T13" fmla="*/ 7 h 361"/>
                  <a:gd name="T14" fmla="*/ 0 w 30"/>
                  <a:gd name="T15" fmla="*/ 1 h 361"/>
                  <a:gd name="T16" fmla="*/ 0 w 30"/>
                  <a:gd name="T17" fmla="*/ 346 h 361"/>
                  <a:gd name="T18" fmla="*/ 3 w 30"/>
                  <a:gd name="T19" fmla="*/ 352 h 361"/>
                  <a:gd name="T20" fmla="*/ 8 w 30"/>
                  <a:gd name="T21" fmla="*/ 357 h 361"/>
                  <a:gd name="T22" fmla="*/ 14 w 30"/>
                  <a:gd name="T23" fmla="*/ 360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" h="361">
                    <a:moveTo>
                      <a:pt x="14" y="360"/>
                    </a:moveTo>
                    <a:lnTo>
                      <a:pt x="23" y="355"/>
                    </a:lnTo>
                    <a:lnTo>
                      <a:pt x="29" y="343"/>
                    </a:lnTo>
                    <a:lnTo>
                      <a:pt x="29" y="0"/>
                    </a:lnTo>
                    <a:lnTo>
                      <a:pt x="23" y="9"/>
                    </a:lnTo>
                    <a:lnTo>
                      <a:pt x="17" y="10"/>
                    </a:lnTo>
                    <a:lnTo>
                      <a:pt x="8" y="7"/>
                    </a:lnTo>
                    <a:lnTo>
                      <a:pt x="0" y="1"/>
                    </a:lnTo>
                    <a:lnTo>
                      <a:pt x="0" y="346"/>
                    </a:lnTo>
                    <a:lnTo>
                      <a:pt x="3" y="352"/>
                    </a:lnTo>
                    <a:lnTo>
                      <a:pt x="8" y="357"/>
                    </a:lnTo>
                    <a:lnTo>
                      <a:pt x="14" y="360"/>
                    </a:lnTo>
                  </a:path>
                </a:pathLst>
              </a:custGeom>
              <a:gradFill rotWithShape="0">
                <a:gsLst>
                  <a:gs pos="0">
                    <a:srgbClr val="CBCBCB">
                      <a:gamma/>
                      <a:shade val="89804"/>
                      <a:invGamma/>
                    </a:srgbClr>
                  </a:gs>
                  <a:gs pos="50000">
                    <a:srgbClr val="CBCBCB"/>
                  </a:gs>
                  <a:gs pos="100000">
                    <a:srgbClr val="CBCBCB">
                      <a:gamma/>
                      <a:shade val="89804"/>
                      <a:invGamma/>
                    </a:srgbClr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706" name="Freeform 482"/>
              <p:cNvSpPr>
                <a:spLocks/>
              </p:cNvSpPr>
              <p:nvPr/>
            </p:nvSpPr>
            <p:spPr bwMode="auto">
              <a:xfrm>
                <a:off x="1359" y="1020"/>
                <a:ext cx="55" cy="384"/>
              </a:xfrm>
              <a:custGeom>
                <a:avLst/>
                <a:gdLst>
                  <a:gd name="T0" fmla="*/ 0 w 55"/>
                  <a:gd name="T1" fmla="*/ 383 h 384"/>
                  <a:gd name="T2" fmla="*/ 0 w 55"/>
                  <a:gd name="T3" fmla="*/ 59 h 384"/>
                  <a:gd name="T4" fmla="*/ 5 w 55"/>
                  <a:gd name="T5" fmla="*/ 44 h 384"/>
                  <a:gd name="T6" fmla="*/ 15 w 55"/>
                  <a:gd name="T7" fmla="*/ 24 h 384"/>
                  <a:gd name="T8" fmla="*/ 27 w 55"/>
                  <a:gd name="T9" fmla="*/ 11 h 384"/>
                  <a:gd name="T10" fmla="*/ 39 w 55"/>
                  <a:gd name="T11" fmla="*/ 0 h 384"/>
                  <a:gd name="T12" fmla="*/ 50 w 55"/>
                  <a:gd name="T13" fmla="*/ 0 h 384"/>
                  <a:gd name="T14" fmla="*/ 54 w 55"/>
                  <a:gd name="T15" fmla="*/ 11 h 384"/>
                  <a:gd name="T16" fmla="*/ 54 w 55"/>
                  <a:gd name="T17" fmla="*/ 326 h 384"/>
                  <a:gd name="T18" fmla="*/ 50 w 55"/>
                  <a:gd name="T19" fmla="*/ 318 h 384"/>
                  <a:gd name="T20" fmla="*/ 42 w 55"/>
                  <a:gd name="T21" fmla="*/ 320 h 384"/>
                  <a:gd name="T22" fmla="*/ 24 w 55"/>
                  <a:gd name="T23" fmla="*/ 335 h 384"/>
                  <a:gd name="T24" fmla="*/ 15 w 55"/>
                  <a:gd name="T25" fmla="*/ 351 h 384"/>
                  <a:gd name="T26" fmla="*/ 6 w 55"/>
                  <a:gd name="T27" fmla="*/ 366 h 384"/>
                  <a:gd name="T28" fmla="*/ 0 w 55"/>
                  <a:gd name="T29" fmla="*/ 383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5" h="384">
                    <a:moveTo>
                      <a:pt x="0" y="383"/>
                    </a:moveTo>
                    <a:lnTo>
                      <a:pt x="0" y="59"/>
                    </a:lnTo>
                    <a:lnTo>
                      <a:pt x="5" y="44"/>
                    </a:lnTo>
                    <a:lnTo>
                      <a:pt x="15" y="24"/>
                    </a:lnTo>
                    <a:lnTo>
                      <a:pt x="27" y="11"/>
                    </a:lnTo>
                    <a:lnTo>
                      <a:pt x="39" y="0"/>
                    </a:lnTo>
                    <a:lnTo>
                      <a:pt x="50" y="0"/>
                    </a:lnTo>
                    <a:lnTo>
                      <a:pt x="54" y="11"/>
                    </a:lnTo>
                    <a:lnTo>
                      <a:pt x="54" y="326"/>
                    </a:lnTo>
                    <a:lnTo>
                      <a:pt x="50" y="318"/>
                    </a:lnTo>
                    <a:lnTo>
                      <a:pt x="42" y="320"/>
                    </a:lnTo>
                    <a:lnTo>
                      <a:pt x="24" y="335"/>
                    </a:lnTo>
                    <a:lnTo>
                      <a:pt x="15" y="351"/>
                    </a:lnTo>
                    <a:lnTo>
                      <a:pt x="6" y="366"/>
                    </a:lnTo>
                    <a:lnTo>
                      <a:pt x="0" y="383"/>
                    </a:lnTo>
                  </a:path>
                </a:pathLst>
              </a:custGeom>
              <a:gradFill rotWithShape="0">
                <a:gsLst>
                  <a:gs pos="0">
                    <a:srgbClr val="B2B2B2"/>
                  </a:gs>
                  <a:gs pos="100000">
                    <a:srgbClr val="B2B2B2">
                      <a:gamma/>
                      <a:shade val="69804"/>
                      <a:invGamma/>
                    </a:srgbClr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707" name="Freeform 483"/>
              <p:cNvSpPr>
                <a:spLocks/>
              </p:cNvSpPr>
              <p:nvPr/>
            </p:nvSpPr>
            <p:spPr bwMode="auto">
              <a:xfrm>
                <a:off x="1558" y="1019"/>
                <a:ext cx="55" cy="384"/>
              </a:xfrm>
              <a:custGeom>
                <a:avLst/>
                <a:gdLst>
                  <a:gd name="T0" fmla="*/ 54 w 55"/>
                  <a:gd name="T1" fmla="*/ 383 h 384"/>
                  <a:gd name="T2" fmla="*/ 54 w 55"/>
                  <a:gd name="T3" fmla="*/ 59 h 384"/>
                  <a:gd name="T4" fmla="*/ 49 w 55"/>
                  <a:gd name="T5" fmla="*/ 44 h 384"/>
                  <a:gd name="T6" fmla="*/ 39 w 55"/>
                  <a:gd name="T7" fmla="*/ 24 h 384"/>
                  <a:gd name="T8" fmla="*/ 27 w 55"/>
                  <a:gd name="T9" fmla="*/ 11 h 384"/>
                  <a:gd name="T10" fmla="*/ 15 w 55"/>
                  <a:gd name="T11" fmla="*/ 0 h 384"/>
                  <a:gd name="T12" fmla="*/ 4 w 55"/>
                  <a:gd name="T13" fmla="*/ 0 h 384"/>
                  <a:gd name="T14" fmla="*/ 0 w 55"/>
                  <a:gd name="T15" fmla="*/ 11 h 384"/>
                  <a:gd name="T16" fmla="*/ 0 w 55"/>
                  <a:gd name="T17" fmla="*/ 326 h 384"/>
                  <a:gd name="T18" fmla="*/ 4 w 55"/>
                  <a:gd name="T19" fmla="*/ 318 h 384"/>
                  <a:gd name="T20" fmla="*/ 12 w 55"/>
                  <a:gd name="T21" fmla="*/ 320 h 384"/>
                  <a:gd name="T22" fmla="*/ 30 w 55"/>
                  <a:gd name="T23" fmla="*/ 335 h 384"/>
                  <a:gd name="T24" fmla="*/ 39 w 55"/>
                  <a:gd name="T25" fmla="*/ 351 h 384"/>
                  <a:gd name="T26" fmla="*/ 48 w 55"/>
                  <a:gd name="T27" fmla="*/ 366 h 384"/>
                  <a:gd name="T28" fmla="*/ 54 w 55"/>
                  <a:gd name="T29" fmla="*/ 383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5" h="384">
                    <a:moveTo>
                      <a:pt x="54" y="383"/>
                    </a:moveTo>
                    <a:lnTo>
                      <a:pt x="54" y="59"/>
                    </a:lnTo>
                    <a:lnTo>
                      <a:pt x="49" y="44"/>
                    </a:lnTo>
                    <a:lnTo>
                      <a:pt x="39" y="24"/>
                    </a:lnTo>
                    <a:lnTo>
                      <a:pt x="27" y="11"/>
                    </a:lnTo>
                    <a:lnTo>
                      <a:pt x="15" y="0"/>
                    </a:lnTo>
                    <a:lnTo>
                      <a:pt x="4" y="0"/>
                    </a:lnTo>
                    <a:lnTo>
                      <a:pt x="0" y="11"/>
                    </a:lnTo>
                    <a:lnTo>
                      <a:pt x="0" y="326"/>
                    </a:lnTo>
                    <a:lnTo>
                      <a:pt x="4" y="318"/>
                    </a:lnTo>
                    <a:lnTo>
                      <a:pt x="12" y="320"/>
                    </a:lnTo>
                    <a:lnTo>
                      <a:pt x="30" y="335"/>
                    </a:lnTo>
                    <a:lnTo>
                      <a:pt x="39" y="351"/>
                    </a:lnTo>
                    <a:lnTo>
                      <a:pt x="48" y="366"/>
                    </a:lnTo>
                    <a:lnTo>
                      <a:pt x="54" y="383"/>
                    </a:lnTo>
                  </a:path>
                </a:pathLst>
              </a:custGeom>
              <a:gradFill rotWithShape="0">
                <a:gsLst>
                  <a:gs pos="0">
                    <a:srgbClr val="B2B2B2">
                      <a:gamma/>
                      <a:shade val="60000"/>
                      <a:invGamma/>
                    </a:srgbClr>
                  </a:gs>
                  <a:gs pos="100000">
                    <a:srgbClr val="B2B2B2"/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708" name="Rectangle 484"/>
              <p:cNvSpPr>
                <a:spLocks noChangeArrowheads="1"/>
              </p:cNvSpPr>
              <p:nvPr/>
            </p:nvSpPr>
            <p:spPr bwMode="auto">
              <a:xfrm>
                <a:off x="1835" y="1641"/>
                <a:ext cx="31" cy="91"/>
              </a:xfrm>
              <a:prstGeom prst="rect">
                <a:avLst/>
              </a:prstGeom>
              <a:solidFill>
                <a:srgbClr val="CCEC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8709" name="Rectangle 485"/>
              <p:cNvSpPr>
                <a:spLocks noChangeArrowheads="1"/>
              </p:cNvSpPr>
              <p:nvPr/>
            </p:nvSpPr>
            <p:spPr bwMode="auto">
              <a:xfrm>
                <a:off x="1162" y="844"/>
                <a:ext cx="643" cy="8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29804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29804"/>
                      <a:invGamma/>
                    </a:srgbClr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8710" name="Rectangle 486"/>
              <p:cNvSpPr>
                <a:spLocks noChangeArrowheads="1"/>
              </p:cNvSpPr>
              <p:nvPr/>
            </p:nvSpPr>
            <p:spPr bwMode="auto">
              <a:xfrm>
                <a:off x="1106" y="1147"/>
                <a:ext cx="27" cy="103"/>
              </a:xfrm>
              <a:prstGeom prst="rect">
                <a:avLst/>
              </a:prstGeom>
              <a:solidFill>
                <a:srgbClr val="868686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8711" name="Rectangle 487"/>
              <p:cNvSpPr>
                <a:spLocks noChangeArrowheads="1"/>
              </p:cNvSpPr>
              <p:nvPr/>
            </p:nvSpPr>
            <p:spPr bwMode="auto">
              <a:xfrm>
                <a:off x="1838" y="1147"/>
                <a:ext cx="28" cy="103"/>
              </a:xfrm>
              <a:prstGeom prst="rect">
                <a:avLst/>
              </a:prstGeom>
              <a:solidFill>
                <a:srgbClr val="868686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8712" name="Freeform 488"/>
              <p:cNvSpPr>
                <a:spLocks/>
              </p:cNvSpPr>
              <p:nvPr/>
            </p:nvSpPr>
            <p:spPr bwMode="auto">
              <a:xfrm>
                <a:off x="1018" y="842"/>
                <a:ext cx="936" cy="792"/>
              </a:xfrm>
              <a:custGeom>
                <a:avLst/>
                <a:gdLst>
                  <a:gd name="T0" fmla="*/ 599 w 936"/>
                  <a:gd name="T1" fmla="*/ 61 h 792"/>
                  <a:gd name="T2" fmla="*/ 599 w 936"/>
                  <a:gd name="T3" fmla="*/ 381 h 792"/>
                  <a:gd name="T4" fmla="*/ 649 w 936"/>
                  <a:gd name="T5" fmla="*/ 381 h 792"/>
                  <a:gd name="T6" fmla="*/ 659 w 936"/>
                  <a:gd name="T7" fmla="*/ 370 h 792"/>
                  <a:gd name="T8" fmla="*/ 659 w 936"/>
                  <a:gd name="T9" fmla="*/ 90 h 792"/>
                  <a:gd name="T10" fmla="*/ 665 w 936"/>
                  <a:gd name="T11" fmla="*/ 78 h 792"/>
                  <a:gd name="T12" fmla="*/ 671 w 936"/>
                  <a:gd name="T13" fmla="*/ 75 h 792"/>
                  <a:gd name="T14" fmla="*/ 867 w 936"/>
                  <a:gd name="T15" fmla="*/ 75 h 792"/>
                  <a:gd name="T16" fmla="*/ 866 w 936"/>
                  <a:gd name="T17" fmla="*/ 196 h 792"/>
                  <a:gd name="T18" fmla="*/ 816 w 936"/>
                  <a:gd name="T19" fmla="*/ 196 h 792"/>
                  <a:gd name="T20" fmla="*/ 816 w 936"/>
                  <a:gd name="T21" fmla="*/ 283 h 792"/>
                  <a:gd name="T22" fmla="*/ 867 w 936"/>
                  <a:gd name="T23" fmla="*/ 284 h 792"/>
                  <a:gd name="T24" fmla="*/ 875 w 936"/>
                  <a:gd name="T25" fmla="*/ 290 h 792"/>
                  <a:gd name="T26" fmla="*/ 875 w 936"/>
                  <a:gd name="T27" fmla="*/ 483 h 792"/>
                  <a:gd name="T28" fmla="*/ 886 w 936"/>
                  <a:gd name="T29" fmla="*/ 493 h 792"/>
                  <a:gd name="T30" fmla="*/ 886 w 936"/>
                  <a:gd name="T31" fmla="*/ 761 h 792"/>
                  <a:gd name="T32" fmla="*/ 870 w 936"/>
                  <a:gd name="T33" fmla="*/ 774 h 792"/>
                  <a:gd name="T34" fmla="*/ 870 w 936"/>
                  <a:gd name="T35" fmla="*/ 791 h 792"/>
                  <a:gd name="T36" fmla="*/ 920 w 936"/>
                  <a:gd name="T37" fmla="*/ 791 h 792"/>
                  <a:gd name="T38" fmla="*/ 920 w 936"/>
                  <a:gd name="T39" fmla="*/ 731 h 792"/>
                  <a:gd name="T40" fmla="*/ 935 w 936"/>
                  <a:gd name="T41" fmla="*/ 714 h 792"/>
                  <a:gd name="T42" fmla="*/ 935 w 936"/>
                  <a:gd name="T43" fmla="*/ 110 h 792"/>
                  <a:gd name="T44" fmla="*/ 934 w 936"/>
                  <a:gd name="T45" fmla="*/ 93 h 792"/>
                  <a:gd name="T46" fmla="*/ 919 w 936"/>
                  <a:gd name="T47" fmla="*/ 55 h 792"/>
                  <a:gd name="T48" fmla="*/ 904 w 936"/>
                  <a:gd name="T49" fmla="*/ 36 h 792"/>
                  <a:gd name="T50" fmla="*/ 879 w 936"/>
                  <a:gd name="T51" fmla="*/ 17 h 792"/>
                  <a:gd name="T52" fmla="*/ 796 w 936"/>
                  <a:gd name="T53" fmla="*/ 0 h 792"/>
                  <a:gd name="T54" fmla="*/ 796 w 936"/>
                  <a:gd name="T55" fmla="*/ 14 h 792"/>
                  <a:gd name="T56" fmla="*/ 139 w 936"/>
                  <a:gd name="T57" fmla="*/ 14 h 792"/>
                  <a:gd name="T58" fmla="*/ 139 w 936"/>
                  <a:gd name="T59" fmla="*/ 0 h 792"/>
                  <a:gd name="T60" fmla="*/ 127 w 936"/>
                  <a:gd name="T61" fmla="*/ 0 h 792"/>
                  <a:gd name="T62" fmla="*/ 115 w 936"/>
                  <a:gd name="T63" fmla="*/ 0 h 792"/>
                  <a:gd name="T64" fmla="*/ 93 w 936"/>
                  <a:gd name="T65" fmla="*/ 4 h 792"/>
                  <a:gd name="T66" fmla="*/ 58 w 936"/>
                  <a:gd name="T67" fmla="*/ 17 h 792"/>
                  <a:gd name="T68" fmla="*/ 17 w 936"/>
                  <a:gd name="T69" fmla="*/ 54 h 792"/>
                  <a:gd name="T70" fmla="*/ 2 w 936"/>
                  <a:gd name="T71" fmla="*/ 92 h 792"/>
                  <a:gd name="T72" fmla="*/ 0 w 936"/>
                  <a:gd name="T73" fmla="*/ 110 h 792"/>
                  <a:gd name="T74" fmla="*/ 0 w 936"/>
                  <a:gd name="T75" fmla="*/ 714 h 792"/>
                  <a:gd name="T76" fmla="*/ 16 w 936"/>
                  <a:gd name="T77" fmla="*/ 731 h 792"/>
                  <a:gd name="T78" fmla="*/ 16 w 936"/>
                  <a:gd name="T79" fmla="*/ 791 h 792"/>
                  <a:gd name="T80" fmla="*/ 66 w 936"/>
                  <a:gd name="T81" fmla="*/ 791 h 792"/>
                  <a:gd name="T82" fmla="*/ 66 w 936"/>
                  <a:gd name="T83" fmla="*/ 774 h 792"/>
                  <a:gd name="T84" fmla="*/ 50 w 936"/>
                  <a:gd name="T85" fmla="*/ 761 h 792"/>
                  <a:gd name="T86" fmla="*/ 50 w 936"/>
                  <a:gd name="T87" fmla="*/ 493 h 792"/>
                  <a:gd name="T88" fmla="*/ 61 w 936"/>
                  <a:gd name="T89" fmla="*/ 483 h 792"/>
                  <a:gd name="T90" fmla="*/ 61 w 936"/>
                  <a:gd name="T91" fmla="*/ 290 h 792"/>
                  <a:gd name="T92" fmla="*/ 69 w 936"/>
                  <a:gd name="T93" fmla="*/ 284 h 792"/>
                  <a:gd name="T94" fmla="*/ 119 w 936"/>
                  <a:gd name="T95" fmla="*/ 283 h 792"/>
                  <a:gd name="T96" fmla="*/ 119 w 936"/>
                  <a:gd name="T97" fmla="*/ 196 h 792"/>
                  <a:gd name="T98" fmla="*/ 70 w 936"/>
                  <a:gd name="T99" fmla="*/ 196 h 792"/>
                  <a:gd name="T100" fmla="*/ 70 w 936"/>
                  <a:gd name="T101" fmla="*/ 76 h 792"/>
                  <a:gd name="T102" fmla="*/ 265 w 936"/>
                  <a:gd name="T103" fmla="*/ 75 h 792"/>
                  <a:gd name="T104" fmla="*/ 271 w 936"/>
                  <a:gd name="T105" fmla="*/ 77 h 792"/>
                  <a:gd name="T106" fmla="*/ 276 w 936"/>
                  <a:gd name="T107" fmla="*/ 90 h 792"/>
                  <a:gd name="T108" fmla="*/ 276 w 936"/>
                  <a:gd name="T109" fmla="*/ 370 h 792"/>
                  <a:gd name="T110" fmla="*/ 287 w 936"/>
                  <a:gd name="T111" fmla="*/ 381 h 792"/>
                  <a:gd name="T112" fmla="*/ 337 w 936"/>
                  <a:gd name="T113" fmla="*/ 381 h 792"/>
                  <a:gd name="T114" fmla="*/ 337 w 936"/>
                  <a:gd name="T115" fmla="*/ 61 h 792"/>
                  <a:gd name="T116" fmla="*/ 599 w 936"/>
                  <a:gd name="T117" fmla="*/ 61 h 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936" h="792">
                    <a:moveTo>
                      <a:pt x="599" y="61"/>
                    </a:moveTo>
                    <a:lnTo>
                      <a:pt x="599" y="381"/>
                    </a:lnTo>
                    <a:lnTo>
                      <a:pt x="649" y="381"/>
                    </a:lnTo>
                    <a:lnTo>
                      <a:pt x="659" y="370"/>
                    </a:lnTo>
                    <a:lnTo>
                      <a:pt x="659" y="90"/>
                    </a:lnTo>
                    <a:lnTo>
                      <a:pt x="665" y="78"/>
                    </a:lnTo>
                    <a:lnTo>
                      <a:pt x="671" y="75"/>
                    </a:lnTo>
                    <a:lnTo>
                      <a:pt x="867" y="75"/>
                    </a:lnTo>
                    <a:lnTo>
                      <a:pt x="866" y="196"/>
                    </a:lnTo>
                    <a:lnTo>
                      <a:pt x="816" y="196"/>
                    </a:lnTo>
                    <a:lnTo>
                      <a:pt x="816" y="283"/>
                    </a:lnTo>
                    <a:lnTo>
                      <a:pt x="867" y="284"/>
                    </a:lnTo>
                    <a:lnTo>
                      <a:pt x="875" y="290"/>
                    </a:lnTo>
                    <a:lnTo>
                      <a:pt x="875" y="483"/>
                    </a:lnTo>
                    <a:lnTo>
                      <a:pt x="886" y="493"/>
                    </a:lnTo>
                    <a:lnTo>
                      <a:pt x="886" y="761"/>
                    </a:lnTo>
                    <a:lnTo>
                      <a:pt x="870" y="774"/>
                    </a:lnTo>
                    <a:lnTo>
                      <a:pt x="870" y="791"/>
                    </a:lnTo>
                    <a:lnTo>
                      <a:pt x="920" y="791"/>
                    </a:lnTo>
                    <a:lnTo>
                      <a:pt x="920" y="731"/>
                    </a:lnTo>
                    <a:lnTo>
                      <a:pt x="935" y="714"/>
                    </a:lnTo>
                    <a:lnTo>
                      <a:pt x="935" y="110"/>
                    </a:lnTo>
                    <a:lnTo>
                      <a:pt x="934" y="93"/>
                    </a:lnTo>
                    <a:lnTo>
                      <a:pt x="919" y="55"/>
                    </a:lnTo>
                    <a:lnTo>
                      <a:pt x="904" y="36"/>
                    </a:lnTo>
                    <a:lnTo>
                      <a:pt x="879" y="17"/>
                    </a:lnTo>
                    <a:lnTo>
                      <a:pt x="796" y="0"/>
                    </a:lnTo>
                    <a:lnTo>
                      <a:pt x="796" y="14"/>
                    </a:lnTo>
                    <a:lnTo>
                      <a:pt x="139" y="14"/>
                    </a:lnTo>
                    <a:lnTo>
                      <a:pt x="139" y="0"/>
                    </a:lnTo>
                    <a:lnTo>
                      <a:pt x="127" y="0"/>
                    </a:lnTo>
                    <a:lnTo>
                      <a:pt x="115" y="0"/>
                    </a:lnTo>
                    <a:lnTo>
                      <a:pt x="93" y="4"/>
                    </a:lnTo>
                    <a:lnTo>
                      <a:pt x="58" y="17"/>
                    </a:lnTo>
                    <a:lnTo>
                      <a:pt x="17" y="54"/>
                    </a:lnTo>
                    <a:lnTo>
                      <a:pt x="2" y="92"/>
                    </a:lnTo>
                    <a:lnTo>
                      <a:pt x="0" y="110"/>
                    </a:lnTo>
                    <a:lnTo>
                      <a:pt x="0" y="714"/>
                    </a:lnTo>
                    <a:lnTo>
                      <a:pt x="16" y="731"/>
                    </a:lnTo>
                    <a:lnTo>
                      <a:pt x="16" y="791"/>
                    </a:lnTo>
                    <a:lnTo>
                      <a:pt x="66" y="791"/>
                    </a:lnTo>
                    <a:lnTo>
                      <a:pt x="66" y="774"/>
                    </a:lnTo>
                    <a:lnTo>
                      <a:pt x="50" y="761"/>
                    </a:lnTo>
                    <a:lnTo>
                      <a:pt x="50" y="493"/>
                    </a:lnTo>
                    <a:lnTo>
                      <a:pt x="61" y="483"/>
                    </a:lnTo>
                    <a:lnTo>
                      <a:pt x="61" y="290"/>
                    </a:lnTo>
                    <a:lnTo>
                      <a:pt x="69" y="284"/>
                    </a:lnTo>
                    <a:lnTo>
                      <a:pt x="119" y="283"/>
                    </a:lnTo>
                    <a:lnTo>
                      <a:pt x="119" y="196"/>
                    </a:lnTo>
                    <a:lnTo>
                      <a:pt x="70" y="196"/>
                    </a:lnTo>
                    <a:lnTo>
                      <a:pt x="70" y="76"/>
                    </a:lnTo>
                    <a:lnTo>
                      <a:pt x="265" y="75"/>
                    </a:lnTo>
                    <a:lnTo>
                      <a:pt x="271" y="77"/>
                    </a:lnTo>
                    <a:lnTo>
                      <a:pt x="276" y="90"/>
                    </a:lnTo>
                    <a:lnTo>
                      <a:pt x="276" y="370"/>
                    </a:lnTo>
                    <a:lnTo>
                      <a:pt x="287" y="381"/>
                    </a:lnTo>
                    <a:lnTo>
                      <a:pt x="337" y="381"/>
                    </a:lnTo>
                    <a:lnTo>
                      <a:pt x="337" y="61"/>
                    </a:lnTo>
                    <a:lnTo>
                      <a:pt x="599" y="61"/>
                    </a:lnTo>
                  </a:path>
                </a:pathLst>
              </a:custGeom>
              <a:solidFill>
                <a:srgbClr val="4D4D4D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08713" name="Group 489"/>
              <p:cNvGrpSpPr>
                <a:grpSpLocks/>
              </p:cNvGrpSpPr>
              <p:nvPr/>
            </p:nvGrpSpPr>
            <p:grpSpPr bwMode="auto">
              <a:xfrm>
                <a:off x="1281" y="2509"/>
                <a:ext cx="411" cy="1055"/>
                <a:chOff x="1281" y="2509"/>
                <a:chExt cx="411" cy="1055"/>
              </a:xfrm>
            </p:grpSpPr>
            <p:sp>
              <p:nvSpPr>
                <p:cNvPr id="308714" name="Freeform 490"/>
                <p:cNvSpPr>
                  <a:spLocks/>
                </p:cNvSpPr>
                <p:nvPr/>
              </p:nvSpPr>
              <p:spPr bwMode="auto">
                <a:xfrm>
                  <a:off x="1453" y="3377"/>
                  <a:ext cx="66" cy="187"/>
                </a:xfrm>
                <a:custGeom>
                  <a:avLst/>
                  <a:gdLst>
                    <a:gd name="T0" fmla="*/ 65 w 66"/>
                    <a:gd name="T1" fmla="*/ 186 h 187"/>
                    <a:gd name="T2" fmla="*/ 65 w 66"/>
                    <a:gd name="T3" fmla="*/ 0 h 187"/>
                    <a:gd name="T4" fmla="*/ 0 w 66"/>
                    <a:gd name="T5" fmla="*/ 0 h 187"/>
                    <a:gd name="T6" fmla="*/ 0 w 66"/>
                    <a:gd name="T7" fmla="*/ 186 h 187"/>
                    <a:gd name="T8" fmla="*/ 65 w 66"/>
                    <a:gd name="T9" fmla="*/ 186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6" h="187">
                      <a:moveTo>
                        <a:pt x="65" y="186"/>
                      </a:moveTo>
                      <a:lnTo>
                        <a:pt x="65" y="0"/>
                      </a:lnTo>
                      <a:lnTo>
                        <a:pt x="0" y="0"/>
                      </a:lnTo>
                      <a:lnTo>
                        <a:pt x="0" y="186"/>
                      </a:lnTo>
                      <a:lnTo>
                        <a:pt x="65" y="186"/>
                      </a:lnTo>
                    </a:path>
                  </a:pathLst>
                </a:custGeom>
                <a:gradFill rotWithShape="0">
                  <a:gsLst>
                    <a:gs pos="0">
                      <a:srgbClr val="FFCC66">
                        <a:gamma/>
                        <a:shade val="89804"/>
                        <a:invGamma/>
                      </a:srgbClr>
                    </a:gs>
                    <a:gs pos="50000">
                      <a:srgbClr val="FFCC66"/>
                    </a:gs>
                    <a:gs pos="100000">
                      <a:srgbClr val="FFCC66">
                        <a:gamma/>
                        <a:shade val="89804"/>
                        <a:invGamma/>
                      </a:srgbClr>
                    </a:gs>
                  </a:gsLst>
                  <a:lin ang="0" scaled="1"/>
                </a:gra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8715" name="Freeform 491"/>
                <p:cNvSpPr>
                  <a:spLocks/>
                </p:cNvSpPr>
                <p:nvPr/>
              </p:nvSpPr>
              <p:spPr bwMode="auto">
                <a:xfrm>
                  <a:off x="1424" y="2856"/>
                  <a:ext cx="125" cy="519"/>
                </a:xfrm>
                <a:custGeom>
                  <a:avLst/>
                  <a:gdLst>
                    <a:gd name="T0" fmla="*/ 95 w 125"/>
                    <a:gd name="T1" fmla="*/ 518 h 519"/>
                    <a:gd name="T2" fmla="*/ 124 w 125"/>
                    <a:gd name="T3" fmla="*/ 518 h 519"/>
                    <a:gd name="T4" fmla="*/ 124 w 125"/>
                    <a:gd name="T5" fmla="*/ 0 h 519"/>
                    <a:gd name="T6" fmla="*/ 0 w 125"/>
                    <a:gd name="T7" fmla="*/ 0 h 519"/>
                    <a:gd name="T8" fmla="*/ 0 w 125"/>
                    <a:gd name="T9" fmla="*/ 518 h 519"/>
                    <a:gd name="T10" fmla="*/ 29 w 125"/>
                    <a:gd name="T11" fmla="*/ 518 h 519"/>
                    <a:gd name="T12" fmla="*/ 95 w 125"/>
                    <a:gd name="T13" fmla="*/ 518 h 5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5" h="519">
                      <a:moveTo>
                        <a:pt x="95" y="518"/>
                      </a:moveTo>
                      <a:lnTo>
                        <a:pt x="124" y="518"/>
                      </a:lnTo>
                      <a:lnTo>
                        <a:pt x="124" y="0"/>
                      </a:lnTo>
                      <a:lnTo>
                        <a:pt x="0" y="0"/>
                      </a:lnTo>
                      <a:lnTo>
                        <a:pt x="0" y="518"/>
                      </a:lnTo>
                      <a:lnTo>
                        <a:pt x="29" y="518"/>
                      </a:lnTo>
                      <a:lnTo>
                        <a:pt x="95" y="518"/>
                      </a:lnTo>
                    </a:path>
                  </a:pathLst>
                </a:custGeom>
                <a:gradFill rotWithShape="0">
                  <a:gsLst>
                    <a:gs pos="0">
                      <a:srgbClr val="FFCC66">
                        <a:gamma/>
                        <a:shade val="89804"/>
                        <a:invGamma/>
                      </a:srgbClr>
                    </a:gs>
                    <a:gs pos="50000">
                      <a:srgbClr val="FFCC66"/>
                    </a:gs>
                    <a:gs pos="100000">
                      <a:srgbClr val="FFCC66">
                        <a:gamma/>
                        <a:shade val="89804"/>
                        <a:invGamma/>
                      </a:srgbClr>
                    </a:gs>
                  </a:gsLst>
                  <a:lin ang="0" scaled="1"/>
                </a:gra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8716" name="Freeform 492"/>
                <p:cNvSpPr>
                  <a:spLocks/>
                </p:cNvSpPr>
                <p:nvPr/>
              </p:nvSpPr>
              <p:spPr bwMode="auto">
                <a:xfrm>
                  <a:off x="1403" y="2831"/>
                  <a:ext cx="167" cy="26"/>
                </a:xfrm>
                <a:custGeom>
                  <a:avLst/>
                  <a:gdLst>
                    <a:gd name="T0" fmla="*/ 21 w 167"/>
                    <a:gd name="T1" fmla="*/ 25 h 26"/>
                    <a:gd name="T2" fmla="*/ 145 w 167"/>
                    <a:gd name="T3" fmla="*/ 25 h 26"/>
                    <a:gd name="T4" fmla="*/ 166 w 167"/>
                    <a:gd name="T5" fmla="*/ 0 h 26"/>
                    <a:gd name="T6" fmla="*/ 0 w 167"/>
                    <a:gd name="T7" fmla="*/ 0 h 26"/>
                    <a:gd name="T8" fmla="*/ 21 w 167"/>
                    <a:gd name="T9" fmla="*/ 25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7" h="26">
                      <a:moveTo>
                        <a:pt x="21" y="25"/>
                      </a:moveTo>
                      <a:lnTo>
                        <a:pt x="145" y="25"/>
                      </a:lnTo>
                      <a:lnTo>
                        <a:pt x="166" y="0"/>
                      </a:lnTo>
                      <a:lnTo>
                        <a:pt x="0" y="0"/>
                      </a:lnTo>
                      <a:lnTo>
                        <a:pt x="21" y="25"/>
                      </a:lnTo>
                    </a:path>
                  </a:pathLst>
                </a:custGeom>
                <a:gradFill rotWithShape="0">
                  <a:gsLst>
                    <a:gs pos="0">
                      <a:srgbClr val="FFCC66">
                        <a:gamma/>
                        <a:shade val="89804"/>
                        <a:invGamma/>
                      </a:srgbClr>
                    </a:gs>
                    <a:gs pos="50000">
                      <a:srgbClr val="FFCC66"/>
                    </a:gs>
                    <a:gs pos="100000">
                      <a:srgbClr val="FFCC66">
                        <a:gamma/>
                        <a:shade val="89804"/>
                        <a:invGamma/>
                      </a:srgbClr>
                    </a:gs>
                  </a:gsLst>
                  <a:lin ang="0" scaled="1"/>
                </a:gra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8717" name="Freeform 493"/>
                <p:cNvSpPr>
                  <a:spLocks/>
                </p:cNvSpPr>
                <p:nvPr/>
              </p:nvSpPr>
              <p:spPr bwMode="auto">
                <a:xfrm>
                  <a:off x="1403" y="2781"/>
                  <a:ext cx="167" cy="51"/>
                </a:xfrm>
                <a:custGeom>
                  <a:avLst/>
                  <a:gdLst>
                    <a:gd name="T0" fmla="*/ 30 w 167"/>
                    <a:gd name="T1" fmla="*/ 0 h 51"/>
                    <a:gd name="T2" fmla="*/ 0 w 167"/>
                    <a:gd name="T3" fmla="*/ 0 h 51"/>
                    <a:gd name="T4" fmla="*/ 0 w 167"/>
                    <a:gd name="T5" fmla="*/ 50 h 51"/>
                    <a:gd name="T6" fmla="*/ 166 w 167"/>
                    <a:gd name="T7" fmla="*/ 50 h 51"/>
                    <a:gd name="T8" fmla="*/ 166 w 167"/>
                    <a:gd name="T9" fmla="*/ 0 h 51"/>
                    <a:gd name="T10" fmla="*/ 135 w 167"/>
                    <a:gd name="T11" fmla="*/ 0 h 51"/>
                    <a:gd name="T12" fmla="*/ 30 w 167"/>
                    <a:gd name="T13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7" h="51">
                      <a:moveTo>
                        <a:pt x="30" y="0"/>
                      </a:moveTo>
                      <a:lnTo>
                        <a:pt x="0" y="0"/>
                      </a:lnTo>
                      <a:lnTo>
                        <a:pt x="0" y="50"/>
                      </a:lnTo>
                      <a:lnTo>
                        <a:pt x="166" y="50"/>
                      </a:lnTo>
                      <a:lnTo>
                        <a:pt x="166" y="0"/>
                      </a:lnTo>
                      <a:lnTo>
                        <a:pt x="135" y="0"/>
                      </a:lnTo>
                      <a:lnTo>
                        <a:pt x="30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FFCC66">
                        <a:gamma/>
                        <a:shade val="89804"/>
                        <a:invGamma/>
                      </a:srgbClr>
                    </a:gs>
                    <a:gs pos="50000">
                      <a:srgbClr val="FFCC66"/>
                    </a:gs>
                    <a:gs pos="100000">
                      <a:srgbClr val="FFCC66">
                        <a:gamma/>
                        <a:shade val="89804"/>
                        <a:invGamma/>
                      </a:srgbClr>
                    </a:gs>
                  </a:gsLst>
                  <a:lin ang="0" scaled="1"/>
                </a:gra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8718" name="Freeform 494"/>
                <p:cNvSpPr>
                  <a:spLocks/>
                </p:cNvSpPr>
                <p:nvPr/>
              </p:nvSpPr>
              <p:spPr bwMode="auto">
                <a:xfrm>
                  <a:off x="1435" y="2509"/>
                  <a:ext cx="103" cy="273"/>
                </a:xfrm>
                <a:custGeom>
                  <a:avLst/>
                  <a:gdLst>
                    <a:gd name="T0" fmla="*/ 102 w 103"/>
                    <a:gd name="T1" fmla="*/ 50 h 273"/>
                    <a:gd name="T2" fmla="*/ 102 w 103"/>
                    <a:gd name="T3" fmla="*/ 43 h 273"/>
                    <a:gd name="T4" fmla="*/ 96 w 103"/>
                    <a:gd name="T5" fmla="*/ 25 h 273"/>
                    <a:gd name="T6" fmla="*/ 82 w 103"/>
                    <a:gd name="T7" fmla="*/ 8 h 273"/>
                    <a:gd name="T8" fmla="*/ 51 w 103"/>
                    <a:gd name="T9" fmla="*/ 0 h 273"/>
                    <a:gd name="T10" fmla="*/ 35 w 103"/>
                    <a:gd name="T11" fmla="*/ 1 h 273"/>
                    <a:gd name="T12" fmla="*/ 22 w 103"/>
                    <a:gd name="T13" fmla="*/ 7 h 273"/>
                    <a:gd name="T14" fmla="*/ 6 w 103"/>
                    <a:gd name="T15" fmla="*/ 24 h 273"/>
                    <a:gd name="T16" fmla="*/ 1 w 103"/>
                    <a:gd name="T17" fmla="*/ 42 h 273"/>
                    <a:gd name="T18" fmla="*/ 0 w 103"/>
                    <a:gd name="T19" fmla="*/ 50 h 273"/>
                    <a:gd name="T20" fmla="*/ 0 w 103"/>
                    <a:gd name="T21" fmla="*/ 272 h 273"/>
                    <a:gd name="T22" fmla="*/ 102 w 103"/>
                    <a:gd name="T23" fmla="*/ 272 h 273"/>
                    <a:gd name="T24" fmla="*/ 102 w 103"/>
                    <a:gd name="T25" fmla="*/ 50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03" h="273">
                      <a:moveTo>
                        <a:pt x="102" y="50"/>
                      </a:moveTo>
                      <a:lnTo>
                        <a:pt x="102" y="43"/>
                      </a:lnTo>
                      <a:lnTo>
                        <a:pt x="96" y="25"/>
                      </a:lnTo>
                      <a:lnTo>
                        <a:pt x="82" y="8"/>
                      </a:lnTo>
                      <a:lnTo>
                        <a:pt x="51" y="0"/>
                      </a:lnTo>
                      <a:lnTo>
                        <a:pt x="35" y="1"/>
                      </a:lnTo>
                      <a:lnTo>
                        <a:pt x="22" y="7"/>
                      </a:lnTo>
                      <a:lnTo>
                        <a:pt x="6" y="24"/>
                      </a:lnTo>
                      <a:lnTo>
                        <a:pt x="1" y="42"/>
                      </a:lnTo>
                      <a:lnTo>
                        <a:pt x="0" y="50"/>
                      </a:lnTo>
                      <a:lnTo>
                        <a:pt x="0" y="272"/>
                      </a:lnTo>
                      <a:lnTo>
                        <a:pt x="102" y="272"/>
                      </a:lnTo>
                      <a:lnTo>
                        <a:pt x="102" y="50"/>
                      </a:lnTo>
                    </a:path>
                  </a:pathLst>
                </a:custGeom>
                <a:gradFill rotWithShape="0">
                  <a:gsLst>
                    <a:gs pos="0">
                      <a:srgbClr val="FFCC66">
                        <a:gamma/>
                        <a:shade val="89804"/>
                        <a:invGamma/>
                      </a:srgbClr>
                    </a:gs>
                    <a:gs pos="50000">
                      <a:srgbClr val="FFCC66"/>
                    </a:gs>
                    <a:gs pos="100000">
                      <a:srgbClr val="FFCC66">
                        <a:gamma/>
                        <a:shade val="89804"/>
                        <a:invGamma/>
                      </a:srgbClr>
                    </a:gs>
                  </a:gsLst>
                  <a:lin ang="0" scaled="1"/>
                </a:gra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8719" name="Freeform 495"/>
                <p:cNvSpPr>
                  <a:spLocks/>
                </p:cNvSpPr>
                <p:nvPr/>
              </p:nvSpPr>
              <p:spPr bwMode="auto">
                <a:xfrm>
                  <a:off x="1509" y="3525"/>
                  <a:ext cx="56" cy="18"/>
                </a:xfrm>
                <a:custGeom>
                  <a:avLst/>
                  <a:gdLst>
                    <a:gd name="T0" fmla="*/ 0 w 56"/>
                    <a:gd name="T1" fmla="*/ 0 h 18"/>
                    <a:gd name="T2" fmla="*/ 0 w 56"/>
                    <a:gd name="T3" fmla="*/ 17 h 18"/>
                    <a:gd name="T4" fmla="*/ 55 w 56"/>
                    <a:gd name="T5" fmla="*/ 17 h 18"/>
                    <a:gd name="T6" fmla="*/ 55 w 56"/>
                    <a:gd name="T7" fmla="*/ 0 h 18"/>
                    <a:gd name="T8" fmla="*/ 0 w 56"/>
                    <a:gd name="T9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18">
                      <a:moveTo>
                        <a:pt x="0" y="0"/>
                      </a:moveTo>
                      <a:lnTo>
                        <a:pt x="0" y="17"/>
                      </a:lnTo>
                      <a:lnTo>
                        <a:pt x="55" y="17"/>
                      </a:lnTo>
                      <a:lnTo>
                        <a:pt x="55" y="0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69804"/>
                        <a:invGamma/>
                      </a:schemeClr>
                    </a:gs>
                  </a:gsLst>
                  <a:lin ang="0" scaled="1"/>
                </a:gra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8720" name="Freeform 496"/>
                <p:cNvSpPr>
                  <a:spLocks/>
                </p:cNvSpPr>
                <p:nvPr/>
              </p:nvSpPr>
              <p:spPr bwMode="auto">
                <a:xfrm>
                  <a:off x="1408" y="3525"/>
                  <a:ext cx="56" cy="18"/>
                </a:xfrm>
                <a:custGeom>
                  <a:avLst/>
                  <a:gdLst>
                    <a:gd name="T0" fmla="*/ 55 w 56"/>
                    <a:gd name="T1" fmla="*/ 0 h 18"/>
                    <a:gd name="T2" fmla="*/ 55 w 56"/>
                    <a:gd name="T3" fmla="*/ 17 h 18"/>
                    <a:gd name="T4" fmla="*/ 0 w 56"/>
                    <a:gd name="T5" fmla="*/ 17 h 18"/>
                    <a:gd name="T6" fmla="*/ 0 w 56"/>
                    <a:gd name="T7" fmla="*/ 0 h 18"/>
                    <a:gd name="T8" fmla="*/ 55 w 56"/>
                    <a:gd name="T9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18">
                      <a:moveTo>
                        <a:pt x="55" y="0"/>
                      </a:moveTo>
                      <a:lnTo>
                        <a:pt x="55" y="17"/>
                      </a:lnTo>
                      <a:lnTo>
                        <a:pt x="0" y="17"/>
                      </a:lnTo>
                      <a:lnTo>
                        <a:pt x="0" y="0"/>
                      </a:lnTo>
                      <a:lnTo>
                        <a:pt x="55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>
                        <a:gamma/>
                        <a:shade val="69804"/>
                        <a:invGamma/>
                      </a:schemeClr>
                    </a:gs>
                    <a:gs pos="100000">
                      <a:schemeClr val="bg1"/>
                    </a:gs>
                  </a:gsLst>
                  <a:lin ang="0" scaled="1"/>
                </a:gra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8721" name="Freeform 497"/>
                <p:cNvSpPr>
                  <a:spLocks/>
                </p:cNvSpPr>
                <p:nvPr/>
              </p:nvSpPr>
              <p:spPr bwMode="auto">
                <a:xfrm>
                  <a:off x="1311" y="3186"/>
                  <a:ext cx="88" cy="21"/>
                </a:xfrm>
                <a:custGeom>
                  <a:avLst/>
                  <a:gdLst>
                    <a:gd name="T0" fmla="*/ 87 w 88"/>
                    <a:gd name="T1" fmla="*/ 20 h 21"/>
                    <a:gd name="T2" fmla="*/ 87 w 88"/>
                    <a:gd name="T3" fmla="*/ 0 h 21"/>
                    <a:gd name="T4" fmla="*/ 0 w 88"/>
                    <a:gd name="T5" fmla="*/ 0 h 21"/>
                    <a:gd name="T6" fmla="*/ 0 w 88"/>
                    <a:gd name="T7" fmla="*/ 20 h 21"/>
                    <a:gd name="T8" fmla="*/ 87 w 88"/>
                    <a:gd name="T9" fmla="*/ 2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21">
                      <a:moveTo>
                        <a:pt x="87" y="20"/>
                      </a:moveTo>
                      <a:lnTo>
                        <a:pt x="87" y="0"/>
                      </a:lnTo>
                      <a:lnTo>
                        <a:pt x="0" y="0"/>
                      </a:lnTo>
                      <a:lnTo>
                        <a:pt x="0" y="20"/>
                      </a:lnTo>
                      <a:lnTo>
                        <a:pt x="87" y="20"/>
                      </a:lnTo>
                    </a:path>
                  </a:pathLst>
                </a:custGeom>
                <a:solidFill>
                  <a:srgbClr val="FF33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8722" name="Freeform 498"/>
                <p:cNvSpPr>
                  <a:spLocks/>
                </p:cNvSpPr>
                <p:nvPr/>
              </p:nvSpPr>
              <p:spPr bwMode="auto">
                <a:xfrm>
                  <a:off x="1574" y="3186"/>
                  <a:ext cx="88" cy="21"/>
                </a:xfrm>
                <a:custGeom>
                  <a:avLst/>
                  <a:gdLst>
                    <a:gd name="T0" fmla="*/ 87 w 88"/>
                    <a:gd name="T1" fmla="*/ 20 h 21"/>
                    <a:gd name="T2" fmla="*/ 87 w 88"/>
                    <a:gd name="T3" fmla="*/ 0 h 21"/>
                    <a:gd name="T4" fmla="*/ 0 w 88"/>
                    <a:gd name="T5" fmla="*/ 0 h 21"/>
                    <a:gd name="T6" fmla="*/ 0 w 88"/>
                    <a:gd name="T7" fmla="*/ 20 h 21"/>
                    <a:gd name="T8" fmla="*/ 87 w 88"/>
                    <a:gd name="T9" fmla="*/ 2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21">
                      <a:moveTo>
                        <a:pt x="87" y="20"/>
                      </a:moveTo>
                      <a:lnTo>
                        <a:pt x="87" y="0"/>
                      </a:lnTo>
                      <a:lnTo>
                        <a:pt x="0" y="0"/>
                      </a:lnTo>
                      <a:lnTo>
                        <a:pt x="0" y="20"/>
                      </a:lnTo>
                      <a:lnTo>
                        <a:pt x="87" y="20"/>
                      </a:lnTo>
                    </a:path>
                  </a:pathLst>
                </a:custGeom>
                <a:solidFill>
                  <a:srgbClr val="FF33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8723" name="Freeform 499"/>
                <p:cNvSpPr>
                  <a:spLocks/>
                </p:cNvSpPr>
                <p:nvPr/>
              </p:nvSpPr>
              <p:spPr bwMode="auto">
                <a:xfrm>
                  <a:off x="1373" y="3435"/>
                  <a:ext cx="41" cy="42"/>
                </a:xfrm>
                <a:custGeom>
                  <a:avLst/>
                  <a:gdLst>
                    <a:gd name="T0" fmla="*/ 20 w 41"/>
                    <a:gd name="T1" fmla="*/ 41 h 42"/>
                    <a:gd name="T2" fmla="*/ 34 w 41"/>
                    <a:gd name="T3" fmla="*/ 35 h 42"/>
                    <a:gd name="T4" fmla="*/ 40 w 41"/>
                    <a:gd name="T5" fmla="*/ 21 h 42"/>
                    <a:gd name="T6" fmla="*/ 35 w 41"/>
                    <a:gd name="T7" fmla="*/ 6 h 42"/>
                    <a:gd name="T8" fmla="*/ 20 w 41"/>
                    <a:gd name="T9" fmla="*/ 0 h 42"/>
                    <a:gd name="T10" fmla="*/ 6 w 41"/>
                    <a:gd name="T11" fmla="*/ 6 h 42"/>
                    <a:gd name="T12" fmla="*/ 0 w 41"/>
                    <a:gd name="T13" fmla="*/ 21 h 42"/>
                    <a:gd name="T14" fmla="*/ 5 w 41"/>
                    <a:gd name="T15" fmla="*/ 35 h 42"/>
                    <a:gd name="T16" fmla="*/ 20 w 41"/>
                    <a:gd name="T17" fmla="*/ 41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1" h="42">
                      <a:moveTo>
                        <a:pt x="20" y="41"/>
                      </a:moveTo>
                      <a:lnTo>
                        <a:pt x="34" y="35"/>
                      </a:lnTo>
                      <a:lnTo>
                        <a:pt x="40" y="21"/>
                      </a:lnTo>
                      <a:lnTo>
                        <a:pt x="35" y="6"/>
                      </a:lnTo>
                      <a:lnTo>
                        <a:pt x="20" y="0"/>
                      </a:lnTo>
                      <a:lnTo>
                        <a:pt x="6" y="6"/>
                      </a:lnTo>
                      <a:lnTo>
                        <a:pt x="0" y="21"/>
                      </a:lnTo>
                      <a:lnTo>
                        <a:pt x="5" y="35"/>
                      </a:lnTo>
                      <a:lnTo>
                        <a:pt x="20" y="41"/>
                      </a:lnTo>
                    </a:path>
                  </a:pathLst>
                </a:custGeom>
                <a:solidFill>
                  <a:srgbClr val="FF33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8724" name="Freeform 500"/>
                <p:cNvSpPr>
                  <a:spLocks/>
                </p:cNvSpPr>
                <p:nvPr/>
              </p:nvSpPr>
              <p:spPr bwMode="auto">
                <a:xfrm>
                  <a:off x="1559" y="3435"/>
                  <a:ext cx="41" cy="42"/>
                </a:xfrm>
                <a:custGeom>
                  <a:avLst/>
                  <a:gdLst>
                    <a:gd name="T0" fmla="*/ 20 w 41"/>
                    <a:gd name="T1" fmla="*/ 41 h 42"/>
                    <a:gd name="T2" fmla="*/ 34 w 41"/>
                    <a:gd name="T3" fmla="*/ 35 h 42"/>
                    <a:gd name="T4" fmla="*/ 40 w 41"/>
                    <a:gd name="T5" fmla="*/ 21 h 42"/>
                    <a:gd name="T6" fmla="*/ 35 w 41"/>
                    <a:gd name="T7" fmla="*/ 6 h 42"/>
                    <a:gd name="T8" fmla="*/ 20 w 41"/>
                    <a:gd name="T9" fmla="*/ 0 h 42"/>
                    <a:gd name="T10" fmla="*/ 6 w 41"/>
                    <a:gd name="T11" fmla="*/ 6 h 42"/>
                    <a:gd name="T12" fmla="*/ 0 w 41"/>
                    <a:gd name="T13" fmla="*/ 21 h 42"/>
                    <a:gd name="T14" fmla="*/ 6 w 41"/>
                    <a:gd name="T15" fmla="*/ 35 h 42"/>
                    <a:gd name="T16" fmla="*/ 20 w 41"/>
                    <a:gd name="T17" fmla="*/ 41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1" h="42">
                      <a:moveTo>
                        <a:pt x="20" y="41"/>
                      </a:moveTo>
                      <a:lnTo>
                        <a:pt x="34" y="35"/>
                      </a:lnTo>
                      <a:lnTo>
                        <a:pt x="40" y="21"/>
                      </a:lnTo>
                      <a:lnTo>
                        <a:pt x="35" y="6"/>
                      </a:lnTo>
                      <a:lnTo>
                        <a:pt x="20" y="0"/>
                      </a:lnTo>
                      <a:lnTo>
                        <a:pt x="6" y="6"/>
                      </a:lnTo>
                      <a:lnTo>
                        <a:pt x="0" y="21"/>
                      </a:lnTo>
                      <a:lnTo>
                        <a:pt x="6" y="35"/>
                      </a:lnTo>
                      <a:lnTo>
                        <a:pt x="20" y="41"/>
                      </a:lnTo>
                    </a:path>
                  </a:pathLst>
                </a:custGeom>
                <a:solidFill>
                  <a:srgbClr val="FF33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8725" name="Freeform 501"/>
                <p:cNvSpPr>
                  <a:spLocks/>
                </p:cNvSpPr>
                <p:nvPr/>
              </p:nvSpPr>
              <p:spPr bwMode="auto">
                <a:xfrm>
                  <a:off x="1391" y="2731"/>
                  <a:ext cx="45" cy="45"/>
                </a:xfrm>
                <a:custGeom>
                  <a:avLst/>
                  <a:gdLst>
                    <a:gd name="T0" fmla="*/ 22 w 45"/>
                    <a:gd name="T1" fmla="*/ 44 h 45"/>
                    <a:gd name="T2" fmla="*/ 37 w 45"/>
                    <a:gd name="T3" fmla="*/ 38 h 45"/>
                    <a:gd name="T4" fmla="*/ 44 w 45"/>
                    <a:gd name="T5" fmla="*/ 22 h 45"/>
                    <a:gd name="T6" fmla="*/ 38 w 45"/>
                    <a:gd name="T7" fmla="*/ 7 h 45"/>
                    <a:gd name="T8" fmla="*/ 22 w 45"/>
                    <a:gd name="T9" fmla="*/ 0 h 45"/>
                    <a:gd name="T10" fmla="*/ 7 w 45"/>
                    <a:gd name="T11" fmla="*/ 6 h 45"/>
                    <a:gd name="T12" fmla="*/ 0 w 45"/>
                    <a:gd name="T13" fmla="*/ 22 h 45"/>
                    <a:gd name="T14" fmla="*/ 6 w 45"/>
                    <a:gd name="T15" fmla="*/ 37 h 45"/>
                    <a:gd name="T16" fmla="*/ 22 w 45"/>
                    <a:gd name="T17" fmla="*/ 44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5" h="45">
                      <a:moveTo>
                        <a:pt x="22" y="44"/>
                      </a:moveTo>
                      <a:lnTo>
                        <a:pt x="37" y="38"/>
                      </a:lnTo>
                      <a:lnTo>
                        <a:pt x="44" y="22"/>
                      </a:lnTo>
                      <a:lnTo>
                        <a:pt x="38" y="7"/>
                      </a:lnTo>
                      <a:lnTo>
                        <a:pt x="22" y="0"/>
                      </a:lnTo>
                      <a:lnTo>
                        <a:pt x="7" y="6"/>
                      </a:lnTo>
                      <a:lnTo>
                        <a:pt x="0" y="22"/>
                      </a:lnTo>
                      <a:lnTo>
                        <a:pt x="6" y="37"/>
                      </a:lnTo>
                      <a:lnTo>
                        <a:pt x="22" y="44"/>
                      </a:lnTo>
                    </a:path>
                  </a:pathLst>
                </a:custGeom>
                <a:solidFill>
                  <a:srgbClr val="FF33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8726" name="Freeform 502"/>
                <p:cNvSpPr>
                  <a:spLocks/>
                </p:cNvSpPr>
                <p:nvPr/>
              </p:nvSpPr>
              <p:spPr bwMode="auto">
                <a:xfrm>
                  <a:off x="1537" y="2731"/>
                  <a:ext cx="44" cy="45"/>
                </a:xfrm>
                <a:custGeom>
                  <a:avLst/>
                  <a:gdLst>
                    <a:gd name="T0" fmla="*/ 22 w 44"/>
                    <a:gd name="T1" fmla="*/ 44 h 45"/>
                    <a:gd name="T2" fmla="*/ 36 w 44"/>
                    <a:gd name="T3" fmla="*/ 38 h 45"/>
                    <a:gd name="T4" fmla="*/ 43 w 44"/>
                    <a:gd name="T5" fmla="*/ 22 h 45"/>
                    <a:gd name="T6" fmla="*/ 37 w 44"/>
                    <a:gd name="T7" fmla="*/ 7 h 45"/>
                    <a:gd name="T8" fmla="*/ 22 w 44"/>
                    <a:gd name="T9" fmla="*/ 0 h 45"/>
                    <a:gd name="T10" fmla="*/ 7 w 44"/>
                    <a:gd name="T11" fmla="*/ 6 h 45"/>
                    <a:gd name="T12" fmla="*/ 0 w 44"/>
                    <a:gd name="T13" fmla="*/ 22 h 45"/>
                    <a:gd name="T14" fmla="*/ 6 w 44"/>
                    <a:gd name="T15" fmla="*/ 37 h 45"/>
                    <a:gd name="T16" fmla="*/ 22 w 44"/>
                    <a:gd name="T17" fmla="*/ 44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4" h="45">
                      <a:moveTo>
                        <a:pt x="22" y="44"/>
                      </a:moveTo>
                      <a:lnTo>
                        <a:pt x="36" y="38"/>
                      </a:lnTo>
                      <a:lnTo>
                        <a:pt x="43" y="22"/>
                      </a:lnTo>
                      <a:lnTo>
                        <a:pt x="37" y="7"/>
                      </a:lnTo>
                      <a:lnTo>
                        <a:pt x="22" y="0"/>
                      </a:lnTo>
                      <a:lnTo>
                        <a:pt x="7" y="6"/>
                      </a:lnTo>
                      <a:lnTo>
                        <a:pt x="0" y="22"/>
                      </a:lnTo>
                      <a:lnTo>
                        <a:pt x="6" y="37"/>
                      </a:lnTo>
                      <a:lnTo>
                        <a:pt x="22" y="44"/>
                      </a:lnTo>
                    </a:path>
                  </a:pathLst>
                </a:custGeom>
                <a:solidFill>
                  <a:srgbClr val="FF33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8727" name="Freeform 503"/>
                <p:cNvSpPr>
                  <a:spLocks/>
                </p:cNvSpPr>
                <p:nvPr/>
              </p:nvSpPr>
              <p:spPr bwMode="auto">
                <a:xfrm>
                  <a:off x="1587" y="3239"/>
                  <a:ext cx="76" cy="36"/>
                </a:xfrm>
                <a:custGeom>
                  <a:avLst/>
                  <a:gdLst>
                    <a:gd name="T0" fmla="*/ 75 w 76"/>
                    <a:gd name="T1" fmla="*/ 31 h 36"/>
                    <a:gd name="T2" fmla="*/ 72 w 76"/>
                    <a:gd name="T3" fmla="*/ 0 h 36"/>
                    <a:gd name="T4" fmla="*/ 0 w 76"/>
                    <a:gd name="T5" fmla="*/ 4 h 36"/>
                    <a:gd name="T6" fmla="*/ 0 w 76"/>
                    <a:gd name="T7" fmla="*/ 35 h 36"/>
                    <a:gd name="T8" fmla="*/ 75 w 76"/>
                    <a:gd name="T9" fmla="*/ 31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6" h="36">
                      <a:moveTo>
                        <a:pt x="75" y="31"/>
                      </a:moveTo>
                      <a:lnTo>
                        <a:pt x="72" y="0"/>
                      </a:lnTo>
                      <a:lnTo>
                        <a:pt x="0" y="4"/>
                      </a:lnTo>
                      <a:lnTo>
                        <a:pt x="0" y="35"/>
                      </a:lnTo>
                      <a:lnTo>
                        <a:pt x="75" y="31"/>
                      </a:lnTo>
                    </a:path>
                  </a:pathLst>
                </a:custGeom>
                <a:gradFill rotWithShape="0">
                  <a:gsLst>
                    <a:gs pos="0">
                      <a:srgbClr val="FFFFFF"/>
                    </a:gs>
                    <a:gs pos="100000">
                      <a:srgbClr val="FFFFFF">
                        <a:gamma/>
                        <a:shade val="69804"/>
                        <a:invGamma/>
                      </a:srgbClr>
                    </a:gs>
                  </a:gsLst>
                  <a:lin ang="0" scaled="1"/>
                </a:gra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8728" name="Freeform 504"/>
                <p:cNvSpPr>
                  <a:spLocks/>
                </p:cNvSpPr>
                <p:nvPr/>
              </p:nvSpPr>
              <p:spPr bwMode="auto">
                <a:xfrm>
                  <a:off x="1306" y="3256"/>
                  <a:ext cx="82" cy="36"/>
                </a:xfrm>
                <a:custGeom>
                  <a:avLst/>
                  <a:gdLst>
                    <a:gd name="T0" fmla="*/ 0 w 82"/>
                    <a:gd name="T1" fmla="*/ 5 h 36"/>
                    <a:gd name="T2" fmla="*/ 6 w 82"/>
                    <a:gd name="T3" fmla="*/ 35 h 36"/>
                    <a:gd name="T4" fmla="*/ 81 w 82"/>
                    <a:gd name="T5" fmla="*/ 30 h 36"/>
                    <a:gd name="T6" fmla="*/ 81 w 82"/>
                    <a:gd name="T7" fmla="*/ 0 h 36"/>
                    <a:gd name="T8" fmla="*/ 0 w 82"/>
                    <a:gd name="T9" fmla="*/ 5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36">
                      <a:moveTo>
                        <a:pt x="0" y="5"/>
                      </a:moveTo>
                      <a:lnTo>
                        <a:pt x="6" y="35"/>
                      </a:lnTo>
                      <a:lnTo>
                        <a:pt x="81" y="30"/>
                      </a:lnTo>
                      <a:lnTo>
                        <a:pt x="81" y="0"/>
                      </a:lnTo>
                      <a:lnTo>
                        <a:pt x="0" y="5"/>
                      </a:lnTo>
                    </a:path>
                  </a:pathLst>
                </a:custGeom>
                <a:gradFill rotWithShape="0">
                  <a:gsLst>
                    <a:gs pos="0">
                      <a:srgbClr val="FFFFFF">
                        <a:gamma/>
                        <a:shade val="69804"/>
                        <a:invGamma/>
                      </a:srgbClr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8729" name="Freeform 505"/>
                <p:cNvSpPr>
                  <a:spLocks/>
                </p:cNvSpPr>
                <p:nvPr/>
              </p:nvSpPr>
              <p:spPr bwMode="auto">
                <a:xfrm>
                  <a:off x="1647" y="3240"/>
                  <a:ext cx="31" cy="31"/>
                </a:xfrm>
                <a:custGeom>
                  <a:avLst/>
                  <a:gdLst>
                    <a:gd name="T0" fmla="*/ 15 w 31"/>
                    <a:gd name="T1" fmla="*/ 30 h 31"/>
                    <a:gd name="T2" fmla="*/ 25 w 31"/>
                    <a:gd name="T3" fmla="*/ 25 h 31"/>
                    <a:gd name="T4" fmla="*/ 30 w 31"/>
                    <a:gd name="T5" fmla="*/ 15 h 31"/>
                    <a:gd name="T6" fmla="*/ 26 w 31"/>
                    <a:gd name="T7" fmla="*/ 4 h 31"/>
                    <a:gd name="T8" fmla="*/ 15 w 31"/>
                    <a:gd name="T9" fmla="*/ 0 h 31"/>
                    <a:gd name="T10" fmla="*/ 5 w 31"/>
                    <a:gd name="T11" fmla="*/ 4 h 31"/>
                    <a:gd name="T12" fmla="*/ 0 w 31"/>
                    <a:gd name="T13" fmla="*/ 15 h 31"/>
                    <a:gd name="T14" fmla="*/ 4 w 31"/>
                    <a:gd name="T15" fmla="*/ 25 h 31"/>
                    <a:gd name="T16" fmla="*/ 15 w 31"/>
                    <a:gd name="T17" fmla="*/ 3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31">
                      <a:moveTo>
                        <a:pt x="15" y="30"/>
                      </a:moveTo>
                      <a:lnTo>
                        <a:pt x="25" y="25"/>
                      </a:lnTo>
                      <a:lnTo>
                        <a:pt x="30" y="15"/>
                      </a:lnTo>
                      <a:lnTo>
                        <a:pt x="26" y="4"/>
                      </a:lnTo>
                      <a:lnTo>
                        <a:pt x="15" y="0"/>
                      </a:lnTo>
                      <a:lnTo>
                        <a:pt x="5" y="4"/>
                      </a:lnTo>
                      <a:lnTo>
                        <a:pt x="0" y="15"/>
                      </a:lnTo>
                      <a:lnTo>
                        <a:pt x="4" y="25"/>
                      </a:lnTo>
                      <a:lnTo>
                        <a:pt x="15" y="30"/>
                      </a:lnTo>
                    </a:path>
                  </a:pathLst>
                </a:custGeom>
                <a:solidFill>
                  <a:schemeClr val="hlink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8730" name="Freeform 506"/>
                <p:cNvSpPr>
                  <a:spLocks/>
                </p:cNvSpPr>
                <p:nvPr/>
              </p:nvSpPr>
              <p:spPr bwMode="auto">
                <a:xfrm>
                  <a:off x="1297" y="3261"/>
                  <a:ext cx="31" cy="31"/>
                </a:xfrm>
                <a:custGeom>
                  <a:avLst/>
                  <a:gdLst>
                    <a:gd name="T0" fmla="*/ 15 w 31"/>
                    <a:gd name="T1" fmla="*/ 30 h 31"/>
                    <a:gd name="T2" fmla="*/ 25 w 31"/>
                    <a:gd name="T3" fmla="*/ 26 h 31"/>
                    <a:gd name="T4" fmla="*/ 30 w 31"/>
                    <a:gd name="T5" fmla="*/ 15 h 31"/>
                    <a:gd name="T6" fmla="*/ 26 w 31"/>
                    <a:gd name="T7" fmla="*/ 4 h 31"/>
                    <a:gd name="T8" fmla="*/ 15 w 31"/>
                    <a:gd name="T9" fmla="*/ 0 h 31"/>
                    <a:gd name="T10" fmla="*/ 5 w 31"/>
                    <a:gd name="T11" fmla="*/ 4 h 31"/>
                    <a:gd name="T12" fmla="*/ 0 w 31"/>
                    <a:gd name="T13" fmla="*/ 15 h 31"/>
                    <a:gd name="T14" fmla="*/ 4 w 31"/>
                    <a:gd name="T15" fmla="*/ 25 h 31"/>
                    <a:gd name="T16" fmla="*/ 15 w 31"/>
                    <a:gd name="T17" fmla="*/ 3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31">
                      <a:moveTo>
                        <a:pt x="15" y="30"/>
                      </a:moveTo>
                      <a:lnTo>
                        <a:pt x="25" y="26"/>
                      </a:lnTo>
                      <a:lnTo>
                        <a:pt x="30" y="15"/>
                      </a:lnTo>
                      <a:lnTo>
                        <a:pt x="26" y="4"/>
                      </a:lnTo>
                      <a:lnTo>
                        <a:pt x="15" y="0"/>
                      </a:lnTo>
                      <a:lnTo>
                        <a:pt x="5" y="4"/>
                      </a:lnTo>
                      <a:lnTo>
                        <a:pt x="0" y="15"/>
                      </a:lnTo>
                      <a:lnTo>
                        <a:pt x="4" y="25"/>
                      </a:lnTo>
                      <a:lnTo>
                        <a:pt x="15" y="30"/>
                      </a:lnTo>
                    </a:path>
                  </a:pathLst>
                </a:custGeom>
                <a:solidFill>
                  <a:schemeClr val="hlink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8731" name="Freeform 507"/>
                <p:cNvSpPr>
                  <a:spLocks/>
                </p:cNvSpPr>
                <p:nvPr/>
              </p:nvSpPr>
              <p:spPr bwMode="auto">
                <a:xfrm>
                  <a:off x="1281" y="3074"/>
                  <a:ext cx="162" cy="442"/>
                </a:xfrm>
                <a:custGeom>
                  <a:avLst/>
                  <a:gdLst>
                    <a:gd name="T0" fmla="*/ 161 w 162"/>
                    <a:gd name="T1" fmla="*/ 440 h 442"/>
                    <a:gd name="T2" fmla="*/ 100 w 162"/>
                    <a:gd name="T3" fmla="*/ 441 h 442"/>
                    <a:gd name="T4" fmla="*/ 88 w 162"/>
                    <a:gd name="T5" fmla="*/ 428 h 442"/>
                    <a:gd name="T6" fmla="*/ 88 w 162"/>
                    <a:gd name="T7" fmla="*/ 403 h 442"/>
                    <a:gd name="T8" fmla="*/ 133 w 162"/>
                    <a:gd name="T9" fmla="*/ 403 h 442"/>
                    <a:gd name="T10" fmla="*/ 132 w 162"/>
                    <a:gd name="T11" fmla="*/ 353 h 442"/>
                    <a:gd name="T12" fmla="*/ 88 w 162"/>
                    <a:gd name="T13" fmla="*/ 353 h 442"/>
                    <a:gd name="T14" fmla="*/ 88 w 162"/>
                    <a:gd name="T15" fmla="*/ 314 h 442"/>
                    <a:gd name="T16" fmla="*/ 104 w 162"/>
                    <a:gd name="T17" fmla="*/ 313 h 442"/>
                    <a:gd name="T18" fmla="*/ 106 w 162"/>
                    <a:gd name="T19" fmla="*/ 307 h 442"/>
                    <a:gd name="T20" fmla="*/ 106 w 162"/>
                    <a:gd name="T21" fmla="*/ 177 h 442"/>
                    <a:gd name="T22" fmla="*/ 0 w 162"/>
                    <a:gd name="T23" fmla="*/ 177 h 442"/>
                    <a:gd name="T24" fmla="*/ 0 w 162"/>
                    <a:gd name="T25" fmla="*/ 130 h 442"/>
                    <a:gd name="T26" fmla="*/ 11 w 162"/>
                    <a:gd name="T27" fmla="*/ 100 h 442"/>
                    <a:gd name="T28" fmla="*/ 30 w 162"/>
                    <a:gd name="T29" fmla="*/ 100 h 442"/>
                    <a:gd name="T30" fmla="*/ 30 w 162"/>
                    <a:gd name="T31" fmla="*/ 133 h 442"/>
                    <a:gd name="T32" fmla="*/ 117 w 162"/>
                    <a:gd name="T33" fmla="*/ 133 h 442"/>
                    <a:gd name="T34" fmla="*/ 117 w 162"/>
                    <a:gd name="T35" fmla="*/ 0 h 442"/>
                    <a:gd name="T36" fmla="*/ 132 w 162"/>
                    <a:gd name="T37" fmla="*/ 0 h 442"/>
                    <a:gd name="T38" fmla="*/ 132 w 162"/>
                    <a:gd name="T39" fmla="*/ 302 h 442"/>
                    <a:gd name="T40" fmla="*/ 161 w 162"/>
                    <a:gd name="T41" fmla="*/ 302 h 442"/>
                    <a:gd name="T42" fmla="*/ 161 w 162"/>
                    <a:gd name="T43" fmla="*/ 440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62" h="442">
                      <a:moveTo>
                        <a:pt x="161" y="440"/>
                      </a:moveTo>
                      <a:lnTo>
                        <a:pt x="100" y="441"/>
                      </a:lnTo>
                      <a:lnTo>
                        <a:pt x="88" y="428"/>
                      </a:lnTo>
                      <a:lnTo>
                        <a:pt x="88" y="403"/>
                      </a:lnTo>
                      <a:lnTo>
                        <a:pt x="133" y="403"/>
                      </a:lnTo>
                      <a:lnTo>
                        <a:pt x="132" y="353"/>
                      </a:lnTo>
                      <a:lnTo>
                        <a:pt x="88" y="353"/>
                      </a:lnTo>
                      <a:lnTo>
                        <a:pt x="88" y="314"/>
                      </a:lnTo>
                      <a:lnTo>
                        <a:pt x="104" y="313"/>
                      </a:lnTo>
                      <a:lnTo>
                        <a:pt x="106" y="307"/>
                      </a:lnTo>
                      <a:lnTo>
                        <a:pt x="106" y="177"/>
                      </a:lnTo>
                      <a:lnTo>
                        <a:pt x="0" y="177"/>
                      </a:lnTo>
                      <a:lnTo>
                        <a:pt x="0" y="130"/>
                      </a:lnTo>
                      <a:lnTo>
                        <a:pt x="11" y="100"/>
                      </a:lnTo>
                      <a:lnTo>
                        <a:pt x="30" y="100"/>
                      </a:lnTo>
                      <a:lnTo>
                        <a:pt x="30" y="133"/>
                      </a:lnTo>
                      <a:lnTo>
                        <a:pt x="117" y="133"/>
                      </a:lnTo>
                      <a:lnTo>
                        <a:pt x="117" y="0"/>
                      </a:lnTo>
                      <a:lnTo>
                        <a:pt x="132" y="0"/>
                      </a:lnTo>
                      <a:lnTo>
                        <a:pt x="132" y="302"/>
                      </a:lnTo>
                      <a:lnTo>
                        <a:pt x="161" y="302"/>
                      </a:lnTo>
                      <a:lnTo>
                        <a:pt x="161" y="440"/>
                      </a:lnTo>
                    </a:path>
                  </a:pathLst>
                </a:custGeom>
                <a:solidFill>
                  <a:srgbClr val="FFCC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8732" name="Freeform 508"/>
                <p:cNvSpPr>
                  <a:spLocks/>
                </p:cNvSpPr>
                <p:nvPr/>
              </p:nvSpPr>
              <p:spPr bwMode="auto">
                <a:xfrm>
                  <a:off x="1527" y="3076"/>
                  <a:ext cx="165" cy="440"/>
                </a:xfrm>
                <a:custGeom>
                  <a:avLst/>
                  <a:gdLst>
                    <a:gd name="T0" fmla="*/ 0 w 165"/>
                    <a:gd name="T1" fmla="*/ 439 h 440"/>
                    <a:gd name="T2" fmla="*/ 64 w 165"/>
                    <a:gd name="T3" fmla="*/ 439 h 440"/>
                    <a:gd name="T4" fmla="*/ 76 w 165"/>
                    <a:gd name="T5" fmla="*/ 426 h 440"/>
                    <a:gd name="T6" fmla="*/ 76 w 165"/>
                    <a:gd name="T7" fmla="*/ 401 h 440"/>
                    <a:gd name="T8" fmla="*/ 31 w 165"/>
                    <a:gd name="T9" fmla="*/ 401 h 440"/>
                    <a:gd name="T10" fmla="*/ 31 w 165"/>
                    <a:gd name="T11" fmla="*/ 351 h 440"/>
                    <a:gd name="T12" fmla="*/ 76 w 165"/>
                    <a:gd name="T13" fmla="*/ 351 h 440"/>
                    <a:gd name="T14" fmla="*/ 76 w 165"/>
                    <a:gd name="T15" fmla="*/ 312 h 440"/>
                    <a:gd name="T16" fmla="*/ 60 w 165"/>
                    <a:gd name="T17" fmla="*/ 311 h 440"/>
                    <a:gd name="T18" fmla="*/ 60 w 165"/>
                    <a:gd name="T19" fmla="*/ 305 h 440"/>
                    <a:gd name="T20" fmla="*/ 60 w 165"/>
                    <a:gd name="T21" fmla="*/ 175 h 440"/>
                    <a:gd name="T22" fmla="*/ 164 w 165"/>
                    <a:gd name="T23" fmla="*/ 175 h 440"/>
                    <a:gd name="T24" fmla="*/ 164 w 165"/>
                    <a:gd name="T25" fmla="*/ 128 h 440"/>
                    <a:gd name="T26" fmla="*/ 153 w 165"/>
                    <a:gd name="T27" fmla="*/ 98 h 440"/>
                    <a:gd name="T28" fmla="*/ 134 w 165"/>
                    <a:gd name="T29" fmla="*/ 98 h 440"/>
                    <a:gd name="T30" fmla="*/ 134 w 165"/>
                    <a:gd name="T31" fmla="*/ 131 h 440"/>
                    <a:gd name="T32" fmla="*/ 48 w 165"/>
                    <a:gd name="T33" fmla="*/ 131 h 440"/>
                    <a:gd name="T34" fmla="*/ 48 w 165"/>
                    <a:gd name="T35" fmla="*/ 0 h 440"/>
                    <a:gd name="T36" fmla="*/ 32 w 165"/>
                    <a:gd name="T37" fmla="*/ 0 h 440"/>
                    <a:gd name="T38" fmla="*/ 32 w 165"/>
                    <a:gd name="T39" fmla="*/ 300 h 440"/>
                    <a:gd name="T40" fmla="*/ 0 w 165"/>
                    <a:gd name="T41" fmla="*/ 300 h 440"/>
                    <a:gd name="T42" fmla="*/ 0 w 165"/>
                    <a:gd name="T43" fmla="*/ 439 h 4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65" h="440">
                      <a:moveTo>
                        <a:pt x="0" y="439"/>
                      </a:moveTo>
                      <a:lnTo>
                        <a:pt x="64" y="439"/>
                      </a:lnTo>
                      <a:lnTo>
                        <a:pt x="76" y="426"/>
                      </a:lnTo>
                      <a:lnTo>
                        <a:pt x="76" y="401"/>
                      </a:lnTo>
                      <a:lnTo>
                        <a:pt x="31" y="401"/>
                      </a:lnTo>
                      <a:lnTo>
                        <a:pt x="31" y="351"/>
                      </a:lnTo>
                      <a:lnTo>
                        <a:pt x="76" y="351"/>
                      </a:lnTo>
                      <a:lnTo>
                        <a:pt x="76" y="312"/>
                      </a:lnTo>
                      <a:lnTo>
                        <a:pt x="60" y="311"/>
                      </a:lnTo>
                      <a:lnTo>
                        <a:pt x="60" y="305"/>
                      </a:lnTo>
                      <a:lnTo>
                        <a:pt x="60" y="175"/>
                      </a:lnTo>
                      <a:lnTo>
                        <a:pt x="164" y="175"/>
                      </a:lnTo>
                      <a:lnTo>
                        <a:pt x="164" y="128"/>
                      </a:lnTo>
                      <a:lnTo>
                        <a:pt x="153" y="98"/>
                      </a:lnTo>
                      <a:lnTo>
                        <a:pt x="134" y="98"/>
                      </a:lnTo>
                      <a:lnTo>
                        <a:pt x="134" y="131"/>
                      </a:lnTo>
                      <a:lnTo>
                        <a:pt x="48" y="131"/>
                      </a:lnTo>
                      <a:lnTo>
                        <a:pt x="48" y="0"/>
                      </a:lnTo>
                      <a:lnTo>
                        <a:pt x="32" y="0"/>
                      </a:lnTo>
                      <a:lnTo>
                        <a:pt x="32" y="300"/>
                      </a:lnTo>
                      <a:lnTo>
                        <a:pt x="0" y="300"/>
                      </a:lnTo>
                      <a:lnTo>
                        <a:pt x="0" y="439"/>
                      </a:lnTo>
                    </a:path>
                  </a:pathLst>
                </a:custGeom>
                <a:solidFill>
                  <a:srgbClr val="FFCC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8733" name="Line 509"/>
                <p:cNvSpPr>
                  <a:spLocks noChangeShapeType="1"/>
                </p:cNvSpPr>
                <p:nvPr/>
              </p:nvSpPr>
              <p:spPr bwMode="auto">
                <a:xfrm>
                  <a:off x="1451" y="3525"/>
                  <a:ext cx="66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8734" name="Line 510"/>
                <p:cNvSpPr>
                  <a:spLocks noChangeShapeType="1"/>
                </p:cNvSpPr>
                <p:nvPr/>
              </p:nvSpPr>
              <p:spPr bwMode="auto">
                <a:xfrm>
                  <a:off x="1451" y="3543"/>
                  <a:ext cx="66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308735" name="Freeform 511"/>
              <p:cNvSpPr>
                <a:spLocks/>
              </p:cNvSpPr>
              <p:nvPr/>
            </p:nvSpPr>
            <p:spPr bwMode="auto">
              <a:xfrm>
                <a:off x="1601" y="3020"/>
                <a:ext cx="557" cy="580"/>
              </a:xfrm>
              <a:custGeom>
                <a:avLst/>
                <a:gdLst>
                  <a:gd name="T0" fmla="*/ 187 w 557"/>
                  <a:gd name="T1" fmla="*/ 554 h 580"/>
                  <a:gd name="T2" fmla="*/ 187 w 557"/>
                  <a:gd name="T3" fmla="*/ 501 h 580"/>
                  <a:gd name="T4" fmla="*/ 168 w 557"/>
                  <a:gd name="T5" fmla="*/ 487 h 580"/>
                  <a:gd name="T6" fmla="*/ 187 w 557"/>
                  <a:gd name="T7" fmla="*/ 476 h 580"/>
                  <a:gd name="T8" fmla="*/ 152 w 557"/>
                  <a:gd name="T9" fmla="*/ 454 h 580"/>
                  <a:gd name="T10" fmla="*/ 152 w 557"/>
                  <a:gd name="T11" fmla="*/ 450 h 580"/>
                  <a:gd name="T12" fmla="*/ 187 w 557"/>
                  <a:gd name="T13" fmla="*/ 429 h 580"/>
                  <a:gd name="T14" fmla="*/ 152 w 557"/>
                  <a:gd name="T15" fmla="*/ 407 h 580"/>
                  <a:gd name="T16" fmla="*/ 152 w 557"/>
                  <a:gd name="T17" fmla="*/ 403 h 580"/>
                  <a:gd name="T18" fmla="*/ 187 w 557"/>
                  <a:gd name="T19" fmla="*/ 381 h 580"/>
                  <a:gd name="T20" fmla="*/ 152 w 557"/>
                  <a:gd name="T21" fmla="*/ 359 h 580"/>
                  <a:gd name="T22" fmla="*/ 152 w 557"/>
                  <a:gd name="T23" fmla="*/ 355 h 580"/>
                  <a:gd name="T24" fmla="*/ 187 w 557"/>
                  <a:gd name="T25" fmla="*/ 334 h 580"/>
                  <a:gd name="T26" fmla="*/ 152 w 557"/>
                  <a:gd name="T27" fmla="*/ 312 h 580"/>
                  <a:gd name="T28" fmla="*/ 152 w 557"/>
                  <a:gd name="T29" fmla="*/ 308 h 580"/>
                  <a:gd name="T30" fmla="*/ 187 w 557"/>
                  <a:gd name="T31" fmla="*/ 287 h 580"/>
                  <a:gd name="T32" fmla="*/ 152 w 557"/>
                  <a:gd name="T33" fmla="*/ 265 h 580"/>
                  <a:gd name="T34" fmla="*/ 152 w 557"/>
                  <a:gd name="T35" fmla="*/ 157 h 580"/>
                  <a:gd name="T36" fmla="*/ 126 w 557"/>
                  <a:gd name="T37" fmla="*/ 98 h 580"/>
                  <a:gd name="T38" fmla="*/ 126 w 557"/>
                  <a:gd name="T39" fmla="*/ 69 h 580"/>
                  <a:gd name="T40" fmla="*/ 112 w 557"/>
                  <a:gd name="T41" fmla="*/ 55 h 580"/>
                  <a:gd name="T42" fmla="*/ 58 w 557"/>
                  <a:gd name="T43" fmla="*/ 55 h 580"/>
                  <a:gd name="T44" fmla="*/ 12 w 557"/>
                  <a:gd name="T45" fmla="*/ 104 h 580"/>
                  <a:gd name="T46" fmla="*/ 0 w 557"/>
                  <a:gd name="T47" fmla="*/ 104 h 580"/>
                  <a:gd name="T48" fmla="*/ 0 w 557"/>
                  <a:gd name="T49" fmla="*/ 1 h 580"/>
                  <a:gd name="T50" fmla="*/ 173 w 557"/>
                  <a:gd name="T51" fmla="*/ 0 h 580"/>
                  <a:gd name="T52" fmla="*/ 173 w 557"/>
                  <a:gd name="T53" fmla="*/ 59 h 580"/>
                  <a:gd name="T54" fmla="*/ 183 w 557"/>
                  <a:gd name="T55" fmla="*/ 92 h 580"/>
                  <a:gd name="T56" fmla="*/ 194 w 557"/>
                  <a:gd name="T57" fmla="*/ 98 h 580"/>
                  <a:gd name="T58" fmla="*/ 518 w 557"/>
                  <a:gd name="T59" fmla="*/ 107 h 580"/>
                  <a:gd name="T60" fmla="*/ 556 w 557"/>
                  <a:gd name="T61" fmla="*/ 141 h 580"/>
                  <a:gd name="T62" fmla="*/ 556 w 557"/>
                  <a:gd name="T63" fmla="*/ 179 h 580"/>
                  <a:gd name="T64" fmla="*/ 512 w 557"/>
                  <a:gd name="T65" fmla="*/ 179 h 580"/>
                  <a:gd name="T66" fmla="*/ 512 w 557"/>
                  <a:gd name="T67" fmla="*/ 229 h 580"/>
                  <a:gd name="T68" fmla="*/ 556 w 557"/>
                  <a:gd name="T69" fmla="*/ 229 h 580"/>
                  <a:gd name="T70" fmla="*/ 556 w 557"/>
                  <a:gd name="T71" fmla="*/ 310 h 580"/>
                  <a:gd name="T72" fmla="*/ 512 w 557"/>
                  <a:gd name="T73" fmla="*/ 310 h 580"/>
                  <a:gd name="T74" fmla="*/ 490 w 557"/>
                  <a:gd name="T75" fmla="*/ 264 h 580"/>
                  <a:gd name="T76" fmla="*/ 449 w 557"/>
                  <a:gd name="T77" fmla="*/ 264 h 580"/>
                  <a:gd name="T78" fmla="*/ 449 w 557"/>
                  <a:gd name="T79" fmla="*/ 370 h 580"/>
                  <a:gd name="T80" fmla="*/ 390 w 557"/>
                  <a:gd name="T81" fmla="*/ 370 h 580"/>
                  <a:gd name="T82" fmla="*/ 390 w 557"/>
                  <a:gd name="T83" fmla="*/ 207 h 580"/>
                  <a:gd name="T84" fmla="*/ 274 w 557"/>
                  <a:gd name="T85" fmla="*/ 207 h 580"/>
                  <a:gd name="T86" fmla="*/ 274 w 557"/>
                  <a:gd name="T87" fmla="*/ 188 h 580"/>
                  <a:gd name="T88" fmla="*/ 262 w 557"/>
                  <a:gd name="T89" fmla="*/ 188 h 580"/>
                  <a:gd name="T90" fmla="*/ 245 w 557"/>
                  <a:gd name="T91" fmla="*/ 204 h 580"/>
                  <a:gd name="T92" fmla="*/ 245 w 557"/>
                  <a:gd name="T93" fmla="*/ 579 h 580"/>
                  <a:gd name="T94" fmla="*/ 163 w 557"/>
                  <a:gd name="T95" fmla="*/ 579 h 580"/>
                  <a:gd name="T96" fmla="*/ 187 w 557"/>
                  <a:gd name="T97" fmla="*/ 554 h 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57" h="580">
                    <a:moveTo>
                      <a:pt x="187" y="554"/>
                    </a:moveTo>
                    <a:lnTo>
                      <a:pt x="187" y="501"/>
                    </a:lnTo>
                    <a:lnTo>
                      <a:pt x="168" y="487"/>
                    </a:lnTo>
                    <a:lnTo>
                      <a:pt x="187" y="476"/>
                    </a:lnTo>
                    <a:lnTo>
                      <a:pt x="152" y="454"/>
                    </a:lnTo>
                    <a:lnTo>
                      <a:pt x="152" y="450"/>
                    </a:lnTo>
                    <a:lnTo>
                      <a:pt x="187" y="429"/>
                    </a:lnTo>
                    <a:lnTo>
                      <a:pt x="152" y="407"/>
                    </a:lnTo>
                    <a:lnTo>
                      <a:pt x="152" y="403"/>
                    </a:lnTo>
                    <a:lnTo>
                      <a:pt x="187" y="381"/>
                    </a:lnTo>
                    <a:lnTo>
                      <a:pt x="152" y="359"/>
                    </a:lnTo>
                    <a:lnTo>
                      <a:pt x="152" y="355"/>
                    </a:lnTo>
                    <a:lnTo>
                      <a:pt x="187" y="334"/>
                    </a:lnTo>
                    <a:lnTo>
                      <a:pt x="152" y="312"/>
                    </a:lnTo>
                    <a:lnTo>
                      <a:pt x="152" y="308"/>
                    </a:lnTo>
                    <a:lnTo>
                      <a:pt x="187" y="287"/>
                    </a:lnTo>
                    <a:lnTo>
                      <a:pt x="152" y="265"/>
                    </a:lnTo>
                    <a:lnTo>
                      <a:pt x="152" y="157"/>
                    </a:lnTo>
                    <a:lnTo>
                      <a:pt x="126" y="98"/>
                    </a:lnTo>
                    <a:lnTo>
                      <a:pt x="126" y="69"/>
                    </a:lnTo>
                    <a:lnTo>
                      <a:pt x="112" y="55"/>
                    </a:lnTo>
                    <a:lnTo>
                      <a:pt x="58" y="55"/>
                    </a:lnTo>
                    <a:lnTo>
                      <a:pt x="12" y="104"/>
                    </a:lnTo>
                    <a:lnTo>
                      <a:pt x="0" y="104"/>
                    </a:lnTo>
                    <a:lnTo>
                      <a:pt x="0" y="1"/>
                    </a:lnTo>
                    <a:lnTo>
                      <a:pt x="173" y="0"/>
                    </a:lnTo>
                    <a:lnTo>
                      <a:pt x="173" y="59"/>
                    </a:lnTo>
                    <a:lnTo>
                      <a:pt x="183" y="92"/>
                    </a:lnTo>
                    <a:lnTo>
                      <a:pt x="194" y="98"/>
                    </a:lnTo>
                    <a:lnTo>
                      <a:pt x="518" y="107"/>
                    </a:lnTo>
                    <a:lnTo>
                      <a:pt x="556" y="141"/>
                    </a:lnTo>
                    <a:lnTo>
                      <a:pt x="556" y="179"/>
                    </a:lnTo>
                    <a:lnTo>
                      <a:pt x="512" y="179"/>
                    </a:lnTo>
                    <a:lnTo>
                      <a:pt x="512" y="229"/>
                    </a:lnTo>
                    <a:lnTo>
                      <a:pt x="556" y="229"/>
                    </a:lnTo>
                    <a:lnTo>
                      <a:pt x="556" y="310"/>
                    </a:lnTo>
                    <a:lnTo>
                      <a:pt x="512" y="310"/>
                    </a:lnTo>
                    <a:lnTo>
                      <a:pt x="490" y="264"/>
                    </a:lnTo>
                    <a:lnTo>
                      <a:pt x="449" y="264"/>
                    </a:lnTo>
                    <a:lnTo>
                      <a:pt x="449" y="370"/>
                    </a:lnTo>
                    <a:lnTo>
                      <a:pt x="390" y="370"/>
                    </a:lnTo>
                    <a:lnTo>
                      <a:pt x="390" y="207"/>
                    </a:lnTo>
                    <a:lnTo>
                      <a:pt x="274" y="207"/>
                    </a:lnTo>
                    <a:lnTo>
                      <a:pt x="274" y="188"/>
                    </a:lnTo>
                    <a:lnTo>
                      <a:pt x="262" y="188"/>
                    </a:lnTo>
                    <a:lnTo>
                      <a:pt x="245" y="204"/>
                    </a:lnTo>
                    <a:lnTo>
                      <a:pt x="245" y="579"/>
                    </a:lnTo>
                    <a:lnTo>
                      <a:pt x="163" y="579"/>
                    </a:lnTo>
                    <a:lnTo>
                      <a:pt x="187" y="554"/>
                    </a:lnTo>
                  </a:path>
                </a:pathLst>
              </a:custGeom>
              <a:solidFill>
                <a:srgbClr val="CBCBCB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736" name="Freeform 512"/>
              <p:cNvSpPr>
                <a:spLocks/>
              </p:cNvSpPr>
              <p:nvPr/>
            </p:nvSpPr>
            <p:spPr bwMode="auto">
              <a:xfrm>
                <a:off x="921" y="3301"/>
                <a:ext cx="201" cy="298"/>
              </a:xfrm>
              <a:custGeom>
                <a:avLst/>
                <a:gdLst>
                  <a:gd name="T0" fmla="*/ 198 w 201"/>
                  <a:gd name="T1" fmla="*/ 297 h 298"/>
                  <a:gd name="T2" fmla="*/ 168 w 201"/>
                  <a:gd name="T3" fmla="*/ 296 h 298"/>
                  <a:gd name="T4" fmla="*/ 62 w 201"/>
                  <a:gd name="T5" fmla="*/ 153 h 298"/>
                  <a:gd name="T6" fmla="*/ 42 w 201"/>
                  <a:gd name="T7" fmla="*/ 153 h 298"/>
                  <a:gd name="T8" fmla="*/ 0 w 201"/>
                  <a:gd name="T9" fmla="*/ 114 h 298"/>
                  <a:gd name="T10" fmla="*/ 0 w 201"/>
                  <a:gd name="T11" fmla="*/ 91 h 298"/>
                  <a:gd name="T12" fmla="*/ 60 w 201"/>
                  <a:gd name="T13" fmla="*/ 89 h 298"/>
                  <a:gd name="T14" fmla="*/ 60 w 201"/>
                  <a:gd name="T15" fmla="*/ 1 h 298"/>
                  <a:gd name="T16" fmla="*/ 158 w 201"/>
                  <a:gd name="T17" fmla="*/ 0 h 298"/>
                  <a:gd name="T18" fmla="*/ 158 w 201"/>
                  <a:gd name="T19" fmla="*/ 174 h 298"/>
                  <a:gd name="T20" fmla="*/ 200 w 201"/>
                  <a:gd name="T21" fmla="*/ 238 h 298"/>
                  <a:gd name="T22" fmla="*/ 198 w 201"/>
                  <a:gd name="T23" fmla="*/ 297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1" h="298">
                    <a:moveTo>
                      <a:pt x="198" y="297"/>
                    </a:moveTo>
                    <a:lnTo>
                      <a:pt x="168" y="296"/>
                    </a:lnTo>
                    <a:lnTo>
                      <a:pt x="62" y="153"/>
                    </a:lnTo>
                    <a:lnTo>
                      <a:pt x="42" y="153"/>
                    </a:lnTo>
                    <a:lnTo>
                      <a:pt x="0" y="114"/>
                    </a:lnTo>
                    <a:lnTo>
                      <a:pt x="0" y="91"/>
                    </a:lnTo>
                    <a:lnTo>
                      <a:pt x="60" y="89"/>
                    </a:lnTo>
                    <a:lnTo>
                      <a:pt x="60" y="1"/>
                    </a:lnTo>
                    <a:lnTo>
                      <a:pt x="158" y="0"/>
                    </a:lnTo>
                    <a:lnTo>
                      <a:pt x="158" y="174"/>
                    </a:lnTo>
                    <a:lnTo>
                      <a:pt x="200" y="238"/>
                    </a:lnTo>
                    <a:lnTo>
                      <a:pt x="198" y="297"/>
                    </a:lnTo>
                  </a:path>
                </a:pathLst>
              </a:custGeom>
              <a:solidFill>
                <a:srgbClr val="777777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737" name="Freeform 513"/>
              <p:cNvSpPr>
                <a:spLocks/>
              </p:cNvSpPr>
              <p:nvPr/>
            </p:nvSpPr>
            <p:spPr bwMode="auto">
              <a:xfrm>
                <a:off x="1850" y="3300"/>
                <a:ext cx="201" cy="298"/>
              </a:xfrm>
              <a:custGeom>
                <a:avLst/>
                <a:gdLst>
                  <a:gd name="T0" fmla="*/ 2 w 201"/>
                  <a:gd name="T1" fmla="*/ 297 h 298"/>
                  <a:gd name="T2" fmla="*/ 32 w 201"/>
                  <a:gd name="T3" fmla="*/ 296 h 298"/>
                  <a:gd name="T4" fmla="*/ 138 w 201"/>
                  <a:gd name="T5" fmla="*/ 153 h 298"/>
                  <a:gd name="T6" fmla="*/ 158 w 201"/>
                  <a:gd name="T7" fmla="*/ 153 h 298"/>
                  <a:gd name="T8" fmla="*/ 200 w 201"/>
                  <a:gd name="T9" fmla="*/ 114 h 298"/>
                  <a:gd name="T10" fmla="*/ 200 w 201"/>
                  <a:gd name="T11" fmla="*/ 91 h 298"/>
                  <a:gd name="T12" fmla="*/ 140 w 201"/>
                  <a:gd name="T13" fmla="*/ 89 h 298"/>
                  <a:gd name="T14" fmla="*/ 140 w 201"/>
                  <a:gd name="T15" fmla="*/ 1 h 298"/>
                  <a:gd name="T16" fmla="*/ 42 w 201"/>
                  <a:gd name="T17" fmla="*/ 0 h 298"/>
                  <a:gd name="T18" fmla="*/ 42 w 201"/>
                  <a:gd name="T19" fmla="*/ 174 h 298"/>
                  <a:gd name="T20" fmla="*/ 0 w 201"/>
                  <a:gd name="T21" fmla="*/ 238 h 298"/>
                  <a:gd name="T22" fmla="*/ 2 w 201"/>
                  <a:gd name="T23" fmla="*/ 297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1" h="298">
                    <a:moveTo>
                      <a:pt x="2" y="297"/>
                    </a:moveTo>
                    <a:lnTo>
                      <a:pt x="32" y="296"/>
                    </a:lnTo>
                    <a:lnTo>
                      <a:pt x="138" y="153"/>
                    </a:lnTo>
                    <a:lnTo>
                      <a:pt x="158" y="153"/>
                    </a:lnTo>
                    <a:lnTo>
                      <a:pt x="200" y="114"/>
                    </a:lnTo>
                    <a:lnTo>
                      <a:pt x="200" y="91"/>
                    </a:lnTo>
                    <a:lnTo>
                      <a:pt x="140" y="89"/>
                    </a:lnTo>
                    <a:lnTo>
                      <a:pt x="140" y="1"/>
                    </a:lnTo>
                    <a:lnTo>
                      <a:pt x="42" y="0"/>
                    </a:lnTo>
                    <a:lnTo>
                      <a:pt x="42" y="174"/>
                    </a:lnTo>
                    <a:lnTo>
                      <a:pt x="0" y="238"/>
                    </a:lnTo>
                    <a:lnTo>
                      <a:pt x="2" y="297"/>
                    </a:lnTo>
                  </a:path>
                </a:pathLst>
              </a:custGeom>
              <a:solidFill>
                <a:srgbClr val="777777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08738" name="Group 514"/>
              <p:cNvGrpSpPr>
                <a:grpSpLocks/>
              </p:cNvGrpSpPr>
              <p:nvPr/>
            </p:nvGrpSpPr>
            <p:grpSpPr bwMode="auto">
              <a:xfrm>
                <a:off x="1399" y="1483"/>
                <a:ext cx="179" cy="491"/>
                <a:chOff x="1399" y="1483"/>
                <a:chExt cx="179" cy="491"/>
              </a:xfrm>
            </p:grpSpPr>
            <p:sp>
              <p:nvSpPr>
                <p:cNvPr id="308739" name="Freeform 515"/>
                <p:cNvSpPr>
                  <a:spLocks/>
                </p:cNvSpPr>
                <p:nvPr/>
              </p:nvSpPr>
              <p:spPr bwMode="auto">
                <a:xfrm>
                  <a:off x="1399" y="1483"/>
                  <a:ext cx="179" cy="491"/>
                </a:xfrm>
                <a:custGeom>
                  <a:avLst/>
                  <a:gdLst>
                    <a:gd name="T0" fmla="*/ 155 w 179"/>
                    <a:gd name="T1" fmla="*/ 26 h 491"/>
                    <a:gd name="T2" fmla="*/ 178 w 179"/>
                    <a:gd name="T3" fmla="*/ 1 h 491"/>
                    <a:gd name="T4" fmla="*/ 178 w 179"/>
                    <a:gd name="T5" fmla="*/ 0 h 491"/>
                    <a:gd name="T6" fmla="*/ 0 w 179"/>
                    <a:gd name="T7" fmla="*/ 0 h 491"/>
                    <a:gd name="T8" fmla="*/ 0 w 179"/>
                    <a:gd name="T9" fmla="*/ 26 h 491"/>
                    <a:gd name="T10" fmla="*/ 23 w 179"/>
                    <a:gd name="T11" fmla="*/ 49 h 491"/>
                    <a:gd name="T12" fmla="*/ 0 w 179"/>
                    <a:gd name="T13" fmla="*/ 74 h 491"/>
                    <a:gd name="T14" fmla="*/ 23 w 179"/>
                    <a:gd name="T15" fmla="*/ 97 h 491"/>
                    <a:gd name="T16" fmla="*/ 0 w 179"/>
                    <a:gd name="T17" fmla="*/ 118 h 491"/>
                    <a:gd name="T18" fmla="*/ 23 w 179"/>
                    <a:gd name="T19" fmla="*/ 142 h 491"/>
                    <a:gd name="T20" fmla="*/ 0 w 179"/>
                    <a:gd name="T21" fmla="*/ 167 h 491"/>
                    <a:gd name="T22" fmla="*/ 23 w 179"/>
                    <a:gd name="T23" fmla="*/ 188 h 491"/>
                    <a:gd name="T24" fmla="*/ 0 w 179"/>
                    <a:gd name="T25" fmla="*/ 211 h 491"/>
                    <a:gd name="T26" fmla="*/ 23 w 179"/>
                    <a:gd name="T27" fmla="*/ 235 h 491"/>
                    <a:gd name="T28" fmla="*/ 0 w 179"/>
                    <a:gd name="T29" fmla="*/ 258 h 491"/>
                    <a:gd name="T30" fmla="*/ 23 w 179"/>
                    <a:gd name="T31" fmla="*/ 281 h 491"/>
                    <a:gd name="T32" fmla="*/ 0 w 179"/>
                    <a:gd name="T33" fmla="*/ 304 h 491"/>
                    <a:gd name="T34" fmla="*/ 23 w 179"/>
                    <a:gd name="T35" fmla="*/ 329 h 491"/>
                    <a:gd name="T36" fmla="*/ 0 w 179"/>
                    <a:gd name="T37" fmla="*/ 352 h 491"/>
                    <a:gd name="T38" fmla="*/ 23 w 179"/>
                    <a:gd name="T39" fmla="*/ 374 h 491"/>
                    <a:gd name="T40" fmla="*/ 0 w 179"/>
                    <a:gd name="T41" fmla="*/ 397 h 491"/>
                    <a:gd name="T42" fmla="*/ 23 w 179"/>
                    <a:gd name="T43" fmla="*/ 422 h 491"/>
                    <a:gd name="T44" fmla="*/ 0 w 179"/>
                    <a:gd name="T45" fmla="*/ 445 h 491"/>
                    <a:gd name="T46" fmla="*/ 23 w 179"/>
                    <a:gd name="T47" fmla="*/ 468 h 491"/>
                    <a:gd name="T48" fmla="*/ 23 w 179"/>
                    <a:gd name="T49" fmla="*/ 490 h 491"/>
                    <a:gd name="T50" fmla="*/ 155 w 179"/>
                    <a:gd name="T51" fmla="*/ 490 h 491"/>
                    <a:gd name="T52" fmla="*/ 155 w 179"/>
                    <a:gd name="T53" fmla="*/ 477 h 491"/>
                    <a:gd name="T54" fmla="*/ 172 w 179"/>
                    <a:gd name="T55" fmla="*/ 460 h 491"/>
                    <a:gd name="T56" fmla="*/ 155 w 179"/>
                    <a:gd name="T57" fmla="*/ 445 h 491"/>
                    <a:gd name="T58" fmla="*/ 178 w 179"/>
                    <a:gd name="T59" fmla="*/ 422 h 491"/>
                    <a:gd name="T60" fmla="*/ 155 w 179"/>
                    <a:gd name="T61" fmla="*/ 397 h 491"/>
                    <a:gd name="T62" fmla="*/ 178 w 179"/>
                    <a:gd name="T63" fmla="*/ 374 h 491"/>
                    <a:gd name="T64" fmla="*/ 155 w 179"/>
                    <a:gd name="T65" fmla="*/ 352 h 491"/>
                    <a:gd name="T66" fmla="*/ 178 w 179"/>
                    <a:gd name="T67" fmla="*/ 329 h 491"/>
                    <a:gd name="T68" fmla="*/ 155 w 179"/>
                    <a:gd name="T69" fmla="*/ 304 h 491"/>
                    <a:gd name="T70" fmla="*/ 178 w 179"/>
                    <a:gd name="T71" fmla="*/ 281 h 491"/>
                    <a:gd name="T72" fmla="*/ 155 w 179"/>
                    <a:gd name="T73" fmla="*/ 258 h 491"/>
                    <a:gd name="T74" fmla="*/ 178 w 179"/>
                    <a:gd name="T75" fmla="*/ 235 h 491"/>
                    <a:gd name="T76" fmla="*/ 155 w 179"/>
                    <a:gd name="T77" fmla="*/ 211 h 491"/>
                    <a:gd name="T78" fmla="*/ 178 w 179"/>
                    <a:gd name="T79" fmla="*/ 188 h 491"/>
                    <a:gd name="T80" fmla="*/ 155 w 179"/>
                    <a:gd name="T81" fmla="*/ 167 h 491"/>
                    <a:gd name="T82" fmla="*/ 178 w 179"/>
                    <a:gd name="T83" fmla="*/ 142 h 491"/>
                    <a:gd name="T84" fmla="*/ 155 w 179"/>
                    <a:gd name="T85" fmla="*/ 118 h 491"/>
                    <a:gd name="T86" fmla="*/ 178 w 179"/>
                    <a:gd name="T87" fmla="*/ 97 h 491"/>
                    <a:gd name="T88" fmla="*/ 155 w 179"/>
                    <a:gd name="T89" fmla="*/ 74 h 491"/>
                    <a:gd name="T90" fmla="*/ 178 w 179"/>
                    <a:gd name="T91" fmla="*/ 49 h 491"/>
                    <a:gd name="T92" fmla="*/ 155 w 179"/>
                    <a:gd name="T93" fmla="*/ 26 h 4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79" h="491">
                      <a:moveTo>
                        <a:pt x="155" y="26"/>
                      </a:moveTo>
                      <a:lnTo>
                        <a:pt x="178" y="1"/>
                      </a:lnTo>
                      <a:lnTo>
                        <a:pt x="178" y="0"/>
                      </a:lnTo>
                      <a:lnTo>
                        <a:pt x="0" y="0"/>
                      </a:lnTo>
                      <a:lnTo>
                        <a:pt x="0" y="26"/>
                      </a:lnTo>
                      <a:lnTo>
                        <a:pt x="23" y="49"/>
                      </a:lnTo>
                      <a:lnTo>
                        <a:pt x="0" y="74"/>
                      </a:lnTo>
                      <a:lnTo>
                        <a:pt x="23" y="97"/>
                      </a:lnTo>
                      <a:lnTo>
                        <a:pt x="0" y="118"/>
                      </a:lnTo>
                      <a:lnTo>
                        <a:pt x="23" y="142"/>
                      </a:lnTo>
                      <a:lnTo>
                        <a:pt x="0" y="167"/>
                      </a:lnTo>
                      <a:lnTo>
                        <a:pt x="23" y="188"/>
                      </a:lnTo>
                      <a:lnTo>
                        <a:pt x="0" y="211"/>
                      </a:lnTo>
                      <a:lnTo>
                        <a:pt x="23" y="235"/>
                      </a:lnTo>
                      <a:lnTo>
                        <a:pt x="0" y="258"/>
                      </a:lnTo>
                      <a:lnTo>
                        <a:pt x="23" y="281"/>
                      </a:lnTo>
                      <a:lnTo>
                        <a:pt x="0" y="304"/>
                      </a:lnTo>
                      <a:lnTo>
                        <a:pt x="23" y="329"/>
                      </a:lnTo>
                      <a:lnTo>
                        <a:pt x="0" y="352"/>
                      </a:lnTo>
                      <a:lnTo>
                        <a:pt x="23" y="374"/>
                      </a:lnTo>
                      <a:lnTo>
                        <a:pt x="0" y="397"/>
                      </a:lnTo>
                      <a:lnTo>
                        <a:pt x="23" y="422"/>
                      </a:lnTo>
                      <a:lnTo>
                        <a:pt x="0" y="445"/>
                      </a:lnTo>
                      <a:lnTo>
                        <a:pt x="23" y="468"/>
                      </a:lnTo>
                      <a:lnTo>
                        <a:pt x="23" y="490"/>
                      </a:lnTo>
                      <a:lnTo>
                        <a:pt x="155" y="490"/>
                      </a:lnTo>
                      <a:lnTo>
                        <a:pt x="155" y="477"/>
                      </a:lnTo>
                      <a:lnTo>
                        <a:pt x="172" y="460"/>
                      </a:lnTo>
                      <a:lnTo>
                        <a:pt x="155" y="445"/>
                      </a:lnTo>
                      <a:lnTo>
                        <a:pt x="178" y="422"/>
                      </a:lnTo>
                      <a:lnTo>
                        <a:pt x="155" y="397"/>
                      </a:lnTo>
                      <a:lnTo>
                        <a:pt x="178" y="374"/>
                      </a:lnTo>
                      <a:lnTo>
                        <a:pt x="155" y="352"/>
                      </a:lnTo>
                      <a:lnTo>
                        <a:pt x="178" y="329"/>
                      </a:lnTo>
                      <a:lnTo>
                        <a:pt x="155" y="304"/>
                      </a:lnTo>
                      <a:lnTo>
                        <a:pt x="178" y="281"/>
                      </a:lnTo>
                      <a:lnTo>
                        <a:pt x="155" y="258"/>
                      </a:lnTo>
                      <a:lnTo>
                        <a:pt x="178" y="235"/>
                      </a:lnTo>
                      <a:lnTo>
                        <a:pt x="155" y="211"/>
                      </a:lnTo>
                      <a:lnTo>
                        <a:pt x="178" y="188"/>
                      </a:lnTo>
                      <a:lnTo>
                        <a:pt x="155" y="167"/>
                      </a:lnTo>
                      <a:lnTo>
                        <a:pt x="178" y="142"/>
                      </a:lnTo>
                      <a:lnTo>
                        <a:pt x="155" y="118"/>
                      </a:lnTo>
                      <a:lnTo>
                        <a:pt x="178" y="97"/>
                      </a:lnTo>
                      <a:lnTo>
                        <a:pt x="155" y="74"/>
                      </a:lnTo>
                      <a:lnTo>
                        <a:pt x="178" y="49"/>
                      </a:lnTo>
                      <a:lnTo>
                        <a:pt x="155" y="26"/>
                      </a:lnTo>
                    </a:path>
                  </a:pathLst>
                </a:custGeom>
                <a:gradFill rotWithShape="0">
                  <a:gsLst>
                    <a:gs pos="0">
                      <a:srgbClr val="CBCBCB">
                        <a:gamma/>
                        <a:shade val="60000"/>
                        <a:invGamma/>
                      </a:srgbClr>
                    </a:gs>
                    <a:gs pos="50000">
                      <a:srgbClr val="CBCBCB"/>
                    </a:gs>
                    <a:gs pos="100000">
                      <a:srgbClr val="CBCBCB">
                        <a:gamma/>
                        <a:shade val="60000"/>
                        <a:invGamma/>
                      </a:srgbClr>
                    </a:gs>
                  </a:gsLst>
                  <a:lin ang="0" scaled="1"/>
                </a:gra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8740" name="Line 516"/>
                <p:cNvSpPr>
                  <a:spLocks noChangeShapeType="1"/>
                </p:cNvSpPr>
                <p:nvPr/>
              </p:nvSpPr>
              <p:spPr bwMode="auto">
                <a:xfrm flipH="1" flipV="1">
                  <a:off x="1488" y="1496"/>
                  <a:ext cx="67" cy="1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8741" name="Line 517"/>
                <p:cNvSpPr>
                  <a:spLocks noChangeShapeType="1"/>
                </p:cNvSpPr>
                <p:nvPr/>
              </p:nvSpPr>
              <p:spPr bwMode="auto">
                <a:xfrm flipH="1" flipV="1">
                  <a:off x="1420" y="1534"/>
                  <a:ext cx="135" cy="2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8742" name="Line 518"/>
                <p:cNvSpPr>
                  <a:spLocks noChangeShapeType="1"/>
                </p:cNvSpPr>
                <p:nvPr/>
              </p:nvSpPr>
              <p:spPr bwMode="auto">
                <a:xfrm flipH="1" flipV="1">
                  <a:off x="1420" y="1580"/>
                  <a:ext cx="135" cy="2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8743" name="Line 519"/>
                <p:cNvSpPr>
                  <a:spLocks noChangeShapeType="1"/>
                </p:cNvSpPr>
                <p:nvPr/>
              </p:nvSpPr>
              <p:spPr bwMode="auto">
                <a:xfrm flipH="1" flipV="1">
                  <a:off x="1419" y="1627"/>
                  <a:ext cx="135" cy="2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8744" name="Line 520"/>
                <p:cNvSpPr>
                  <a:spLocks noChangeShapeType="1"/>
                </p:cNvSpPr>
                <p:nvPr/>
              </p:nvSpPr>
              <p:spPr bwMode="auto">
                <a:xfrm flipH="1" flipV="1">
                  <a:off x="1420" y="1672"/>
                  <a:ext cx="135" cy="2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8745" name="Line 521"/>
                <p:cNvSpPr>
                  <a:spLocks noChangeShapeType="1"/>
                </p:cNvSpPr>
                <p:nvPr/>
              </p:nvSpPr>
              <p:spPr bwMode="auto">
                <a:xfrm flipH="1" flipV="1">
                  <a:off x="1420" y="1719"/>
                  <a:ext cx="135" cy="2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8746" name="Line 522"/>
                <p:cNvSpPr>
                  <a:spLocks noChangeShapeType="1"/>
                </p:cNvSpPr>
                <p:nvPr/>
              </p:nvSpPr>
              <p:spPr bwMode="auto">
                <a:xfrm flipH="1" flipV="1">
                  <a:off x="1419" y="1766"/>
                  <a:ext cx="135" cy="2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8747" name="Line 523"/>
                <p:cNvSpPr>
                  <a:spLocks noChangeShapeType="1"/>
                </p:cNvSpPr>
                <p:nvPr/>
              </p:nvSpPr>
              <p:spPr bwMode="auto">
                <a:xfrm flipH="1" flipV="1">
                  <a:off x="1416" y="1812"/>
                  <a:ext cx="135" cy="2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8748" name="Line 524"/>
                <p:cNvSpPr>
                  <a:spLocks noChangeShapeType="1"/>
                </p:cNvSpPr>
                <p:nvPr/>
              </p:nvSpPr>
              <p:spPr bwMode="auto">
                <a:xfrm flipH="1" flipV="1">
                  <a:off x="1415" y="1858"/>
                  <a:ext cx="135" cy="2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8749" name="Line 525"/>
                <p:cNvSpPr>
                  <a:spLocks noChangeShapeType="1"/>
                </p:cNvSpPr>
                <p:nvPr/>
              </p:nvSpPr>
              <p:spPr bwMode="auto">
                <a:xfrm flipH="1" flipV="1">
                  <a:off x="1416" y="1906"/>
                  <a:ext cx="135" cy="2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8750" name="Line 526"/>
                <p:cNvSpPr>
                  <a:spLocks noChangeShapeType="1"/>
                </p:cNvSpPr>
                <p:nvPr/>
              </p:nvSpPr>
              <p:spPr bwMode="auto">
                <a:xfrm flipH="1" flipV="1">
                  <a:off x="1423" y="1949"/>
                  <a:ext cx="62" cy="1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grpSp>
              <p:nvGrpSpPr>
                <p:cNvPr id="308751" name="Group 527"/>
                <p:cNvGrpSpPr>
                  <a:grpSpLocks/>
                </p:cNvGrpSpPr>
                <p:nvPr/>
              </p:nvGrpSpPr>
              <p:grpSpPr bwMode="auto">
                <a:xfrm>
                  <a:off x="1400" y="1509"/>
                  <a:ext cx="173" cy="441"/>
                  <a:chOff x="1400" y="1509"/>
                  <a:chExt cx="173" cy="441"/>
                </a:xfrm>
              </p:grpSpPr>
              <p:sp>
                <p:nvSpPr>
                  <p:cNvPr id="308752" name="Line 52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402" y="1556"/>
                    <a:ext cx="169" cy="24"/>
                  </a:xfrm>
                  <a:prstGeom prst="line">
                    <a:avLst/>
                  </a:prstGeom>
                  <a:noFill/>
                  <a:ln w="12700">
                    <a:solidFill>
                      <a:srgbClr val="CBCBCB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308753" name="Line 52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402" y="1602"/>
                    <a:ext cx="169" cy="24"/>
                  </a:xfrm>
                  <a:prstGeom prst="line">
                    <a:avLst/>
                  </a:prstGeom>
                  <a:noFill/>
                  <a:ln w="12700">
                    <a:solidFill>
                      <a:srgbClr val="CBCBCB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308754" name="Line 53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402" y="1648"/>
                    <a:ext cx="169" cy="24"/>
                  </a:xfrm>
                  <a:prstGeom prst="line">
                    <a:avLst/>
                  </a:prstGeom>
                  <a:noFill/>
                  <a:ln w="12700">
                    <a:solidFill>
                      <a:srgbClr val="CBCBCB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308755" name="Line 53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402" y="1694"/>
                    <a:ext cx="169" cy="24"/>
                  </a:xfrm>
                  <a:prstGeom prst="line">
                    <a:avLst/>
                  </a:prstGeom>
                  <a:noFill/>
                  <a:ln w="12700">
                    <a:solidFill>
                      <a:srgbClr val="CBCBCB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308756" name="Line 53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402" y="1740"/>
                    <a:ext cx="169" cy="24"/>
                  </a:xfrm>
                  <a:prstGeom prst="line">
                    <a:avLst/>
                  </a:prstGeom>
                  <a:noFill/>
                  <a:ln w="12700">
                    <a:solidFill>
                      <a:srgbClr val="CBCBCB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308757" name="Line 53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402" y="1786"/>
                    <a:ext cx="169" cy="24"/>
                  </a:xfrm>
                  <a:prstGeom prst="line">
                    <a:avLst/>
                  </a:prstGeom>
                  <a:noFill/>
                  <a:ln w="12700">
                    <a:solidFill>
                      <a:srgbClr val="CBCBCB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308758" name="Line 53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404" y="1832"/>
                    <a:ext cx="169" cy="24"/>
                  </a:xfrm>
                  <a:prstGeom prst="line">
                    <a:avLst/>
                  </a:prstGeom>
                  <a:noFill/>
                  <a:ln w="12700">
                    <a:solidFill>
                      <a:srgbClr val="CBCBCB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308759" name="Line 53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400" y="1881"/>
                    <a:ext cx="169" cy="24"/>
                  </a:xfrm>
                  <a:prstGeom prst="line">
                    <a:avLst/>
                  </a:prstGeom>
                  <a:noFill/>
                  <a:ln w="12700">
                    <a:solidFill>
                      <a:srgbClr val="CBCBCB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308760" name="Line 53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401" y="1926"/>
                    <a:ext cx="169" cy="24"/>
                  </a:xfrm>
                  <a:prstGeom prst="line">
                    <a:avLst/>
                  </a:prstGeom>
                  <a:noFill/>
                  <a:ln w="12700">
                    <a:solidFill>
                      <a:srgbClr val="CBCBCB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308761" name="Line 53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400" y="1509"/>
                    <a:ext cx="169" cy="24"/>
                  </a:xfrm>
                  <a:prstGeom prst="line">
                    <a:avLst/>
                  </a:prstGeom>
                  <a:noFill/>
                  <a:ln w="12700">
                    <a:solidFill>
                      <a:srgbClr val="CBCBCB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308762" name="Group 538"/>
              <p:cNvGrpSpPr>
                <a:grpSpLocks/>
              </p:cNvGrpSpPr>
              <p:nvPr/>
            </p:nvGrpSpPr>
            <p:grpSpPr bwMode="auto">
              <a:xfrm>
                <a:off x="1192" y="1672"/>
                <a:ext cx="590" cy="224"/>
                <a:chOff x="1192" y="1672"/>
                <a:chExt cx="590" cy="224"/>
              </a:xfrm>
            </p:grpSpPr>
            <p:sp>
              <p:nvSpPr>
                <p:cNvPr id="308763" name="Freeform 539"/>
                <p:cNvSpPr>
                  <a:spLocks/>
                </p:cNvSpPr>
                <p:nvPr/>
              </p:nvSpPr>
              <p:spPr bwMode="auto">
                <a:xfrm>
                  <a:off x="1260" y="1672"/>
                  <a:ext cx="464" cy="137"/>
                </a:xfrm>
                <a:custGeom>
                  <a:avLst/>
                  <a:gdLst>
                    <a:gd name="T0" fmla="*/ 0 w 464"/>
                    <a:gd name="T1" fmla="*/ 42 h 137"/>
                    <a:gd name="T2" fmla="*/ 452 w 464"/>
                    <a:gd name="T3" fmla="*/ 0 h 137"/>
                    <a:gd name="T4" fmla="*/ 463 w 464"/>
                    <a:gd name="T5" fmla="*/ 92 h 137"/>
                    <a:gd name="T6" fmla="*/ 12 w 464"/>
                    <a:gd name="T7" fmla="*/ 136 h 137"/>
                    <a:gd name="T8" fmla="*/ 0 w 464"/>
                    <a:gd name="T9" fmla="*/ 42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4" h="137">
                      <a:moveTo>
                        <a:pt x="0" y="42"/>
                      </a:moveTo>
                      <a:lnTo>
                        <a:pt x="452" y="0"/>
                      </a:lnTo>
                      <a:lnTo>
                        <a:pt x="463" y="92"/>
                      </a:lnTo>
                      <a:lnTo>
                        <a:pt x="12" y="136"/>
                      </a:lnTo>
                      <a:lnTo>
                        <a:pt x="0" y="42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>
                        <a:gamma/>
                        <a:shade val="69804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69804"/>
                        <a:invGamma/>
                      </a:schemeClr>
                    </a:gs>
                  </a:gsLst>
                  <a:lin ang="0" scaled="1"/>
                </a:gra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8764" name="Freeform 540"/>
                <p:cNvSpPr>
                  <a:spLocks/>
                </p:cNvSpPr>
                <p:nvPr/>
              </p:nvSpPr>
              <p:spPr bwMode="auto">
                <a:xfrm>
                  <a:off x="1214" y="1709"/>
                  <a:ext cx="101" cy="102"/>
                </a:xfrm>
                <a:custGeom>
                  <a:avLst/>
                  <a:gdLst>
                    <a:gd name="T0" fmla="*/ 50 w 101"/>
                    <a:gd name="T1" fmla="*/ 101 h 102"/>
                    <a:gd name="T2" fmla="*/ 85 w 101"/>
                    <a:gd name="T3" fmla="*/ 86 h 102"/>
                    <a:gd name="T4" fmla="*/ 100 w 101"/>
                    <a:gd name="T5" fmla="*/ 50 h 102"/>
                    <a:gd name="T6" fmla="*/ 96 w 101"/>
                    <a:gd name="T7" fmla="*/ 31 h 102"/>
                    <a:gd name="T8" fmla="*/ 86 w 101"/>
                    <a:gd name="T9" fmla="*/ 15 h 102"/>
                    <a:gd name="T10" fmla="*/ 50 w 101"/>
                    <a:gd name="T11" fmla="*/ 0 h 102"/>
                    <a:gd name="T12" fmla="*/ 31 w 101"/>
                    <a:gd name="T13" fmla="*/ 4 h 102"/>
                    <a:gd name="T14" fmla="*/ 15 w 101"/>
                    <a:gd name="T15" fmla="*/ 15 h 102"/>
                    <a:gd name="T16" fmla="*/ 0 w 101"/>
                    <a:gd name="T17" fmla="*/ 50 h 102"/>
                    <a:gd name="T18" fmla="*/ 15 w 101"/>
                    <a:gd name="T19" fmla="*/ 86 h 102"/>
                    <a:gd name="T20" fmla="*/ 50 w 101"/>
                    <a:gd name="T2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01" h="102">
                      <a:moveTo>
                        <a:pt x="50" y="101"/>
                      </a:moveTo>
                      <a:lnTo>
                        <a:pt x="85" y="86"/>
                      </a:lnTo>
                      <a:lnTo>
                        <a:pt x="100" y="50"/>
                      </a:lnTo>
                      <a:lnTo>
                        <a:pt x="96" y="31"/>
                      </a:lnTo>
                      <a:lnTo>
                        <a:pt x="86" y="15"/>
                      </a:lnTo>
                      <a:lnTo>
                        <a:pt x="50" y="0"/>
                      </a:lnTo>
                      <a:lnTo>
                        <a:pt x="31" y="4"/>
                      </a:lnTo>
                      <a:lnTo>
                        <a:pt x="15" y="15"/>
                      </a:lnTo>
                      <a:lnTo>
                        <a:pt x="0" y="50"/>
                      </a:lnTo>
                      <a:lnTo>
                        <a:pt x="15" y="86"/>
                      </a:lnTo>
                      <a:lnTo>
                        <a:pt x="50" y="101"/>
                      </a:lnTo>
                    </a:path>
                  </a:pathLst>
                </a:custGeom>
                <a:solidFill>
                  <a:schemeClr val="hlink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8765" name="Freeform 541"/>
                <p:cNvSpPr>
                  <a:spLocks/>
                </p:cNvSpPr>
                <p:nvPr/>
              </p:nvSpPr>
              <p:spPr bwMode="auto">
                <a:xfrm>
                  <a:off x="1658" y="1713"/>
                  <a:ext cx="100" cy="51"/>
                </a:xfrm>
                <a:custGeom>
                  <a:avLst/>
                  <a:gdLst>
                    <a:gd name="T0" fmla="*/ 99 w 100"/>
                    <a:gd name="T1" fmla="*/ 0 h 51"/>
                    <a:gd name="T2" fmla="*/ 96 w 100"/>
                    <a:gd name="T3" fmla="*/ 19 h 51"/>
                    <a:gd name="T4" fmla="*/ 85 w 100"/>
                    <a:gd name="T5" fmla="*/ 35 h 51"/>
                    <a:gd name="T6" fmla="*/ 50 w 100"/>
                    <a:gd name="T7" fmla="*/ 50 h 51"/>
                    <a:gd name="T8" fmla="*/ 15 w 100"/>
                    <a:gd name="T9" fmla="*/ 35 h 51"/>
                    <a:gd name="T10" fmla="*/ 0 w 100"/>
                    <a:gd name="T11" fmla="*/ 0 h 51"/>
                    <a:gd name="T12" fmla="*/ 99 w 100"/>
                    <a:gd name="T13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51">
                      <a:moveTo>
                        <a:pt x="99" y="0"/>
                      </a:moveTo>
                      <a:lnTo>
                        <a:pt x="96" y="19"/>
                      </a:lnTo>
                      <a:lnTo>
                        <a:pt x="85" y="35"/>
                      </a:lnTo>
                      <a:lnTo>
                        <a:pt x="50" y="50"/>
                      </a:lnTo>
                      <a:lnTo>
                        <a:pt x="15" y="35"/>
                      </a:lnTo>
                      <a:lnTo>
                        <a:pt x="0" y="0"/>
                      </a:lnTo>
                      <a:lnTo>
                        <a:pt x="99" y="0"/>
                      </a:lnTo>
                    </a:path>
                  </a:pathLst>
                </a:custGeom>
                <a:solidFill>
                  <a:schemeClr val="hlink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8766" name="Freeform 542"/>
                <p:cNvSpPr>
                  <a:spLocks/>
                </p:cNvSpPr>
                <p:nvPr/>
              </p:nvSpPr>
              <p:spPr bwMode="auto">
                <a:xfrm>
                  <a:off x="1192" y="1672"/>
                  <a:ext cx="590" cy="39"/>
                </a:xfrm>
                <a:custGeom>
                  <a:avLst/>
                  <a:gdLst>
                    <a:gd name="T0" fmla="*/ 589 w 590"/>
                    <a:gd name="T1" fmla="*/ 38 h 39"/>
                    <a:gd name="T2" fmla="*/ 589 w 590"/>
                    <a:gd name="T3" fmla="*/ 0 h 39"/>
                    <a:gd name="T4" fmla="*/ 0 w 590"/>
                    <a:gd name="T5" fmla="*/ 0 h 39"/>
                    <a:gd name="T6" fmla="*/ 0 w 590"/>
                    <a:gd name="T7" fmla="*/ 38 h 39"/>
                    <a:gd name="T8" fmla="*/ 589 w 590"/>
                    <a:gd name="T9" fmla="*/ 38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90" h="39">
                      <a:moveTo>
                        <a:pt x="589" y="38"/>
                      </a:moveTo>
                      <a:lnTo>
                        <a:pt x="589" y="0"/>
                      </a:lnTo>
                      <a:lnTo>
                        <a:pt x="0" y="0"/>
                      </a:lnTo>
                      <a:lnTo>
                        <a:pt x="0" y="38"/>
                      </a:lnTo>
                      <a:lnTo>
                        <a:pt x="589" y="38"/>
                      </a:lnTo>
                    </a:path>
                  </a:pathLst>
                </a:custGeom>
                <a:gradFill rotWithShape="0">
                  <a:gsLst>
                    <a:gs pos="0">
                      <a:srgbClr val="EAEAEA">
                        <a:gamma/>
                        <a:shade val="80000"/>
                        <a:invGamma/>
                      </a:srgbClr>
                    </a:gs>
                    <a:gs pos="50000">
                      <a:srgbClr val="EAEAEA"/>
                    </a:gs>
                    <a:gs pos="100000">
                      <a:srgbClr val="EAEAEA">
                        <a:gamma/>
                        <a:shade val="80000"/>
                        <a:invGamma/>
                      </a:srgbClr>
                    </a:gs>
                  </a:gsLst>
                  <a:lin ang="0" scaled="1"/>
                </a:gra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8767" name="Freeform 543"/>
                <p:cNvSpPr>
                  <a:spLocks/>
                </p:cNvSpPr>
                <p:nvPr/>
              </p:nvSpPr>
              <p:spPr bwMode="auto">
                <a:xfrm>
                  <a:off x="1356" y="1710"/>
                  <a:ext cx="261" cy="186"/>
                </a:xfrm>
                <a:custGeom>
                  <a:avLst/>
                  <a:gdLst>
                    <a:gd name="T0" fmla="*/ 0 w 261"/>
                    <a:gd name="T1" fmla="*/ 185 h 186"/>
                    <a:gd name="T2" fmla="*/ 260 w 261"/>
                    <a:gd name="T3" fmla="*/ 185 h 186"/>
                    <a:gd name="T4" fmla="*/ 260 w 261"/>
                    <a:gd name="T5" fmla="*/ 0 h 186"/>
                    <a:gd name="T6" fmla="*/ 0 w 261"/>
                    <a:gd name="T7" fmla="*/ 0 h 186"/>
                    <a:gd name="T8" fmla="*/ 0 w 261"/>
                    <a:gd name="T9" fmla="*/ 185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1" h="186">
                      <a:moveTo>
                        <a:pt x="0" y="185"/>
                      </a:moveTo>
                      <a:lnTo>
                        <a:pt x="260" y="185"/>
                      </a:lnTo>
                      <a:lnTo>
                        <a:pt x="260" y="0"/>
                      </a:lnTo>
                      <a:lnTo>
                        <a:pt x="0" y="0"/>
                      </a:lnTo>
                      <a:lnTo>
                        <a:pt x="0" y="185"/>
                      </a:lnTo>
                    </a:path>
                  </a:pathLst>
                </a:custGeom>
                <a:gradFill rotWithShape="0">
                  <a:gsLst>
                    <a:gs pos="0">
                      <a:srgbClr val="EAEAEA">
                        <a:gamma/>
                        <a:shade val="80000"/>
                        <a:invGamma/>
                      </a:srgbClr>
                    </a:gs>
                    <a:gs pos="50000">
                      <a:srgbClr val="EAEAEA"/>
                    </a:gs>
                    <a:gs pos="100000">
                      <a:srgbClr val="EAEAEA">
                        <a:gamma/>
                        <a:shade val="80000"/>
                        <a:invGamma/>
                      </a:srgbClr>
                    </a:gs>
                  </a:gsLst>
                  <a:lin ang="0" scaled="1"/>
                </a:gra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308768" name="Group 544"/>
              <p:cNvGrpSpPr>
                <a:grpSpLocks/>
              </p:cNvGrpSpPr>
              <p:nvPr/>
            </p:nvGrpSpPr>
            <p:grpSpPr bwMode="auto">
              <a:xfrm>
                <a:off x="2084" y="1513"/>
                <a:ext cx="730" cy="730"/>
                <a:chOff x="2084" y="1513"/>
                <a:chExt cx="730" cy="730"/>
              </a:xfrm>
            </p:grpSpPr>
            <p:sp>
              <p:nvSpPr>
                <p:cNvPr id="308769" name="Freeform 545"/>
                <p:cNvSpPr>
                  <a:spLocks/>
                </p:cNvSpPr>
                <p:nvPr/>
              </p:nvSpPr>
              <p:spPr bwMode="auto">
                <a:xfrm>
                  <a:off x="2084" y="1513"/>
                  <a:ext cx="730" cy="730"/>
                </a:xfrm>
                <a:custGeom>
                  <a:avLst/>
                  <a:gdLst>
                    <a:gd name="T0" fmla="*/ 326 w 730"/>
                    <a:gd name="T1" fmla="*/ 728 h 730"/>
                    <a:gd name="T2" fmla="*/ 272 w 730"/>
                    <a:gd name="T3" fmla="*/ 717 h 730"/>
                    <a:gd name="T4" fmla="*/ 223 w 730"/>
                    <a:gd name="T5" fmla="*/ 700 h 730"/>
                    <a:gd name="T6" fmla="*/ 175 w 730"/>
                    <a:gd name="T7" fmla="*/ 676 h 730"/>
                    <a:gd name="T8" fmla="*/ 132 w 730"/>
                    <a:gd name="T9" fmla="*/ 645 h 730"/>
                    <a:gd name="T10" fmla="*/ 95 w 730"/>
                    <a:gd name="T11" fmla="*/ 610 h 730"/>
                    <a:gd name="T12" fmla="*/ 62 w 730"/>
                    <a:gd name="T13" fmla="*/ 568 h 730"/>
                    <a:gd name="T14" fmla="*/ 36 w 730"/>
                    <a:gd name="T15" fmla="*/ 522 h 730"/>
                    <a:gd name="T16" fmla="*/ 15 w 730"/>
                    <a:gd name="T17" fmla="*/ 472 h 730"/>
                    <a:gd name="T18" fmla="*/ 3 w 730"/>
                    <a:gd name="T19" fmla="*/ 419 h 730"/>
                    <a:gd name="T20" fmla="*/ 0 w 730"/>
                    <a:gd name="T21" fmla="*/ 364 h 730"/>
                    <a:gd name="T22" fmla="*/ 3 w 730"/>
                    <a:gd name="T23" fmla="*/ 309 h 730"/>
                    <a:gd name="T24" fmla="*/ 15 w 730"/>
                    <a:gd name="T25" fmla="*/ 256 h 730"/>
                    <a:gd name="T26" fmla="*/ 36 w 730"/>
                    <a:gd name="T27" fmla="*/ 206 h 730"/>
                    <a:gd name="T28" fmla="*/ 62 w 730"/>
                    <a:gd name="T29" fmla="*/ 160 h 730"/>
                    <a:gd name="T30" fmla="*/ 95 w 730"/>
                    <a:gd name="T31" fmla="*/ 118 h 730"/>
                    <a:gd name="T32" fmla="*/ 132 w 730"/>
                    <a:gd name="T33" fmla="*/ 83 h 730"/>
                    <a:gd name="T34" fmla="*/ 175 w 730"/>
                    <a:gd name="T35" fmla="*/ 52 h 730"/>
                    <a:gd name="T36" fmla="*/ 223 w 730"/>
                    <a:gd name="T37" fmla="*/ 28 h 730"/>
                    <a:gd name="T38" fmla="*/ 272 w 730"/>
                    <a:gd name="T39" fmla="*/ 11 h 730"/>
                    <a:gd name="T40" fmla="*/ 326 w 730"/>
                    <a:gd name="T41" fmla="*/ 0 h 730"/>
                    <a:gd name="T42" fmla="*/ 383 w 730"/>
                    <a:gd name="T43" fmla="*/ 0 h 730"/>
                    <a:gd name="T44" fmla="*/ 438 w 730"/>
                    <a:gd name="T45" fmla="*/ 7 h 730"/>
                    <a:gd name="T46" fmla="*/ 490 w 730"/>
                    <a:gd name="T47" fmla="*/ 22 h 730"/>
                    <a:gd name="T48" fmla="*/ 538 w 730"/>
                    <a:gd name="T49" fmla="*/ 43 h 730"/>
                    <a:gd name="T50" fmla="*/ 582 w 730"/>
                    <a:gd name="T51" fmla="*/ 72 h 730"/>
                    <a:gd name="T52" fmla="*/ 622 w 730"/>
                    <a:gd name="T53" fmla="*/ 106 h 730"/>
                    <a:gd name="T54" fmla="*/ 656 w 730"/>
                    <a:gd name="T55" fmla="*/ 146 h 730"/>
                    <a:gd name="T56" fmla="*/ 685 w 730"/>
                    <a:gd name="T57" fmla="*/ 190 h 730"/>
                    <a:gd name="T58" fmla="*/ 706 w 730"/>
                    <a:gd name="T59" fmla="*/ 238 h 730"/>
                    <a:gd name="T60" fmla="*/ 721 w 730"/>
                    <a:gd name="T61" fmla="*/ 290 h 730"/>
                    <a:gd name="T62" fmla="*/ 729 w 730"/>
                    <a:gd name="T63" fmla="*/ 345 h 730"/>
                    <a:gd name="T64" fmla="*/ 728 w 730"/>
                    <a:gd name="T65" fmla="*/ 402 h 730"/>
                    <a:gd name="T66" fmla="*/ 717 w 730"/>
                    <a:gd name="T67" fmla="*/ 456 h 730"/>
                    <a:gd name="T68" fmla="*/ 700 w 730"/>
                    <a:gd name="T69" fmla="*/ 505 h 730"/>
                    <a:gd name="T70" fmla="*/ 676 w 730"/>
                    <a:gd name="T71" fmla="*/ 553 h 730"/>
                    <a:gd name="T72" fmla="*/ 645 w 730"/>
                    <a:gd name="T73" fmla="*/ 596 h 730"/>
                    <a:gd name="T74" fmla="*/ 610 w 730"/>
                    <a:gd name="T75" fmla="*/ 633 h 730"/>
                    <a:gd name="T76" fmla="*/ 568 w 730"/>
                    <a:gd name="T77" fmla="*/ 666 h 730"/>
                    <a:gd name="T78" fmla="*/ 522 w 730"/>
                    <a:gd name="T79" fmla="*/ 692 h 730"/>
                    <a:gd name="T80" fmla="*/ 472 w 730"/>
                    <a:gd name="T81" fmla="*/ 713 h 730"/>
                    <a:gd name="T82" fmla="*/ 419 w 730"/>
                    <a:gd name="T83" fmla="*/ 725 h 730"/>
                    <a:gd name="T84" fmla="*/ 364 w 730"/>
                    <a:gd name="T85" fmla="*/ 729 h 7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730" h="730">
                      <a:moveTo>
                        <a:pt x="364" y="729"/>
                      </a:moveTo>
                      <a:lnTo>
                        <a:pt x="345" y="729"/>
                      </a:lnTo>
                      <a:lnTo>
                        <a:pt x="326" y="728"/>
                      </a:lnTo>
                      <a:lnTo>
                        <a:pt x="309" y="725"/>
                      </a:lnTo>
                      <a:lnTo>
                        <a:pt x="290" y="721"/>
                      </a:lnTo>
                      <a:lnTo>
                        <a:pt x="272" y="717"/>
                      </a:lnTo>
                      <a:lnTo>
                        <a:pt x="256" y="713"/>
                      </a:lnTo>
                      <a:lnTo>
                        <a:pt x="238" y="706"/>
                      </a:lnTo>
                      <a:lnTo>
                        <a:pt x="223" y="700"/>
                      </a:lnTo>
                      <a:lnTo>
                        <a:pt x="206" y="692"/>
                      </a:lnTo>
                      <a:lnTo>
                        <a:pt x="190" y="685"/>
                      </a:lnTo>
                      <a:lnTo>
                        <a:pt x="175" y="676"/>
                      </a:lnTo>
                      <a:lnTo>
                        <a:pt x="160" y="666"/>
                      </a:lnTo>
                      <a:lnTo>
                        <a:pt x="146" y="656"/>
                      </a:lnTo>
                      <a:lnTo>
                        <a:pt x="132" y="645"/>
                      </a:lnTo>
                      <a:lnTo>
                        <a:pt x="118" y="633"/>
                      </a:lnTo>
                      <a:lnTo>
                        <a:pt x="106" y="622"/>
                      </a:lnTo>
                      <a:lnTo>
                        <a:pt x="95" y="610"/>
                      </a:lnTo>
                      <a:lnTo>
                        <a:pt x="83" y="596"/>
                      </a:lnTo>
                      <a:lnTo>
                        <a:pt x="72" y="582"/>
                      </a:lnTo>
                      <a:lnTo>
                        <a:pt x="62" y="568"/>
                      </a:lnTo>
                      <a:lnTo>
                        <a:pt x="52" y="553"/>
                      </a:lnTo>
                      <a:lnTo>
                        <a:pt x="43" y="538"/>
                      </a:lnTo>
                      <a:lnTo>
                        <a:pt x="36" y="522"/>
                      </a:lnTo>
                      <a:lnTo>
                        <a:pt x="28" y="505"/>
                      </a:lnTo>
                      <a:lnTo>
                        <a:pt x="22" y="490"/>
                      </a:lnTo>
                      <a:lnTo>
                        <a:pt x="15" y="472"/>
                      </a:lnTo>
                      <a:lnTo>
                        <a:pt x="11" y="456"/>
                      </a:lnTo>
                      <a:lnTo>
                        <a:pt x="7" y="438"/>
                      </a:lnTo>
                      <a:lnTo>
                        <a:pt x="3" y="419"/>
                      </a:lnTo>
                      <a:lnTo>
                        <a:pt x="0" y="402"/>
                      </a:lnTo>
                      <a:lnTo>
                        <a:pt x="0" y="383"/>
                      </a:lnTo>
                      <a:lnTo>
                        <a:pt x="0" y="364"/>
                      </a:lnTo>
                      <a:lnTo>
                        <a:pt x="0" y="345"/>
                      </a:lnTo>
                      <a:lnTo>
                        <a:pt x="0" y="326"/>
                      </a:lnTo>
                      <a:lnTo>
                        <a:pt x="3" y="309"/>
                      </a:lnTo>
                      <a:lnTo>
                        <a:pt x="7" y="290"/>
                      </a:lnTo>
                      <a:lnTo>
                        <a:pt x="11" y="272"/>
                      </a:lnTo>
                      <a:lnTo>
                        <a:pt x="15" y="256"/>
                      </a:lnTo>
                      <a:lnTo>
                        <a:pt x="22" y="238"/>
                      </a:lnTo>
                      <a:lnTo>
                        <a:pt x="28" y="223"/>
                      </a:lnTo>
                      <a:lnTo>
                        <a:pt x="36" y="206"/>
                      </a:lnTo>
                      <a:lnTo>
                        <a:pt x="43" y="190"/>
                      </a:lnTo>
                      <a:lnTo>
                        <a:pt x="52" y="175"/>
                      </a:lnTo>
                      <a:lnTo>
                        <a:pt x="62" y="160"/>
                      </a:lnTo>
                      <a:lnTo>
                        <a:pt x="72" y="146"/>
                      </a:lnTo>
                      <a:lnTo>
                        <a:pt x="83" y="132"/>
                      </a:lnTo>
                      <a:lnTo>
                        <a:pt x="95" y="118"/>
                      </a:lnTo>
                      <a:lnTo>
                        <a:pt x="106" y="106"/>
                      </a:lnTo>
                      <a:lnTo>
                        <a:pt x="118" y="95"/>
                      </a:lnTo>
                      <a:lnTo>
                        <a:pt x="132" y="83"/>
                      </a:lnTo>
                      <a:lnTo>
                        <a:pt x="146" y="72"/>
                      </a:lnTo>
                      <a:lnTo>
                        <a:pt x="160" y="62"/>
                      </a:lnTo>
                      <a:lnTo>
                        <a:pt x="175" y="52"/>
                      </a:lnTo>
                      <a:lnTo>
                        <a:pt x="190" y="43"/>
                      </a:lnTo>
                      <a:lnTo>
                        <a:pt x="206" y="36"/>
                      </a:lnTo>
                      <a:lnTo>
                        <a:pt x="223" y="28"/>
                      </a:lnTo>
                      <a:lnTo>
                        <a:pt x="238" y="22"/>
                      </a:lnTo>
                      <a:lnTo>
                        <a:pt x="256" y="15"/>
                      </a:lnTo>
                      <a:lnTo>
                        <a:pt x="272" y="11"/>
                      </a:lnTo>
                      <a:lnTo>
                        <a:pt x="290" y="7"/>
                      </a:lnTo>
                      <a:lnTo>
                        <a:pt x="309" y="3"/>
                      </a:lnTo>
                      <a:lnTo>
                        <a:pt x="326" y="0"/>
                      </a:lnTo>
                      <a:lnTo>
                        <a:pt x="345" y="0"/>
                      </a:lnTo>
                      <a:lnTo>
                        <a:pt x="364" y="0"/>
                      </a:lnTo>
                      <a:lnTo>
                        <a:pt x="383" y="0"/>
                      </a:lnTo>
                      <a:lnTo>
                        <a:pt x="402" y="0"/>
                      </a:lnTo>
                      <a:lnTo>
                        <a:pt x="419" y="3"/>
                      </a:lnTo>
                      <a:lnTo>
                        <a:pt x="438" y="7"/>
                      </a:lnTo>
                      <a:lnTo>
                        <a:pt x="456" y="11"/>
                      </a:lnTo>
                      <a:lnTo>
                        <a:pt x="472" y="15"/>
                      </a:lnTo>
                      <a:lnTo>
                        <a:pt x="490" y="22"/>
                      </a:lnTo>
                      <a:lnTo>
                        <a:pt x="505" y="28"/>
                      </a:lnTo>
                      <a:lnTo>
                        <a:pt x="522" y="36"/>
                      </a:lnTo>
                      <a:lnTo>
                        <a:pt x="538" y="43"/>
                      </a:lnTo>
                      <a:lnTo>
                        <a:pt x="553" y="52"/>
                      </a:lnTo>
                      <a:lnTo>
                        <a:pt x="568" y="62"/>
                      </a:lnTo>
                      <a:lnTo>
                        <a:pt x="582" y="72"/>
                      </a:lnTo>
                      <a:lnTo>
                        <a:pt x="596" y="83"/>
                      </a:lnTo>
                      <a:lnTo>
                        <a:pt x="610" y="95"/>
                      </a:lnTo>
                      <a:lnTo>
                        <a:pt x="622" y="106"/>
                      </a:lnTo>
                      <a:lnTo>
                        <a:pt x="633" y="118"/>
                      </a:lnTo>
                      <a:lnTo>
                        <a:pt x="645" y="132"/>
                      </a:lnTo>
                      <a:lnTo>
                        <a:pt x="656" y="146"/>
                      </a:lnTo>
                      <a:lnTo>
                        <a:pt x="666" y="160"/>
                      </a:lnTo>
                      <a:lnTo>
                        <a:pt x="676" y="175"/>
                      </a:lnTo>
                      <a:lnTo>
                        <a:pt x="685" y="190"/>
                      </a:lnTo>
                      <a:lnTo>
                        <a:pt x="692" y="206"/>
                      </a:lnTo>
                      <a:lnTo>
                        <a:pt x="700" y="223"/>
                      </a:lnTo>
                      <a:lnTo>
                        <a:pt x="706" y="238"/>
                      </a:lnTo>
                      <a:lnTo>
                        <a:pt x="713" y="256"/>
                      </a:lnTo>
                      <a:lnTo>
                        <a:pt x="717" y="272"/>
                      </a:lnTo>
                      <a:lnTo>
                        <a:pt x="721" y="290"/>
                      </a:lnTo>
                      <a:lnTo>
                        <a:pt x="725" y="309"/>
                      </a:lnTo>
                      <a:lnTo>
                        <a:pt x="728" y="326"/>
                      </a:lnTo>
                      <a:lnTo>
                        <a:pt x="729" y="345"/>
                      </a:lnTo>
                      <a:lnTo>
                        <a:pt x="729" y="364"/>
                      </a:lnTo>
                      <a:lnTo>
                        <a:pt x="729" y="383"/>
                      </a:lnTo>
                      <a:lnTo>
                        <a:pt x="728" y="402"/>
                      </a:lnTo>
                      <a:lnTo>
                        <a:pt x="725" y="419"/>
                      </a:lnTo>
                      <a:lnTo>
                        <a:pt x="721" y="438"/>
                      </a:lnTo>
                      <a:lnTo>
                        <a:pt x="717" y="456"/>
                      </a:lnTo>
                      <a:lnTo>
                        <a:pt x="713" y="472"/>
                      </a:lnTo>
                      <a:lnTo>
                        <a:pt x="706" y="490"/>
                      </a:lnTo>
                      <a:lnTo>
                        <a:pt x="700" y="505"/>
                      </a:lnTo>
                      <a:lnTo>
                        <a:pt x="692" y="522"/>
                      </a:lnTo>
                      <a:lnTo>
                        <a:pt x="685" y="538"/>
                      </a:lnTo>
                      <a:lnTo>
                        <a:pt x="676" y="553"/>
                      </a:lnTo>
                      <a:lnTo>
                        <a:pt x="666" y="568"/>
                      </a:lnTo>
                      <a:lnTo>
                        <a:pt x="656" y="582"/>
                      </a:lnTo>
                      <a:lnTo>
                        <a:pt x="645" y="596"/>
                      </a:lnTo>
                      <a:lnTo>
                        <a:pt x="633" y="610"/>
                      </a:lnTo>
                      <a:lnTo>
                        <a:pt x="622" y="622"/>
                      </a:lnTo>
                      <a:lnTo>
                        <a:pt x="610" y="633"/>
                      </a:lnTo>
                      <a:lnTo>
                        <a:pt x="596" y="645"/>
                      </a:lnTo>
                      <a:lnTo>
                        <a:pt x="582" y="656"/>
                      </a:lnTo>
                      <a:lnTo>
                        <a:pt x="568" y="666"/>
                      </a:lnTo>
                      <a:lnTo>
                        <a:pt x="553" y="676"/>
                      </a:lnTo>
                      <a:lnTo>
                        <a:pt x="538" y="685"/>
                      </a:lnTo>
                      <a:lnTo>
                        <a:pt x="522" y="692"/>
                      </a:lnTo>
                      <a:lnTo>
                        <a:pt x="505" y="700"/>
                      </a:lnTo>
                      <a:lnTo>
                        <a:pt x="490" y="706"/>
                      </a:lnTo>
                      <a:lnTo>
                        <a:pt x="472" y="713"/>
                      </a:lnTo>
                      <a:lnTo>
                        <a:pt x="456" y="717"/>
                      </a:lnTo>
                      <a:lnTo>
                        <a:pt x="438" y="721"/>
                      </a:lnTo>
                      <a:lnTo>
                        <a:pt x="419" y="725"/>
                      </a:lnTo>
                      <a:lnTo>
                        <a:pt x="402" y="728"/>
                      </a:lnTo>
                      <a:lnTo>
                        <a:pt x="383" y="729"/>
                      </a:lnTo>
                      <a:lnTo>
                        <a:pt x="364" y="729"/>
                      </a:lnTo>
                    </a:path>
                  </a:pathLst>
                </a:custGeom>
                <a:solidFill>
                  <a:schemeClr val="tx1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8770" name="Freeform 546"/>
                <p:cNvSpPr>
                  <a:spLocks/>
                </p:cNvSpPr>
                <p:nvPr/>
              </p:nvSpPr>
              <p:spPr bwMode="auto">
                <a:xfrm>
                  <a:off x="2098" y="1527"/>
                  <a:ext cx="702" cy="704"/>
                </a:xfrm>
                <a:custGeom>
                  <a:avLst/>
                  <a:gdLst>
                    <a:gd name="T0" fmla="*/ 314 w 702"/>
                    <a:gd name="T1" fmla="*/ 701 h 704"/>
                    <a:gd name="T2" fmla="*/ 262 w 702"/>
                    <a:gd name="T3" fmla="*/ 691 h 704"/>
                    <a:gd name="T4" fmla="*/ 213 w 702"/>
                    <a:gd name="T5" fmla="*/ 675 h 704"/>
                    <a:gd name="T6" fmla="*/ 168 w 702"/>
                    <a:gd name="T7" fmla="*/ 651 h 704"/>
                    <a:gd name="T8" fmla="*/ 127 w 702"/>
                    <a:gd name="T9" fmla="*/ 622 h 704"/>
                    <a:gd name="T10" fmla="*/ 91 w 702"/>
                    <a:gd name="T11" fmla="*/ 588 h 704"/>
                    <a:gd name="T12" fmla="*/ 59 w 702"/>
                    <a:gd name="T13" fmla="*/ 547 h 704"/>
                    <a:gd name="T14" fmla="*/ 34 w 702"/>
                    <a:gd name="T15" fmla="*/ 503 h 704"/>
                    <a:gd name="T16" fmla="*/ 15 w 702"/>
                    <a:gd name="T17" fmla="*/ 455 h 704"/>
                    <a:gd name="T18" fmla="*/ 3 w 702"/>
                    <a:gd name="T19" fmla="*/ 404 h 704"/>
                    <a:gd name="T20" fmla="*/ 0 w 702"/>
                    <a:gd name="T21" fmla="*/ 351 h 704"/>
                    <a:gd name="T22" fmla="*/ 3 w 702"/>
                    <a:gd name="T23" fmla="*/ 297 h 704"/>
                    <a:gd name="T24" fmla="*/ 15 w 702"/>
                    <a:gd name="T25" fmla="*/ 247 h 704"/>
                    <a:gd name="T26" fmla="*/ 34 w 702"/>
                    <a:gd name="T27" fmla="*/ 199 h 704"/>
                    <a:gd name="T28" fmla="*/ 59 w 702"/>
                    <a:gd name="T29" fmla="*/ 155 h 704"/>
                    <a:gd name="T30" fmla="*/ 91 w 702"/>
                    <a:gd name="T31" fmla="*/ 115 h 704"/>
                    <a:gd name="T32" fmla="*/ 127 w 702"/>
                    <a:gd name="T33" fmla="*/ 80 h 704"/>
                    <a:gd name="T34" fmla="*/ 168 w 702"/>
                    <a:gd name="T35" fmla="*/ 51 h 704"/>
                    <a:gd name="T36" fmla="*/ 213 w 702"/>
                    <a:gd name="T37" fmla="*/ 28 h 704"/>
                    <a:gd name="T38" fmla="*/ 262 w 702"/>
                    <a:gd name="T39" fmla="*/ 11 h 704"/>
                    <a:gd name="T40" fmla="*/ 314 w 702"/>
                    <a:gd name="T41" fmla="*/ 1 h 704"/>
                    <a:gd name="T42" fmla="*/ 367 w 702"/>
                    <a:gd name="T43" fmla="*/ 0 h 704"/>
                    <a:gd name="T44" fmla="*/ 420 w 702"/>
                    <a:gd name="T45" fmla="*/ 7 h 704"/>
                    <a:gd name="T46" fmla="*/ 470 w 702"/>
                    <a:gd name="T47" fmla="*/ 21 h 704"/>
                    <a:gd name="T48" fmla="*/ 517 w 702"/>
                    <a:gd name="T49" fmla="*/ 42 h 704"/>
                    <a:gd name="T50" fmla="*/ 560 w 702"/>
                    <a:gd name="T51" fmla="*/ 70 h 704"/>
                    <a:gd name="T52" fmla="*/ 598 w 702"/>
                    <a:gd name="T53" fmla="*/ 103 h 704"/>
                    <a:gd name="T54" fmla="*/ 630 w 702"/>
                    <a:gd name="T55" fmla="*/ 141 h 704"/>
                    <a:gd name="T56" fmla="*/ 658 w 702"/>
                    <a:gd name="T57" fmla="*/ 184 h 704"/>
                    <a:gd name="T58" fmla="*/ 680 w 702"/>
                    <a:gd name="T59" fmla="*/ 231 h 704"/>
                    <a:gd name="T60" fmla="*/ 693 w 702"/>
                    <a:gd name="T61" fmla="*/ 281 h 704"/>
                    <a:gd name="T62" fmla="*/ 701 w 702"/>
                    <a:gd name="T63" fmla="*/ 334 h 704"/>
                    <a:gd name="T64" fmla="*/ 700 w 702"/>
                    <a:gd name="T65" fmla="*/ 386 h 704"/>
                    <a:gd name="T66" fmla="*/ 689 w 702"/>
                    <a:gd name="T67" fmla="*/ 439 h 704"/>
                    <a:gd name="T68" fmla="*/ 673 w 702"/>
                    <a:gd name="T69" fmla="*/ 488 h 704"/>
                    <a:gd name="T70" fmla="*/ 649 w 702"/>
                    <a:gd name="T71" fmla="*/ 533 h 704"/>
                    <a:gd name="T72" fmla="*/ 620 w 702"/>
                    <a:gd name="T73" fmla="*/ 574 h 704"/>
                    <a:gd name="T74" fmla="*/ 586 w 702"/>
                    <a:gd name="T75" fmla="*/ 611 h 704"/>
                    <a:gd name="T76" fmla="*/ 546 w 702"/>
                    <a:gd name="T77" fmla="*/ 643 h 704"/>
                    <a:gd name="T78" fmla="*/ 502 w 702"/>
                    <a:gd name="T79" fmla="*/ 668 h 704"/>
                    <a:gd name="T80" fmla="*/ 454 w 702"/>
                    <a:gd name="T81" fmla="*/ 687 h 704"/>
                    <a:gd name="T82" fmla="*/ 404 w 702"/>
                    <a:gd name="T83" fmla="*/ 699 h 704"/>
                    <a:gd name="T84" fmla="*/ 350 w 702"/>
                    <a:gd name="T85" fmla="*/ 703 h 7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702" h="704">
                      <a:moveTo>
                        <a:pt x="350" y="703"/>
                      </a:moveTo>
                      <a:lnTo>
                        <a:pt x="333" y="703"/>
                      </a:lnTo>
                      <a:lnTo>
                        <a:pt x="314" y="701"/>
                      </a:lnTo>
                      <a:lnTo>
                        <a:pt x="296" y="699"/>
                      </a:lnTo>
                      <a:lnTo>
                        <a:pt x="280" y="695"/>
                      </a:lnTo>
                      <a:lnTo>
                        <a:pt x="262" y="691"/>
                      </a:lnTo>
                      <a:lnTo>
                        <a:pt x="246" y="687"/>
                      </a:lnTo>
                      <a:lnTo>
                        <a:pt x="230" y="681"/>
                      </a:lnTo>
                      <a:lnTo>
                        <a:pt x="213" y="675"/>
                      </a:lnTo>
                      <a:lnTo>
                        <a:pt x="198" y="668"/>
                      </a:lnTo>
                      <a:lnTo>
                        <a:pt x="183" y="660"/>
                      </a:lnTo>
                      <a:lnTo>
                        <a:pt x="168" y="651"/>
                      </a:lnTo>
                      <a:lnTo>
                        <a:pt x="154" y="643"/>
                      </a:lnTo>
                      <a:lnTo>
                        <a:pt x="140" y="632"/>
                      </a:lnTo>
                      <a:lnTo>
                        <a:pt x="127" y="622"/>
                      </a:lnTo>
                      <a:lnTo>
                        <a:pt x="114" y="611"/>
                      </a:lnTo>
                      <a:lnTo>
                        <a:pt x="102" y="600"/>
                      </a:lnTo>
                      <a:lnTo>
                        <a:pt x="91" y="588"/>
                      </a:lnTo>
                      <a:lnTo>
                        <a:pt x="80" y="574"/>
                      </a:lnTo>
                      <a:lnTo>
                        <a:pt x="70" y="561"/>
                      </a:lnTo>
                      <a:lnTo>
                        <a:pt x="59" y="547"/>
                      </a:lnTo>
                      <a:lnTo>
                        <a:pt x="51" y="533"/>
                      </a:lnTo>
                      <a:lnTo>
                        <a:pt x="42" y="519"/>
                      </a:lnTo>
                      <a:lnTo>
                        <a:pt x="34" y="503"/>
                      </a:lnTo>
                      <a:lnTo>
                        <a:pt x="27" y="488"/>
                      </a:lnTo>
                      <a:lnTo>
                        <a:pt x="20" y="472"/>
                      </a:lnTo>
                      <a:lnTo>
                        <a:pt x="15" y="455"/>
                      </a:lnTo>
                      <a:lnTo>
                        <a:pt x="11" y="439"/>
                      </a:lnTo>
                      <a:lnTo>
                        <a:pt x="7" y="421"/>
                      </a:lnTo>
                      <a:lnTo>
                        <a:pt x="3" y="404"/>
                      </a:lnTo>
                      <a:lnTo>
                        <a:pt x="0" y="386"/>
                      </a:lnTo>
                      <a:lnTo>
                        <a:pt x="0" y="369"/>
                      </a:lnTo>
                      <a:lnTo>
                        <a:pt x="0" y="351"/>
                      </a:lnTo>
                      <a:lnTo>
                        <a:pt x="0" y="334"/>
                      </a:lnTo>
                      <a:lnTo>
                        <a:pt x="0" y="315"/>
                      </a:lnTo>
                      <a:lnTo>
                        <a:pt x="3" y="297"/>
                      </a:lnTo>
                      <a:lnTo>
                        <a:pt x="7" y="281"/>
                      </a:lnTo>
                      <a:lnTo>
                        <a:pt x="11" y="264"/>
                      </a:lnTo>
                      <a:lnTo>
                        <a:pt x="15" y="247"/>
                      </a:lnTo>
                      <a:lnTo>
                        <a:pt x="20" y="231"/>
                      </a:lnTo>
                      <a:lnTo>
                        <a:pt x="27" y="214"/>
                      </a:lnTo>
                      <a:lnTo>
                        <a:pt x="34" y="199"/>
                      </a:lnTo>
                      <a:lnTo>
                        <a:pt x="42" y="184"/>
                      </a:lnTo>
                      <a:lnTo>
                        <a:pt x="51" y="169"/>
                      </a:lnTo>
                      <a:lnTo>
                        <a:pt x="59" y="155"/>
                      </a:lnTo>
                      <a:lnTo>
                        <a:pt x="70" y="141"/>
                      </a:lnTo>
                      <a:lnTo>
                        <a:pt x="80" y="128"/>
                      </a:lnTo>
                      <a:lnTo>
                        <a:pt x="91" y="115"/>
                      </a:lnTo>
                      <a:lnTo>
                        <a:pt x="102" y="103"/>
                      </a:lnTo>
                      <a:lnTo>
                        <a:pt x="114" y="91"/>
                      </a:lnTo>
                      <a:lnTo>
                        <a:pt x="127" y="80"/>
                      </a:lnTo>
                      <a:lnTo>
                        <a:pt x="140" y="70"/>
                      </a:lnTo>
                      <a:lnTo>
                        <a:pt x="154" y="60"/>
                      </a:lnTo>
                      <a:lnTo>
                        <a:pt x="168" y="51"/>
                      </a:lnTo>
                      <a:lnTo>
                        <a:pt x="183" y="42"/>
                      </a:lnTo>
                      <a:lnTo>
                        <a:pt x="198" y="35"/>
                      </a:lnTo>
                      <a:lnTo>
                        <a:pt x="213" y="28"/>
                      </a:lnTo>
                      <a:lnTo>
                        <a:pt x="230" y="21"/>
                      </a:lnTo>
                      <a:lnTo>
                        <a:pt x="246" y="16"/>
                      </a:lnTo>
                      <a:lnTo>
                        <a:pt x="262" y="11"/>
                      </a:lnTo>
                      <a:lnTo>
                        <a:pt x="280" y="7"/>
                      </a:lnTo>
                      <a:lnTo>
                        <a:pt x="296" y="3"/>
                      </a:lnTo>
                      <a:lnTo>
                        <a:pt x="314" y="1"/>
                      </a:lnTo>
                      <a:lnTo>
                        <a:pt x="333" y="0"/>
                      </a:lnTo>
                      <a:lnTo>
                        <a:pt x="350" y="0"/>
                      </a:lnTo>
                      <a:lnTo>
                        <a:pt x="367" y="0"/>
                      </a:lnTo>
                      <a:lnTo>
                        <a:pt x="386" y="1"/>
                      </a:lnTo>
                      <a:lnTo>
                        <a:pt x="404" y="3"/>
                      </a:lnTo>
                      <a:lnTo>
                        <a:pt x="420" y="7"/>
                      </a:lnTo>
                      <a:lnTo>
                        <a:pt x="438" y="11"/>
                      </a:lnTo>
                      <a:lnTo>
                        <a:pt x="454" y="16"/>
                      </a:lnTo>
                      <a:lnTo>
                        <a:pt x="470" y="21"/>
                      </a:lnTo>
                      <a:lnTo>
                        <a:pt x="487" y="28"/>
                      </a:lnTo>
                      <a:lnTo>
                        <a:pt x="502" y="35"/>
                      </a:lnTo>
                      <a:lnTo>
                        <a:pt x="517" y="42"/>
                      </a:lnTo>
                      <a:lnTo>
                        <a:pt x="532" y="51"/>
                      </a:lnTo>
                      <a:lnTo>
                        <a:pt x="546" y="60"/>
                      </a:lnTo>
                      <a:lnTo>
                        <a:pt x="560" y="70"/>
                      </a:lnTo>
                      <a:lnTo>
                        <a:pt x="573" y="80"/>
                      </a:lnTo>
                      <a:lnTo>
                        <a:pt x="586" y="91"/>
                      </a:lnTo>
                      <a:lnTo>
                        <a:pt x="598" y="103"/>
                      </a:lnTo>
                      <a:lnTo>
                        <a:pt x="609" y="115"/>
                      </a:lnTo>
                      <a:lnTo>
                        <a:pt x="620" y="128"/>
                      </a:lnTo>
                      <a:lnTo>
                        <a:pt x="630" y="141"/>
                      </a:lnTo>
                      <a:lnTo>
                        <a:pt x="641" y="155"/>
                      </a:lnTo>
                      <a:lnTo>
                        <a:pt x="649" y="169"/>
                      </a:lnTo>
                      <a:lnTo>
                        <a:pt x="658" y="184"/>
                      </a:lnTo>
                      <a:lnTo>
                        <a:pt x="666" y="199"/>
                      </a:lnTo>
                      <a:lnTo>
                        <a:pt x="673" y="214"/>
                      </a:lnTo>
                      <a:lnTo>
                        <a:pt x="680" y="231"/>
                      </a:lnTo>
                      <a:lnTo>
                        <a:pt x="685" y="247"/>
                      </a:lnTo>
                      <a:lnTo>
                        <a:pt x="689" y="264"/>
                      </a:lnTo>
                      <a:lnTo>
                        <a:pt x="693" y="281"/>
                      </a:lnTo>
                      <a:lnTo>
                        <a:pt x="697" y="297"/>
                      </a:lnTo>
                      <a:lnTo>
                        <a:pt x="700" y="315"/>
                      </a:lnTo>
                      <a:lnTo>
                        <a:pt x="701" y="334"/>
                      </a:lnTo>
                      <a:lnTo>
                        <a:pt x="701" y="351"/>
                      </a:lnTo>
                      <a:lnTo>
                        <a:pt x="701" y="369"/>
                      </a:lnTo>
                      <a:lnTo>
                        <a:pt x="700" y="386"/>
                      </a:lnTo>
                      <a:lnTo>
                        <a:pt x="697" y="404"/>
                      </a:lnTo>
                      <a:lnTo>
                        <a:pt x="693" y="421"/>
                      </a:lnTo>
                      <a:lnTo>
                        <a:pt x="689" y="439"/>
                      </a:lnTo>
                      <a:lnTo>
                        <a:pt x="685" y="455"/>
                      </a:lnTo>
                      <a:lnTo>
                        <a:pt x="680" y="472"/>
                      </a:lnTo>
                      <a:lnTo>
                        <a:pt x="673" y="488"/>
                      </a:lnTo>
                      <a:lnTo>
                        <a:pt x="666" y="503"/>
                      </a:lnTo>
                      <a:lnTo>
                        <a:pt x="658" y="519"/>
                      </a:lnTo>
                      <a:lnTo>
                        <a:pt x="649" y="533"/>
                      </a:lnTo>
                      <a:lnTo>
                        <a:pt x="641" y="547"/>
                      </a:lnTo>
                      <a:lnTo>
                        <a:pt x="630" y="561"/>
                      </a:lnTo>
                      <a:lnTo>
                        <a:pt x="620" y="574"/>
                      </a:lnTo>
                      <a:lnTo>
                        <a:pt x="609" y="588"/>
                      </a:lnTo>
                      <a:lnTo>
                        <a:pt x="598" y="600"/>
                      </a:lnTo>
                      <a:lnTo>
                        <a:pt x="586" y="611"/>
                      </a:lnTo>
                      <a:lnTo>
                        <a:pt x="573" y="622"/>
                      </a:lnTo>
                      <a:lnTo>
                        <a:pt x="560" y="632"/>
                      </a:lnTo>
                      <a:lnTo>
                        <a:pt x="546" y="643"/>
                      </a:lnTo>
                      <a:lnTo>
                        <a:pt x="532" y="651"/>
                      </a:lnTo>
                      <a:lnTo>
                        <a:pt x="517" y="660"/>
                      </a:lnTo>
                      <a:lnTo>
                        <a:pt x="502" y="668"/>
                      </a:lnTo>
                      <a:lnTo>
                        <a:pt x="487" y="675"/>
                      </a:lnTo>
                      <a:lnTo>
                        <a:pt x="470" y="681"/>
                      </a:lnTo>
                      <a:lnTo>
                        <a:pt x="454" y="687"/>
                      </a:lnTo>
                      <a:lnTo>
                        <a:pt x="438" y="691"/>
                      </a:lnTo>
                      <a:lnTo>
                        <a:pt x="420" y="695"/>
                      </a:lnTo>
                      <a:lnTo>
                        <a:pt x="404" y="699"/>
                      </a:lnTo>
                      <a:lnTo>
                        <a:pt x="386" y="701"/>
                      </a:lnTo>
                      <a:lnTo>
                        <a:pt x="367" y="703"/>
                      </a:lnTo>
                      <a:lnTo>
                        <a:pt x="350" y="703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>
                        <a:gamma/>
                        <a:shade val="89804"/>
                        <a:invGamma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12700" cap="rnd" cmpd="sng">
                  <a:solidFill>
                    <a:srgbClr val="777777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8771" name="Freeform 547"/>
                <p:cNvSpPr>
                  <a:spLocks/>
                </p:cNvSpPr>
                <p:nvPr/>
              </p:nvSpPr>
              <p:spPr bwMode="auto">
                <a:xfrm>
                  <a:off x="2138" y="1567"/>
                  <a:ext cx="622" cy="622"/>
                </a:xfrm>
                <a:custGeom>
                  <a:avLst/>
                  <a:gdLst>
                    <a:gd name="T0" fmla="*/ 279 w 622"/>
                    <a:gd name="T1" fmla="*/ 618 h 622"/>
                    <a:gd name="T2" fmla="*/ 232 w 622"/>
                    <a:gd name="T3" fmla="*/ 611 h 622"/>
                    <a:gd name="T4" fmla="*/ 190 w 622"/>
                    <a:gd name="T5" fmla="*/ 596 h 622"/>
                    <a:gd name="T6" fmla="*/ 150 w 622"/>
                    <a:gd name="T7" fmla="*/ 576 h 622"/>
                    <a:gd name="T8" fmla="*/ 114 w 622"/>
                    <a:gd name="T9" fmla="*/ 549 h 622"/>
                    <a:gd name="T10" fmla="*/ 81 w 622"/>
                    <a:gd name="T11" fmla="*/ 518 h 622"/>
                    <a:gd name="T12" fmla="*/ 53 w 622"/>
                    <a:gd name="T13" fmla="*/ 483 h 622"/>
                    <a:gd name="T14" fmla="*/ 30 w 622"/>
                    <a:gd name="T15" fmla="*/ 444 h 622"/>
                    <a:gd name="T16" fmla="*/ 15 w 622"/>
                    <a:gd name="T17" fmla="*/ 401 h 622"/>
                    <a:gd name="T18" fmla="*/ 3 w 622"/>
                    <a:gd name="T19" fmla="*/ 358 h 622"/>
                    <a:gd name="T20" fmla="*/ 0 w 622"/>
                    <a:gd name="T21" fmla="*/ 310 h 622"/>
                    <a:gd name="T22" fmla="*/ 3 w 622"/>
                    <a:gd name="T23" fmla="*/ 262 h 622"/>
                    <a:gd name="T24" fmla="*/ 15 w 622"/>
                    <a:gd name="T25" fmla="*/ 219 h 622"/>
                    <a:gd name="T26" fmla="*/ 30 w 622"/>
                    <a:gd name="T27" fmla="*/ 176 h 622"/>
                    <a:gd name="T28" fmla="*/ 53 w 622"/>
                    <a:gd name="T29" fmla="*/ 137 h 622"/>
                    <a:gd name="T30" fmla="*/ 81 w 622"/>
                    <a:gd name="T31" fmla="*/ 102 h 622"/>
                    <a:gd name="T32" fmla="*/ 114 w 622"/>
                    <a:gd name="T33" fmla="*/ 71 h 622"/>
                    <a:gd name="T34" fmla="*/ 150 w 622"/>
                    <a:gd name="T35" fmla="*/ 44 h 622"/>
                    <a:gd name="T36" fmla="*/ 190 w 622"/>
                    <a:gd name="T37" fmla="*/ 24 h 622"/>
                    <a:gd name="T38" fmla="*/ 232 w 622"/>
                    <a:gd name="T39" fmla="*/ 9 h 622"/>
                    <a:gd name="T40" fmla="*/ 279 w 622"/>
                    <a:gd name="T41" fmla="*/ 2 h 622"/>
                    <a:gd name="T42" fmla="*/ 326 w 622"/>
                    <a:gd name="T43" fmla="*/ 1 h 622"/>
                    <a:gd name="T44" fmla="*/ 373 w 622"/>
                    <a:gd name="T45" fmla="*/ 5 h 622"/>
                    <a:gd name="T46" fmla="*/ 417 w 622"/>
                    <a:gd name="T47" fmla="*/ 18 h 622"/>
                    <a:gd name="T48" fmla="*/ 458 w 622"/>
                    <a:gd name="T49" fmla="*/ 37 h 622"/>
                    <a:gd name="T50" fmla="*/ 495 w 622"/>
                    <a:gd name="T51" fmla="*/ 62 h 622"/>
                    <a:gd name="T52" fmla="*/ 529 w 622"/>
                    <a:gd name="T53" fmla="*/ 91 h 622"/>
                    <a:gd name="T54" fmla="*/ 558 w 622"/>
                    <a:gd name="T55" fmla="*/ 125 h 622"/>
                    <a:gd name="T56" fmla="*/ 583 w 622"/>
                    <a:gd name="T57" fmla="*/ 162 h 622"/>
                    <a:gd name="T58" fmla="*/ 602 w 622"/>
                    <a:gd name="T59" fmla="*/ 203 h 622"/>
                    <a:gd name="T60" fmla="*/ 615 w 622"/>
                    <a:gd name="T61" fmla="*/ 247 h 622"/>
                    <a:gd name="T62" fmla="*/ 619 w 622"/>
                    <a:gd name="T63" fmla="*/ 294 h 622"/>
                    <a:gd name="T64" fmla="*/ 618 w 622"/>
                    <a:gd name="T65" fmla="*/ 341 h 622"/>
                    <a:gd name="T66" fmla="*/ 611 w 622"/>
                    <a:gd name="T67" fmla="*/ 388 h 622"/>
                    <a:gd name="T68" fmla="*/ 596 w 622"/>
                    <a:gd name="T69" fmla="*/ 430 h 622"/>
                    <a:gd name="T70" fmla="*/ 576 w 622"/>
                    <a:gd name="T71" fmla="*/ 470 h 622"/>
                    <a:gd name="T72" fmla="*/ 549 w 622"/>
                    <a:gd name="T73" fmla="*/ 506 h 622"/>
                    <a:gd name="T74" fmla="*/ 518 w 622"/>
                    <a:gd name="T75" fmla="*/ 539 h 622"/>
                    <a:gd name="T76" fmla="*/ 483 w 622"/>
                    <a:gd name="T77" fmla="*/ 567 h 622"/>
                    <a:gd name="T78" fmla="*/ 444 w 622"/>
                    <a:gd name="T79" fmla="*/ 590 h 622"/>
                    <a:gd name="T80" fmla="*/ 401 w 622"/>
                    <a:gd name="T81" fmla="*/ 605 h 622"/>
                    <a:gd name="T82" fmla="*/ 358 w 622"/>
                    <a:gd name="T83" fmla="*/ 617 h 622"/>
                    <a:gd name="T84" fmla="*/ 310 w 622"/>
                    <a:gd name="T85" fmla="*/ 621 h 6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622" h="622">
                      <a:moveTo>
                        <a:pt x="310" y="621"/>
                      </a:moveTo>
                      <a:lnTo>
                        <a:pt x="294" y="619"/>
                      </a:lnTo>
                      <a:lnTo>
                        <a:pt x="279" y="618"/>
                      </a:lnTo>
                      <a:lnTo>
                        <a:pt x="262" y="617"/>
                      </a:lnTo>
                      <a:lnTo>
                        <a:pt x="247" y="615"/>
                      </a:lnTo>
                      <a:lnTo>
                        <a:pt x="232" y="611"/>
                      </a:lnTo>
                      <a:lnTo>
                        <a:pt x="219" y="605"/>
                      </a:lnTo>
                      <a:lnTo>
                        <a:pt x="203" y="602"/>
                      </a:lnTo>
                      <a:lnTo>
                        <a:pt x="190" y="596"/>
                      </a:lnTo>
                      <a:lnTo>
                        <a:pt x="176" y="590"/>
                      </a:lnTo>
                      <a:lnTo>
                        <a:pt x="162" y="583"/>
                      </a:lnTo>
                      <a:lnTo>
                        <a:pt x="150" y="576"/>
                      </a:lnTo>
                      <a:lnTo>
                        <a:pt x="137" y="567"/>
                      </a:lnTo>
                      <a:lnTo>
                        <a:pt x="125" y="558"/>
                      </a:lnTo>
                      <a:lnTo>
                        <a:pt x="114" y="549"/>
                      </a:lnTo>
                      <a:lnTo>
                        <a:pt x="102" y="539"/>
                      </a:lnTo>
                      <a:lnTo>
                        <a:pt x="91" y="529"/>
                      </a:lnTo>
                      <a:lnTo>
                        <a:pt x="81" y="518"/>
                      </a:lnTo>
                      <a:lnTo>
                        <a:pt x="71" y="506"/>
                      </a:lnTo>
                      <a:lnTo>
                        <a:pt x="62" y="495"/>
                      </a:lnTo>
                      <a:lnTo>
                        <a:pt x="53" y="483"/>
                      </a:lnTo>
                      <a:lnTo>
                        <a:pt x="44" y="470"/>
                      </a:lnTo>
                      <a:lnTo>
                        <a:pt x="37" y="458"/>
                      </a:lnTo>
                      <a:lnTo>
                        <a:pt x="30" y="444"/>
                      </a:lnTo>
                      <a:lnTo>
                        <a:pt x="24" y="430"/>
                      </a:lnTo>
                      <a:lnTo>
                        <a:pt x="18" y="417"/>
                      </a:lnTo>
                      <a:lnTo>
                        <a:pt x="15" y="401"/>
                      </a:lnTo>
                      <a:lnTo>
                        <a:pt x="9" y="388"/>
                      </a:lnTo>
                      <a:lnTo>
                        <a:pt x="5" y="373"/>
                      </a:lnTo>
                      <a:lnTo>
                        <a:pt x="3" y="358"/>
                      </a:lnTo>
                      <a:lnTo>
                        <a:pt x="2" y="341"/>
                      </a:lnTo>
                      <a:lnTo>
                        <a:pt x="1" y="326"/>
                      </a:lnTo>
                      <a:lnTo>
                        <a:pt x="0" y="310"/>
                      </a:lnTo>
                      <a:lnTo>
                        <a:pt x="1" y="294"/>
                      </a:lnTo>
                      <a:lnTo>
                        <a:pt x="2" y="279"/>
                      </a:lnTo>
                      <a:lnTo>
                        <a:pt x="3" y="262"/>
                      </a:lnTo>
                      <a:lnTo>
                        <a:pt x="5" y="247"/>
                      </a:lnTo>
                      <a:lnTo>
                        <a:pt x="9" y="232"/>
                      </a:lnTo>
                      <a:lnTo>
                        <a:pt x="15" y="219"/>
                      </a:lnTo>
                      <a:lnTo>
                        <a:pt x="18" y="203"/>
                      </a:lnTo>
                      <a:lnTo>
                        <a:pt x="24" y="190"/>
                      </a:lnTo>
                      <a:lnTo>
                        <a:pt x="30" y="176"/>
                      </a:lnTo>
                      <a:lnTo>
                        <a:pt x="37" y="162"/>
                      </a:lnTo>
                      <a:lnTo>
                        <a:pt x="44" y="150"/>
                      </a:lnTo>
                      <a:lnTo>
                        <a:pt x="53" y="137"/>
                      </a:lnTo>
                      <a:lnTo>
                        <a:pt x="62" y="125"/>
                      </a:lnTo>
                      <a:lnTo>
                        <a:pt x="71" y="114"/>
                      </a:lnTo>
                      <a:lnTo>
                        <a:pt x="81" y="102"/>
                      </a:lnTo>
                      <a:lnTo>
                        <a:pt x="91" y="91"/>
                      </a:lnTo>
                      <a:lnTo>
                        <a:pt x="102" y="81"/>
                      </a:lnTo>
                      <a:lnTo>
                        <a:pt x="114" y="71"/>
                      </a:lnTo>
                      <a:lnTo>
                        <a:pt x="125" y="62"/>
                      </a:lnTo>
                      <a:lnTo>
                        <a:pt x="137" y="53"/>
                      </a:lnTo>
                      <a:lnTo>
                        <a:pt x="150" y="44"/>
                      </a:lnTo>
                      <a:lnTo>
                        <a:pt x="162" y="37"/>
                      </a:lnTo>
                      <a:lnTo>
                        <a:pt x="176" y="30"/>
                      </a:lnTo>
                      <a:lnTo>
                        <a:pt x="190" y="24"/>
                      </a:lnTo>
                      <a:lnTo>
                        <a:pt x="203" y="18"/>
                      </a:lnTo>
                      <a:lnTo>
                        <a:pt x="219" y="15"/>
                      </a:lnTo>
                      <a:lnTo>
                        <a:pt x="232" y="9"/>
                      </a:lnTo>
                      <a:lnTo>
                        <a:pt x="247" y="5"/>
                      </a:lnTo>
                      <a:lnTo>
                        <a:pt x="262" y="3"/>
                      </a:lnTo>
                      <a:lnTo>
                        <a:pt x="279" y="2"/>
                      </a:lnTo>
                      <a:lnTo>
                        <a:pt x="294" y="1"/>
                      </a:lnTo>
                      <a:lnTo>
                        <a:pt x="310" y="0"/>
                      </a:lnTo>
                      <a:lnTo>
                        <a:pt x="326" y="1"/>
                      </a:lnTo>
                      <a:lnTo>
                        <a:pt x="341" y="2"/>
                      </a:lnTo>
                      <a:lnTo>
                        <a:pt x="358" y="3"/>
                      </a:lnTo>
                      <a:lnTo>
                        <a:pt x="373" y="5"/>
                      </a:lnTo>
                      <a:lnTo>
                        <a:pt x="388" y="9"/>
                      </a:lnTo>
                      <a:lnTo>
                        <a:pt x="401" y="15"/>
                      </a:lnTo>
                      <a:lnTo>
                        <a:pt x="417" y="18"/>
                      </a:lnTo>
                      <a:lnTo>
                        <a:pt x="430" y="24"/>
                      </a:lnTo>
                      <a:lnTo>
                        <a:pt x="444" y="30"/>
                      </a:lnTo>
                      <a:lnTo>
                        <a:pt x="458" y="37"/>
                      </a:lnTo>
                      <a:lnTo>
                        <a:pt x="470" y="44"/>
                      </a:lnTo>
                      <a:lnTo>
                        <a:pt x="483" y="53"/>
                      </a:lnTo>
                      <a:lnTo>
                        <a:pt x="495" y="62"/>
                      </a:lnTo>
                      <a:lnTo>
                        <a:pt x="506" y="71"/>
                      </a:lnTo>
                      <a:lnTo>
                        <a:pt x="518" y="81"/>
                      </a:lnTo>
                      <a:lnTo>
                        <a:pt x="529" y="91"/>
                      </a:lnTo>
                      <a:lnTo>
                        <a:pt x="539" y="102"/>
                      </a:lnTo>
                      <a:lnTo>
                        <a:pt x="549" y="114"/>
                      </a:lnTo>
                      <a:lnTo>
                        <a:pt x="558" y="125"/>
                      </a:lnTo>
                      <a:lnTo>
                        <a:pt x="567" y="137"/>
                      </a:lnTo>
                      <a:lnTo>
                        <a:pt x="576" y="150"/>
                      </a:lnTo>
                      <a:lnTo>
                        <a:pt x="583" y="162"/>
                      </a:lnTo>
                      <a:lnTo>
                        <a:pt x="590" y="176"/>
                      </a:lnTo>
                      <a:lnTo>
                        <a:pt x="596" y="190"/>
                      </a:lnTo>
                      <a:lnTo>
                        <a:pt x="602" y="203"/>
                      </a:lnTo>
                      <a:lnTo>
                        <a:pt x="605" y="219"/>
                      </a:lnTo>
                      <a:lnTo>
                        <a:pt x="611" y="232"/>
                      </a:lnTo>
                      <a:lnTo>
                        <a:pt x="615" y="247"/>
                      </a:lnTo>
                      <a:lnTo>
                        <a:pt x="617" y="262"/>
                      </a:lnTo>
                      <a:lnTo>
                        <a:pt x="618" y="279"/>
                      </a:lnTo>
                      <a:lnTo>
                        <a:pt x="619" y="294"/>
                      </a:lnTo>
                      <a:lnTo>
                        <a:pt x="621" y="310"/>
                      </a:lnTo>
                      <a:lnTo>
                        <a:pt x="619" y="326"/>
                      </a:lnTo>
                      <a:lnTo>
                        <a:pt x="618" y="341"/>
                      </a:lnTo>
                      <a:lnTo>
                        <a:pt x="617" y="358"/>
                      </a:lnTo>
                      <a:lnTo>
                        <a:pt x="615" y="373"/>
                      </a:lnTo>
                      <a:lnTo>
                        <a:pt x="611" y="388"/>
                      </a:lnTo>
                      <a:lnTo>
                        <a:pt x="605" y="401"/>
                      </a:lnTo>
                      <a:lnTo>
                        <a:pt x="602" y="417"/>
                      </a:lnTo>
                      <a:lnTo>
                        <a:pt x="596" y="430"/>
                      </a:lnTo>
                      <a:lnTo>
                        <a:pt x="590" y="444"/>
                      </a:lnTo>
                      <a:lnTo>
                        <a:pt x="583" y="458"/>
                      </a:lnTo>
                      <a:lnTo>
                        <a:pt x="576" y="470"/>
                      </a:lnTo>
                      <a:lnTo>
                        <a:pt x="567" y="483"/>
                      </a:lnTo>
                      <a:lnTo>
                        <a:pt x="558" y="495"/>
                      </a:lnTo>
                      <a:lnTo>
                        <a:pt x="549" y="506"/>
                      </a:lnTo>
                      <a:lnTo>
                        <a:pt x="539" y="518"/>
                      </a:lnTo>
                      <a:lnTo>
                        <a:pt x="529" y="529"/>
                      </a:lnTo>
                      <a:lnTo>
                        <a:pt x="518" y="539"/>
                      </a:lnTo>
                      <a:lnTo>
                        <a:pt x="506" y="549"/>
                      </a:lnTo>
                      <a:lnTo>
                        <a:pt x="495" y="558"/>
                      </a:lnTo>
                      <a:lnTo>
                        <a:pt x="483" y="567"/>
                      </a:lnTo>
                      <a:lnTo>
                        <a:pt x="470" y="576"/>
                      </a:lnTo>
                      <a:lnTo>
                        <a:pt x="458" y="583"/>
                      </a:lnTo>
                      <a:lnTo>
                        <a:pt x="444" y="590"/>
                      </a:lnTo>
                      <a:lnTo>
                        <a:pt x="430" y="596"/>
                      </a:lnTo>
                      <a:lnTo>
                        <a:pt x="417" y="602"/>
                      </a:lnTo>
                      <a:lnTo>
                        <a:pt x="401" y="605"/>
                      </a:lnTo>
                      <a:lnTo>
                        <a:pt x="388" y="611"/>
                      </a:lnTo>
                      <a:lnTo>
                        <a:pt x="373" y="615"/>
                      </a:lnTo>
                      <a:lnTo>
                        <a:pt x="358" y="617"/>
                      </a:lnTo>
                      <a:lnTo>
                        <a:pt x="341" y="618"/>
                      </a:lnTo>
                      <a:lnTo>
                        <a:pt x="326" y="619"/>
                      </a:lnTo>
                      <a:lnTo>
                        <a:pt x="310" y="621"/>
                      </a:lnTo>
                    </a:path>
                  </a:pathLst>
                </a:custGeom>
                <a:solidFill>
                  <a:schemeClr val="bg1"/>
                </a:solidFill>
                <a:ln w="12700" cap="rnd" cmpd="sng">
                  <a:solidFill>
                    <a:srgbClr val="EAEAEA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8772" name="Freeform 548"/>
                <p:cNvSpPr>
                  <a:spLocks/>
                </p:cNvSpPr>
                <p:nvPr/>
              </p:nvSpPr>
              <p:spPr bwMode="auto">
                <a:xfrm>
                  <a:off x="2248" y="1678"/>
                  <a:ext cx="402" cy="339"/>
                </a:xfrm>
                <a:custGeom>
                  <a:avLst/>
                  <a:gdLst>
                    <a:gd name="T0" fmla="*/ 351 w 402"/>
                    <a:gd name="T1" fmla="*/ 334 h 339"/>
                    <a:gd name="T2" fmla="*/ 362 w 402"/>
                    <a:gd name="T3" fmla="*/ 320 h 339"/>
                    <a:gd name="T4" fmla="*/ 372 w 402"/>
                    <a:gd name="T5" fmla="*/ 305 h 339"/>
                    <a:gd name="T6" fmla="*/ 381 w 402"/>
                    <a:gd name="T7" fmla="*/ 288 h 339"/>
                    <a:gd name="T8" fmla="*/ 387 w 402"/>
                    <a:gd name="T9" fmla="*/ 272 h 339"/>
                    <a:gd name="T10" fmla="*/ 393 w 402"/>
                    <a:gd name="T11" fmla="*/ 255 h 339"/>
                    <a:gd name="T12" fmla="*/ 397 w 402"/>
                    <a:gd name="T13" fmla="*/ 237 h 339"/>
                    <a:gd name="T14" fmla="*/ 399 w 402"/>
                    <a:gd name="T15" fmla="*/ 218 h 339"/>
                    <a:gd name="T16" fmla="*/ 401 w 402"/>
                    <a:gd name="T17" fmla="*/ 200 h 339"/>
                    <a:gd name="T18" fmla="*/ 399 w 402"/>
                    <a:gd name="T19" fmla="*/ 180 h 339"/>
                    <a:gd name="T20" fmla="*/ 397 w 402"/>
                    <a:gd name="T21" fmla="*/ 160 h 339"/>
                    <a:gd name="T22" fmla="*/ 392 w 402"/>
                    <a:gd name="T23" fmla="*/ 140 h 339"/>
                    <a:gd name="T24" fmla="*/ 384 w 402"/>
                    <a:gd name="T25" fmla="*/ 122 h 339"/>
                    <a:gd name="T26" fmla="*/ 377 w 402"/>
                    <a:gd name="T27" fmla="*/ 105 h 339"/>
                    <a:gd name="T28" fmla="*/ 366 w 402"/>
                    <a:gd name="T29" fmla="*/ 88 h 339"/>
                    <a:gd name="T30" fmla="*/ 354 w 402"/>
                    <a:gd name="T31" fmla="*/ 72 h 339"/>
                    <a:gd name="T32" fmla="*/ 341 w 402"/>
                    <a:gd name="T33" fmla="*/ 59 h 339"/>
                    <a:gd name="T34" fmla="*/ 328 w 402"/>
                    <a:gd name="T35" fmla="*/ 46 h 339"/>
                    <a:gd name="T36" fmla="*/ 312 w 402"/>
                    <a:gd name="T37" fmla="*/ 33 h 339"/>
                    <a:gd name="T38" fmla="*/ 295 w 402"/>
                    <a:gd name="T39" fmla="*/ 23 h 339"/>
                    <a:gd name="T40" fmla="*/ 278 w 402"/>
                    <a:gd name="T41" fmla="*/ 16 h 339"/>
                    <a:gd name="T42" fmla="*/ 259 w 402"/>
                    <a:gd name="T43" fmla="*/ 8 h 339"/>
                    <a:gd name="T44" fmla="*/ 240 w 402"/>
                    <a:gd name="T45" fmla="*/ 3 h 339"/>
                    <a:gd name="T46" fmla="*/ 220 w 402"/>
                    <a:gd name="T47" fmla="*/ 1 h 339"/>
                    <a:gd name="T48" fmla="*/ 200 w 402"/>
                    <a:gd name="T49" fmla="*/ 0 h 339"/>
                    <a:gd name="T50" fmla="*/ 180 w 402"/>
                    <a:gd name="T51" fmla="*/ 1 h 339"/>
                    <a:gd name="T52" fmla="*/ 160 w 402"/>
                    <a:gd name="T53" fmla="*/ 3 h 339"/>
                    <a:gd name="T54" fmla="*/ 141 w 402"/>
                    <a:gd name="T55" fmla="*/ 8 h 339"/>
                    <a:gd name="T56" fmla="*/ 122 w 402"/>
                    <a:gd name="T57" fmla="*/ 16 h 339"/>
                    <a:gd name="T58" fmla="*/ 105 w 402"/>
                    <a:gd name="T59" fmla="*/ 23 h 339"/>
                    <a:gd name="T60" fmla="*/ 88 w 402"/>
                    <a:gd name="T61" fmla="*/ 33 h 339"/>
                    <a:gd name="T62" fmla="*/ 72 w 402"/>
                    <a:gd name="T63" fmla="*/ 46 h 339"/>
                    <a:gd name="T64" fmla="*/ 59 w 402"/>
                    <a:gd name="T65" fmla="*/ 59 h 339"/>
                    <a:gd name="T66" fmla="*/ 46 w 402"/>
                    <a:gd name="T67" fmla="*/ 72 h 339"/>
                    <a:gd name="T68" fmla="*/ 34 w 402"/>
                    <a:gd name="T69" fmla="*/ 88 h 339"/>
                    <a:gd name="T70" fmla="*/ 23 w 402"/>
                    <a:gd name="T71" fmla="*/ 105 h 339"/>
                    <a:gd name="T72" fmla="*/ 16 w 402"/>
                    <a:gd name="T73" fmla="*/ 122 h 339"/>
                    <a:gd name="T74" fmla="*/ 8 w 402"/>
                    <a:gd name="T75" fmla="*/ 140 h 339"/>
                    <a:gd name="T76" fmla="*/ 3 w 402"/>
                    <a:gd name="T77" fmla="*/ 160 h 339"/>
                    <a:gd name="T78" fmla="*/ 1 w 402"/>
                    <a:gd name="T79" fmla="*/ 180 h 339"/>
                    <a:gd name="T80" fmla="*/ 0 w 402"/>
                    <a:gd name="T81" fmla="*/ 200 h 339"/>
                    <a:gd name="T82" fmla="*/ 1 w 402"/>
                    <a:gd name="T83" fmla="*/ 219 h 339"/>
                    <a:gd name="T84" fmla="*/ 3 w 402"/>
                    <a:gd name="T85" fmla="*/ 238 h 339"/>
                    <a:gd name="T86" fmla="*/ 8 w 402"/>
                    <a:gd name="T87" fmla="*/ 257 h 339"/>
                    <a:gd name="T88" fmla="*/ 13 w 402"/>
                    <a:gd name="T89" fmla="*/ 274 h 339"/>
                    <a:gd name="T90" fmla="*/ 22 w 402"/>
                    <a:gd name="T91" fmla="*/ 291 h 339"/>
                    <a:gd name="T92" fmla="*/ 31 w 402"/>
                    <a:gd name="T93" fmla="*/ 307 h 339"/>
                    <a:gd name="T94" fmla="*/ 41 w 402"/>
                    <a:gd name="T95" fmla="*/ 324 h 339"/>
                    <a:gd name="T96" fmla="*/ 53 w 402"/>
                    <a:gd name="T97" fmla="*/ 338 h 3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402" h="339">
                      <a:moveTo>
                        <a:pt x="351" y="334"/>
                      </a:moveTo>
                      <a:lnTo>
                        <a:pt x="362" y="320"/>
                      </a:lnTo>
                      <a:lnTo>
                        <a:pt x="372" y="305"/>
                      </a:lnTo>
                      <a:lnTo>
                        <a:pt x="381" y="288"/>
                      </a:lnTo>
                      <a:lnTo>
                        <a:pt x="387" y="272"/>
                      </a:lnTo>
                      <a:lnTo>
                        <a:pt x="393" y="255"/>
                      </a:lnTo>
                      <a:lnTo>
                        <a:pt x="397" y="237"/>
                      </a:lnTo>
                      <a:lnTo>
                        <a:pt x="399" y="218"/>
                      </a:lnTo>
                      <a:lnTo>
                        <a:pt x="401" y="200"/>
                      </a:lnTo>
                      <a:lnTo>
                        <a:pt x="399" y="180"/>
                      </a:lnTo>
                      <a:lnTo>
                        <a:pt x="397" y="160"/>
                      </a:lnTo>
                      <a:lnTo>
                        <a:pt x="392" y="140"/>
                      </a:lnTo>
                      <a:lnTo>
                        <a:pt x="384" y="122"/>
                      </a:lnTo>
                      <a:lnTo>
                        <a:pt x="377" y="105"/>
                      </a:lnTo>
                      <a:lnTo>
                        <a:pt x="366" y="88"/>
                      </a:lnTo>
                      <a:lnTo>
                        <a:pt x="354" y="72"/>
                      </a:lnTo>
                      <a:lnTo>
                        <a:pt x="341" y="59"/>
                      </a:lnTo>
                      <a:lnTo>
                        <a:pt x="328" y="46"/>
                      </a:lnTo>
                      <a:lnTo>
                        <a:pt x="312" y="33"/>
                      </a:lnTo>
                      <a:lnTo>
                        <a:pt x="295" y="23"/>
                      </a:lnTo>
                      <a:lnTo>
                        <a:pt x="278" y="16"/>
                      </a:lnTo>
                      <a:lnTo>
                        <a:pt x="259" y="8"/>
                      </a:lnTo>
                      <a:lnTo>
                        <a:pt x="240" y="3"/>
                      </a:lnTo>
                      <a:lnTo>
                        <a:pt x="220" y="1"/>
                      </a:lnTo>
                      <a:lnTo>
                        <a:pt x="200" y="0"/>
                      </a:lnTo>
                      <a:lnTo>
                        <a:pt x="180" y="1"/>
                      </a:lnTo>
                      <a:lnTo>
                        <a:pt x="160" y="3"/>
                      </a:lnTo>
                      <a:lnTo>
                        <a:pt x="141" y="8"/>
                      </a:lnTo>
                      <a:lnTo>
                        <a:pt x="122" y="16"/>
                      </a:lnTo>
                      <a:lnTo>
                        <a:pt x="105" y="23"/>
                      </a:lnTo>
                      <a:lnTo>
                        <a:pt x="88" y="33"/>
                      </a:lnTo>
                      <a:lnTo>
                        <a:pt x="72" y="46"/>
                      </a:lnTo>
                      <a:lnTo>
                        <a:pt x="59" y="59"/>
                      </a:lnTo>
                      <a:lnTo>
                        <a:pt x="46" y="72"/>
                      </a:lnTo>
                      <a:lnTo>
                        <a:pt x="34" y="88"/>
                      </a:lnTo>
                      <a:lnTo>
                        <a:pt x="23" y="105"/>
                      </a:lnTo>
                      <a:lnTo>
                        <a:pt x="16" y="122"/>
                      </a:lnTo>
                      <a:lnTo>
                        <a:pt x="8" y="140"/>
                      </a:lnTo>
                      <a:lnTo>
                        <a:pt x="3" y="160"/>
                      </a:lnTo>
                      <a:lnTo>
                        <a:pt x="1" y="180"/>
                      </a:lnTo>
                      <a:lnTo>
                        <a:pt x="0" y="200"/>
                      </a:lnTo>
                      <a:lnTo>
                        <a:pt x="1" y="219"/>
                      </a:lnTo>
                      <a:lnTo>
                        <a:pt x="3" y="238"/>
                      </a:lnTo>
                      <a:lnTo>
                        <a:pt x="8" y="257"/>
                      </a:lnTo>
                      <a:lnTo>
                        <a:pt x="13" y="274"/>
                      </a:lnTo>
                      <a:lnTo>
                        <a:pt x="22" y="291"/>
                      </a:lnTo>
                      <a:lnTo>
                        <a:pt x="31" y="307"/>
                      </a:lnTo>
                      <a:lnTo>
                        <a:pt x="41" y="324"/>
                      </a:lnTo>
                      <a:lnTo>
                        <a:pt x="53" y="338"/>
                      </a:lnTo>
                    </a:path>
                  </a:pathLst>
                </a:custGeom>
                <a:noFill/>
                <a:ln w="12700" cap="rnd" cmpd="sng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8773" name="Freeform 549"/>
                <p:cNvSpPr>
                  <a:spLocks/>
                </p:cNvSpPr>
                <p:nvPr/>
              </p:nvSpPr>
              <p:spPr bwMode="auto">
                <a:xfrm>
                  <a:off x="2255" y="1687"/>
                  <a:ext cx="388" cy="326"/>
                </a:xfrm>
                <a:custGeom>
                  <a:avLst/>
                  <a:gdLst>
                    <a:gd name="T0" fmla="*/ 51 w 388"/>
                    <a:gd name="T1" fmla="*/ 325 h 326"/>
                    <a:gd name="T2" fmla="*/ 40 w 388"/>
                    <a:gd name="T3" fmla="*/ 311 h 326"/>
                    <a:gd name="T4" fmla="*/ 30 w 388"/>
                    <a:gd name="T5" fmla="*/ 296 h 326"/>
                    <a:gd name="T6" fmla="*/ 21 w 388"/>
                    <a:gd name="T7" fmla="*/ 281 h 326"/>
                    <a:gd name="T8" fmla="*/ 13 w 388"/>
                    <a:gd name="T9" fmla="*/ 263 h 326"/>
                    <a:gd name="T10" fmla="*/ 7 w 388"/>
                    <a:gd name="T11" fmla="*/ 246 h 326"/>
                    <a:gd name="T12" fmla="*/ 3 w 388"/>
                    <a:gd name="T13" fmla="*/ 229 h 326"/>
                    <a:gd name="T14" fmla="*/ 0 w 388"/>
                    <a:gd name="T15" fmla="*/ 210 h 326"/>
                    <a:gd name="T16" fmla="*/ 0 w 388"/>
                    <a:gd name="T17" fmla="*/ 193 h 326"/>
                    <a:gd name="T18" fmla="*/ 0 w 388"/>
                    <a:gd name="T19" fmla="*/ 173 h 326"/>
                    <a:gd name="T20" fmla="*/ 3 w 388"/>
                    <a:gd name="T21" fmla="*/ 154 h 326"/>
                    <a:gd name="T22" fmla="*/ 9 w 388"/>
                    <a:gd name="T23" fmla="*/ 135 h 326"/>
                    <a:gd name="T24" fmla="*/ 15 w 388"/>
                    <a:gd name="T25" fmla="*/ 118 h 326"/>
                    <a:gd name="T26" fmla="*/ 22 w 388"/>
                    <a:gd name="T27" fmla="*/ 100 h 326"/>
                    <a:gd name="T28" fmla="*/ 32 w 388"/>
                    <a:gd name="T29" fmla="*/ 85 h 326"/>
                    <a:gd name="T30" fmla="*/ 44 w 388"/>
                    <a:gd name="T31" fmla="*/ 70 h 326"/>
                    <a:gd name="T32" fmla="*/ 56 w 388"/>
                    <a:gd name="T33" fmla="*/ 56 h 326"/>
                    <a:gd name="T34" fmla="*/ 70 w 388"/>
                    <a:gd name="T35" fmla="*/ 43 h 326"/>
                    <a:gd name="T36" fmla="*/ 85 w 388"/>
                    <a:gd name="T37" fmla="*/ 32 h 326"/>
                    <a:gd name="T38" fmla="*/ 101 w 388"/>
                    <a:gd name="T39" fmla="*/ 22 h 326"/>
                    <a:gd name="T40" fmla="*/ 118 w 388"/>
                    <a:gd name="T41" fmla="*/ 15 h 326"/>
                    <a:gd name="T42" fmla="*/ 136 w 388"/>
                    <a:gd name="T43" fmla="*/ 8 h 326"/>
                    <a:gd name="T44" fmla="*/ 154 w 388"/>
                    <a:gd name="T45" fmla="*/ 3 h 326"/>
                    <a:gd name="T46" fmla="*/ 173 w 388"/>
                    <a:gd name="T47" fmla="*/ 0 h 326"/>
                    <a:gd name="T48" fmla="*/ 193 w 388"/>
                    <a:gd name="T49" fmla="*/ 0 h 326"/>
                    <a:gd name="T50" fmla="*/ 213 w 388"/>
                    <a:gd name="T51" fmla="*/ 0 h 326"/>
                    <a:gd name="T52" fmla="*/ 232 w 388"/>
                    <a:gd name="T53" fmla="*/ 3 h 326"/>
                    <a:gd name="T54" fmla="*/ 250 w 388"/>
                    <a:gd name="T55" fmla="*/ 8 h 326"/>
                    <a:gd name="T56" fmla="*/ 268 w 388"/>
                    <a:gd name="T57" fmla="*/ 15 h 326"/>
                    <a:gd name="T58" fmla="*/ 285 w 388"/>
                    <a:gd name="T59" fmla="*/ 22 h 326"/>
                    <a:gd name="T60" fmla="*/ 301 w 388"/>
                    <a:gd name="T61" fmla="*/ 32 h 326"/>
                    <a:gd name="T62" fmla="*/ 316 w 388"/>
                    <a:gd name="T63" fmla="*/ 43 h 326"/>
                    <a:gd name="T64" fmla="*/ 330 w 388"/>
                    <a:gd name="T65" fmla="*/ 56 h 326"/>
                    <a:gd name="T66" fmla="*/ 342 w 388"/>
                    <a:gd name="T67" fmla="*/ 70 h 326"/>
                    <a:gd name="T68" fmla="*/ 354 w 388"/>
                    <a:gd name="T69" fmla="*/ 85 h 326"/>
                    <a:gd name="T70" fmla="*/ 364 w 388"/>
                    <a:gd name="T71" fmla="*/ 100 h 326"/>
                    <a:gd name="T72" fmla="*/ 371 w 388"/>
                    <a:gd name="T73" fmla="*/ 118 h 326"/>
                    <a:gd name="T74" fmla="*/ 377 w 388"/>
                    <a:gd name="T75" fmla="*/ 135 h 326"/>
                    <a:gd name="T76" fmla="*/ 383 w 388"/>
                    <a:gd name="T77" fmla="*/ 154 h 326"/>
                    <a:gd name="T78" fmla="*/ 387 w 388"/>
                    <a:gd name="T79" fmla="*/ 173 h 326"/>
                    <a:gd name="T80" fmla="*/ 387 w 388"/>
                    <a:gd name="T81" fmla="*/ 193 h 326"/>
                    <a:gd name="T82" fmla="*/ 387 w 388"/>
                    <a:gd name="T83" fmla="*/ 206 h 326"/>
                    <a:gd name="T84" fmla="*/ 385 w 388"/>
                    <a:gd name="T85" fmla="*/ 220 h 326"/>
                    <a:gd name="T86" fmla="*/ 383 w 388"/>
                    <a:gd name="T87" fmla="*/ 233 h 326"/>
                    <a:gd name="T88" fmla="*/ 379 w 388"/>
                    <a:gd name="T89" fmla="*/ 246 h 326"/>
                    <a:gd name="T90" fmla="*/ 374 w 388"/>
                    <a:gd name="T91" fmla="*/ 260 h 326"/>
                    <a:gd name="T92" fmla="*/ 369 w 388"/>
                    <a:gd name="T93" fmla="*/ 272 h 326"/>
                    <a:gd name="T94" fmla="*/ 364 w 388"/>
                    <a:gd name="T95" fmla="*/ 284 h 326"/>
                    <a:gd name="T96" fmla="*/ 356 w 388"/>
                    <a:gd name="T97" fmla="*/ 296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388" h="326">
                      <a:moveTo>
                        <a:pt x="51" y="325"/>
                      </a:moveTo>
                      <a:lnTo>
                        <a:pt x="40" y="311"/>
                      </a:lnTo>
                      <a:lnTo>
                        <a:pt x="30" y="296"/>
                      </a:lnTo>
                      <a:lnTo>
                        <a:pt x="21" y="281"/>
                      </a:lnTo>
                      <a:lnTo>
                        <a:pt x="13" y="263"/>
                      </a:lnTo>
                      <a:lnTo>
                        <a:pt x="7" y="246"/>
                      </a:lnTo>
                      <a:lnTo>
                        <a:pt x="3" y="229"/>
                      </a:lnTo>
                      <a:lnTo>
                        <a:pt x="0" y="210"/>
                      </a:lnTo>
                      <a:lnTo>
                        <a:pt x="0" y="193"/>
                      </a:lnTo>
                      <a:lnTo>
                        <a:pt x="0" y="173"/>
                      </a:lnTo>
                      <a:lnTo>
                        <a:pt x="3" y="154"/>
                      </a:lnTo>
                      <a:lnTo>
                        <a:pt x="9" y="135"/>
                      </a:lnTo>
                      <a:lnTo>
                        <a:pt x="15" y="118"/>
                      </a:lnTo>
                      <a:lnTo>
                        <a:pt x="22" y="100"/>
                      </a:lnTo>
                      <a:lnTo>
                        <a:pt x="32" y="85"/>
                      </a:lnTo>
                      <a:lnTo>
                        <a:pt x="44" y="70"/>
                      </a:lnTo>
                      <a:lnTo>
                        <a:pt x="56" y="56"/>
                      </a:lnTo>
                      <a:lnTo>
                        <a:pt x="70" y="43"/>
                      </a:lnTo>
                      <a:lnTo>
                        <a:pt x="85" y="32"/>
                      </a:lnTo>
                      <a:lnTo>
                        <a:pt x="101" y="22"/>
                      </a:lnTo>
                      <a:lnTo>
                        <a:pt x="118" y="15"/>
                      </a:lnTo>
                      <a:lnTo>
                        <a:pt x="136" y="8"/>
                      </a:lnTo>
                      <a:lnTo>
                        <a:pt x="154" y="3"/>
                      </a:lnTo>
                      <a:lnTo>
                        <a:pt x="173" y="0"/>
                      </a:lnTo>
                      <a:lnTo>
                        <a:pt x="193" y="0"/>
                      </a:lnTo>
                      <a:lnTo>
                        <a:pt x="213" y="0"/>
                      </a:lnTo>
                      <a:lnTo>
                        <a:pt x="232" y="3"/>
                      </a:lnTo>
                      <a:lnTo>
                        <a:pt x="250" y="8"/>
                      </a:lnTo>
                      <a:lnTo>
                        <a:pt x="268" y="15"/>
                      </a:lnTo>
                      <a:lnTo>
                        <a:pt x="285" y="22"/>
                      </a:lnTo>
                      <a:lnTo>
                        <a:pt x="301" y="32"/>
                      </a:lnTo>
                      <a:lnTo>
                        <a:pt x="316" y="43"/>
                      </a:lnTo>
                      <a:lnTo>
                        <a:pt x="330" y="56"/>
                      </a:lnTo>
                      <a:lnTo>
                        <a:pt x="342" y="70"/>
                      </a:lnTo>
                      <a:lnTo>
                        <a:pt x="354" y="85"/>
                      </a:lnTo>
                      <a:lnTo>
                        <a:pt x="364" y="100"/>
                      </a:lnTo>
                      <a:lnTo>
                        <a:pt x="371" y="118"/>
                      </a:lnTo>
                      <a:lnTo>
                        <a:pt x="377" y="135"/>
                      </a:lnTo>
                      <a:lnTo>
                        <a:pt x="383" y="154"/>
                      </a:lnTo>
                      <a:lnTo>
                        <a:pt x="387" y="173"/>
                      </a:lnTo>
                      <a:lnTo>
                        <a:pt x="387" y="193"/>
                      </a:lnTo>
                      <a:lnTo>
                        <a:pt x="387" y="206"/>
                      </a:lnTo>
                      <a:lnTo>
                        <a:pt x="385" y="220"/>
                      </a:lnTo>
                      <a:lnTo>
                        <a:pt x="383" y="233"/>
                      </a:lnTo>
                      <a:lnTo>
                        <a:pt x="379" y="246"/>
                      </a:lnTo>
                      <a:lnTo>
                        <a:pt x="374" y="260"/>
                      </a:lnTo>
                      <a:lnTo>
                        <a:pt x="369" y="272"/>
                      </a:lnTo>
                      <a:lnTo>
                        <a:pt x="364" y="284"/>
                      </a:lnTo>
                      <a:lnTo>
                        <a:pt x="356" y="296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8774" name="Freeform 550"/>
                <p:cNvSpPr>
                  <a:spLocks/>
                </p:cNvSpPr>
                <p:nvPr/>
              </p:nvSpPr>
              <p:spPr bwMode="auto">
                <a:xfrm>
                  <a:off x="2526" y="1661"/>
                  <a:ext cx="30" cy="39"/>
                </a:xfrm>
                <a:custGeom>
                  <a:avLst/>
                  <a:gdLst>
                    <a:gd name="T0" fmla="*/ 16 w 30"/>
                    <a:gd name="T1" fmla="*/ 0 h 39"/>
                    <a:gd name="T2" fmla="*/ 29 w 30"/>
                    <a:gd name="T3" fmla="*/ 5 h 39"/>
                    <a:gd name="T4" fmla="*/ 13 w 30"/>
                    <a:gd name="T5" fmla="*/ 38 h 39"/>
                    <a:gd name="T6" fmla="*/ 0 w 30"/>
                    <a:gd name="T7" fmla="*/ 32 h 39"/>
                    <a:gd name="T8" fmla="*/ 16 w 30"/>
                    <a:gd name="T9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39">
                      <a:moveTo>
                        <a:pt x="16" y="0"/>
                      </a:moveTo>
                      <a:lnTo>
                        <a:pt x="29" y="5"/>
                      </a:lnTo>
                      <a:lnTo>
                        <a:pt x="13" y="38"/>
                      </a:lnTo>
                      <a:lnTo>
                        <a:pt x="0" y="32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8775" name="Freeform 551"/>
                <p:cNvSpPr>
                  <a:spLocks/>
                </p:cNvSpPr>
                <p:nvPr/>
              </p:nvSpPr>
              <p:spPr bwMode="auto">
                <a:xfrm>
                  <a:off x="2526" y="1661"/>
                  <a:ext cx="30" cy="39"/>
                </a:xfrm>
                <a:custGeom>
                  <a:avLst/>
                  <a:gdLst>
                    <a:gd name="T0" fmla="*/ 16 w 30"/>
                    <a:gd name="T1" fmla="*/ 0 h 39"/>
                    <a:gd name="T2" fmla="*/ 29 w 30"/>
                    <a:gd name="T3" fmla="*/ 5 h 39"/>
                    <a:gd name="T4" fmla="*/ 13 w 30"/>
                    <a:gd name="T5" fmla="*/ 38 h 39"/>
                    <a:gd name="T6" fmla="*/ 0 w 30"/>
                    <a:gd name="T7" fmla="*/ 32 h 39"/>
                    <a:gd name="T8" fmla="*/ 16 w 30"/>
                    <a:gd name="T9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39">
                      <a:moveTo>
                        <a:pt x="16" y="0"/>
                      </a:moveTo>
                      <a:lnTo>
                        <a:pt x="29" y="5"/>
                      </a:lnTo>
                      <a:lnTo>
                        <a:pt x="13" y="38"/>
                      </a:lnTo>
                      <a:lnTo>
                        <a:pt x="0" y="32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FF0000"/>
                </a:solidFill>
                <a:ln w="12700" cap="rnd" cmpd="sng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8776" name="Freeform 552"/>
                <p:cNvSpPr>
                  <a:spLocks/>
                </p:cNvSpPr>
                <p:nvPr/>
              </p:nvSpPr>
              <p:spPr bwMode="auto">
                <a:xfrm>
                  <a:off x="2474" y="1691"/>
                  <a:ext cx="22" cy="40"/>
                </a:xfrm>
                <a:custGeom>
                  <a:avLst/>
                  <a:gdLst>
                    <a:gd name="T0" fmla="*/ 7 w 22"/>
                    <a:gd name="T1" fmla="*/ 0 h 40"/>
                    <a:gd name="T2" fmla="*/ 21 w 22"/>
                    <a:gd name="T3" fmla="*/ 2 h 40"/>
                    <a:gd name="T4" fmla="*/ 13 w 22"/>
                    <a:gd name="T5" fmla="*/ 39 h 40"/>
                    <a:gd name="T6" fmla="*/ 0 w 22"/>
                    <a:gd name="T7" fmla="*/ 36 h 40"/>
                    <a:gd name="T8" fmla="*/ 7 w 22"/>
                    <a:gd name="T9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40">
                      <a:moveTo>
                        <a:pt x="7" y="0"/>
                      </a:moveTo>
                      <a:lnTo>
                        <a:pt x="21" y="2"/>
                      </a:lnTo>
                      <a:lnTo>
                        <a:pt x="13" y="39"/>
                      </a:lnTo>
                      <a:lnTo>
                        <a:pt x="0" y="36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rgbClr val="4C4C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8777" name="Freeform 553"/>
                <p:cNvSpPr>
                  <a:spLocks/>
                </p:cNvSpPr>
                <p:nvPr/>
              </p:nvSpPr>
              <p:spPr bwMode="auto">
                <a:xfrm>
                  <a:off x="2474" y="1691"/>
                  <a:ext cx="22" cy="40"/>
                </a:xfrm>
                <a:custGeom>
                  <a:avLst/>
                  <a:gdLst>
                    <a:gd name="T0" fmla="*/ 7 w 22"/>
                    <a:gd name="T1" fmla="*/ 0 h 40"/>
                    <a:gd name="T2" fmla="*/ 21 w 22"/>
                    <a:gd name="T3" fmla="*/ 2 h 40"/>
                    <a:gd name="T4" fmla="*/ 13 w 22"/>
                    <a:gd name="T5" fmla="*/ 39 h 40"/>
                    <a:gd name="T6" fmla="*/ 0 w 22"/>
                    <a:gd name="T7" fmla="*/ 36 h 40"/>
                    <a:gd name="T8" fmla="*/ 7 w 22"/>
                    <a:gd name="T9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40">
                      <a:moveTo>
                        <a:pt x="7" y="0"/>
                      </a:moveTo>
                      <a:lnTo>
                        <a:pt x="21" y="2"/>
                      </a:lnTo>
                      <a:lnTo>
                        <a:pt x="13" y="39"/>
                      </a:lnTo>
                      <a:lnTo>
                        <a:pt x="0" y="36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rgbClr val="393939"/>
                </a:solidFill>
                <a:ln w="12700" cap="rnd" cmpd="sng">
                  <a:solidFill>
                    <a:srgbClr val="39393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8778" name="Freeform 554"/>
                <p:cNvSpPr>
                  <a:spLocks/>
                </p:cNvSpPr>
                <p:nvPr/>
              </p:nvSpPr>
              <p:spPr bwMode="auto">
                <a:xfrm>
                  <a:off x="2278" y="1779"/>
                  <a:ext cx="40" cy="32"/>
                </a:xfrm>
                <a:custGeom>
                  <a:avLst/>
                  <a:gdLst>
                    <a:gd name="T0" fmla="*/ 39 w 40"/>
                    <a:gd name="T1" fmla="*/ 19 h 32"/>
                    <a:gd name="T2" fmla="*/ 31 w 40"/>
                    <a:gd name="T3" fmla="*/ 31 h 32"/>
                    <a:gd name="T4" fmla="*/ 0 w 40"/>
                    <a:gd name="T5" fmla="*/ 12 h 32"/>
                    <a:gd name="T6" fmla="*/ 5 w 40"/>
                    <a:gd name="T7" fmla="*/ 0 h 32"/>
                    <a:gd name="T8" fmla="*/ 39 w 40"/>
                    <a:gd name="T9" fmla="*/ 1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32">
                      <a:moveTo>
                        <a:pt x="39" y="19"/>
                      </a:moveTo>
                      <a:lnTo>
                        <a:pt x="31" y="31"/>
                      </a:lnTo>
                      <a:lnTo>
                        <a:pt x="0" y="12"/>
                      </a:lnTo>
                      <a:lnTo>
                        <a:pt x="5" y="0"/>
                      </a:lnTo>
                      <a:lnTo>
                        <a:pt x="39" y="19"/>
                      </a:lnTo>
                    </a:path>
                  </a:pathLst>
                </a:custGeom>
                <a:solidFill>
                  <a:srgbClr val="4C4C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8779" name="Freeform 555"/>
                <p:cNvSpPr>
                  <a:spLocks/>
                </p:cNvSpPr>
                <p:nvPr/>
              </p:nvSpPr>
              <p:spPr bwMode="auto">
                <a:xfrm>
                  <a:off x="2278" y="1779"/>
                  <a:ext cx="40" cy="32"/>
                </a:xfrm>
                <a:custGeom>
                  <a:avLst/>
                  <a:gdLst>
                    <a:gd name="T0" fmla="*/ 39 w 40"/>
                    <a:gd name="T1" fmla="*/ 19 h 32"/>
                    <a:gd name="T2" fmla="*/ 31 w 40"/>
                    <a:gd name="T3" fmla="*/ 31 h 32"/>
                    <a:gd name="T4" fmla="*/ 0 w 40"/>
                    <a:gd name="T5" fmla="*/ 12 h 32"/>
                    <a:gd name="T6" fmla="*/ 5 w 40"/>
                    <a:gd name="T7" fmla="*/ 0 h 32"/>
                    <a:gd name="T8" fmla="*/ 39 w 40"/>
                    <a:gd name="T9" fmla="*/ 1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32">
                      <a:moveTo>
                        <a:pt x="39" y="19"/>
                      </a:moveTo>
                      <a:lnTo>
                        <a:pt x="31" y="31"/>
                      </a:lnTo>
                      <a:lnTo>
                        <a:pt x="0" y="12"/>
                      </a:lnTo>
                      <a:lnTo>
                        <a:pt x="5" y="0"/>
                      </a:lnTo>
                      <a:lnTo>
                        <a:pt x="39" y="19"/>
                      </a:lnTo>
                    </a:path>
                  </a:pathLst>
                </a:custGeom>
                <a:solidFill>
                  <a:srgbClr val="393939"/>
                </a:solidFill>
                <a:ln w="12700" cap="rnd" cmpd="sng">
                  <a:solidFill>
                    <a:srgbClr val="39393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8780" name="Freeform 556"/>
                <p:cNvSpPr>
                  <a:spLocks/>
                </p:cNvSpPr>
                <p:nvPr/>
              </p:nvSpPr>
              <p:spPr bwMode="auto">
                <a:xfrm>
                  <a:off x="2602" y="1850"/>
                  <a:ext cx="38" cy="18"/>
                </a:xfrm>
                <a:custGeom>
                  <a:avLst/>
                  <a:gdLst>
                    <a:gd name="T0" fmla="*/ 0 w 38"/>
                    <a:gd name="T1" fmla="*/ 3 h 18"/>
                    <a:gd name="T2" fmla="*/ 0 w 38"/>
                    <a:gd name="T3" fmla="*/ 17 h 18"/>
                    <a:gd name="T4" fmla="*/ 37 w 38"/>
                    <a:gd name="T5" fmla="*/ 13 h 18"/>
                    <a:gd name="T6" fmla="*/ 35 w 38"/>
                    <a:gd name="T7" fmla="*/ 0 h 18"/>
                    <a:gd name="T8" fmla="*/ 0 w 38"/>
                    <a:gd name="T9" fmla="*/ 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" h="18">
                      <a:moveTo>
                        <a:pt x="0" y="3"/>
                      </a:moveTo>
                      <a:lnTo>
                        <a:pt x="0" y="17"/>
                      </a:lnTo>
                      <a:lnTo>
                        <a:pt x="37" y="13"/>
                      </a:lnTo>
                      <a:lnTo>
                        <a:pt x="35" y="0"/>
                      </a:lnTo>
                      <a:lnTo>
                        <a:pt x="0" y="3"/>
                      </a:lnTo>
                    </a:path>
                  </a:pathLst>
                </a:custGeom>
                <a:solidFill>
                  <a:srgbClr val="4C4C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8781" name="Freeform 557"/>
                <p:cNvSpPr>
                  <a:spLocks/>
                </p:cNvSpPr>
                <p:nvPr/>
              </p:nvSpPr>
              <p:spPr bwMode="auto">
                <a:xfrm>
                  <a:off x="2602" y="1850"/>
                  <a:ext cx="38" cy="18"/>
                </a:xfrm>
                <a:custGeom>
                  <a:avLst/>
                  <a:gdLst>
                    <a:gd name="T0" fmla="*/ 0 w 38"/>
                    <a:gd name="T1" fmla="*/ 3 h 18"/>
                    <a:gd name="T2" fmla="*/ 0 w 38"/>
                    <a:gd name="T3" fmla="*/ 17 h 18"/>
                    <a:gd name="T4" fmla="*/ 37 w 38"/>
                    <a:gd name="T5" fmla="*/ 13 h 18"/>
                    <a:gd name="T6" fmla="*/ 35 w 38"/>
                    <a:gd name="T7" fmla="*/ 0 h 18"/>
                    <a:gd name="T8" fmla="*/ 0 w 38"/>
                    <a:gd name="T9" fmla="*/ 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" h="18">
                      <a:moveTo>
                        <a:pt x="0" y="3"/>
                      </a:moveTo>
                      <a:lnTo>
                        <a:pt x="0" y="17"/>
                      </a:lnTo>
                      <a:lnTo>
                        <a:pt x="37" y="13"/>
                      </a:lnTo>
                      <a:lnTo>
                        <a:pt x="35" y="0"/>
                      </a:lnTo>
                      <a:lnTo>
                        <a:pt x="0" y="3"/>
                      </a:lnTo>
                    </a:path>
                  </a:pathLst>
                </a:custGeom>
                <a:solidFill>
                  <a:srgbClr val="393939"/>
                </a:solidFill>
                <a:ln w="12700" cap="rnd" cmpd="sng">
                  <a:solidFill>
                    <a:srgbClr val="39393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8782" name="Freeform 558"/>
                <p:cNvSpPr>
                  <a:spLocks/>
                </p:cNvSpPr>
                <p:nvPr/>
              </p:nvSpPr>
              <p:spPr bwMode="auto">
                <a:xfrm>
                  <a:off x="2594" y="2006"/>
                  <a:ext cx="38" cy="36"/>
                </a:xfrm>
                <a:custGeom>
                  <a:avLst/>
                  <a:gdLst>
                    <a:gd name="T0" fmla="*/ 8 w 38"/>
                    <a:gd name="T1" fmla="*/ 0 h 36"/>
                    <a:gd name="T2" fmla="*/ 0 w 38"/>
                    <a:gd name="T3" fmla="*/ 10 h 36"/>
                    <a:gd name="T4" fmla="*/ 27 w 38"/>
                    <a:gd name="T5" fmla="*/ 35 h 36"/>
                    <a:gd name="T6" fmla="*/ 37 w 38"/>
                    <a:gd name="T7" fmla="*/ 24 h 36"/>
                    <a:gd name="T8" fmla="*/ 8 w 38"/>
                    <a:gd name="T9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" h="36">
                      <a:moveTo>
                        <a:pt x="8" y="0"/>
                      </a:moveTo>
                      <a:lnTo>
                        <a:pt x="0" y="10"/>
                      </a:lnTo>
                      <a:lnTo>
                        <a:pt x="27" y="35"/>
                      </a:lnTo>
                      <a:lnTo>
                        <a:pt x="37" y="24"/>
                      </a:lnTo>
                      <a:lnTo>
                        <a:pt x="8" y="0"/>
                      </a:lnTo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8783" name="Freeform 559"/>
                <p:cNvSpPr>
                  <a:spLocks/>
                </p:cNvSpPr>
                <p:nvPr/>
              </p:nvSpPr>
              <p:spPr bwMode="auto">
                <a:xfrm>
                  <a:off x="2594" y="2006"/>
                  <a:ext cx="38" cy="36"/>
                </a:xfrm>
                <a:custGeom>
                  <a:avLst/>
                  <a:gdLst>
                    <a:gd name="T0" fmla="*/ 8 w 38"/>
                    <a:gd name="T1" fmla="*/ 0 h 36"/>
                    <a:gd name="T2" fmla="*/ 0 w 38"/>
                    <a:gd name="T3" fmla="*/ 10 h 36"/>
                    <a:gd name="T4" fmla="*/ 27 w 38"/>
                    <a:gd name="T5" fmla="*/ 35 h 36"/>
                    <a:gd name="T6" fmla="*/ 37 w 38"/>
                    <a:gd name="T7" fmla="*/ 24 h 36"/>
                    <a:gd name="T8" fmla="*/ 8 w 38"/>
                    <a:gd name="T9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" h="36">
                      <a:moveTo>
                        <a:pt x="8" y="0"/>
                      </a:moveTo>
                      <a:lnTo>
                        <a:pt x="0" y="10"/>
                      </a:lnTo>
                      <a:lnTo>
                        <a:pt x="27" y="35"/>
                      </a:lnTo>
                      <a:lnTo>
                        <a:pt x="37" y="24"/>
                      </a:lnTo>
                      <a:lnTo>
                        <a:pt x="8" y="0"/>
                      </a:lnTo>
                    </a:path>
                  </a:pathLst>
                </a:custGeom>
                <a:solidFill>
                  <a:srgbClr val="FF0000"/>
                </a:solidFill>
                <a:ln w="12700" cap="rnd" cmpd="sng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8784" name="Freeform 560"/>
                <p:cNvSpPr>
                  <a:spLocks/>
                </p:cNvSpPr>
                <p:nvPr/>
              </p:nvSpPr>
              <p:spPr bwMode="auto">
                <a:xfrm>
                  <a:off x="2638" y="1802"/>
                  <a:ext cx="41" cy="24"/>
                </a:xfrm>
                <a:custGeom>
                  <a:avLst/>
                  <a:gdLst>
                    <a:gd name="T0" fmla="*/ 36 w 41"/>
                    <a:gd name="T1" fmla="*/ 0 h 24"/>
                    <a:gd name="T2" fmla="*/ 40 w 41"/>
                    <a:gd name="T3" fmla="*/ 12 h 24"/>
                    <a:gd name="T4" fmla="*/ 3 w 41"/>
                    <a:gd name="T5" fmla="*/ 23 h 24"/>
                    <a:gd name="T6" fmla="*/ 0 w 41"/>
                    <a:gd name="T7" fmla="*/ 8 h 24"/>
                    <a:gd name="T8" fmla="*/ 36 w 41"/>
                    <a:gd name="T9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24">
                      <a:moveTo>
                        <a:pt x="36" y="0"/>
                      </a:moveTo>
                      <a:lnTo>
                        <a:pt x="40" y="12"/>
                      </a:lnTo>
                      <a:lnTo>
                        <a:pt x="3" y="23"/>
                      </a:lnTo>
                      <a:lnTo>
                        <a:pt x="0" y="8"/>
                      </a:lnTo>
                      <a:lnTo>
                        <a:pt x="36" y="0"/>
                      </a:lnTo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8785" name="Freeform 561"/>
                <p:cNvSpPr>
                  <a:spLocks/>
                </p:cNvSpPr>
                <p:nvPr/>
              </p:nvSpPr>
              <p:spPr bwMode="auto">
                <a:xfrm>
                  <a:off x="2638" y="1802"/>
                  <a:ext cx="41" cy="24"/>
                </a:xfrm>
                <a:custGeom>
                  <a:avLst/>
                  <a:gdLst>
                    <a:gd name="T0" fmla="*/ 36 w 41"/>
                    <a:gd name="T1" fmla="*/ 0 h 24"/>
                    <a:gd name="T2" fmla="*/ 40 w 41"/>
                    <a:gd name="T3" fmla="*/ 12 h 24"/>
                    <a:gd name="T4" fmla="*/ 3 w 41"/>
                    <a:gd name="T5" fmla="*/ 23 h 24"/>
                    <a:gd name="T6" fmla="*/ 0 w 41"/>
                    <a:gd name="T7" fmla="*/ 8 h 24"/>
                    <a:gd name="T8" fmla="*/ 36 w 41"/>
                    <a:gd name="T9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24">
                      <a:moveTo>
                        <a:pt x="36" y="0"/>
                      </a:moveTo>
                      <a:lnTo>
                        <a:pt x="40" y="12"/>
                      </a:lnTo>
                      <a:lnTo>
                        <a:pt x="3" y="23"/>
                      </a:lnTo>
                      <a:lnTo>
                        <a:pt x="0" y="8"/>
                      </a:lnTo>
                      <a:lnTo>
                        <a:pt x="36" y="0"/>
                      </a:lnTo>
                    </a:path>
                  </a:pathLst>
                </a:custGeom>
                <a:solidFill>
                  <a:srgbClr val="FF0000"/>
                </a:solidFill>
                <a:ln w="12700" cap="rnd" cmpd="sng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8786" name="Freeform 562"/>
                <p:cNvSpPr>
                  <a:spLocks/>
                </p:cNvSpPr>
                <p:nvPr/>
              </p:nvSpPr>
              <p:spPr bwMode="auto">
                <a:xfrm>
                  <a:off x="2341" y="1661"/>
                  <a:ext cx="29" cy="39"/>
                </a:xfrm>
                <a:custGeom>
                  <a:avLst/>
                  <a:gdLst>
                    <a:gd name="T0" fmla="*/ 12 w 29"/>
                    <a:gd name="T1" fmla="*/ 0 h 39"/>
                    <a:gd name="T2" fmla="*/ 0 w 29"/>
                    <a:gd name="T3" fmla="*/ 5 h 39"/>
                    <a:gd name="T4" fmla="*/ 15 w 29"/>
                    <a:gd name="T5" fmla="*/ 38 h 39"/>
                    <a:gd name="T6" fmla="*/ 28 w 29"/>
                    <a:gd name="T7" fmla="*/ 32 h 39"/>
                    <a:gd name="T8" fmla="*/ 12 w 29"/>
                    <a:gd name="T9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39">
                      <a:moveTo>
                        <a:pt x="12" y="0"/>
                      </a:moveTo>
                      <a:lnTo>
                        <a:pt x="0" y="5"/>
                      </a:lnTo>
                      <a:lnTo>
                        <a:pt x="15" y="38"/>
                      </a:lnTo>
                      <a:lnTo>
                        <a:pt x="28" y="32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8787" name="Freeform 563"/>
                <p:cNvSpPr>
                  <a:spLocks/>
                </p:cNvSpPr>
                <p:nvPr/>
              </p:nvSpPr>
              <p:spPr bwMode="auto">
                <a:xfrm>
                  <a:off x="2341" y="1661"/>
                  <a:ext cx="29" cy="39"/>
                </a:xfrm>
                <a:custGeom>
                  <a:avLst/>
                  <a:gdLst>
                    <a:gd name="T0" fmla="*/ 12 w 29"/>
                    <a:gd name="T1" fmla="*/ 0 h 39"/>
                    <a:gd name="T2" fmla="*/ 0 w 29"/>
                    <a:gd name="T3" fmla="*/ 5 h 39"/>
                    <a:gd name="T4" fmla="*/ 15 w 29"/>
                    <a:gd name="T5" fmla="*/ 38 h 39"/>
                    <a:gd name="T6" fmla="*/ 28 w 29"/>
                    <a:gd name="T7" fmla="*/ 32 h 39"/>
                    <a:gd name="T8" fmla="*/ 12 w 29"/>
                    <a:gd name="T9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39">
                      <a:moveTo>
                        <a:pt x="12" y="0"/>
                      </a:moveTo>
                      <a:lnTo>
                        <a:pt x="0" y="5"/>
                      </a:lnTo>
                      <a:lnTo>
                        <a:pt x="15" y="38"/>
                      </a:lnTo>
                      <a:lnTo>
                        <a:pt x="28" y="32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FF0000"/>
                </a:solidFill>
                <a:ln w="12700" cap="rnd" cmpd="sng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8788" name="Freeform 564"/>
                <p:cNvSpPr>
                  <a:spLocks/>
                </p:cNvSpPr>
                <p:nvPr/>
              </p:nvSpPr>
              <p:spPr bwMode="auto">
                <a:xfrm>
                  <a:off x="2214" y="1833"/>
                  <a:ext cx="40" cy="19"/>
                </a:xfrm>
                <a:custGeom>
                  <a:avLst/>
                  <a:gdLst>
                    <a:gd name="T0" fmla="*/ 2 w 40"/>
                    <a:gd name="T1" fmla="*/ 0 h 19"/>
                    <a:gd name="T2" fmla="*/ 0 w 40"/>
                    <a:gd name="T3" fmla="*/ 13 h 19"/>
                    <a:gd name="T4" fmla="*/ 38 w 40"/>
                    <a:gd name="T5" fmla="*/ 18 h 19"/>
                    <a:gd name="T6" fmla="*/ 39 w 40"/>
                    <a:gd name="T7" fmla="*/ 4 h 19"/>
                    <a:gd name="T8" fmla="*/ 2 w 40"/>
                    <a:gd name="T9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19">
                      <a:moveTo>
                        <a:pt x="2" y="0"/>
                      </a:moveTo>
                      <a:lnTo>
                        <a:pt x="0" y="13"/>
                      </a:lnTo>
                      <a:lnTo>
                        <a:pt x="38" y="18"/>
                      </a:lnTo>
                      <a:lnTo>
                        <a:pt x="39" y="4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8789" name="Freeform 565"/>
                <p:cNvSpPr>
                  <a:spLocks/>
                </p:cNvSpPr>
                <p:nvPr/>
              </p:nvSpPr>
              <p:spPr bwMode="auto">
                <a:xfrm>
                  <a:off x="2214" y="1833"/>
                  <a:ext cx="40" cy="19"/>
                </a:xfrm>
                <a:custGeom>
                  <a:avLst/>
                  <a:gdLst>
                    <a:gd name="T0" fmla="*/ 2 w 40"/>
                    <a:gd name="T1" fmla="*/ 0 h 19"/>
                    <a:gd name="T2" fmla="*/ 0 w 40"/>
                    <a:gd name="T3" fmla="*/ 13 h 19"/>
                    <a:gd name="T4" fmla="*/ 38 w 40"/>
                    <a:gd name="T5" fmla="*/ 18 h 19"/>
                    <a:gd name="T6" fmla="*/ 39 w 40"/>
                    <a:gd name="T7" fmla="*/ 4 h 19"/>
                    <a:gd name="T8" fmla="*/ 2 w 40"/>
                    <a:gd name="T9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19">
                      <a:moveTo>
                        <a:pt x="2" y="0"/>
                      </a:moveTo>
                      <a:lnTo>
                        <a:pt x="0" y="13"/>
                      </a:lnTo>
                      <a:lnTo>
                        <a:pt x="38" y="18"/>
                      </a:lnTo>
                      <a:lnTo>
                        <a:pt x="39" y="4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FF0000"/>
                </a:solidFill>
                <a:ln w="12700" cap="rnd" cmpd="sng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8790" name="Line 566"/>
                <p:cNvSpPr>
                  <a:spLocks noChangeShapeType="1"/>
                </p:cNvSpPr>
                <p:nvPr/>
              </p:nvSpPr>
              <p:spPr bwMode="auto">
                <a:xfrm flipH="1">
                  <a:off x="2229" y="1892"/>
                  <a:ext cx="1" cy="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8791" name="Line 567"/>
                <p:cNvSpPr>
                  <a:spLocks noChangeShapeType="1"/>
                </p:cNvSpPr>
                <p:nvPr/>
              </p:nvSpPr>
              <p:spPr bwMode="auto">
                <a:xfrm>
                  <a:off x="2229" y="1892"/>
                  <a:ext cx="22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8792" name="Line 568"/>
                <p:cNvSpPr>
                  <a:spLocks noChangeShapeType="1"/>
                </p:cNvSpPr>
                <p:nvPr/>
              </p:nvSpPr>
              <p:spPr bwMode="auto">
                <a:xfrm flipV="1">
                  <a:off x="2240" y="1940"/>
                  <a:ext cx="18" cy="7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8793" name="Line 569"/>
                <p:cNvSpPr>
                  <a:spLocks noChangeShapeType="1"/>
                </p:cNvSpPr>
                <p:nvPr/>
              </p:nvSpPr>
              <p:spPr bwMode="auto">
                <a:xfrm flipV="1">
                  <a:off x="2258" y="1978"/>
                  <a:ext cx="16" cy="1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8794" name="Line 570"/>
                <p:cNvSpPr>
                  <a:spLocks noChangeShapeType="1"/>
                </p:cNvSpPr>
                <p:nvPr/>
              </p:nvSpPr>
              <p:spPr bwMode="auto">
                <a:xfrm flipV="1">
                  <a:off x="2288" y="2013"/>
                  <a:ext cx="15" cy="14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8795" name="Line 571"/>
                <p:cNvSpPr>
                  <a:spLocks noChangeShapeType="1"/>
                </p:cNvSpPr>
                <p:nvPr/>
              </p:nvSpPr>
              <p:spPr bwMode="auto">
                <a:xfrm>
                  <a:off x="2244" y="1793"/>
                  <a:ext cx="19" cy="7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8796" name="Line 572"/>
                <p:cNvSpPr>
                  <a:spLocks noChangeShapeType="1"/>
                </p:cNvSpPr>
                <p:nvPr/>
              </p:nvSpPr>
              <p:spPr bwMode="auto">
                <a:xfrm>
                  <a:off x="2273" y="1747"/>
                  <a:ext cx="16" cy="1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8797" name="Line 573"/>
                <p:cNvSpPr>
                  <a:spLocks noChangeShapeType="1"/>
                </p:cNvSpPr>
                <p:nvPr/>
              </p:nvSpPr>
              <p:spPr bwMode="auto">
                <a:xfrm>
                  <a:off x="2310" y="1707"/>
                  <a:ext cx="12" cy="17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8798" name="Line 574"/>
                <p:cNvSpPr>
                  <a:spLocks noChangeShapeType="1"/>
                </p:cNvSpPr>
                <p:nvPr/>
              </p:nvSpPr>
              <p:spPr bwMode="auto">
                <a:xfrm>
                  <a:off x="2404" y="1665"/>
                  <a:ext cx="3" cy="18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8799" name="Line 575"/>
                <p:cNvSpPr>
                  <a:spLocks noChangeShapeType="1"/>
                </p:cNvSpPr>
                <p:nvPr/>
              </p:nvSpPr>
              <p:spPr bwMode="auto">
                <a:xfrm>
                  <a:off x="2449" y="1658"/>
                  <a:ext cx="0" cy="2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8800" name="Line 576"/>
                <p:cNvSpPr>
                  <a:spLocks noChangeShapeType="1"/>
                </p:cNvSpPr>
                <p:nvPr/>
              </p:nvSpPr>
              <p:spPr bwMode="auto">
                <a:xfrm flipH="1">
                  <a:off x="2489" y="1666"/>
                  <a:ext cx="4" cy="17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8801" name="Line 577"/>
                <p:cNvSpPr>
                  <a:spLocks noChangeShapeType="1"/>
                </p:cNvSpPr>
                <p:nvPr/>
              </p:nvSpPr>
              <p:spPr bwMode="auto">
                <a:xfrm flipH="1">
                  <a:off x="2569" y="1702"/>
                  <a:ext cx="10" cy="15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8802" name="Line 578"/>
                <p:cNvSpPr>
                  <a:spLocks noChangeShapeType="1"/>
                </p:cNvSpPr>
                <p:nvPr/>
              </p:nvSpPr>
              <p:spPr bwMode="auto">
                <a:xfrm flipH="1">
                  <a:off x="2595" y="1730"/>
                  <a:ext cx="14" cy="13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8803" name="Line 579"/>
                <p:cNvSpPr>
                  <a:spLocks noChangeShapeType="1"/>
                </p:cNvSpPr>
                <p:nvPr/>
              </p:nvSpPr>
              <p:spPr bwMode="auto">
                <a:xfrm flipH="1">
                  <a:off x="2621" y="1768"/>
                  <a:ext cx="17" cy="11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8804" name="Line 580"/>
                <p:cNvSpPr>
                  <a:spLocks noChangeShapeType="1"/>
                </p:cNvSpPr>
                <p:nvPr/>
              </p:nvSpPr>
              <p:spPr bwMode="auto">
                <a:xfrm flipH="1">
                  <a:off x="2648" y="1878"/>
                  <a:ext cx="19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8805" name="Line 581"/>
                <p:cNvSpPr>
                  <a:spLocks noChangeShapeType="1"/>
                </p:cNvSpPr>
                <p:nvPr/>
              </p:nvSpPr>
              <p:spPr bwMode="auto">
                <a:xfrm flipH="1" flipV="1">
                  <a:off x="2643" y="1924"/>
                  <a:ext cx="17" cy="2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8806" name="Line 582"/>
                <p:cNvSpPr>
                  <a:spLocks noChangeShapeType="1"/>
                </p:cNvSpPr>
                <p:nvPr/>
              </p:nvSpPr>
              <p:spPr bwMode="auto">
                <a:xfrm flipH="1" flipV="1">
                  <a:off x="2627" y="1970"/>
                  <a:ext cx="15" cy="8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8807" name="Line 583"/>
                <p:cNvSpPr>
                  <a:spLocks noChangeShapeType="1"/>
                </p:cNvSpPr>
                <p:nvPr/>
              </p:nvSpPr>
              <p:spPr bwMode="auto">
                <a:xfrm flipV="1">
                  <a:off x="2304" y="1999"/>
                  <a:ext cx="14" cy="1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8808" name="Line 584"/>
                <p:cNvSpPr>
                  <a:spLocks noChangeShapeType="1"/>
                </p:cNvSpPr>
                <p:nvPr/>
              </p:nvSpPr>
              <p:spPr bwMode="auto">
                <a:xfrm flipV="1">
                  <a:off x="2274" y="1955"/>
                  <a:ext cx="15" cy="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8809" name="Line 585"/>
                <p:cNvSpPr>
                  <a:spLocks noChangeShapeType="1"/>
                </p:cNvSpPr>
                <p:nvPr/>
              </p:nvSpPr>
              <p:spPr bwMode="auto">
                <a:xfrm flipV="1">
                  <a:off x="2257" y="1906"/>
                  <a:ext cx="16" cy="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8810" name="Line 586"/>
                <p:cNvSpPr>
                  <a:spLocks noChangeShapeType="1"/>
                </p:cNvSpPr>
                <p:nvPr/>
              </p:nvSpPr>
              <p:spPr bwMode="auto">
                <a:xfrm>
                  <a:off x="2317" y="1739"/>
                  <a:ext cx="12" cy="1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8811" name="Line 587"/>
                <p:cNvSpPr>
                  <a:spLocks noChangeShapeType="1"/>
                </p:cNvSpPr>
                <p:nvPr/>
              </p:nvSpPr>
              <p:spPr bwMode="auto">
                <a:xfrm>
                  <a:off x="2369" y="1702"/>
                  <a:ext cx="10" cy="1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8812" name="Line 588"/>
                <p:cNvSpPr>
                  <a:spLocks noChangeShapeType="1"/>
                </p:cNvSpPr>
                <p:nvPr/>
              </p:nvSpPr>
              <p:spPr bwMode="auto">
                <a:xfrm>
                  <a:off x="2425" y="1688"/>
                  <a:ext cx="2" cy="1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8813" name="Line 589"/>
                <p:cNvSpPr>
                  <a:spLocks noChangeShapeType="1"/>
                </p:cNvSpPr>
                <p:nvPr/>
              </p:nvSpPr>
              <p:spPr bwMode="auto">
                <a:xfrm flipH="1">
                  <a:off x="2535" y="1713"/>
                  <a:ext cx="9" cy="1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8814" name="Line 590"/>
                <p:cNvSpPr>
                  <a:spLocks noChangeShapeType="1"/>
                </p:cNvSpPr>
                <p:nvPr/>
              </p:nvSpPr>
              <p:spPr bwMode="auto">
                <a:xfrm flipH="1">
                  <a:off x="2577" y="1749"/>
                  <a:ext cx="12" cy="1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8815" name="Line 591"/>
                <p:cNvSpPr>
                  <a:spLocks noChangeShapeType="1"/>
                </p:cNvSpPr>
                <p:nvPr/>
              </p:nvSpPr>
              <p:spPr bwMode="auto">
                <a:xfrm flipH="1">
                  <a:off x="2609" y="1800"/>
                  <a:ext cx="15" cy="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8816" name="Line 592"/>
                <p:cNvSpPr>
                  <a:spLocks noChangeShapeType="1"/>
                </p:cNvSpPr>
                <p:nvPr/>
              </p:nvSpPr>
              <p:spPr bwMode="auto">
                <a:xfrm flipH="1" flipV="1">
                  <a:off x="2620" y="1921"/>
                  <a:ext cx="16" cy="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8817" name="Line 593"/>
                <p:cNvSpPr>
                  <a:spLocks noChangeShapeType="1"/>
                </p:cNvSpPr>
                <p:nvPr/>
              </p:nvSpPr>
              <p:spPr bwMode="auto">
                <a:xfrm flipH="1" flipV="1">
                  <a:off x="2599" y="1972"/>
                  <a:ext cx="14" cy="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8818" name="Freeform 594"/>
                <p:cNvSpPr>
                  <a:spLocks/>
                </p:cNvSpPr>
                <p:nvPr/>
              </p:nvSpPr>
              <p:spPr bwMode="auto">
                <a:xfrm>
                  <a:off x="2425" y="1855"/>
                  <a:ext cx="48" cy="49"/>
                </a:xfrm>
                <a:custGeom>
                  <a:avLst/>
                  <a:gdLst>
                    <a:gd name="T0" fmla="*/ 23 w 48"/>
                    <a:gd name="T1" fmla="*/ 48 h 49"/>
                    <a:gd name="T2" fmla="*/ 18 w 48"/>
                    <a:gd name="T3" fmla="*/ 48 h 49"/>
                    <a:gd name="T4" fmla="*/ 13 w 48"/>
                    <a:gd name="T5" fmla="*/ 46 h 49"/>
                    <a:gd name="T6" fmla="*/ 9 w 48"/>
                    <a:gd name="T7" fmla="*/ 44 h 49"/>
                    <a:gd name="T8" fmla="*/ 6 w 48"/>
                    <a:gd name="T9" fmla="*/ 41 h 49"/>
                    <a:gd name="T10" fmla="*/ 3 w 48"/>
                    <a:gd name="T11" fmla="*/ 37 h 49"/>
                    <a:gd name="T12" fmla="*/ 1 w 48"/>
                    <a:gd name="T13" fmla="*/ 32 h 49"/>
                    <a:gd name="T14" fmla="*/ 0 w 48"/>
                    <a:gd name="T15" fmla="*/ 28 h 49"/>
                    <a:gd name="T16" fmla="*/ 0 w 48"/>
                    <a:gd name="T17" fmla="*/ 23 h 49"/>
                    <a:gd name="T18" fmla="*/ 0 w 48"/>
                    <a:gd name="T19" fmla="*/ 19 h 49"/>
                    <a:gd name="T20" fmla="*/ 1 w 48"/>
                    <a:gd name="T21" fmla="*/ 13 h 49"/>
                    <a:gd name="T22" fmla="*/ 3 w 48"/>
                    <a:gd name="T23" fmla="*/ 9 h 49"/>
                    <a:gd name="T24" fmla="*/ 6 w 48"/>
                    <a:gd name="T25" fmla="*/ 6 h 49"/>
                    <a:gd name="T26" fmla="*/ 9 w 48"/>
                    <a:gd name="T27" fmla="*/ 3 h 49"/>
                    <a:gd name="T28" fmla="*/ 13 w 48"/>
                    <a:gd name="T29" fmla="*/ 1 h 49"/>
                    <a:gd name="T30" fmla="*/ 18 w 48"/>
                    <a:gd name="T31" fmla="*/ 0 h 49"/>
                    <a:gd name="T32" fmla="*/ 23 w 48"/>
                    <a:gd name="T33" fmla="*/ 0 h 49"/>
                    <a:gd name="T34" fmla="*/ 28 w 48"/>
                    <a:gd name="T35" fmla="*/ 0 h 49"/>
                    <a:gd name="T36" fmla="*/ 33 w 48"/>
                    <a:gd name="T37" fmla="*/ 1 h 49"/>
                    <a:gd name="T38" fmla="*/ 37 w 48"/>
                    <a:gd name="T39" fmla="*/ 3 h 49"/>
                    <a:gd name="T40" fmla="*/ 40 w 48"/>
                    <a:gd name="T41" fmla="*/ 6 h 49"/>
                    <a:gd name="T42" fmla="*/ 43 w 48"/>
                    <a:gd name="T43" fmla="*/ 9 h 49"/>
                    <a:gd name="T44" fmla="*/ 45 w 48"/>
                    <a:gd name="T45" fmla="*/ 13 h 49"/>
                    <a:gd name="T46" fmla="*/ 47 w 48"/>
                    <a:gd name="T47" fmla="*/ 19 h 49"/>
                    <a:gd name="T48" fmla="*/ 47 w 48"/>
                    <a:gd name="T49" fmla="*/ 23 h 49"/>
                    <a:gd name="T50" fmla="*/ 47 w 48"/>
                    <a:gd name="T51" fmla="*/ 28 h 49"/>
                    <a:gd name="T52" fmla="*/ 45 w 48"/>
                    <a:gd name="T53" fmla="*/ 32 h 49"/>
                    <a:gd name="T54" fmla="*/ 43 w 48"/>
                    <a:gd name="T55" fmla="*/ 37 h 49"/>
                    <a:gd name="T56" fmla="*/ 40 w 48"/>
                    <a:gd name="T57" fmla="*/ 41 h 49"/>
                    <a:gd name="T58" fmla="*/ 37 w 48"/>
                    <a:gd name="T59" fmla="*/ 44 h 49"/>
                    <a:gd name="T60" fmla="*/ 33 w 48"/>
                    <a:gd name="T61" fmla="*/ 46 h 49"/>
                    <a:gd name="T62" fmla="*/ 28 w 48"/>
                    <a:gd name="T63" fmla="*/ 48 h 49"/>
                    <a:gd name="T64" fmla="*/ 23 w 48"/>
                    <a:gd name="T65" fmla="*/ 48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48" h="49">
                      <a:moveTo>
                        <a:pt x="23" y="48"/>
                      </a:moveTo>
                      <a:lnTo>
                        <a:pt x="18" y="48"/>
                      </a:lnTo>
                      <a:lnTo>
                        <a:pt x="13" y="46"/>
                      </a:lnTo>
                      <a:lnTo>
                        <a:pt x="9" y="44"/>
                      </a:lnTo>
                      <a:lnTo>
                        <a:pt x="6" y="41"/>
                      </a:lnTo>
                      <a:lnTo>
                        <a:pt x="3" y="37"/>
                      </a:lnTo>
                      <a:lnTo>
                        <a:pt x="1" y="32"/>
                      </a:lnTo>
                      <a:lnTo>
                        <a:pt x="0" y="28"/>
                      </a:lnTo>
                      <a:lnTo>
                        <a:pt x="0" y="23"/>
                      </a:lnTo>
                      <a:lnTo>
                        <a:pt x="0" y="19"/>
                      </a:lnTo>
                      <a:lnTo>
                        <a:pt x="1" y="13"/>
                      </a:lnTo>
                      <a:lnTo>
                        <a:pt x="3" y="9"/>
                      </a:lnTo>
                      <a:lnTo>
                        <a:pt x="6" y="6"/>
                      </a:lnTo>
                      <a:lnTo>
                        <a:pt x="9" y="3"/>
                      </a:lnTo>
                      <a:lnTo>
                        <a:pt x="13" y="1"/>
                      </a:lnTo>
                      <a:lnTo>
                        <a:pt x="18" y="0"/>
                      </a:lnTo>
                      <a:lnTo>
                        <a:pt x="23" y="0"/>
                      </a:lnTo>
                      <a:lnTo>
                        <a:pt x="28" y="0"/>
                      </a:lnTo>
                      <a:lnTo>
                        <a:pt x="33" y="1"/>
                      </a:lnTo>
                      <a:lnTo>
                        <a:pt x="37" y="3"/>
                      </a:lnTo>
                      <a:lnTo>
                        <a:pt x="40" y="6"/>
                      </a:lnTo>
                      <a:lnTo>
                        <a:pt x="43" y="9"/>
                      </a:lnTo>
                      <a:lnTo>
                        <a:pt x="45" y="13"/>
                      </a:lnTo>
                      <a:lnTo>
                        <a:pt x="47" y="19"/>
                      </a:lnTo>
                      <a:lnTo>
                        <a:pt x="47" y="23"/>
                      </a:lnTo>
                      <a:lnTo>
                        <a:pt x="47" y="28"/>
                      </a:lnTo>
                      <a:lnTo>
                        <a:pt x="45" y="32"/>
                      </a:lnTo>
                      <a:lnTo>
                        <a:pt x="43" y="37"/>
                      </a:lnTo>
                      <a:lnTo>
                        <a:pt x="40" y="41"/>
                      </a:lnTo>
                      <a:lnTo>
                        <a:pt x="37" y="44"/>
                      </a:lnTo>
                      <a:lnTo>
                        <a:pt x="33" y="46"/>
                      </a:lnTo>
                      <a:lnTo>
                        <a:pt x="28" y="48"/>
                      </a:lnTo>
                      <a:lnTo>
                        <a:pt x="23" y="48"/>
                      </a:lnTo>
                    </a:path>
                  </a:pathLst>
                </a:custGeom>
                <a:solidFill>
                  <a:srgbClr val="4C4C4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8819" name="Freeform 595"/>
                <p:cNvSpPr>
                  <a:spLocks/>
                </p:cNvSpPr>
                <p:nvPr/>
              </p:nvSpPr>
              <p:spPr bwMode="auto">
                <a:xfrm>
                  <a:off x="2425" y="1855"/>
                  <a:ext cx="48" cy="49"/>
                </a:xfrm>
                <a:custGeom>
                  <a:avLst/>
                  <a:gdLst>
                    <a:gd name="T0" fmla="*/ 23 w 48"/>
                    <a:gd name="T1" fmla="*/ 48 h 49"/>
                    <a:gd name="T2" fmla="*/ 18 w 48"/>
                    <a:gd name="T3" fmla="*/ 48 h 49"/>
                    <a:gd name="T4" fmla="*/ 13 w 48"/>
                    <a:gd name="T5" fmla="*/ 46 h 49"/>
                    <a:gd name="T6" fmla="*/ 9 w 48"/>
                    <a:gd name="T7" fmla="*/ 44 h 49"/>
                    <a:gd name="T8" fmla="*/ 6 w 48"/>
                    <a:gd name="T9" fmla="*/ 41 h 49"/>
                    <a:gd name="T10" fmla="*/ 3 w 48"/>
                    <a:gd name="T11" fmla="*/ 37 h 49"/>
                    <a:gd name="T12" fmla="*/ 1 w 48"/>
                    <a:gd name="T13" fmla="*/ 32 h 49"/>
                    <a:gd name="T14" fmla="*/ 0 w 48"/>
                    <a:gd name="T15" fmla="*/ 28 h 49"/>
                    <a:gd name="T16" fmla="*/ 0 w 48"/>
                    <a:gd name="T17" fmla="*/ 23 h 49"/>
                    <a:gd name="T18" fmla="*/ 0 w 48"/>
                    <a:gd name="T19" fmla="*/ 19 h 49"/>
                    <a:gd name="T20" fmla="*/ 1 w 48"/>
                    <a:gd name="T21" fmla="*/ 13 h 49"/>
                    <a:gd name="T22" fmla="*/ 3 w 48"/>
                    <a:gd name="T23" fmla="*/ 9 h 49"/>
                    <a:gd name="T24" fmla="*/ 6 w 48"/>
                    <a:gd name="T25" fmla="*/ 6 h 49"/>
                    <a:gd name="T26" fmla="*/ 9 w 48"/>
                    <a:gd name="T27" fmla="*/ 3 h 49"/>
                    <a:gd name="T28" fmla="*/ 13 w 48"/>
                    <a:gd name="T29" fmla="*/ 1 h 49"/>
                    <a:gd name="T30" fmla="*/ 18 w 48"/>
                    <a:gd name="T31" fmla="*/ 0 h 49"/>
                    <a:gd name="T32" fmla="*/ 23 w 48"/>
                    <a:gd name="T33" fmla="*/ 0 h 49"/>
                    <a:gd name="T34" fmla="*/ 28 w 48"/>
                    <a:gd name="T35" fmla="*/ 0 h 49"/>
                    <a:gd name="T36" fmla="*/ 33 w 48"/>
                    <a:gd name="T37" fmla="*/ 1 h 49"/>
                    <a:gd name="T38" fmla="*/ 37 w 48"/>
                    <a:gd name="T39" fmla="*/ 3 h 49"/>
                    <a:gd name="T40" fmla="*/ 40 w 48"/>
                    <a:gd name="T41" fmla="*/ 6 h 49"/>
                    <a:gd name="T42" fmla="*/ 43 w 48"/>
                    <a:gd name="T43" fmla="*/ 9 h 49"/>
                    <a:gd name="T44" fmla="*/ 45 w 48"/>
                    <a:gd name="T45" fmla="*/ 13 h 49"/>
                    <a:gd name="T46" fmla="*/ 47 w 48"/>
                    <a:gd name="T47" fmla="*/ 19 h 49"/>
                    <a:gd name="T48" fmla="*/ 47 w 48"/>
                    <a:gd name="T49" fmla="*/ 23 h 49"/>
                    <a:gd name="T50" fmla="*/ 47 w 48"/>
                    <a:gd name="T51" fmla="*/ 28 h 49"/>
                    <a:gd name="T52" fmla="*/ 45 w 48"/>
                    <a:gd name="T53" fmla="*/ 32 h 49"/>
                    <a:gd name="T54" fmla="*/ 43 w 48"/>
                    <a:gd name="T55" fmla="*/ 37 h 49"/>
                    <a:gd name="T56" fmla="*/ 40 w 48"/>
                    <a:gd name="T57" fmla="*/ 41 h 49"/>
                    <a:gd name="T58" fmla="*/ 37 w 48"/>
                    <a:gd name="T59" fmla="*/ 44 h 49"/>
                    <a:gd name="T60" fmla="*/ 33 w 48"/>
                    <a:gd name="T61" fmla="*/ 46 h 49"/>
                    <a:gd name="T62" fmla="*/ 28 w 48"/>
                    <a:gd name="T63" fmla="*/ 48 h 49"/>
                    <a:gd name="T64" fmla="*/ 23 w 48"/>
                    <a:gd name="T65" fmla="*/ 48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48" h="49">
                      <a:moveTo>
                        <a:pt x="23" y="48"/>
                      </a:moveTo>
                      <a:lnTo>
                        <a:pt x="18" y="48"/>
                      </a:lnTo>
                      <a:lnTo>
                        <a:pt x="13" y="46"/>
                      </a:lnTo>
                      <a:lnTo>
                        <a:pt x="9" y="44"/>
                      </a:lnTo>
                      <a:lnTo>
                        <a:pt x="6" y="41"/>
                      </a:lnTo>
                      <a:lnTo>
                        <a:pt x="3" y="37"/>
                      </a:lnTo>
                      <a:lnTo>
                        <a:pt x="1" y="32"/>
                      </a:lnTo>
                      <a:lnTo>
                        <a:pt x="0" y="28"/>
                      </a:lnTo>
                      <a:lnTo>
                        <a:pt x="0" y="23"/>
                      </a:lnTo>
                      <a:lnTo>
                        <a:pt x="0" y="19"/>
                      </a:lnTo>
                      <a:lnTo>
                        <a:pt x="1" y="13"/>
                      </a:lnTo>
                      <a:lnTo>
                        <a:pt x="3" y="9"/>
                      </a:lnTo>
                      <a:lnTo>
                        <a:pt x="6" y="6"/>
                      </a:lnTo>
                      <a:lnTo>
                        <a:pt x="9" y="3"/>
                      </a:lnTo>
                      <a:lnTo>
                        <a:pt x="13" y="1"/>
                      </a:lnTo>
                      <a:lnTo>
                        <a:pt x="18" y="0"/>
                      </a:lnTo>
                      <a:lnTo>
                        <a:pt x="23" y="0"/>
                      </a:lnTo>
                      <a:lnTo>
                        <a:pt x="28" y="0"/>
                      </a:lnTo>
                      <a:lnTo>
                        <a:pt x="33" y="1"/>
                      </a:lnTo>
                      <a:lnTo>
                        <a:pt x="37" y="3"/>
                      </a:lnTo>
                      <a:lnTo>
                        <a:pt x="40" y="6"/>
                      </a:lnTo>
                      <a:lnTo>
                        <a:pt x="43" y="9"/>
                      </a:lnTo>
                      <a:lnTo>
                        <a:pt x="45" y="13"/>
                      </a:lnTo>
                      <a:lnTo>
                        <a:pt x="47" y="19"/>
                      </a:lnTo>
                      <a:lnTo>
                        <a:pt x="47" y="23"/>
                      </a:lnTo>
                      <a:lnTo>
                        <a:pt x="47" y="28"/>
                      </a:lnTo>
                      <a:lnTo>
                        <a:pt x="45" y="32"/>
                      </a:lnTo>
                      <a:lnTo>
                        <a:pt x="43" y="37"/>
                      </a:lnTo>
                      <a:lnTo>
                        <a:pt x="40" y="41"/>
                      </a:lnTo>
                      <a:lnTo>
                        <a:pt x="37" y="44"/>
                      </a:lnTo>
                      <a:lnTo>
                        <a:pt x="33" y="46"/>
                      </a:lnTo>
                      <a:lnTo>
                        <a:pt x="28" y="48"/>
                      </a:lnTo>
                      <a:lnTo>
                        <a:pt x="23" y="48"/>
                      </a:lnTo>
                    </a:path>
                  </a:pathLst>
                </a:custGeom>
                <a:solidFill>
                  <a:srgbClr val="393939"/>
                </a:solidFill>
                <a:ln w="12700" cap="rnd" cmpd="sng">
                  <a:solidFill>
                    <a:srgbClr val="39393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8820" name="Freeform 596"/>
                <p:cNvSpPr>
                  <a:spLocks/>
                </p:cNvSpPr>
                <p:nvPr/>
              </p:nvSpPr>
              <p:spPr bwMode="auto">
                <a:xfrm>
                  <a:off x="2295" y="2022"/>
                  <a:ext cx="17" cy="17"/>
                </a:xfrm>
                <a:custGeom>
                  <a:avLst/>
                  <a:gdLst>
                    <a:gd name="T0" fmla="*/ 8 w 17"/>
                    <a:gd name="T1" fmla="*/ 0 h 17"/>
                    <a:gd name="T2" fmla="*/ 6 w 17"/>
                    <a:gd name="T3" fmla="*/ 0 h 17"/>
                    <a:gd name="T4" fmla="*/ 4 w 17"/>
                    <a:gd name="T5" fmla="*/ 0 h 17"/>
                    <a:gd name="T6" fmla="*/ 3 w 17"/>
                    <a:gd name="T7" fmla="*/ 1 h 17"/>
                    <a:gd name="T8" fmla="*/ 2 w 17"/>
                    <a:gd name="T9" fmla="*/ 1 h 17"/>
                    <a:gd name="T10" fmla="*/ 0 w 17"/>
                    <a:gd name="T11" fmla="*/ 2 h 17"/>
                    <a:gd name="T12" fmla="*/ 0 w 17"/>
                    <a:gd name="T13" fmla="*/ 5 h 17"/>
                    <a:gd name="T14" fmla="*/ 0 w 17"/>
                    <a:gd name="T15" fmla="*/ 6 h 17"/>
                    <a:gd name="T16" fmla="*/ 0 w 17"/>
                    <a:gd name="T17" fmla="*/ 7 h 17"/>
                    <a:gd name="T18" fmla="*/ 0 w 17"/>
                    <a:gd name="T19" fmla="*/ 8 h 17"/>
                    <a:gd name="T20" fmla="*/ 0 w 17"/>
                    <a:gd name="T21" fmla="*/ 10 h 17"/>
                    <a:gd name="T22" fmla="*/ 0 w 17"/>
                    <a:gd name="T23" fmla="*/ 12 h 17"/>
                    <a:gd name="T24" fmla="*/ 2 w 17"/>
                    <a:gd name="T25" fmla="*/ 13 h 17"/>
                    <a:gd name="T26" fmla="*/ 3 w 17"/>
                    <a:gd name="T27" fmla="*/ 13 h 17"/>
                    <a:gd name="T28" fmla="*/ 4 w 17"/>
                    <a:gd name="T29" fmla="*/ 14 h 17"/>
                    <a:gd name="T30" fmla="*/ 6 w 17"/>
                    <a:gd name="T31" fmla="*/ 14 h 17"/>
                    <a:gd name="T32" fmla="*/ 8 w 17"/>
                    <a:gd name="T33" fmla="*/ 16 h 17"/>
                    <a:gd name="T34" fmla="*/ 10 w 17"/>
                    <a:gd name="T35" fmla="*/ 14 h 17"/>
                    <a:gd name="T36" fmla="*/ 11 w 17"/>
                    <a:gd name="T37" fmla="*/ 14 h 17"/>
                    <a:gd name="T38" fmla="*/ 12 w 17"/>
                    <a:gd name="T39" fmla="*/ 13 h 17"/>
                    <a:gd name="T40" fmla="*/ 14 w 17"/>
                    <a:gd name="T41" fmla="*/ 13 h 17"/>
                    <a:gd name="T42" fmla="*/ 14 w 17"/>
                    <a:gd name="T43" fmla="*/ 12 h 17"/>
                    <a:gd name="T44" fmla="*/ 16 w 17"/>
                    <a:gd name="T45" fmla="*/ 10 h 17"/>
                    <a:gd name="T46" fmla="*/ 16 w 17"/>
                    <a:gd name="T47" fmla="*/ 8 h 17"/>
                    <a:gd name="T48" fmla="*/ 16 w 17"/>
                    <a:gd name="T49" fmla="*/ 7 h 17"/>
                    <a:gd name="T50" fmla="*/ 16 w 17"/>
                    <a:gd name="T51" fmla="*/ 6 h 17"/>
                    <a:gd name="T52" fmla="*/ 16 w 17"/>
                    <a:gd name="T53" fmla="*/ 5 h 17"/>
                    <a:gd name="T54" fmla="*/ 14 w 17"/>
                    <a:gd name="T55" fmla="*/ 2 h 17"/>
                    <a:gd name="T56" fmla="*/ 14 w 17"/>
                    <a:gd name="T57" fmla="*/ 1 h 17"/>
                    <a:gd name="T58" fmla="*/ 12 w 17"/>
                    <a:gd name="T59" fmla="*/ 1 h 17"/>
                    <a:gd name="T60" fmla="*/ 11 w 17"/>
                    <a:gd name="T61" fmla="*/ 0 h 17"/>
                    <a:gd name="T62" fmla="*/ 10 w 17"/>
                    <a:gd name="T63" fmla="*/ 0 h 17"/>
                    <a:gd name="T64" fmla="*/ 8 w 17"/>
                    <a:gd name="T65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" h="17">
                      <a:moveTo>
                        <a:pt x="8" y="0"/>
                      </a:move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2" y="13"/>
                      </a:lnTo>
                      <a:lnTo>
                        <a:pt x="3" y="13"/>
                      </a:lnTo>
                      <a:lnTo>
                        <a:pt x="4" y="14"/>
                      </a:lnTo>
                      <a:lnTo>
                        <a:pt x="6" y="14"/>
                      </a:lnTo>
                      <a:lnTo>
                        <a:pt x="8" y="16"/>
                      </a:lnTo>
                      <a:lnTo>
                        <a:pt x="10" y="14"/>
                      </a:lnTo>
                      <a:lnTo>
                        <a:pt x="11" y="14"/>
                      </a:lnTo>
                      <a:lnTo>
                        <a:pt x="12" y="13"/>
                      </a:lnTo>
                      <a:lnTo>
                        <a:pt x="14" y="13"/>
                      </a:lnTo>
                      <a:lnTo>
                        <a:pt x="14" y="12"/>
                      </a:lnTo>
                      <a:lnTo>
                        <a:pt x="16" y="10"/>
                      </a:lnTo>
                      <a:lnTo>
                        <a:pt x="16" y="8"/>
                      </a:lnTo>
                      <a:lnTo>
                        <a:pt x="16" y="7"/>
                      </a:lnTo>
                      <a:lnTo>
                        <a:pt x="16" y="6"/>
                      </a:lnTo>
                      <a:lnTo>
                        <a:pt x="16" y="5"/>
                      </a:lnTo>
                      <a:lnTo>
                        <a:pt x="14" y="2"/>
                      </a:lnTo>
                      <a:lnTo>
                        <a:pt x="14" y="1"/>
                      </a:lnTo>
                      <a:lnTo>
                        <a:pt x="12" y="1"/>
                      </a:lnTo>
                      <a:lnTo>
                        <a:pt x="11" y="0"/>
                      </a:lnTo>
                      <a:lnTo>
                        <a:pt x="10" y="0"/>
                      </a:lnTo>
                      <a:lnTo>
                        <a:pt x="8" y="0"/>
                      </a:lnTo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8821" name="Freeform 597"/>
                <p:cNvSpPr>
                  <a:spLocks/>
                </p:cNvSpPr>
                <p:nvPr/>
              </p:nvSpPr>
              <p:spPr bwMode="auto">
                <a:xfrm>
                  <a:off x="2295" y="2022"/>
                  <a:ext cx="17" cy="17"/>
                </a:xfrm>
                <a:custGeom>
                  <a:avLst/>
                  <a:gdLst>
                    <a:gd name="T0" fmla="*/ 8 w 17"/>
                    <a:gd name="T1" fmla="*/ 0 h 17"/>
                    <a:gd name="T2" fmla="*/ 6 w 17"/>
                    <a:gd name="T3" fmla="*/ 0 h 17"/>
                    <a:gd name="T4" fmla="*/ 4 w 17"/>
                    <a:gd name="T5" fmla="*/ 0 h 17"/>
                    <a:gd name="T6" fmla="*/ 3 w 17"/>
                    <a:gd name="T7" fmla="*/ 1 h 17"/>
                    <a:gd name="T8" fmla="*/ 2 w 17"/>
                    <a:gd name="T9" fmla="*/ 1 h 17"/>
                    <a:gd name="T10" fmla="*/ 0 w 17"/>
                    <a:gd name="T11" fmla="*/ 2 h 17"/>
                    <a:gd name="T12" fmla="*/ 0 w 17"/>
                    <a:gd name="T13" fmla="*/ 5 h 17"/>
                    <a:gd name="T14" fmla="*/ 0 w 17"/>
                    <a:gd name="T15" fmla="*/ 6 h 17"/>
                    <a:gd name="T16" fmla="*/ 0 w 17"/>
                    <a:gd name="T17" fmla="*/ 7 h 17"/>
                    <a:gd name="T18" fmla="*/ 0 w 17"/>
                    <a:gd name="T19" fmla="*/ 8 h 17"/>
                    <a:gd name="T20" fmla="*/ 0 w 17"/>
                    <a:gd name="T21" fmla="*/ 10 h 17"/>
                    <a:gd name="T22" fmla="*/ 0 w 17"/>
                    <a:gd name="T23" fmla="*/ 12 h 17"/>
                    <a:gd name="T24" fmla="*/ 2 w 17"/>
                    <a:gd name="T25" fmla="*/ 13 h 17"/>
                    <a:gd name="T26" fmla="*/ 3 w 17"/>
                    <a:gd name="T27" fmla="*/ 13 h 17"/>
                    <a:gd name="T28" fmla="*/ 4 w 17"/>
                    <a:gd name="T29" fmla="*/ 14 h 17"/>
                    <a:gd name="T30" fmla="*/ 6 w 17"/>
                    <a:gd name="T31" fmla="*/ 14 h 17"/>
                    <a:gd name="T32" fmla="*/ 8 w 17"/>
                    <a:gd name="T33" fmla="*/ 16 h 17"/>
                    <a:gd name="T34" fmla="*/ 10 w 17"/>
                    <a:gd name="T35" fmla="*/ 14 h 17"/>
                    <a:gd name="T36" fmla="*/ 11 w 17"/>
                    <a:gd name="T37" fmla="*/ 14 h 17"/>
                    <a:gd name="T38" fmla="*/ 12 w 17"/>
                    <a:gd name="T39" fmla="*/ 13 h 17"/>
                    <a:gd name="T40" fmla="*/ 14 w 17"/>
                    <a:gd name="T41" fmla="*/ 13 h 17"/>
                    <a:gd name="T42" fmla="*/ 14 w 17"/>
                    <a:gd name="T43" fmla="*/ 12 h 17"/>
                    <a:gd name="T44" fmla="*/ 16 w 17"/>
                    <a:gd name="T45" fmla="*/ 10 h 17"/>
                    <a:gd name="T46" fmla="*/ 16 w 17"/>
                    <a:gd name="T47" fmla="*/ 8 h 17"/>
                    <a:gd name="T48" fmla="*/ 16 w 17"/>
                    <a:gd name="T49" fmla="*/ 7 h 17"/>
                    <a:gd name="T50" fmla="*/ 16 w 17"/>
                    <a:gd name="T51" fmla="*/ 6 h 17"/>
                    <a:gd name="T52" fmla="*/ 16 w 17"/>
                    <a:gd name="T53" fmla="*/ 5 h 17"/>
                    <a:gd name="T54" fmla="*/ 14 w 17"/>
                    <a:gd name="T55" fmla="*/ 2 h 17"/>
                    <a:gd name="T56" fmla="*/ 14 w 17"/>
                    <a:gd name="T57" fmla="*/ 1 h 17"/>
                    <a:gd name="T58" fmla="*/ 12 w 17"/>
                    <a:gd name="T59" fmla="*/ 1 h 17"/>
                    <a:gd name="T60" fmla="*/ 11 w 17"/>
                    <a:gd name="T61" fmla="*/ 0 h 17"/>
                    <a:gd name="T62" fmla="*/ 10 w 17"/>
                    <a:gd name="T63" fmla="*/ 0 h 17"/>
                    <a:gd name="T64" fmla="*/ 8 w 17"/>
                    <a:gd name="T65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" h="17">
                      <a:moveTo>
                        <a:pt x="8" y="0"/>
                      </a:move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2" y="13"/>
                      </a:lnTo>
                      <a:lnTo>
                        <a:pt x="3" y="13"/>
                      </a:lnTo>
                      <a:lnTo>
                        <a:pt x="4" y="14"/>
                      </a:lnTo>
                      <a:lnTo>
                        <a:pt x="6" y="14"/>
                      </a:lnTo>
                      <a:lnTo>
                        <a:pt x="8" y="16"/>
                      </a:lnTo>
                      <a:lnTo>
                        <a:pt x="10" y="14"/>
                      </a:lnTo>
                      <a:lnTo>
                        <a:pt x="11" y="14"/>
                      </a:lnTo>
                      <a:lnTo>
                        <a:pt x="12" y="13"/>
                      </a:lnTo>
                      <a:lnTo>
                        <a:pt x="14" y="13"/>
                      </a:lnTo>
                      <a:lnTo>
                        <a:pt x="14" y="12"/>
                      </a:lnTo>
                      <a:lnTo>
                        <a:pt x="16" y="10"/>
                      </a:lnTo>
                      <a:lnTo>
                        <a:pt x="16" y="8"/>
                      </a:lnTo>
                      <a:lnTo>
                        <a:pt x="16" y="7"/>
                      </a:lnTo>
                      <a:lnTo>
                        <a:pt x="16" y="6"/>
                      </a:lnTo>
                      <a:lnTo>
                        <a:pt x="16" y="5"/>
                      </a:lnTo>
                      <a:lnTo>
                        <a:pt x="14" y="2"/>
                      </a:lnTo>
                      <a:lnTo>
                        <a:pt x="14" y="1"/>
                      </a:lnTo>
                      <a:lnTo>
                        <a:pt x="12" y="1"/>
                      </a:lnTo>
                      <a:lnTo>
                        <a:pt x="11" y="0"/>
                      </a:lnTo>
                      <a:lnTo>
                        <a:pt x="10" y="0"/>
                      </a:lnTo>
                      <a:lnTo>
                        <a:pt x="8" y="0"/>
                      </a:lnTo>
                    </a:path>
                  </a:pathLst>
                </a:custGeom>
                <a:solidFill>
                  <a:srgbClr val="B2B2B2"/>
                </a:solidFill>
                <a:ln w="12700" cap="rnd" cmpd="sng">
                  <a:solidFill>
                    <a:srgbClr val="B2B2B2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8822" name="Freeform 598"/>
                <p:cNvSpPr>
                  <a:spLocks/>
                </p:cNvSpPr>
                <p:nvPr/>
              </p:nvSpPr>
              <p:spPr bwMode="auto">
                <a:xfrm>
                  <a:off x="2437" y="1650"/>
                  <a:ext cx="24" cy="368"/>
                </a:xfrm>
                <a:custGeom>
                  <a:avLst/>
                  <a:gdLst>
                    <a:gd name="T0" fmla="*/ 11 w 24"/>
                    <a:gd name="T1" fmla="*/ 0 h 368"/>
                    <a:gd name="T2" fmla="*/ 8 w 24"/>
                    <a:gd name="T3" fmla="*/ 1 h 368"/>
                    <a:gd name="T4" fmla="*/ 0 w 24"/>
                    <a:gd name="T5" fmla="*/ 367 h 368"/>
                    <a:gd name="T6" fmla="*/ 23 w 24"/>
                    <a:gd name="T7" fmla="*/ 365 h 368"/>
                    <a:gd name="T8" fmla="*/ 22 w 24"/>
                    <a:gd name="T9" fmla="*/ 349 h 368"/>
                    <a:gd name="T10" fmla="*/ 21 w 24"/>
                    <a:gd name="T11" fmla="*/ 308 h 368"/>
                    <a:gd name="T12" fmla="*/ 20 w 24"/>
                    <a:gd name="T13" fmla="*/ 250 h 368"/>
                    <a:gd name="T14" fmla="*/ 18 w 24"/>
                    <a:gd name="T15" fmla="*/ 183 h 368"/>
                    <a:gd name="T16" fmla="*/ 16 w 24"/>
                    <a:gd name="T17" fmla="*/ 115 h 368"/>
                    <a:gd name="T18" fmla="*/ 12 w 24"/>
                    <a:gd name="T19" fmla="*/ 57 h 368"/>
                    <a:gd name="T20" fmla="*/ 11 w 24"/>
                    <a:gd name="T21" fmla="*/ 17 h 368"/>
                    <a:gd name="T22" fmla="*/ 11 w 24"/>
                    <a:gd name="T23" fmla="*/ 0 h 3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" h="368">
                      <a:moveTo>
                        <a:pt x="11" y="0"/>
                      </a:moveTo>
                      <a:lnTo>
                        <a:pt x="8" y="1"/>
                      </a:lnTo>
                      <a:lnTo>
                        <a:pt x="0" y="367"/>
                      </a:lnTo>
                      <a:lnTo>
                        <a:pt x="23" y="365"/>
                      </a:lnTo>
                      <a:lnTo>
                        <a:pt x="22" y="349"/>
                      </a:lnTo>
                      <a:lnTo>
                        <a:pt x="21" y="308"/>
                      </a:lnTo>
                      <a:lnTo>
                        <a:pt x="20" y="250"/>
                      </a:lnTo>
                      <a:lnTo>
                        <a:pt x="18" y="183"/>
                      </a:lnTo>
                      <a:lnTo>
                        <a:pt x="16" y="115"/>
                      </a:lnTo>
                      <a:lnTo>
                        <a:pt x="12" y="57"/>
                      </a:lnTo>
                      <a:lnTo>
                        <a:pt x="11" y="17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393939"/>
                </a:solidFill>
                <a:ln w="12700" cap="rnd" cmpd="sng">
                  <a:solidFill>
                    <a:srgbClr val="39393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8823" name="Freeform 599"/>
                <p:cNvSpPr>
                  <a:spLocks/>
                </p:cNvSpPr>
                <p:nvPr/>
              </p:nvSpPr>
              <p:spPr bwMode="auto">
                <a:xfrm>
                  <a:off x="2442" y="1873"/>
                  <a:ext cx="17" cy="17"/>
                </a:xfrm>
                <a:custGeom>
                  <a:avLst/>
                  <a:gdLst>
                    <a:gd name="T0" fmla="*/ 8 w 17"/>
                    <a:gd name="T1" fmla="*/ 0 h 17"/>
                    <a:gd name="T2" fmla="*/ 9 w 17"/>
                    <a:gd name="T3" fmla="*/ 0 h 17"/>
                    <a:gd name="T4" fmla="*/ 10 w 17"/>
                    <a:gd name="T5" fmla="*/ 1 h 17"/>
                    <a:gd name="T6" fmla="*/ 12 w 17"/>
                    <a:gd name="T7" fmla="*/ 1 h 17"/>
                    <a:gd name="T8" fmla="*/ 12 w 17"/>
                    <a:gd name="T9" fmla="*/ 3 h 17"/>
                    <a:gd name="T10" fmla="*/ 14 w 17"/>
                    <a:gd name="T11" fmla="*/ 3 h 17"/>
                    <a:gd name="T12" fmla="*/ 14 w 17"/>
                    <a:gd name="T13" fmla="*/ 5 h 17"/>
                    <a:gd name="T14" fmla="*/ 16 w 17"/>
                    <a:gd name="T15" fmla="*/ 6 h 17"/>
                    <a:gd name="T16" fmla="*/ 16 w 17"/>
                    <a:gd name="T17" fmla="*/ 7 h 17"/>
                    <a:gd name="T18" fmla="*/ 16 w 17"/>
                    <a:gd name="T19" fmla="*/ 9 h 17"/>
                    <a:gd name="T20" fmla="*/ 14 w 17"/>
                    <a:gd name="T21" fmla="*/ 10 h 17"/>
                    <a:gd name="T22" fmla="*/ 14 w 17"/>
                    <a:gd name="T23" fmla="*/ 12 h 17"/>
                    <a:gd name="T24" fmla="*/ 12 w 17"/>
                    <a:gd name="T25" fmla="*/ 12 h 17"/>
                    <a:gd name="T26" fmla="*/ 12 w 17"/>
                    <a:gd name="T27" fmla="*/ 14 h 17"/>
                    <a:gd name="T28" fmla="*/ 10 w 17"/>
                    <a:gd name="T29" fmla="*/ 14 h 17"/>
                    <a:gd name="T30" fmla="*/ 9 w 17"/>
                    <a:gd name="T31" fmla="*/ 14 h 17"/>
                    <a:gd name="T32" fmla="*/ 8 w 17"/>
                    <a:gd name="T33" fmla="*/ 16 h 17"/>
                    <a:gd name="T34" fmla="*/ 6 w 17"/>
                    <a:gd name="T35" fmla="*/ 14 h 17"/>
                    <a:gd name="T36" fmla="*/ 5 w 17"/>
                    <a:gd name="T37" fmla="*/ 14 h 17"/>
                    <a:gd name="T38" fmla="*/ 3 w 17"/>
                    <a:gd name="T39" fmla="*/ 14 h 17"/>
                    <a:gd name="T40" fmla="*/ 3 w 17"/>
                    <a:gd name="T41" fmla="*/ 12 h 17"/>
                    <a:gd name="T42" fmla="*/ 1 w 17"/>
                    <a:gd name="T43" fmla="*/ 12 h 17"/>
                    <a:gd name="T44" fmla="*/ 1 w 17"/>
                    <a:gd name="T45" fmla="*/ 10 h 17"/>
                    <a:gd name="T46" fmla="*/ 0 w 17"/>
                    <a:gd name="T47" fmla="*/ 9 h 17"/>
                    <a:gd name="T48" fmla="*/ 0 w 17"/>
                    <a:gd name="T49" fmla="*/ 7 h 17"/>
                    <a:gd name="T50" fmla="*/ 0 w 17"/>
                    <a:gd name="T51" fmla="*/ 6 h 17"/>
                    <a:gd name="T52" fmla="*/ 1 w 17"/>
                    <a:gd name="T53" fmla="*/ 5 h 17"/>
                    <a:gd name="T54" fmla="*/ 1 w 17"/>
                    <a:gd name="T55" fmla="*/ 3 h 17"/>
                    <a:gd name="T56" fmla="*/ 3 w 17"/>
                    <a:gd name="T57" fmla="*/ 3 h 17"/>
                    <a:gd name="T58" fmla="*/ 3 w 17"/>
                    <a:gd name="T59" fmla="*/ 1 h 17"/>
                    <a:gd name="T60" fmla="*/ 5 w 17"/>
                    <a:gd name="T61" fmla="*/ 1 h 17"/>
                    <a:gd name="T62" fmla="*/ 6 w 17"/>
                    <a:gd name="T63" fmla="*/ 0 h 17"/>
                    <a:gd name="T64" fmla="*/ 8 w 17"/>
                    <a:gd name="T65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" h="17">
                      <a:moveTo>
                        <a:pt x="8" y="0"/>
                      </a:moveTo>
                      <a:lnTo>
                        <a:pt x="9" y="0"/>
                      </a:lnTo>
                      <a:lnTo>
                        <a:pt x="10" y="1"/>
                      </a:lnTo>
                      <a:lnTo>
                        <a:pt x="12" y="1"/>
                      </a:lnTo>
                      <a:lnTo>
                        <a:pt x="12" y="3"/>
                      </a:lnTo>
                      <a:lnTo>
                        <a:pt x="14" y="3"/>
                      </a:lnTo>
                      <a:lnTo>
                        <a:pt x="14" y="5"/>
                      </a:lnTo>
                      <a:lnTo>
                        <a:pt x="16" y="6"/>
                      </a:lnTo>
                      <a:lnTo>
                        <a:pt x="16" y="7"/>
                      </a:lnTo>
                      <a:lnTo>
                        <a:pt x="16" y="9"/>
                      </a:lnTo>
                      <a:lnTo>
                        <a:pt x="14" y="10"/>
                      </a:lnTo>
                      <a:lnTo>
                        <a:pt x="14" y="12"/>
                      </a:lnTo>
                      <a:lnTo>
                        <a:pt x="12" y="12"/>
                      </a:lnTo>
                      <a:lnTo>
                        <a:pt x="12" y="14"/>
                      </a:lnTo>
                      <a:lnTo>
                        <a:pt x="10" y="14"/>
                      </a:lnTo>
                      <a:lnTo>
                        <a:pt x="9" y="14"/>
                      </a:lnTo>
                      <a:lnTo>
                        <a:pt x="8" y="16"/>
                      </a:lnTo>
                      <a:lnTo>
                        <a:pt x="6" y="14"/>
                      </a:lnTo>
                      <a:lnTo>
                        <a:pt x="5" y="14"/>
                      </a:lnTo>
                      <a:lnTo>
                        <a:pt x="3" y="14"/>
                      </a:lnTo>
                      <a:lnTo>
                        <a:pt x="3" y="12"/>
                      </a:lnTo>
                      <a:lnTo>
                        <a:pt x="1" y="12"/>
                      </a:lnTo>
                      <a:lnTo>
                        <a:pt x="1" y="10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6"/>
                      </a:lnTo>
                      <a:lnTo>
                        <a:pt x="1" y="5"/>
                      </a:lnTo>
                      <a:lnTo>
                        <a:pt x="1" y="3"/>
                      </a:lnTo>
                      <a:lnTo>
                        <a:pt x="3" y="3"/>
                      </a:lnTo>
                      <a:lnTo>
                        <a:pt x="3" y="1"/>
                      </a:lnTo>
                      <a:lnTo>
                        <a:pt x="5" y="1"/>
                      </a:lnTo>
                      <a:lnTo>
                        <a:pt x="6" y="0"/>
                      </a:lnTo>
                      <a:lnTo>
                        <a:pt x="8" y="0"/>
                      </a:lnTo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8824" name="Freeform 600"/>
                <p:cNvSpPr>
                  <a:spLocks/>
                </p:cNvSpPr>
                <p:nvPr/>
              </p:nvSpPr>
              <p:spPr bwMode="auto">
                <a:xfrm>
                  <a:off x="2442" y="1873"/>
                  <a:ext cx="17" cy="17"/>
                </a:xfrm>
                <a:custGeom>
                  <a:avLst/>
                  <a:gdLst>
                    <a:gd name="T0" fmla="*/ 8 w 17"/>
                    <a:gd name="T1" fmla="*/ 0 h 17"/>
                    <a:gd name="T2" fmla="*/ 9 w 17"/>
                    <a:gd name="T3" fmla="*/ 0 h 17"/>
                    <a:gd name="T4" fmla="*/ 10 w 17"/>
                    <a:gd name="T5" fmla="*/ 1 h 17"/>
                    <a:gd name="T6" fmla="*/ 12 w 17"/>
                    <a:gd name="T7" fmla="*/ 1 h 17"/>
                    <a:gd name="T8" fmla="*/ 12 w 17"/>
                    <a:gd name="T9" fmla="*/ 3 h 17"/>
                    <a:gd name="T10" fmla="*/ 14 w 17"/>
                    <a:gd name="T11" fmla="*/ 3 h 17"/>
                    <a:gd name="T12" fmla="*/ 14 w 17"/>
                    <a:gd name="T13" fmla="*/ 5 h 17"/>
                    <a:gd name="T14" fmla="*/ 16 w 17"/>
                    <a:gd name="T15" fmla="*/ 6 h 17"/>
                    <a:gd name="T16" fmla="*/ 16 w 17"/>
                    <a:gd name="T17" fmla="*/ 7 h 17"/>
                    <a:gd name="T18" fmla="*/ 16 w 17"/>
                    <a:gd name="T19" fmla="*/ 9 h 17"/>
                    <a:gd name="T20" fmla="*/ 14 w 17"/>
                    <a:gd name="T21" fmla="*/ 10 h 17"/>
                    <a:gd name="T22" fmla="*/ 14 w 17"/>
                    <a:gd name="T23" fmla="*/ 12 h 17"/>
                    <a:gd name="T24" fmla="*/ 12 w 17"/>
                    <a:gd name="T25" fmla="*/ 12 h 17"/>
                    <a:gd name="T26" fmla="*/ 12 w 17"/>
                    <a:gd name="T27" fmla="*/ 14 h 17"/>
                    <a:gd name="T28" fmla="*/ 10 w 17"/>
                    <a:gd name="T29" fmla="*/ 14 h 17"/>
                    <a:gd name="T30" fmla="*/ 9 w 17"/>
                    <a:gd name="T31" fmla="*/ 14 h 17"/>
                    <a:gd name="T32" fmla="*/ 8 w 17"/>
                    <a:gd name="T33" fmla="*/ 16 h 17"/>
                    <a:gd name="T34" fmla="*/ 6 w 17"/>
                    <a:gd name="T35" fmla="*/ 14 h 17"/>
                    <a:gd name="T36" fmla="*/ 5 w 17"/>
                    <a:gd name="T37" fmla="*/ 14 h 17"/>
                    <a:gd name="T38" fmla="*/ 3 w 17"/>
                    <a:gd name="T39" fmla="*/ 14 h 17"/>
                    <a:gd name="T40" fmla="*/ 3 w 17"/>
                    <a:gd name="T41" fmla="*/ 12 h 17"/>
                    <a:gd name="T42" fmla="*/ 1 w 17"/>
                    <a:gd name="T43" fmla="*/ 12 h 17"/>
                    <a:gd name="T44" fmla="*/ 1 w 17"/>
                    <a:gd name="T45" fmla="*/ 10 h 17"/>
                    <a:gd name="T46" fmla="*/ 0 w 17"/>
                    <a:gd name="T47" fmla="*/ 9 h 17"/>
                    <a:gd name="T48" fmla="*/ 0 w 17"/>
                    <a:gd name="T49" fmla="*/ 7 h 17"/>
                    <a:gd name="T50" fmla="*/ 0 w 17"/>
                    <a:gd name="T51" fmla="*/ 6 h 17"/>
                    <a:gd name="T52" fmla="*/ 1 w 17"/>
                    <a:gd name="T53" fmla="*/ 5 h 17"/>
                    <a:gd name="T54" fmla="*/ 1 w 17"/>
                    <a:gd name="T55" fmla="*/ 3 h 17"/>
                    <a:gd name="T56" fmla="*/ 3 w 17"/>
                    <a:gd name="T57" fmla="*/ 3 h 17"/>
                    <a:gd name="T58" fmla="*/ 3 w 17"/>
                    <a:gd name="T59" fmla="*/ 1 h 17"/>
                    <a:gd name="T60" fmla="*/ 5 w 17"/>
                    <a:gd name="T61" fmla="*/ 1 h 17"/>
                    <a:gd name="T62" fmla="*/ 6 w 17"/>
                    <a:gd name="T63" fmla="*/ 0 h 17"/>
                    <a:gd name="T64" fmla="*/ 8 w 17"/>
                    <a:gd name="T65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" h="17">
                      <a:moveTo>
                        <a:pt x="8" y="0"/>
                      </a:moveTo>
                      <a:lnTo>
                        <a:pt x="9" y="0"/>
                      </a:lnTo>
                      <a:lnTo>
                        <a:pt x="10" y="1"/>
                      </a:lnTo>
                      <a:lnTo>
                        <a:pt x="12" y="1"/>
                      </a:lnTo>
                      <a:lnTo>
                        <a:pt x="12" y="3"/>
                      </a:lnTo>
                      <a:lnTo>
                        <a:pt x="14" y="3"/>
                      </a:lnTo>
                      <a:lnTo>
                        <a:pt x="14" y="5"/>
                      </a:lnTo>
                      <a:lnTo>
                        <a:pt x="16" y="6"/>
                      </a:lnTo>
                      <a:lnTo>
                        <a:pt x="16" y="7"/>
                      </a:lnTo>
                      <a:lnTo>
                        <a:pt x="16" y="9"/>
                      </a:lnTo>
                      <a:lnTo>
                        <a:pt x="14" y="10"/>
                      </a:lnTo>
                      <a:lnTo>
                        <a:pt x="14" y="12"/>
                      </a:lnTo>
                      <a:lnTo>
                        <a:pt x="12" y="12"/>
                      </a:lnTo>
                      <a:lnTo>
                        <a:pt x="12" y="14"/>
                      </a:lnTo>
                      <a:lnTo>
                        <a:pt x="10" y="14"/>
                      </a:lnTo>
                      <a:lnTo>
                        <a:pt x="9" y="14"/>
                      </a:lnTo>
                      <a:lnTo>
                        <a:pt x="8" y="16"/>
                      </a:lnTo>
                      <a:lnTo>
                        <a:pt x="6" y="14"/>
                      </a:lnTo>
                      <a:lnTo>
                        <a:pt x="5" y="14"/>
                      </a:lnTo>
                      <a:lnTo>
                        <a:pt x="3" y="14"/>
                      </a:lnTo>
                      <a:lnTo>
                        <a:pt x="3" y="12"/>
                      </a:lnTo>
                      <a:lnTo>
                        <a:pt x="1" y="12"/>
                      </a:lnTo>
                      <a:lnTo>
                        <a:pt x="1" y="10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6"/>
                      </a:lnTo>
                      <a:lnTo>
                        <a:pt x="1" y="5"/>
                      </a:lnTo>
                      <a:lnTo>
                        <a:pt x="1" y="3"/>
                      </a:lnTo>
                      <a:lnTo>
                        <a:pt x="3" y="3"/>
                      </a:lnTo>
                      <a:lnTo>
                        <a:pt x="3" y="1"/>
                      </a:lnTo>
                      <a:lnTo>
                        <a:pt x="5" y="1"/>
                      </a:lnTo>
                      <a:lnTo>
                        <a:pt x="6" y="0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8825" name="Rectangle 601"/>
                <p:cNvSpPr>
                  <a:spLocks noChangeArrowheads="1"/>
                </p:cNvSpPr>
                <p:nvPr/>
              </p:nvSpPr>
              <p:spPr bwMode="auto">
                <a:xfrm>
                  <a:off x="2106" y="1772"/>
                  <a:ext cx="152" cy="1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l" defTabSz="76200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800">
                      <a:solidFill>
                        <a:srgbClr val="FF0000"/>
                      </a:solidFill>
                    </a:rPr>
                    <a:t>2</a:t>
                  </a:r>
                </a:p>
              </p:txBody>
            </p:sp>
            <p:sp>
              <p:nvSpPr>
                <p:cNvPr id="308826" name="Rectangle 602"/>
                <p:cNvSpPr>
                  <a:spLocks noChangeArrowheads="1"/>
                </p:cNvSpPr>
                <p:nvPr/>
              </p:nvSpPr>
              <p:spPr bwMode="auto">
                <a:xfrm>
                  <a:off x="2261" y="1564"/>
                  <a:ext cx="152" cy="1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l" defTabSz="76200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800">
                      <a:solidFill>
                        <a:srgbClr val="FF0000"/>
                      </a:solidFill>
                    </a:rPr>
                    <a:t>4</a:t>
                  </a:r>
                </a:p>
              </p:txBody>
            </p:sp>
            <p:sp>
              <p:nvSpPr>
                <p:cNvPr id="308827" name="Rectangle 603"/>
                <p:cNvSpPr>
                  <a:spLocks noChangeArrowheads="1"/>
                </p:cNvSpPr>
                <p:nvPr/>
              </p:nvSpPr>
              <p:spPr bwMode="auto">
                <a:xfrm>
                  <a:off x="2492" y="1568"/>
                  <a:ext cx="152" cy="1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l" defTabSz="76200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800">
                      <a:solidFill>
                        <a:srgbClr val="FF0000"/>
                      </a:solidFill>
                    </a:rPr>
                    <a:t>6</a:t>
                  </a:r>
                </a:p>
              </p:txBody>
            </p:sp>
            <p:sp>
              <p:nvSpPr>
                <p:cNvPr id="308828" name="Rectangle 604"/>
                <p:cNvSpPr>
                  <a:spLocks noChangeArrowheads="1"/>
                </p:cNvSpPr>
                <p:nvPr/>
              </p:nvSpPr>
              <p:spPr bwMode="auto">
                <a:xfrm>
                  <a:off x="2641" y="1738"/>
                  <a:ext cx="152" cy="1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l" defTabSz="76200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800">
                      <a:solidFill>
                        <a:srgbClr val="FF0000"/>
                      </a:solidFill>
                    </a:rPr>
                    <a:t>8</a:t>
                  </a:r>
                </a:p>
              </p:txBody>
            </p:sp>
            <p:sp>
              <p:nvSpPr>
                <p:cNvPr id="308829" name="Rectangle 605"/>
                <p:cNvSpPr>
                  <a:spLocks noChangeArrowheads="1"/>
                </p:cNvSpPr>
                <p:nvPr/>
              </p:nvSpPr>
              <p:spPr bwMode="auto">
                <a:xfrm>
                  <a:off x="2575" y="1992"/>
                  <a:ext cx="187" cy="1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l" defTabSz="76200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800">
                      <a:solidFill>
                        <a:srgbClr val="FF0000"/>
                      </a:solidFill>
                    </a:rPr>
                    <a:t>10</a:t>
                  </a:r>
                </a:p>
              </p:txBody>
            </p:sp>
            <p:sp>
              <p:nvSpPr>
                <p:cNvPr id="308830" name="Rectangle 606"/>
                <p:cNvSpPr>
                  <a:spLocks noChangeArrowheads="1"/>
                </p:cNvSpPr>
                <p:nvPr/>
              </p:nvSpPr>
              <p:spPr bwMode="auto">
                <a:xfrm>
                  <a:off x="2263" y="1765"/>
                  <a:ext cx="187" cy="1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l" defTabSz="76200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800">
                      <a:solidFill>
                        <a:srgbClr val="000000"/>
                      </a:solidFill>
                    </a:rPr>
                    <a:t>40</a:t>
                  </a:r>
                </a:p>
              </p:txBody>
            </p:sp>
            <p:sp>
              <p:nvSpPr>
                <p:cNvPr id="308831" name="Rectangle 607"/>
                <p:cNvSpPr>
                  <a:spLocks noChangeArrowheads="1"/>
                </p:cNvSpPr>
                <p:nvPr/>
              </p:nvSpPr>
              <p:spPr bwMode="auto">
                <a:xfrm>
                  <a:off x="2384" y="1705"/>
                  <a:ext cx="187" cy="1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l" defTabSz="76200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800">
                      <a:solidFill>
                        <a:srgbClr val="000000"/>
                      </a:solidFill>
                    </a:rPr>
                    <a:t>80</a:t>
                  </a:r>
                </a:p>
              </p:txBody>
            </p:sp>
            <p:sp>
              <p:nvSpPr>
                <p:cNvPr id="308832" name="Rectangle 608"/>
                <p:cNvSpPr>
                  <a:spLocks noChangeArrowheads="1"/>
                </p:cNvSpPr>
                <p:nvPr/>
              </p:nvSpPr>
              <p:spPr bwMode="auto">
                <a:xfrm>
                  <a:off x="2427" y="1800"/>
                  <a:ext cx="223" cy="1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l" defTabSz="76200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800">
                      <a:solidFill>
                        <a:srgbClr val="000000"/>
                      </a:solidFill>
                    </a:rPr>
                    <a:t>120</a:t>
                  </a:r>
                </a:p>
              </p:txBody>
            </p:sp>
            <p:sp>
              <p:nvSpPr>
                <p:cNvPr id="308833" name="Rectangle 609"/>
                <p:cNvSpPr>
                  <a:spLocks noChangeArrowheads="1"/>
                </p:cNvSpPr>
                <p:nvPr/>
              </p:nvSpPr>
              <p:spPr bwMode="auto">
                <a:xfrm>
                  <a:off x="2320" y="1931"/>
                  <a:ext cx="291" cy="1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l" defTabSz="76200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800">
                      <a:solidFill>
                        <a:srgbClr val="000000"/>
                      </a:solidFill>
                    </a:rPr>
                    <a:t>lbf/in</a:t>
                  </a:r>
                  <a:r>
                    <a:rPr lang="en-GB" sz="800" baseline="30000">
                      <a:solidFill>
                        <a:srgbClr val="000000"/>
                      </a:solidFill>
                    </a:rPr>
                    <a:t>2</a:t>
                  </a:r>
                </a:p>
              </p:txBody>
            </p:sp>
            <p:sp>
              <p:nvSpPr>
                <p:cNvPr id="308834" name="Rectangle 610"/>
                <p:cNvSpPr>
                  <a:spLocks noChangeArrowheads="1"/>
                </p:cNvSpPr>
                <p:nvPr/>
              </p:nvSpPr>
              <p:spPr bwMode="auto">
                <a:xfrm>
                  <a:off x="2346" y="1997"/>
                  <a:ext cx="216" cy="1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l" defTabSz="76200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800">
                      <a:solidFill>
                        <a:srgbClr val="FF0000"/>
                      </a:solidFill>
                    </a:rPr>
                    <a:t>bar</a:t>
                  </a:r>
                </a:p>
              </p:txBody>
            </p:sp>
            <p:pic>
              <p:nvPicPr>
                <p:cNvPr id="308835" name="Picture 611"/>
                <p:cNvPicPr>
                  <a:picLocks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71" y="2092"/>
                  <a:ext cx="356" cy="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308836" name="Group 612"/>
              <p:cNvGrpSpPr>
                <a:grpSpLocks/>
              </p:cNvGrpSpPr>
              <p:nvPr/>
            </p:nvGrpSpPr>
            <p:grpSpPr bwMode="auto">
              <a:xfrm>
                <a:off x="1808" y="2191"/>
                <a:ext cx="435" cy="667"/>
                <a:chOff x="1808" y="2191"/>
                <a:chExt cx="435" cy="667"/>
              </a:xfrm>
            </p:grpSpPr>
            <p:sp>
              <p:nvSpPr>
                <p:cNvPr id="308837" name="Line 613"/>
                <p:cNvSpPr>
                  <a:spLocks noChangeShapeType="1"/>
                </p:cNvSpPr>
                <p:nvPr/>
              </p:nvSpPr>
              <p:spPr bwMode="auto">
                <a:xfrm flipH="1">
                  <a:off x="1852" y="2191"/>
                  <a:ext cx="391" cy="621"/>
                </a:xfrm>
                <a:prstGeom prst="line">
                  <a:avLst/>
                </a:prstGeom>
                <a:noFill/>
                <a:ln w="12700">
                  <a:solidFill>
                    <a:schemeClr val="folHlink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8838" name="Oval 614"/>
                <p:cNvSpPr>
                  <a:spLocks noChangeArrowheads="1"/>
                </p:cNvSpPr>
                <p:nvPr/>
              </p:nvSpPr>
              <p:spPr bwMode="auto">
                <a:xfrm>
                  <a:off x="1808" y="2804"/>
                  <a:ext cx="54" cy="54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308839" name="Rectangle 615"/>
              <p:cNvSpPr>
                <a:spLocks noChangeArrowheads="1"/>
              </p:cNvSpPr>
              <p:nvPr/>
            </p:nvSpPr>
            <p:spPr bwMode="auto">
              <a:xfrm>
                <a:off x="469" y="3125"/>
                <a:ext cx="29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defTabSz="76200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800">
                    <a:solidFill>
                      <a:srgbClr val="000000"/>
                    </a:solidFill>
                  </a:rPr>
                  <a:t>P1</a:t>
                </a:r>
              </a:p>
            </p:txBody>
          </p:sp>
          <p:sp>
            <p:nvSpPr>
              <p:cNvPr id="308840" name="Rectangle 616"/>
              <p:cNvSpPr>
                <a:spLocks noChangeArrowheads="1"/>
              </p:cNvSpPr>
              <p:nvPr/>
            </p:nvSpPr>
            <p:spPr bwMode="auto">
              <a:xfrm>
                <a:off x="2202" y="3125"/>
                <a:ext cx="29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defTabSz="76200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800">
                    <a:solidFill>
                      <a:srgbClr val="000000"/>
                    </a:solidFill>
                  </a:rPr>
                  <a:t>P2</a:t>
                </a:r>
              </a:p>
            </p:txBody>
          </p:sp>
          <p:sp>
            <p:nvSpPr>
              <p:cNvPr id="308841" name="AutoShape 617"/>
              <p:cNvSpPr>
                <a:spLocks noChangeArrowheads="1"/>
              </p:cNvSpPr>
              <p:nvPr/>
            </p:nvSpPr>
            <p:spPr bwMode="auto">
              <a:xfrm>
                <a:off x="337" y="2788"/>
                <a:ext cx="559" cy="267"/>
              </a:xfrm>
              <a:prstGeom prst="rightArrow">
                <a:avLst>
                  <a:gd name="adj1" fmla="val 50000"/>
                  <a:gd name="adj2" fmla="val 104691"/>
                </a:avLst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8842" name="AutoShape 618"/>
              <p:cNvSpPr>
                <a:spLocks noChangeArrowheads="1"/>
              </p:cNvSpPr>
              <p:nvPr/>
            </p:nvSpPr>
            <p:spPr bwMode="auto">
              <a:xfrm>
                <a:off x="2093" y="2792"/>
                <a:ext cx="559" cy="267"/>
              </a:xfrm>
              <a:prstGeom prst="rightArrow">
                <a:avLst>
                  <a:gd name="adj1" fmla="val 50000"/>
                  <a:gd name="adj2" fmla="val 104691"/>
                </a:avLst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8843" name="Freeform 619"/>
              <p:cNvSpPr>
                <a:spLocks/>
              </p:cNvSpPr>
              <p:nvPr/>
            </p:nvSpPr>
            <p:spPr bwMode="auto">
              <a:xfrm>
                <a:off x="1647" y="3409"/>
                <a:ext cx="31" cy="31"/>
              </a:xfrm>
              <a:custGeom>
                <a:avLst/>
                <a:gdLst>
                  <a:gd name="T0" fmla="*/ 15 w 31"/>
                  <a:gd name="T1" fmla="*/ 30 h 31"/>
                  <a:gd name="T2" fmla="*/ 25 w 31"/>
                  <a:gd name="T3" fmla="*/ 26 h 31"/>
                  <a:gd name="T4" fmla="*/ 30 w 31"/>
                  <a:gd name="T5" fmla="*/ 15 h 31"/>
                  <a:gd name="T6" fmla="*/ 26 w 31"/>
                  <a:gd name="T7" fmla="*/ 4 h 31"/>
                  <a:gd name="T8" fmla="*/ 15 w 31"/>
                  <a:gd name="T9" fmla="*/ 0 h 31"/>
                  <a:gd name="T10" fmla="*/ 5 w 31"/>
                  <a:gd name="T11" fmla="*/ 4 h 31"/>
                  <a:gd name="T12" fmla="*/ 0 w 31"/>
                  <a:gd name="T13" fmla="*/ 15 h 31"/>
                  <a:gd name="T14" fmla="*/ 4 w 31"/>
                  <a:gd name="T15" fmla="*/ 25 h 31"/>
                  <a:gd name="T16" fmla="*/ 15 w 31"/>
                  <a:gd name="T17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31">
                    <a:moveTo>
                      <a:pt x="15" y="30"/>
                    </a:moveTo>
                    <a:lnTo>
                      <a:pt x="25" y="26"/>
                    </a:lnTo>
                    <a:lnTo>
                      <a:pt x="30" y="15"/>
                    </a:lnTo>
                    <a:lnTo>
                      <a:pt x="26" y="4"/>
                    </a:lnTo>
                    <a:lnTo>
                      <a:pt x="15" y="0"/>
                    </a:lnTo>
                    <a:lnTo>
                      <a:pt x="5" y="4"/>
                    </a:lnTo>
                    <a:lnTo>
                      <a:pt x="0" y="15"/>
                    </a:lnTo>
                    <a:lnTo>
                      <a:pt x="4" y="25"/>
                    </a:lnTo>
                    <a:lnTo>
                      <a:pt x="15" y="30"/>
                    </a:lnTo>
                  </a:path>
                </a:pathLst>
              </a:custGeom>
              <a:solidFill>
                <a:schemeClr val="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844" name="Freeform 620"/>
              <p:cNvSpPr>
                <a:spLocks/>
              </p:cNvSpPr>
              <p:nvPr/>
            </p:nvSpPr>
            <p:spPr bwMode="auto">
              <a:xfrm>
                <a:off x="1297" y="3443"/>
                <a:ext cx="31" cy="31"/>
              </a:xfrm>
              <a:custGeom>
                <a:avLst/>
                <a:gdLst>
                  <a:gd name="T0" fmla="*/ 15 w 31"/>
                  <a:gd name="T1" fmla="*/ 30 h 31"/>
                  <a:gd name="T2" fmla="*/ 25 w 31"/>
                  <a:gd name="T3" fmla="*/ 26 h 31"/>
                  <a:gd name="T4" fmla="*/ 30 w 31"/>
                  <a:gd name="T5" fmla="*/ 15 h 31"/>
                  <a:gd name="T6" fmla="*/ 26 w 31"/>
                  <a:gd name="T7" fmla="*/ 5 h 31"/>
                  <a:gd name="T8" fmla="*/ 15 w 31"/>
                  <a:gd name="T9" fmla="*/ 0 h 31"/>
                  <a:gd name="T10" fmla="*/ 5 w 31"/>
                  <a:gd name="T11" fmla="*/ 4 h 31"/>
                  <a:gd name="T12" fmla="*/ 0 w 31"/>
                  <a:gd name="T13" fmla="*/ 15 h 31"/>
                  <a:gd name="T14" fmla="*/ 4 w 31"/>
                  <a:gd name="T15" fmla="*/ 26 h 31"/>
                  <a:gd name="T16" fmla="*/ 15 w 31"/>
                  <a:gd name="T17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31">
                    <a:moveTo>
                      <a:pt x="15" y="30"/>
                    </a:moveTo>
                    <a:lnTo>
                      <a:pt x="25" y="26"/>
                    </a:lnTo>
                    <a:lnTo>
                      <a:pt x="30" y="15"/>
                    </a:lnTo>
                    <a:lnTo>
                      <a:pt x="26" y="5"/>
                    </a:lnTo>
                    <a:lnTo>
                      <a:pt x="15" y="0"/>
                    </a:lnTo>
                    <a:lnTo>
                      <a:pt x="5" y="4"/>
                    </a:lnTo>
                    <a:lnTo>
                      <a:pt x="0" y="15"/>
                    </a:lnTo>
                    <a:lnTo>
                      <a:pt x="4" y="26"/>
                    </a:lnTo>
                    <a:lnTo>
                      <a:pt x="15" y="30"/>
                    </a:lnTo>
                  </a:path>
                </a:pathLst>
              </a:custGeom>
              <a:solidFill>
                <a:schemeClr val="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845" name="Freeform 621"/>
              <p:cNvSpPr>
                <a:spLocks/>
              </p:cNvSpPr>
              <p:nvPr/>
            </p:nvSpPr>
            <p:spPr bwMode="auto">
              <a:xfrm>
                <a:off x="1088" y="3277"/>
                <a:ext cx="796" cy="556"/>
              </a:xfrm>
              <a:custGeom>
                <a:avLst/>
                <a:gdLst>
                  <a:gd name="T0" fmla="*/ 297 w 796"/>
                  <a:gd name="T1" fmla="*/ 467 h 556"/>
                  <a:gd name="T2" fmla="*/ 280 w 796"/>
                  <a:gd name="T3" fmla="*/ 49 h 556"/>
                  <a:gd name="T4" fmla="*/ 241 w 796"/>
                  <a:gd name="T5" fmla="*/ 29 h 556"/>
                  <a:gd name="T6" fmla="*/ 194 w 796"/>
                  <a:gd name="T7" fmla="*/ 254 h 556"/>
                  <a:gd name="T8" fmla="*/ 133 w 796"/>
                  <a:gd name="T9" fmla="*/ 0 h 556"/>
                  <a:gd name="T10" fmla="*/ 93 w 796"/>
                  <a:gd name="T11" fmla="*/ 31 h 556"/>
                  <a:gd name="T12" fmla="*/ 93 w 796"/>
                  <a:gd name="T13" fmla="*/ 78 h 556"/>
                  <a:gd name="T14" fmla="*/ 93 w 796"/>
                  <a:gd name="T15" fmla="*/ 125 h 556"/>
                  <a:gd name="T16" fmla="*/ 93 w 796"/>
                  <a:gd name="T17" fmla="*/ 173 h 556"/>
                  <a:gd name="T18" fmla="*/ 93 w 796"/>
                  <a:gd name="T19" fmla="*/ 220 h 556"/>
                  <a:gd name="T20" fmla="*/ 133 w 796"/>
                  <a:gd name="T21" fmla="*/ 310 h 556"/>
                  <a:gd name="T22" fmla="*/ 0 w 796"/>
                  <a:gd name="T23" fmla="*/ 323 h 556"/>
                  <a:gd name="T24" fmla="*/ 12 w 796"/>
                  <a:gd name="T25" fmla="*/ 547 h 556"/>
                  <a:gd name="T26" fmla="*/ 91 w 796"/>
                  <a:gd name="T27" fmla="*/ 555 h 556"/>
                  <a:gd name="T28" fmla="*/ 199 w 796"/>
                  <a:gd name="T29" fmla="*/ 403 h 556"/>
                  <a:gd name="T30" fmla="*/ 398 w 796"/>
                  <a:gd name="T31" fmla="*/ 555 h 556"/>
                  <a:gd name="T32" fmla="*/ 597 w 796"/>
                  <a:gd name="T33" fmla="*/ 555 h 556"/>
                  <a:gd name="T34" fmla="*/ 686 w 796"/>
                  <a:gd name="T35" fmla="*/ 403 h 556"/>
                  <a:gd name="T36" fmla="*/ 774 w 796"/>
                  <a:gd name="T37" fmla="*/ 555 h 556"/>
                  <a:gd name="T38" fmla="*/ 786 w 796"/>
                  <a:gd name="T39" fmla="*/ 540 h 556"/>
                  <a:gd name="T40" fmla="*/ 676 w 796"/>
                  <a:gd name="T41" fmla="*/ 323 h 556"/>
                  <a:gd name="T42" fmla="*/ 663 w 796"/>
                  <a:gd name="T43" fmla="*/ 243 h 556"/>
                  <a:gd name="T44" fmla="*/ 663 w 796"/>
                  <a:gd name="T45" fmla="*/ 196 h 556"/>
                  <a:gd name="T46" fmla="*/ 663 w 796"/>
                  <a:gd name="T47" fmla="*/ 148 h 556"/>
                  <a:gd name="T48" fmla="*/ 663 w 796"/>
                  <a:gd name="T49" fmla="*/ 101 h 556"/>
                  <a:gd name="T50" fmla="*/ 663 w 796"/>
                  <a:gd name="T51" fmla="*/ 54 h 556"/>
                  <a:gd name="T52" fmla="*/ 663 w 796"/>
                  <a:gd name="T53" fmla="*/ 7 h 556"/>
                  <a:gd name="T54" fmla="*/ 625 w 796"/>
                  <a:gd name="T55" fmla="*/ 0 h 556"/>
                  <a:gd name="T56" fmla="*/ 555 w 796"/>
                  <a:gd name="T57" fmla="*/ 254 h 556"/>
                  <a:gd name="T58" fmla="*/ 525 w 796"/>
                  <a:gd name="T59" fmla="*/ 29 h 556"/>
                  <a:gd name="T60" fmla="*/ 515 w 796"/>
                  <a:gd name="T61" fmla="*/ 450 h 556"/>
                  <a:gd name="T62" fmla="*/ 398 w 796"/>
                  <a:gd name="T63" fmla="*/ 467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96" h="556">
                    <a:moveTo>
                      <a:pt x="398" y="467"/>
                    </a:moveTo>
                    <a:lnTo>
                      <a:pt x="297" y="467"/>
                    </a:lnTo>
                    <a:lnTo>
                      <a:pt x="280" y="450"/>
                    </a:lnTo>
                    <a:lnTo>
                      <a:pt x="280" y="49"/>
                    </a:lnTo>
                    <a:lnTo>
                      <a:pt x="271" y="29"/>
                    </a:lnTo>
                    <a:lnTo>
                      <a:pt x="241" y="29"/>
                    </a:lnTo>
                    <a:lnTo>
                      <a:pt x="241" y="254"/>
                    </a:lnTo>
                    <a:lnTo>
                      <a:pt x="194" y="254"/>
                    </a:lnTo>
                    <a:lnTo>
                      <a:pt x="170" y="0"/>
                    </a:lnTo>
                    <a:lnTo>
                      <a:pt x="133" y="0"/>
                    </a:lnTo>
                    <a:lnTo>
                      <a:pt x="133" y="7"/>
                    </a:lnTo>
                    <a:lnTo>
                      <a:pt x="93" y="31"/>
                    </a:lnTo>
                    <a:lnTo>
                      <a:pt x="133" y="54"/>
                    </a:lnTo>
                    <a:lnTo>
                      <a:pt x="93" y="78"/>
                    </a:lnTo>
                    <a:lnTo>
                      <a:pt x="133" y="101"/>
                    </a:lnTo>
                    <a:lnTo>
                      <a:pt x="93" y="125"/>
                    </a:lnTo>
                    <a:lnTo>
                      <a:pt x="133" y="148"/>
                    </a:lnTo>
                    <a:lnTo>
                      <a:pt x="93" y="173"/>
                    </a:lnTo>
                    <a:lnTo>
                      <a:pt x="133" y="196"/>
                    </a:lnTo>
                    <a:lnTo>
                      <a:pt x="93" y="220"/>
                    </a:lnTo>
                    <a:lnTo>
                      <a:pt x="133" y="243"/>
                    </a:lnTo>
                    <a:lnTo>
                      <a:pt x="133" y="310"/>
                    </a:lnTo>
                    <a:lnTo>
                      <a:pt x="119" y="323"/>
                    </a:lnTo>
                    <a:lnTo>
                      <a:pt x="0" y="323"/>
                    </a:lnTo>
                    <a:lnTo>
                      <a:pt x="9" y="540"/>
                    </a:lnTo>
                    <a:lnTo>
                      <a:pt x="12" y="547"/>
                    </a:lnTo>
                    <a:lnTo>
                      <a:pt x="22" y="555"/>
                    </a:lnTo>
                    <a:lnTo>
                      <a:pt x="91" y="555"/>
                    </a:lnTo>
                    <a:lnTo>
                      <a:pt x="110" y="403"/>
                    </a:lnTo>
                    <a:lnTo>
                      <a:pt x="199" y="403"/>
                    </a:lnTo>
                    <a:lnTo>
                      <a:pt x="199" y="555"/>
                    </a:lnTo>
                    <a:lnTo>
                      <a:pt x="398" y="555"/>
                    </a:lnTo>
                    <a:lnTo>
                      <a:pt x="398" y="555"/>
                    </a:lnTo>
                    <a:lnTo>
                      <a:pt x="597" y="555"/>
                    </a:lnTo>
                    <a:lnTo>
                      <a:pt x="597" y="403"/>
                    </a:lnTo>
                    <a:lnTo>
                      <a:pt x="686" y="403"/>
                    </a:lnTo>
                    <a:lnTo>
                      <a:pt x="705" y="555"/>
                    </a:lnTo>
                    <a:lnTo>
                      <a:pt x="774" y="555"/>
                    </a:lnTo>
                    <a:lnTo>
                      <a:pt x="784" y="548"/>
                    </a:lnTo>
                    <a:lnTo>
                      <a:pt x="786" y="540"/>
                    </a:lnTo>
                    <a:lnTo>
                      <a:pt x="795" y="323"/>
                    </a:lnTo>
                    <a:lnTo>
                      <a:pt x="676" y="323"/>
                    </a:lnTo>
                    <a:lnTo>
                      <a:pt x="663" y="310"/>
                    </a:lnTo>
                    <a:lnTo>
                      <a:pt x="663" y="243"/>
                    </a:lnTo>
                    <a:lnTo>
                      <a:pt x="702" y="220"/>
                    </a:lnTo>
                    <a:lnTo>
                      <a:pt x="663" y="196"/>
                    </a:lnTo>
                    <a:lnTo>
                      <a:pt x="702" y="173"/>
                    </a:lnTo>
                    <a:lnTo>
                      <a:pt x="663" y="148"/>
                    </a:lnTo>
                    <a:lnTo>
                      <a:pt x="702" y="125"/>
                    </a:lnTo>
                    <a:lnTo>
                      <a:pt x="663" y="101"/>
                    </a:lnTo>
                    <a:lnTo>
                      <a:pt x="702" y="78"/>
                    </a:lnTo>
                    <a:lnTo>
                      <a:pt x="663" y="54"/>
                    </a:lnTo>
                    <a:lnTo>
                      <a:pt x="702" y="31"/>
                    </a:lnTo>
                    <a:lnTo>
                      <a:pt x="663" y="7"/>
                    </a:lnTo>
                    <a:lnTo>
                      <a:pt x="663" y="0"/>
                    </a:lnTo>
                    <a:lnTo>
                      <a:pt x="625" y="0"/>
                    </a:lnTo>
                    <a:lnTo>
                      <a:pt x="602" y="254"/>
                    </a:lnTo>
                    <a:lnTo>
                      <a:pt x="555" y="254"/>
                    </a:lnTo>
                    <a:lnTo>
                      <a:pt x="555" y="29"/>
                    </a:lnTo>
                    <a:lnTo>
                      <a:pt x="525" y="29"/>
                    </a:lnTo>
                    <a:lnTo>
                      <a:pt x="515" y="49"/>
                    </a:lnTo>
                    <a:lnTo>
                      <a:pt x="515" y="450"/>
                    </a:lnTo>
                    <a:lnTo>
                      <a:pt x="499" y="467"/>
                    </a:lnTo>
                    <a:lnTo>
                      <a:pt x="398" y="467"/>
                    </a:lnTo>
                    <a:lnTo>
                      <a:pt x="398" y="467"/>
                    </a:lnTo>
                  </a:path>
                </a:pathLst>
              </a:custGeom>
              <a:solidFill>
                <a:srgbClr val="5F5F5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846" name="Freeform 622"/>
              <p:cNvSpPr>
                <a:spLocks/>
              </p:cNvSpPr>
              <p:nvPr/>
            </p:nvSpPr>
            <p:spPr bwMode="auto">
              <a:xfrm>
                <a:off x="1146" y="2894"/>
                <a:ext cx="162" cy="236"/>
              </a:xfrm>
              <a:custGeom>
                <a:avLst/>
                <a:gdLst>
                  <a:gd name="T0" fmla="*/ 0 w 162"/>
                  <a:gd name="T1" fmla="*/ 23 h 236"/>
                  <a:gd name="T2" fmla="*/ 12 w 162"/>
                  <a:gd name="T3" fmla="*/ 0 h 236"/>
                  <a:gd name="T4" fmla="*/ 29 w 162"/>
                  <a:gd name="T5" fmla="*/ 9 h 236"/>
                  <a:gd name="T6" fmla="*/ 45 w 162"/>
                  <a:gd name="T7" fmla="*/ 19 h 236"/>
                  <a:gd name="T8" fmla="*/ 61 w 162"/>
                  <a:gd name="T9" fmla="*/ 29 h 236"/>
                  <a:gd name="T10" fmla="*/ 76 w 162"/>
                  <a:gd name="T11" fmla="*/ 43 h 236"/>
                  <a:gd name="T12" fmla="*/ 90 w 162"/>
                  <a:gd name="T13" fmla="*/ 58 h 236"/>
                  <a:gd name="T14" fmla="*/ 104 w 162"/>
                  <a:gd name="T15" fmla="*/ 75 h 236"/>
                  <a:gd name="T16" fmla="*/ 117 w 162"/>
                  <a:gd name="T17" fmla="*/ 92 h 236"/>
                  <a:gd name="T18" fmla="*/ 129 w 162"/>
                  <a:gd name="T19" fmla="*/ 112 h 236"/>
                  <a:gd name="T20" fmla="*/ 140 w 162"/>
                  <a:gd name="T21" fmla="*/ 133 h 236"/>
                  <a:gd name="T22" fmla="*/ 151 w 162"/>
                  <a:gd name="T23" fmla="*/ 154 h 236"/>
                  <a:gd name="T24" fmla="*/ 160 w 162"/>
                  <a:gd name="T25" fmla="*/ 148 h 236"/>
                  <a:gd name="T26" fmla="*/ 161 w 162"/>
                  <a:gd name="T27" fmla="*/ 235 h 236"/>
                  <a:gd name="T28" fmla="*/ 108 w 162"/>
                  <a:gd name="T29" fmla="*/ 169 h 236"/>
                  <a:gd name="T30" fmla="*/ 108 w 162"/>
                  <a:gd name="T31" fmla="*/ 168 h 236"/>
                  <a:gd name="T32" fmla="*/ 109 w 162"/>
                  <a:gd name="T33" fmla="*/ 168 h 236"/>
                  <a:gd name="T34" fmla="*/ 111 w 162"/>
                  <a:gd name="T35" fmla="*/ 169 h 236"/>
                  <a:gd name="T36" fmla="*/ 112 w 162"/>
                  <a:gd name="T37" fmla="*/ 168 h 236"/>
                  <a:gd name="T38" fmla="*/ 114 w 162"/>
                  <a:gd name="T39" fmla="*/ 168 h 236"/>
                  <a:gd name="T40" fmla="*/ 117 w 162"/>
                  <a:gd name="T41" fmla="*/ 169 h 236"/>
                  <a:gd name="T42" fmla="*/ 122 w 162"/>
                  <a:gd name="T43" fmla="*/ 168 h 236"/>
                  <a:gd name="T44" fmla="*/ 112 w 162"/>
                  <a:gd name="T45" fmla="*/ 146 h 236"/>
                  <a:gd name="T46" fmla="*/ 100 w 162"/>
                  <a:gd name="T47" fmla="*/ 125 h 236"/>
                  <a:gd name="T48" fmla="*/ 88 w 162"/>
                  <a:gd name="T49" fmla="*/ 106 h 236"/>
                  <a:gd name="T50" fmla="*/ 75 w 162"/>
                  <a:gd name="T51" fmla="*/ 88 h 236"/>
                  <a:gd name="T52" fmla="*/ 61 w 162"/>
                  <a:gd name="T53" fmla="*/ 72 h 236"/>
                  <a:gd name="T54" fmla="*/ 47 w 162"/>
                  <a:gd name="T55" fmla="*/ 57 h 236"/>
                  <a:gd name="T56" fmla="*/ 31 w 162"/>
                  <a:gd name="T57" fmla="*/ 43 h 236"/>
                  <a:gd name="T58" fmla="*/ 16 w 162"/>
                  <a:gd name="T59" fmla="*/ 32 h 236"/>
                  <a:gd name="T60" fmla="*/ 0 w 162"/>
                  <a:gd name="T61" fmla="*/ 23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62" h="236">
                    <a:moveTo>
                      <a:pt x="0" y="23"/>
                    </a:moveTo>
                    <a:lnTo>
                      <a:pt x="12" y="0"/>
                    </a:lnTo>
                    <a:lnTo>
                      <a:pt x="29" y="9"/>
                    </a:lnTo>
                    <a:lnTo>
                      <a:pt x="45" y="19"/>
                    </a:lnTo>
                    <a:lnTo>
                      <a:pt x="61" y="29"/>
                    </a:lnTo>
                    <a:lnTo>
                      <a:pt x="76" y="43"/>
                    </a:lnTo>
                    <a:lnTo>
                      <a:pt x="90" y="58"/>
                    </a:lnTo>
                    <a:lnTo>
                      <a:pt x="104" y="75"/>
                    </a:lnTo>
                    <a:lnTo>
                      <a:pt x="117" y="92"/>
                    </a:lnTo>
                    <a:lnTo>
                      <a:pt x="129" y="112"/>
                    </a:lnTo>
                    <a:lnTo>
                      <a:pt x="140" y="133"/>
                    </a:lnTo>
                    <a:lnTo>
                      <a:pt x="151" y="154"/>
                    </a:lnTo>
                    <a:lnTo>
                      <a:pt x="160" y="148"/>
                    </a:lnTo>
                    <a:lnTo>
                      <a:pt x="161" y="235"/>
                    </a:lnTo>
                    <a:lnTo>
                      <a:pt x="108" y="169"/>
                    </a:lnTo>
                    <a:lnTo>
                      <a:pt x="108" y="168"/>
                    </a:lnTo>
                    <a:lnTo>
                      <a:pt x="109" y="168"/>
                    </a:lnTo>
                    <a:lnTo>
                      <a:pt x="111" y="169"/>
                    </a:lnTo>
                    <a:lnTo>
                      <a:pt x="112" y="168"/>
                    </a:lnTo>
                    <a:lnTo>
                      <a:pt x="114" y="168"/>
                    </a:lnTo>
                    <a:lnTo>
                      <a:pt x="117" y="169"/>
                    </a:lnTo>
                    <a:lnTo>
                      <a:pt x="122" y="168"/>
                    </a:lnTo>
                    <a:lnTo>
                      <a:pt x="112" y="146"/>
                    </a:lnTo>
                    <a:lnTo>
                      <a:pt x="100" y="125"/>
                    </a:lnTo>
                    <a:lnTo>
                      <a:pt x="88" y="106"/>
                    </a:lnTo>
                    <a:lnTo>
                      <a:pt x="75" y="88"/>
                    </a:lnTo>
                    <a:lnTo>
                      <a:pt x="61" y="72"/>
                    </a:lnTo>
                    <a:lnTo>
                      <a:pt x="47" y="57"/>
                    </a:lnTo>
                    <a:lnTo>
                      <a:pt x="31" y="43"/>
                    </a:lnTo>
                    <a:lnTo>
                      <a:pt x="16" y="32"/>
                    </a:lnTo>
                    <a:lnTo>
                      <a:pt x="0" y="23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847" name="Freeform 623"/>
              <p:cNvSpPr>
                <a:spLocks/>
              </p:cNvSpPr>
              <p:nvPr/>
            </p:nvSpPr>
            <p:spPr bwMode="auto">
              <a:xfrm>
                <a:off x="1577" y="2888"/>
                <a:ext cx="264" cy="129"/>
              </a:xfrm>
              <a:custGeom>
                <a:avLst/>
                <a:gdLst>
                  <a:gd name="T0" fmla="*/ 19 w 264"/>
                  <a:gd name="T1" fmla="*/ 128 h 129"/>
                  <a:gd name="T2" fmla="*/ 0 w 264"/>
                  <a:gd name="T3" fmla="*/ 112 h 129"/>
                  <a:gd name="T4" fmla="*/ 12 w 264"/>
                  <a:gd name="T5" fmla="*/ 97 h 129"/>
                  <a:gd name="T6" fmla="*/ 26 w 264"/>
                  <a:gd name="T7" fmla="*/ 84 h 129"/>
                  <a:gd name="T8" fmla="*/ 39 w 264"/>
                  <a:gd name="T9" fmla="*/ 71 h 129"/>
                  <a:gd name="T10" fmla="*/ 56 w 264"/>
                  <a:gd name="T11" fmla="*/ 59 h 129"/>
                  <a:gd name="T12" fmla="*/ 74 w 264"/>
                  <a:gd name="T13" fmla="*/ 49 h 129"/>
                  <a:gd name="T14" fmla="*/ 93 w 264"/>
                  <a:gd name="T15" fmla="*/ 40 h 129"/>
                  <a:gd name="T16" fmla="*/ 113 w 264"/>
                  <a:gd name="T17" fmla="*/ 30 h 129"/>
                  <a:gd name="T18" fmla="*/ 135 w 264"/>
                  <a:gd name="T19" fmla="*/ 22 h 129"/>
                  <a:gd name="T20" fmla="*/ 157 w 264"/>
                  <a:gd name="T21" fmla="*/ 17 h 129"/>
                  <a:gd name="T22" fmla="*/ 182 w 264"/>
                  <a:gd name="T23" fmla="*/ 11 h 129"/>
                  <a:gd name="T24" fmla="*/ 177 w 264"/>
                  <a:gd name="T25" fmla="*/ 0 h 129"/>
                  <a:gd name="T26" fmla="*/ 263 w 264"/>
                  <a:gd name="T27" fmla="*/ 19 h 129"/>
                  <a:gd name="T28" fmla="*/ 185 w 264"/>
                  <a:gd name="T29" fmla="*/ 57 h 129"/>
                  <a:gd name="T30" fmla="*/ 186 w 264"/>
                  <a:gd name="T31" fmla="*/ 56 h 129"/>
                  <a:gd name="T32" fmla="*/ 185 w 264"/>
                  <a:gd name="T33" fmla="*/ 54 h 129"/>
                  <a:gd name="T34" fmla="*/ 187 w 264"/>
                  <a:gd name="T35" fmla="*/ 54 h 129"/>
                  <a:gd name="T36" fmla="*/ 186 w 264"/>
                  <a:gd name="T37" fmla="*/ 53 h 129"/>
                  <a:gd name="T38" fmla="*/ 186 w 264"/>
                  <a:gd name="T39" fmla="*/ 50 h 129"/>
                  <a:gd name="T40" fmla="*/ 188 w 264"/>
                  <a:gd name="T41" fmla="*/ 47 h 129"/>
                  <a:gd name="T42" fmla="*/ 188 w 264"/>
                  <a:gd name="T43" fmla="*/ 43 h 129"/>
                  <a:gd name="T44" fmla="*/ 164 w 264"/>
                  <a:gd name="T45" fmla="*/ 47 h 129"/>
                  <a:gd name="T46" fmla="*/ 141 w 264"/>
                  <a:gd name="T47" fmla="*/ 55 h 129"/>
                  <a:gd name="T48" fmla="*/ 119 w 264"/>
                  <a:gd name="T49" fmla="*/ 62 h 129"/>
                  <a:gd name="T50" fmla="*/ 100 w 264"/>
                  <a:gd name="T51" fmla="*/ 70 h 129"/>
                  <a:gd name="T52" fmla="*/ 81 w 264"/>
                  <a:gd name="T53" fmla="*/ 80 h 129"/>
                  <a:gd name="T54" fmla="*/ 64 w 264"/>
                  <a:gd name="T55" fmla="*/ 91 h 129"/>
                  <a:gd name="T56" fmla="*/ 46 w 264"/>
                  <a:gd name="T57" fmla="*/ 103 h 129"/>
                  <a:gd name="T58" fmla="*/ 32 w 264"/>
                  <a:gd name="T59" fmla="*/ 115 h 129"/>
                  <a:gd name="T60" fmla="*/ 19 w 264"/>
                  <a:gd name="T61" fmla="*/ 128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64" h="129">
                    <a:moveTo>
                      <a:pt x="19" y="128"/>
                    </a:moveTo>
                    <a:lnTo>
                      <a:pt x="0" y="112"/>
                    </a:lnTo>
                    <a:lnTo>
                      <a:pt x="12" y="97"/>
                    </a:lnTo>
                    <a:lnTo>
                      <a:pt x="26" y="84"/>
                    </a:lnTo>
                    <a:lnTo>
                      <a:pt x="39" y="71"/>
                    </a:lnTo>
                    <a:lnTo>
                      <a:pt x="56" y="59"/>
                    </a:lnTo>
                    <a:lnTo>
                      <a:pt x="74" y="49"/>
                    </a:lnTo>
                    <a:lnTo>
                      <a:pt x="93" y="40"/>
                    </a:lnTo>
                    <a:lnTo>
                      <a:pt x="113" y="30"/>
                    </a:lnTo>
                    <a:lnTo>
                      <a:pt x="135" y="22"/>
                    </a:lnTo>
                    <a:lnTo>
                      <a:pt x="157" y="17"/>
                    </a:lnTo>
                    <a:lnTo>
                      <a:pt x="182" y="11"/>
                    </a:lnTo>
                    <a:lnTo>
                      <a:pt x="177" y="0"/>
                    </a:lnTo>
                    <a:lnTo>
                      <a:pt x="263" y="19"/>
                    </a:lnTo>
                    <a:lnTo>
                      <a:pt x="185" y="57"/>
                    </a:lnTo>
                    <a:lnTo>
                      <a:pt x="186" y="56"/>
                    </a:lnTo>
                    <a:lnTo>
                      <a:pt x="185" y="54"/>
                    </a:lnTo>
                    <a:lnTo>
                      <a:pt x="187" y="54"/>
                    </a:lnTo>
                    <a:lnTo>
                      <a:pt x="186" y="53"/>
                    </a:lnTo>
                    <a:lnTo>
                      <a:pt x="186" y="50"/>
                    </a:lnTo>
                    <a:lnTo>
                      <a:pt x="188" y="47"/>
                    </a:lnTo>
                    <a:lnTo>
                      <a:pt x="188" y="43"/>
                    </a:lnTo>
                    <a:lnTo>
                      <a:pt x="164" y="47"/>
                    </a:lnTo>
                    <a:lnTo>
                      <a:pt x="141" y="55"/>
                    </a:lnTo>
                    <a:lnTo>
                      <a:pt x="119" y="62"/>
                    </a:lnTo>
                    <a:lnTo>
                      <a:pt x="100" y="70"/>
                    </a:lnTo>
                    <a:lnTo>
                      <a:pt x="81" y="80"/>
                    </a:lnTo>
                    <a:lnTo>
                      <a:pt x="64" y="91"/>
                    </a:lnTo>
                    <a:lnTo>
                      <a:pt x="46" y="103"/>
                    </a:lnTo>
                    <a:lnTo>
                      <a:pt x="32" y="115"/>
                    </a:lnTo>
                    <a:lnTo>
                      <a:pt x="19" y="128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848" name="AutoShape 624"/>
              <p:cNvSpPr>
                <a:spLocks noChangeArrowheads="1"/>
              </p:cNvSpPr>
              <p:nvPr/>
            </p:nvSpPr>
            <p:spPr bwMode="auto">
              <a:xfrm>
                <a:off x="1101" y="2562"/>
                <a:ext cx="68" cy="68"/>
              </a:xfrm>
              <a:prstGeom prst="upArrow">
                <a:avLst>
                  <a:gd name="adj1" fmla="val 50000"/>
                  <a:gd name="adj2" fmla="val 49995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8849" name="AutoShape 625"/>
              <p:cNvSpPr>
                <a:spLocks noChangeArrowheads="1"/>
              </p:cNvSpPr>
              <p:nvPr/>
            </p:nvSpPr>
            <p:spPr bwMode="auto">
              <a:xfrm>
                <a:off x="1202" y="2575"/>
                <a:ext cx="68" cy="68"/>
              </a:xfrm>
              <a:prstGeom prst="upArrow">
                <a:avLst>
                  <a:gd name="adj1" fmla="val 50000"/>
                  <a:gd name="adj2" fmla="val 49995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8850" name="AutoShape 626"/>
              <p:cNvSpPr>
                <a:spLocks noChangeArrowheads="1"/>
              </p:cNvSpPr>
              <p:nvPr/>
            </p:nvSpPr>
            <p:spPr bwMode="auto">
              <a:xfrm>
                <a:off x="1695" y="2587"/>
                <a:ext cx="68" cy="68"/>
              </a:xfrm>
              <a:prstGeom prst="upArrow">
                <a:avLst>
                  <a:gd name="adj1" fmla="val 50000"/>
                  <a:gd name="adj2" fmla="val 49995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8851" name="AutoShape 627"/>
              <p:cNvSpPr>
                <a:spLocks noChangeArrowheads="1"/>
              </p:cNvSpPr>
              <p:nvPr/>
            </p:nvSpPr>
            <p:spPr bwMode="auto">
              <a:xfrm>
                <a:off x="1807" y="2563"/>
                <a:ext cx="68" cy="68"/>
              </a:xfrm>
              <a:prstGeom prst="upArrow">
                <a:avLst>
                  <a:gd name="adj1" fmla="val 50000"/>
                  <a:gd name="adj2" fmla="val 49995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8852" name="Freeform 628"/>
              <p:cNvSpPr>
                <a:spLocks/>
              </p:cNvSpPr>
              <p:nvPr/>
            </p:nvSpPr>
            <p:spPr bwMode="auto">
              <a:xfrm>
                <a:off x="1951" y="1098"/>
                <a:ext cx="133" cy="158"/>
              </a:xfrm>
              <a:custGeom>
                <a:avLst/>
                <a:gdLst>
                  <a:gd name="T0" fmla="*/ 0 w 133"/>
                  <a:gd name="T1" fmla="*/ 0 h 158"/>
                  <a:gd name="T2" fmla="*/ 0 w 133"/>
                  <a:gd name="T3" fmla="*/ 157 h 158"/>
                  <a:gd name="T4" fmla="*/ 132 w 133"/>
                  <a:gd name="T5" fmla="*/ 100 h 158"/>
                  <a:gd name="T6" fmla="*/ 132 w 133"/>
                  <a:gd name="T7" fmla="*/ 48 h 158"/>
                  <a:gd name="T8" fmla="*/ 126 w 133"/>
                  <a:gd name="T9" fmla="*/ 37 h 158"/>
                  <a:gd name="T10" fmla="*/ 114 w 133"/>
                  <a:gd name="T11" fmla="*/ 30 h 158"/>
                  <a:gd name="T12" fmla="*/ 96 w 133"/>
                  <a:gd name="T13" fmla="*/ 22 h 158"/>
                  <a:gd name="T14" fmla="*/ 75 w 133"/>
                  <a:gd name="T15" fmla="*/ 16 h 158"/>
                  <a:gd name="T16" fmla="*/ 53 w 133"/>
                  <a:gd name="T17" fmla="*/ 10 h 158"/>
                  <a:gd name="T18" fmla="*/ 26 w 133"/>
                  <a:gd name="T19" fmla="*/ 4 h 158"/>
                  <a:gd name="T20" fmla="*/ 0 w 133"/>
                  <a:gd name="T21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3" h="158">
                    <a:moveTo>
                      <a:pt x="0" y="0"/>
                    </a:moveTo>
                    <a:lnTo>
                      <a:pt x="0" y="157"/>
                    </a:lnTo>
                    <a:lnTo>
                      <a:pt x="132" y="100"/>
                    </a:lnTo>
                    <a:lnTo>
                      <a:pt x="132" y="48"/>
                    </a:lnTo>
                    <a:lnTo>
                      <a:pt x="126" y="37"/>
                    </a:lnTo>
                    <a:lnTo>
                      <a:pt x="114" y="30"/>
                    </a:lnTo>
                    <a:lnTo>
                      <a:pt x="96" y="22"/>
                    </a:lnTo>
                    <a:lnTo>
                      <a:pt x="75" y="16"/>
                    </a:lnTo>
                    <a:lnTo>
                      <a:pt x="53" y="10"/>
                    </a:lnTo>
                    <a:lnTo>
                      <a:pt x="26" y="4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853" name="Freeform 629"/>
              <p:cNvSpPr>
                <a:spLocks/>
              </p:cNvSpPr>
              <p:nvPr/>
            </p:nvSpPr>
            <p:spPr bwMode="auto">
              <a:xfrm>
                <a:off x="1480" y="1143"/>
                <a:ext cx="603" cy="275"/>
              </a:xfrm>
              <a:custGeom>
                <a:avLst/>
                <a:gdLst>
                  <a:gd name="T0" fmla="*/ 0 w 603"/>
                  <a:gd name="T1" fmla="*/ 163 h 275"/>
                  <a:gd name="T2" fmla="*/ 174 w 603"/>
                  <a:gd name="T3" fmla="*/ 47 h 275"/>
                  <a:gd name="T4" fmla="*/ 174 w 603"/>
                  <a:gd name="T5" fmla="*/ 79 h 275"/>
                  <a:gd name="T6" fmla="*/ 272 w 603"/>
                  <a:gd name="T7" fmla="*/ 75 h 275"/>
                  <a:gd name="T8" fmla="*/ 387 w 603"/>
                  <a:gd name="T9" fmla="*/ 66 h 275"/>
                  <a:gd name="T10" fmla="*/ 500 w 603"/>
                  <a:gd name="T11" fmla="*/ 51 h 275"/>
                  <a:gd name="T12" fmla="*/ 555 w 603"/>
                  <a:gd name="T13" fmla="*/ 39 h 275"/>
                  <a:gd name="T14" fmla="*/ 586 w 603"/>
                  <a:gd name="T15" fmla="*/ 26 h 275"/>
                  <a:gd name="T16" fmla="*/ 602 w 603"/>
                  <a:gd name="T17" fmla="*/ 0 h 275"/>
                  <a:gd name="T18" fmla="*/ 602 w 603"/>
                  <a:gd name="T19" fmla="*/ 161 h 275"/>
                  <a:gd name="T20" fmla="*/ 581 w 603"/>
                  <a:gd name="T21" fmla="*/ 182 h 275"/>
                  <a:gd name="T22" fmla="*/ 539 w 603"/>
                  <a:gd name="T23" fmla="*/ 198 h 275"/>
                  <a:gd name="T24" fmla="*/ 497 w 603"/>
                  <a:gd name="T25" fmla="*/ 207 h 275"/>
                  <a:gd name="T26" fmla="*/ 440 w 603"/>
                  <a:gd name="T27" fmla="*/ 216 h 275"/>
                  <a:gd name="T28" fmla="*/ 362 w 603"/>
                  <a:gd name="T29" fmla="*/ 225 h 275"/>
                  <a:gd name="T30" fmla="*/ 279 w 603"/>
                  <a:gd name="T31" fmla="*/ 231 h 275"/>
                  <a:gd name="T32" fmla="*/ 174 w 603"/>
                  <a:gd name="T33" fmla="*/ 234 h 275"/>
                  <a:gd name="T34" fmla="*/ 174 w 603"/>
                  <a:gd name="T35" fmla="*/ 274 h 275"/>
                  <a:gd name="T36" fmla="*/ 0 w 603"/>
                  <a:gd name="T37" fmla="*/ 163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03" h="275">
                    <a:moveTo>
                      <a:pt x="0" y="163"/>
                    </a:moveTo>
                    <a:lnTo>
                      <a:pt x="174" y="47"/>
                    </a:lnTo>
                    <a:lnTo>
                      <a:pt x="174" y="79"/>
                    </a:lnTo>
                    <a:lnTo>
                      <a:pt x="272" y="75"/>
                    </a:lnTo>
                    <a:lnTo>
                      <a:pt x="387" y="66"/>
                    </a:lnTo>
                    <a:lnTo>
                      <a:pt x="500" y="51"/>
                    </a:lnTo>
                    <a:lnTo>
                      <a:pt x="555" y="39"/>
                    </a:lnTo>
                    <a:lnTo>
                      <a:pt x="586" y="26"/>
                    </a:lnTo>
                    <a:lnTo>
                      <a:pt x="602" y="0"/>
                    </a:lnTo>
                    <a:lnTo>
                      <a:pt x="602" y="161"/>
                    </a:lnTo>
                    <a:lnTo>
                      <a:pt x="581" y="182"/>
                    </a:lnTo>
                    <a:lnTo>
                      <a:pt x="539" y="198"/>
                    </a:lnTo>
                    <a:lnTo>
                      <a:pt x="497" y="207"/>
                    </a:lnTo>
                    <a:lnTo>
                      <a:pt x="440" y="216"/>
                    </a:lnTo>
                    <a:lnTo>
                      <a:pt x="362" y="225"/>
                    </a:lnTo>
                    <a:lnTo>
                      <a:pt x="279" y="231"/>
                    </a:lnTo>
                    <a:lnTo>
                      <a:pt x="174" y="234"/>
                    </a:lnTo>
                    <a:lnTo>
                      <a:pt x="174" y="274"/>
                    </a:lnTo>
                    <a:lnTo>
                      <a:pt x="0" y="163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09743" name="Text Box 1519"/>
            <p:cNvSpPr txBox="1">
              <a:spLocks noChangeArrowheads="1"/>
            </p:cNvSpPr>
            <p:nvPr/>
          </p:nvSpPr>
          <p:spPr bwMode="auto">
            <a:xfrm>
              <a:off x="699" y="1867"/>
              <a:ext cx="2544" cy="349"/>
            </a:xfrm>
            <a:prstGeom prst="rect">
              <a:avLst/>
            </a:prstGeom>
            <a:solidFill>
              <a:srgbClr val="FFFF99"/>
            </a:solidFill>
            <a:ln w="349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fr-FR" sz="2800">
                  <a:solidFill>
                    <a:schemeClr val="tx1"/>
                  </a:solidFill>
                </a:rPr>
                <a:t>Réglage augmentation</a:t>
              </a:r>
            </a:p>
          </p:txBody>
        </p:sp>
      </p:grpSp>
      <p:grpSp>
        <p:nvGrpSpPr>
          <p:cNvPr id="309753" name="Group 1529"/>
          <p:cNvGrpSpPr>
            <a:grpSpLocks/>
          </p:cNvGrpSpPr>
          <p:nvPr/>
        </p:nvGrpSpPr>
        <p:grpSpPr bwMode="auto">
          <a:xfrm>
            <a:off x="1079500" y="1531938"/>
            <a:ext cx="7375525" cy="4748212"/>
            <a:chOff x="680" y="965"/>
            <a:chExt cx="4646" cy="2991"/>
          </a:xfrm>
        </p:grpSpPr>
        <p:grpSp>
          <p:nvGrpSpPr>
            <p:cNvPr id="309517" name="Group 1293"/>
            <p:cNvGrpSpPr>
              <a:grpSpLocks/>
            </p:cNvGrpSpPr>
            <p:nvPr/>
          </p:nvGrpSpPr>
          <p:grpSpPr bwMode="auto">
            <a:xfrm>
              <a:off x="2849" y="965"/>
              <a:ext cx="2477" cy="2991"/>
              <a:chOff x="337" y="842"/>
              <a:chExt cx="2477" cy="2991"/>
            </a:xfrm>
          </p:grpSpPr>
          <p:sp>
            <p:nvSpPr>
              <p:cNvPr id="309293" name="Freeform 1069"/>
              <p:cNvSpPr>
                <a:spLocks/>
              </p:cNvSpPr>
              <p:nvPr/>
            </p:nvSpPr>
            <p:spPr bwMode="auto">
              <a:xfrm>
                <a:off x="890" y="1098"/>
                <a:ext cx="133" cy="158"/>
              </a:xfrm>
              <a:custGeom>
                <a:avLst/>
                <a:gdLst>
                  <a:gd name="T0" fmla="*/ 132 w 133"/>
                  <a:gd name="T1" fmla="*/ 0 h 158"/>
                  <a:gd name="T2" fmla="*/ 132 w 133"/>
                  <a:gd name="T3" fmla="*/ 157 h 158"/>
                  <a:gd name="T4" fmla="*/ 0 w 133"/>
                  <a:gd name="T5" fmla="*/ 100 h 158"/>
                  <a:gd name="T6" fmla="*/ 0 w 133"/>
                  <a:gd name="T7" fmla="*/ 48 h 158"/>
                  <a:gd name="T8" fmla="*/ 6 w 133"/>
                  <a:gd name="T9" fmla="*/ 37 h 158"/>
                  <a:gd name="T10" fmla="*/ 18 w 133"/>
                  <a:gd name="T11" fmla="*/ 30 h 158"/>
                  <a:gd name="T12" fmla="*/ 36 w 133"/>
                  <a:gd name="T13" fmla="*/ 22 h 158"/>
                  <a:gd name="T14" fmla="*/ 57 w 133"/>
                  <a:gd name="T15" fmla="*/ 16 h 158"/>
                  <a:gd name="T16" fmla="*/ 79 w 133"/>
                  <a:gd name="T17" fmla="*/ 10 h 158"/>
                  <a:gd name="T18" fmla="*/ 106 w 133"/>
                  <a:gd name="T19" fmla="*/ 4 h 158"/>
                  <a:gd name="T20" fmla="*/ 132 w 133"/>
                  <a:gd name="T21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3" h="158">
                    <a:moveTo>
                      <a:pt x="132" y="0"/>
                    </a:moveTo>
                    <a:lnTo>
                      <a:pt x="132" y="157"/>
                    </a:lnTo>
                    <a:lnTo>
                      <a:pt x="0" y="100"/>
                    </a:lnTo>
                    <a:lnTo>
                      <a:pt x="0" y="48"/>
                    </a:lnTo>
                    <a:lnTo>
                      <a:pt x="6" y="37"/>
                    </a:lnTo>
                    <a:lnTo>
                      <a:pt x="18" y="30"/>
                    </a:lnTo>
                    <a:lnTo>
                      <a:pt x="36" y="22"/>
                    </a:lnTo>
                    <a:lnTo>
                      <a:pt x="57" y="16"/>
                    </a:lnTo>
                    <a:lnTo>
                      <a:pt x="79" y="10"/>
                    </a:lnTo>
                    <a:lnTo>
                      <a:pt x="106" y="4"/>
                    </a:lnTo>
                    <a:lnTo>
                      <a:pt x="132" y="0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294" name="Rectangle 1070"/>
              <p:cNvSpPr>
                <a:spLocks noChangeArrowheads="1"/>
              </p:cNvSpPr>
              <p:nvPr/>
            </p:nvSpPr>
            <p:spPr bwMode="auto">
              <a:xfrm>
                <a:off x="1360" y="908"/>
                <a:ext cx="70" cy="165"/>
              </a:xfrm>
              <a:prstGeom prst="rect">
                <a:avLst/>
              </a:prstGeom>
              <a:gradFill rotWithShape="0">
                <a:gsLst>
                  <a:gs pos="0">
                    <a:srgbClr val="CBCBCB">
                      <a:gamma/>
                      <a:shade val="29804"/>
                      <a:invGamma/>
                    </a:srgbClr>
                  </a:gs>
                  <a:gs pos="50000">
                    <a:srgbClr val="CBCBCB"/>
                  </a:gs>
                  <a:gs pos="100000">
                    <a:srgbClr val="CBCBCB">
                      <a:gamma/>
                      <a:shade val="29804"/>
                      <a:invGamma/>
                    </a:srgbClr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9295" name="Rectangle 1071"/>
              <p:cNvSpPr>
                <a:spLocks noChangeArrowheads="1"/>
              </p:cNvSpPr>
              <p:nvPr/>
            </p:nvSpPr>
            <p:spPr bwMode="auto">
              <a:xfrm>
                <a:off x="1537" y="908"/>
                <a:ext cx="78" cy="167"/>
              </a:xfrm>
              <a:prstGeom prst="rect">
                <a:avLst/>
              </a:prstGeom>
              <a:gradFill rotWithShape="0">
                <a:gsLst>
                  <a:gs pos="0">
                    <a:srgbClr val="CBCBCB">
                      <a:gamma/>
                      <a:shade val="29804"/>
                      <a:invGamma/>
                    </a:srgbClr>
                  </a:gs>
                  <a:gs pos="50000">
                    <a:srgbClr val="CBCBCB"/>
                  </a:gs>
                  <a:gs pos="100000">
                    <a:srgbClr val="CBCBCB">
                      <a:gamma/>
                      <a:shade val="29804"/>
                      <a:invGamma/>
                    </a:srgbClr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9296" name="Rectangle 1072"/>
              <p:cNvSpPr>
                <a:spLocks noChangeArrowheads="1"/>
              </p:cNvSpPr>
              <p:nvPr/>
            </p:nvSpPr>
            <p:spPr bwMode="auto">
              <a:xfrm>
                <a:off x="1438" y="908"/>
                <a:ext cx="91" cy="99"/>
              </a:xfrm>
              <a:prstGeom prst="rect">
                <a:avLst/>
              </a:prstGeom>
              <a:gradFill rotWithShape="0">
                <a:gsLst>
                  <a:gs pos="0">
                    <a:srgbClr val="CBCBCB">
                      <a:gamma/>
                      <a:shade val="29804"/>
                      <a:invGamma/>
                    </a:srgbClr>
                  </a:gs>
                  <a:gs pos="50000">
                    <a:srgbClr val="CBCBCB"/>
                  </a:gs>
                  <a:gs pos="100000">
                    <a:srgbClr val="CBCBCB">
                      <a:gamma/>
                      <a:shade val="29804"/>
                      <a:invGamma/>
                    </a:srgbClr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grpSp>
            <p:nvGrpSpPr>
              <p:cNvPr id="309297" name="Group 1073"/>
              <p:cNvGrpSpPr>
                <a:grpSpLocks/>
              </p:cNvGrpSpPr>
              <p:nvPr/>
            </p:nvGrpSpPr>
            <p:grpSpPr bwMode="auto">
              <a:xfrm>
                <a:off x="1120" y="1040"/>
                <a:ext cx="105" cy="85"/>
                <a:chOff x="1120" y="1040"/>
                <a:chExt cx="105" cy="85"/>
              </a:xfrm>
            </p:grpSpPr>
            <p:sp>
              <p:nvSpPr>
                <p:cNvPr id="309298" name="Rectangle 1074"/>
                <p:cNvSpPr>
                  <a:spLocks noChangeArrowheads="1"/>
                </p:cNvSpPr>
                <p:nvPr/>
              </p:nvSpPr>
              <p:spPr bwMode="auto">
                <a:xfrm>
                  <a:off x="1198" y="1040"/>
                  <a:ext cx="27" cy="85"/>
                </a:xfrm>
                <a:prstGeom prst="rect">
                  <a:avLst/>
                </a:prstGeom>
                <a:solidFill>
                  <a:srgbClr val="969696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9299" name="Rectangle 1075"/>
                <p:cNvSpPr>
                  <a:spLocks noChangeArrowheads="1"/>
                </p:cNvSpPr>
                <p:nvPr/>
              </p:nvSpPr>
              <p:spPr bwMode="auto">
                <a:xfrm>
                  <a:off x="1174" y="1040"/>
                  <a:ext cx="27" cy="85"/>
                </a:xfrm>
                <a:prstGeom prst="rect">
                  <a:avLst/>
                </a:prstGeom>
                <a:solidFill>
                  <a:srgbClr val="969696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9300" name="Rectangle 1076"/>
                <p:cNvSpPr>
                  <a:spLocks noChangeArrowheads="1"/>
                </p:cNvSpPr>
                <p:nvPr/>
              </p:nvSpPr>
              <p:spPr bwMode="auto">
                <a:xfrm>
                  <a:off x="1152" y="1040"/>
                  <a:ext cx="27" cy="85"/>
                </a:xfrm>
                <a:prstGeom prst="rect">
                  <a:avLst/>
                </a:prstGeom>
                <a:solidFill>
                  <a:srgbClr val="969696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9301" name="Rectangle 1077"/>
                <p:cNvSpPr>
                  <a:spLocks noChangeArrowheads="1"/>
                </p:cNvSpPr>
                <p:nvPr/>
              </p:nvSpPr>
              <p:spPr bwMode="auto">
                <a:xfrm>
                  <a:off x="1134" y="1040"/>
                  <a:ext cx="27" cy="85"/>
                </a:xfrm>
                <a:prstGeom prst="rect">
                  <a:avLst/>
                </a:prstGeom>
                <a:solidFill>
                  <a:srgbClr val="969696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9302" name="Rectangle 1078"/>
                <p:cNvSpPr>
                  <a:spLocks noChangeArrowheads="1"/>
                </p:cNvSpPr>
                <p:nvPr/>
              </p:nvSpPr>
              <p:spPr bwMode="auto">
                <a:xfrm>
                  <a:off x="1120" y="1040"/>
                  <a:ext cx="27" cy="85"/>
                </a:xfrm>
                <a:prstGeom prst="rect">
                  <a:avLst/>
                </a:prstGeom>
                <a:solidFill>
                  <a:srgbClr val="969696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309303" name="Group 1079"/>
              <p:cNvGrpSpPr>
                <a:grpSpLocks/>
              </p:cNvGrpSpPr>
              <p:nvPr/>
            </p:nvGrpSpPr>
            <p:grpSpPr bwMode="auto">
              <a:xfrm>
                <a:off x="1747" y="1040"/>
                <a:ext cx="105" cy="85"/>
                <a:chOff x="1747" y="1040"/>
                <a:chExt cx="105" cy="85"/>
              </a:xfrm>
            </p:grpSpPr>
            <p:sp>
              <p:nvSpPr>
                <p:cNvPr id="309304" name="Rectangle 1080"/>
                <p:cNvSpPr>
                  <a:spLocks noChangeArrowheads="1"/>
                </p:cNvSpPr>
                <p:nvPr/>
              </p:nvSpPr>
              <p:spPr bwMode="auto">
                <a:xfrm>
                  <a:off x="1747" y="1040"/>
                  <a:ext cx="27" cy="85"/>
                </a:xfrm>
                <a:prstGeom prst="rect">
                  <a:avLst/>
                </a:prstGeom>
                <a:solidFill>
                  <a:srgbClr val="969696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9305" name="Rectangle 1081"/>
                <p:cNvSpPr>
                  <a:spLocks noChangeArrowheads="1"/>
                </p:cNvSpPr>
                <p:nvPr/>
              </p:nvSpPr>
              <p:spPr bwMode="auto">
                <a:xfrm>
                  <a:off x="1771" y="1040"/>
                  <a:ext cx="27" cy="85"/>
                </a:xfrm>
                <a:prstGeom prst="rect">
                  <a:avLst/>
                </a:prstGeom>
                <a:solidFill>
                  <a:srgbClr val="969696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9306" name="Rectangle 1082"/>
                <p:cNvSpPr>
                  <a:spLocks noChangeArrowheads="1"/>
                </p:cNvSpPr>
                <p:nvPr/>
              </p:nvSpPr>
              <p:spPr bwMode="auto">
                <a:xfrm>
                  <a:off x="1793" y="1040"/>
                  <a:ext cx="27" cy="85"/>
                </a:xfrm>
                <a:prstGeom prst="rect">
                  <a:avLst/>
                </a:prstGeom>
                <a:solidFill>
                  <a:srgbClr val="969696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9307" name="Rectangle 1083"/>
                <p:cNvSpPr>
                  <a:spLocks noChangeArrowheads="1"/>
                </p:cNvSpPr>
                <p:nvPr/>
              </p:nvSpPr>
              <p:spPr bwMode="auto">
                <a:xfrm>
                  <a:off x="1811" y="1040"/>
                  <a:ext cx="27" cy="85"/>
                </a:xfrm>
                <a:prstGeom prst="rect">
                  <a:avLst/>
                </a:prstGeom>
                <a:solidFill>
                  <a:srgbClr val="969696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9308" name="Rectangle 1084"/>
                <p:cNvSpPr>
                  <a:spLocks noChangeArrowheads="1"/>
                </p:cNvSpPr>
                <p:nvPr/>
              </p:nvSpPr>
              <p:spPr bwMode="auto">
                <a:xfrm>
                  <a:off x="1825" y="1040"/>
                  <a:ext cx="27" cy="85"/>
                </a:xfrm>
                <a:prstGeom prst="rect">
                  <a:avLst/>
                </a:prstGeom>
                <a:solidFill>
                  <a:srgbClr val="969696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309309" name="Freeform 1085"/>
              <p:cNvSpPr>
                <a:spLocks/>
              </p:cNvSpPr>
              <p:nvPr/>
            </p:nvSpPr>
            <p:spPr bwMode="auto">
              <a:xfrm>
                <a:off x="1020" y="1333"/>
                <a:ext cx="962" cy="1209"/>
              </a:xfrm>
              <a:custGeom>
                <a:avLst/>
                <a:gdLst>
                  <a:gd name="T0" fmla="*/ 100 w 962"/>
                  <a:gd name="T1" fmla="*/ 56 h 1209"/>
                  <a:gd name="T2" fmla="*/ 94 w 962"/>
                  <a:gd name="T3" fmla="*/ 761 h 1209"/>
                  <a:gd name="T4" fmla="*/ 5 w 962"/>
                  <a:gd name="T5" fmla="*/ 761 h 1209"/>
                  <a:gd name="T6" fmla="*/ 0 w 962"/>
                  <a:gd name="T7" fmla="*/ 1195 h 1209"/>
                  <a:gd name="T8" fmla="*/ 114 w 962"/>
                  <a:gd name="T9" fmla="*/ 1208 h 1209"/>
                  <a:gd name="T10" fmla="*/ 357 w 962"/>
                  <a:gd name="T11" fmla="*/ 1187 h 1209"/>
                  <a:gd name="T12" fmla="*/ 435 w 962"/>
                  <a:gd name="T13" fmla="*/ 1181 h 1209"/>
                  <a:gd name="T14" fmla="*/ 495 w 962"/>
                  <a:gd name="T15" fmla="*/ 1178 h 1209"/>
                  <a:gd name="T16" fmla="*/ 585 w 962"/>
                  <a:gd name="T17" fmla="*/ 1202 h 1209"/>
                  <a:gd name="T18" fmla="*/ 801 w 962"/>
                  <a:gd name="T19" fmla="*/ 1205 h 1209"/>
                  <a:gd name="T20" fmla="*/ 961 w 962"/>
                  <a:gd name="T21" fmla="*/ 1206 h 1209"/>
                  <a:gd name="T22" fmla="*/ 933 w 962"/>
                  <a:gd name="T23" fmla="*/ 623 h 1209"/>
                  <a:gd name="T24" fmla="*/ 855 w 962"/>
                  <a:gd name="T25" fmla="*/ 611 h 1209"/>
                  <a:gd name="T26" fmla="*/ 844 w 962"/>
                  <a:gd name="T27" fmla="*/ 0 h 1209"/>
                  <a:gd name="T28" fmla="*/ 100 w 962"/>
                  <a:gd name="T29" fmla="*/ 12 h 1209"/>
                  <a:gd name="T30" fmla="*/ 100 w 962"/>
                  <a:gd name="T31" fmla="*/ 100 h 1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62" h="1209">
                    <a:moveTo>
                      <a:pt x="100" y="56"/>
                    </a:moveTo>
                    <a:lnTo>
                      <a:pt x="94" y="761"/>
                    </a:lnTo>
                    <a:lnTo>
                      <a:pt x="5" y="761"/>
                    </a:lnTo>
                    <a:lnTo>
                      <a:pt x="0" y="1195"/>
                    </a:lnTo>
                    <a:lnTo>
                      <a:pt x="114" y="1208"/>
                    </a:lnTo>
                    <a:lnTo>
                      <a:pt x="357" y="1187"/>
                    </a:lnTo>
                    <a:lnTo>
                      <a:pt x="435" y="1181"/>
                    </a:lnTo>
                    <a:lnTo>
                      <a:pt x="495" y="1178"/>
                    </a:lnTo>
                    <a:lnTo>
                      <a:pt x="585" y="1202"/>
                    </a:lnTo>
                    <a:lnTo>
                      <a:pt x="801" y="1205"/>
                    </a:lnTo>
                    <a:lnTo>
                      <a:pt x="961" y="1206"/>
                    </a:lnTo>
                    <a:lnTo>
                      <a:pt x="933" y="623"/>
                    </a:lnTo>
                    <a:lnTo>
                      <a:pt x="855" y="611"/>
                    </a:lnTo>
                    <a:lnTo>
                      <a:pt x="844" y="0"/>
                    </a:lnTo>
                    <a:lnTo>
                      <a:pt x="100" y="12"/>
                    </a:lnTo>
                    <a:lnTo>
                      <a:pt x="100" y="100"/>
                    </a:lnTo>
                  </a:path>
                </a:pathLst>
              </a:custGeom>
              <a:solidFill>
                <a:srgbClr val="CCEC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310" name="Freeform 1086"/>
              <p:cNvSpPr>
                <a:spLocks/>
              </p:cNvSpPr>
              <p:nvPr/>
            </p:nvSpPr>
            <p:spPr bwMode="auto">
              <a:xfrm>
                <a:off x="1243" y="1438"/>
                <a:ext cx="487" cy="48"/>
              </a:xfrm>
              <a:custGeom>
                <a:avLst/>
                <a:gdLst>
                  <a:gd name="T0" fmla="*/ 486 w 487"/>
                  <a:gd name="T1" fmla="*/ 47 h 48"/>
                  <a:gd name="T2" fmla="*/ 486 w 487"/>
                  <a:gd name="T3" fmla="*/ 0 h 48"/>
                  <a:gd name="T4" fmla="*/ 0 w 487"/>
                  <a:gd name="T5" fmla="*/ 0 h 48"/>
                  <a:gd name="T6" fmla="*/ 0 w 487"/>
                  <a:gd name="T7" fmla="*/ 47 h 48"/>
                  <a:gd name="T8" fmla="*/ 486 w 487"/>
                  <a:gd name="T9" fmla="*/ 4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48">
                    <a:moveTo>
                      <a:pt x="486" y="47"/>
                    </a:moveTo>
                    <a:lnTo>
                      <a:pt x="486" y="0"/>
                    </a:lnTo>
                    <a:lnTo>
                      <a:pt x="0" y="0"/>
                    </a:lnTo>
                    <a:lnTo>
                      <a:pt x="0" y="47"/>
                    </a:lnTo>
                    <a:lnTo>
                      <a:pt x="486" y="47"/>
                    </a:lnTo>
                  </a:path>
                </a:pathLst>
              </a:custGeom>
              <a:gradFill rotWithShape="0">
                <a:gsLst>
                  <a:gs pos="0">
                    <a:srgbClr val="B2B2B2">
                      <a:gamma/>
                      <a:shade val="40000"/>
                      <a:invGamma/>
                    </a:srgbClr>
                  </a:gs>
                  <a:gs pos="50000">
                    <a:srgbClr val="B2B2B2"/>
                  </a:gs>
                  <a:gs pos="100000">
                    <a:srgbClr val="B2B2B2">
                      <a:gamma/>
                      <a:shade val="40000"/>
                      <a:invGamma/>
                    </a:srgbClr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311" name="Freeform 1087"/>
              <p:cNvSpPr>
                <a:spLocks/>
              </p:cNvSpPr>
              <p:nvPr/>
            </p:nvSpPr>
            <p:spPr bwMode="auto">
              <a:xfrm>
                <a:off x="1265" y="1412"/>
                <a:ext cx="88" cy="27"/>
              </a:xfrm>
              <a:custGeom>
                <a:avLst/>
                <a:gdLst>
                  <a:gd name="T0" fmla="*/ 87 w 88"/>
                  <a:gd name="T1" fmla="*/ 26 h 27"/>
                  <a:gd name="T2" fmla="*/ 87 w 88"/>
                  <a:gd name="T3" fmla="*/ 0 h 27"/>
                  <a:gd name="T4" fmla="*/ 0 w 88"/>
                  <a:gd name="T5" fmla="*/ 0 h 27"/>
                  <a:gd name="T6" fmla="*/ 0 w 88"/>
                  <a:gd name="T7" fmla="*/ 26 h 27"/>
                  <a:gd name="T8" fmla="*/ 87 w 88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27">
                    <a:moveTo>
                      <a:pt x="87" y="26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6"/>
                    </a:lnTo>
                    <a:lnTo>
                      <a:pt x="87" y="26"/>
                    </a:lnTo>
                  </a:path>
                </a:pathLst>
              </a:custGeom>
              <a:solidFill>
                <a:srgbClr val="FF9F7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312" name="Freeform 1088"/>
              <p:cNvSpPr>
                <a:spLocks/>
              </p:cNvSpPr>
              <p:nvPr/>
            </p:nvSpPr>
            <p:spPr bwMode="auto">
              <a:xfrm>
                <a:off x="1621" y="1412"/>
                <a:ext cx="87" cy="27"/>
              </a:xfrm>
              <a:custGeom>
                <a:avLst/>
                <a:gdLst>
                  <a:gd name="T0" fmla="*/ 0 w 87"/>
                  <a:gd name="T1" fmla="*/ 26 h 27"/>
                  <a:gd name="T2" fmla="*/ 0 w 87"/>
                  <a:gd name="T3" fmla="*/ 0 h 27"/>
                  <a:gd name="T4" fmla="*/ 86 w 87"/>
                  <a:gd name="T5" fmla="*/ 0 h 27"/>
                  <a:gd name="T6" fmla="*/ 86 w 87"/>
                  <a:gd name="T7" fmla="*/ 26 h 27"/>
                  <a:gd name="T8" fmla="*/ 0 w 87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27">
                    <a:moveTo>
                      <a:pt x="0" y="26"/>
                    </a:moveTo>
                    <a:lnTo>
                      <a:pt x="0" y="0"/>
                    </a:lnTo>
                    <a:lnTo>
                      <a:pt x="86" y="0"/>
                    </a:lnTo>
                    <a:lnTo>
                      <a:pt x="86" y="26"/>
                    </a:lnTo>
                    <a:lnTo>
                      <a:pt x="0" y="26"/>
                    </a:lnTo>
                  </a:path>
                </a:pathLst>
              </a:custGeom>
              <a:solidFill>
                <a:srgbClr val="FF9F7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09313" name="Group 1089"/>
              <p:cNvGrpSpPr>
                <a:grpSpLocks/>
              </p:cNvGrpSpPr>
              <p:nvPr/>
            </p:nvGrpSpPr>
            <p:grpSpPr bwMode="auto">
              <a:xfrm>
                <a:off x="1214" y="2164"/>
                <a:ext cx="544" cy="149"/>
                <a:chOff x="1214" y="2164"/>
                <a:chExt cx="544" cy="149"/>
              </a:xfrm>
            </p:grpSpPr>
            <p:sp>
              <p:nvSpPr>
                <p:cNvPr id="309314" name="Freeform 1090"/>
                <p:cNvSpPr>
                  <a:spLocks/>
                </p:cNvSpPr>
                <p:nvPr/>
              </p:nvSpPr>
              <p:spPr bwMode="auto">
                <a:xfrm>
                  <a:off x="1261" y="2168"/>
                  <a:ext cx="464" cy="137"/>
                </a:xfrm>
                <a:custGeom>
                  <a:avLst/>
                  <a:gdLst>
                    <a:gd name="T0" fmla="*/ 0 w 464"/>
                    <a:gd name="T1" fmla="*/ 42 h 137"/>
                    <a:gd name="T2" fmla="*/ 452 w 464"/>
                    <a:gd name="T3" fmla="*/ 0 h 137"/>
                    <a:gd name="T4" fmla="*/ 463 w 464"/>
                    <a:gd name="T5" fmla="*/ 92 h 137"/>
                    <a:gd name="T6" fmla="*/ 12 w 464"/>
                    <a:gd name="T7" fmla="*/ 136 h 137"/>
                    <a:gd name="T8" fmla="*/ 0 w 464"/>
                    <a:gd name="T9" fmla="*/ 42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4" h="137">
                      <a:moveTo>
                        <a:pt x="0" y="42"/>
                      </a:moveTo>
                      <a:lnTo>
                        <a:pt x="452" y="0"/>
                      </a:lnTo>
                      <a:lnTo>
                        <a:pt x="463" y="92"/>
                      </a:lnTo>
                      <a:lnTo>
                        <a:pt x="12" y="136"/>
                      </a:lnTo>
                      <a:lnTo>
                        <a:pt x="0" y="42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>
                        <a:gamma/>
                        <a:shade val="69804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69804"/>
                        <a:invGamma/>
                      </a:schemeClr>
                    </a:gs>
                  </a:gsLst>
                  <a:lin ang="0" scaled="1"/>
                </a:gra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9315" name="Freeform 1091"/>
                <p:cNvSpPr>
                  <a:spLocks/>
                </p:cNvSpPr>
                <p:nvPr/>
              </p:nvSpPr>
              <p:spPr bwMode="auto">
                <a:xfrm>
                  <a:off x="1214" y="2211"/>
                  <a:ext cx="101" cy="102"/>
                </a:xfrm>
                <a:custGeom>
                  <a:avLst/>
                  <a:gdLst>
                    <a:gd name="T0" fmla="*/ 50 w 101"/>
                    <a:gd name="T1" fmla="*/ 101 h 102"/>
                    <a:gd name="T2" fmla="*/ 85 w 101"/>
                    <a:gd name="T3" fmla="*/ 86 h 102"/>
                    <a:gd name="T4" fmla="*/ 100 w 101"/>
                    <a:gd name="T5" fmla="*/ 50 h 102"/>
                    <a:gd name="T6" fmla="*/ 96 w 101"/>
                    <a:gd name="T7" fmla="*/ 31 h 102"/>
                    <a:gd name="T8" fmla="*/ 86 w 101"/>
                    <a:gd name="T9" fmla="*/ 15 h 102"/>
                    <a:gd name="T10" fmla="*/ 50 w 101"/>
                    <a:gd name="T11" fmla="*/ 0 h 102"/>
                    <a:gd name="T12" fmla="*/ 31 w 101"/>
                    <a:gd name="T13" fmla="*/ 4 h 102"/>
                    <a:gd name="T14" fmla="*/ 15 w 101"/>
                    <a:gd name="T15" fmla="*/ 15 h 102"/>
                    <a:gd name="T16" fmla="*/ 0 w 101"/>
                    <a:gd name="T17" fmla="*/ 50 h 102"/>
                    <a:gd name="T18" fmla="*/ 15 w 101"/>
                    <a:gd name="T19" fmla="*/ 86 h 102"/>
                    <a:gd name="T20" fmla="*/ 50 w 101"/>
                    <a:gd name="T2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01" h="102">
                      <a:moveTo>
                        <a:pt x="50" y="101"/>
                      </a:moveTo>
                      <a:lnTo>
                        <a:pt x="85" y="86"/>
                      </a:lnTo>
                      <a:lnTo>
                        <a:pt x="100" y="50"/>
                      </a:lnTo>
                      <a:lnTo>
                        <a:pt x="96" y="31"/>
                      </a:lnTo>
                      <a:lnTo>
                        <a:pt x="86" y="15"/>
                      </a:lnTo>
                      <a:lnTo>
                        <a:pt x="50" y="0"/>
                      </a:lnTo>
                      <a:lnTo>
                        <a:pt x="31" y="4"/>
                      </a:lnTo>
                      <a:lnTo>
                        <a:pt x="15" y="15"/>
                      </a:lnTo>
                      <a:lnTo>
                        <a:pt x="0" y="50"/>
                      </a:lnTo>
                      <a:lnTo>
                        <a:pt x="15" y="86"/>
                      </a:lnTo>
                      <a:lnTo>
                        <a:pt x="50" y="101"/>
                      </a:lnTo>
                    </a:path>
                  </a:pathLst>
                </a:custGeom>
                <a:solidFill>
                  <a:schemeClr val="hlink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9316" name="Freeform 1092"/>
                <p:cNvSpPr>
                  <a:spLocks/>
                </p:cNvSpPr>
                <p:nvPr/>
              </p:nvSpPr>
              <p:spPr bwMode="auto">
                <a:xfrm>
                  <a:off x="1658" y="2164"/>
                  <a:ext cx="100" cy="102"/>
                </a:xfrm>
                <a:custGeom>
                  <a:avLst/>
                  <a:gdLst>
                    <a:gd name="T0" fmla="*/ 50 w 100"/>
                    <a:gd name="T1" fmla="*/ 101 h 102"/>
                    <a:gd name="T2" fmla="*/ 15 w 100"/>
                    <a:gd name="T3" fmla="*/ 86 h 102"/>
                    <a:gd name="T4" fmla="*/ 0 w 100"/>
                    <a:gd name="T5" fmla="*/ 50 h 102"/>
                    <a:gd name="T6" fmla="*/ 14 w 100"/>
                    <a:gd name="T7" fmla="*/ 15 h 102"/>
                    <a:gd name="T8" fmla="*/ 50 w 100"/>
                    <a:gd name="T9" fmla="*/ 0 h 102"/>
                    <a:gd name="T10" fmla="*/ 69 w 100"/>
                    <a:gd name="T11" fmla="*/ 4 h 102"/>
                    <a:gd name="T12" fmla="*/ 85 w 100"/>
                    <a:gd name="T13" fmla="*/ 15 h 102"/>
                    <a:gd name="T14" fmla="*/ 99 w 100"/>
                    <a:gd name="T15" fmla="*/ 50 h 102"/>
                    <a:gd name="T16" fmla="*/ 96 w 100"/>
                    <a:gd name="T17" fmla="*/ 69 h 102"/>
                    <a:gd name="T18" fmla="*/ 85 w 100"/>
                    <a:gd name="T19" fmla="*/ 86 h 102"/>
                    <a:gd name="T20" fmla="*/ 50 w 100"/>
                    <a:gd name="T2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00" h="102">
                      <a:moveTo>
                        <a:pt x="50" y="101"/>
                      </a:moveTo>
                      <a:lnTo>
                        <a:pt x="15" y="86"/>
                      </a:lnTo>
                      <a:lnTo>
                        <a:pt x="0" y="50"/>
                      </a:lnTo>
                      <a:lnTo>
                        <a:pt x="14" y="15"/>
                      </a:lnTo>
                      <a:lnTo>
                        <a:pt x="50" y="0"/>
                      </a:lnTo>
                      <a:lnTo>
                        <a:pt x="69" y="4"/>
                      </a:lnTo>
                      <a:lnTo>
                        <a:pt x="85" y="15"/>
                      </a:lnTo>
                      <a:lnTo>
                        <a:pt x="99" y="50"/>
                      </a:lnTo>
                      <a:lnTo>
                        <a:pt x="96" y="69"/>
                      </a:lnTo>
                      <a:lnTo>
                        <a:pt x="85" y="86"/>
                      </a:lnTo>
                      <a:lnTo>
                        <a:pt x="50" y="101"/>
                      </a:lnTo>
                    </a:path>
                  </a:pathLst>
                </a:custGeom>
                <a:solidFill>
                  <a:schemeClr val="hlink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309317" name="Group 1093"/>
              <p:cNvGrpSpPr>
                <a:grpSpLocks/>
              </p:cNvGrpSpPr>
              <p:nvPr/>
            </p:nvGrpSpPr>
            <p:grpSpPr bwMode="auto">
              <a:xfrm>
                <a:off x="1214" y="2009"/>
                <a:ext cx="544" cy="148"/>
                <a:chOff x="1214" y="2009"/>
                <a:chExt cx="544" cy="148"/>
              </a:xfrm>
            </p:grpSpPr>
            <p:sp>
              <p:nvSpPr>
                <p:cNvPr id="309318" name="Freeform 1094"/>
                <p:cNvSpPr>
                  <a:spLocks/>
                </p:cNvSpPr>
                <p:nvPr/>
              </p:nvSpPr>
              <p:spPr bwMode="auto">
                <a:xfrm>
                  <a:off x="1254" y="2012"/>
                  <a:ext cx="464" cy="137"/>
                </a:xfrm>
                <a:custGeom>
                  <a:avLst/>
                  <a:gdLst>
                    <a:gd name="T0" fmla="*/ 0 w 464"/>
                    <a:gd name="T1" fmla="*/ 42 h 137"/>
                    <a:gd name="T2" fmla="*/ 452 w 464"/>
                    <a:gd name="T3" fmla="*/ 0 h 137"/>
                    <a:gd name="T4" fmla="*/ 463 w 464"/>
                    <a:gd name="T5" fmla="*/ 92 h 137"/>
                    <a:gd name="T6" fmla="*/ 12 w 464"/>
                    <a:gd name="T7" fmla="*/ 136 h 137"/>
                    <a:gd name="T8" fmla="*/ 0 w 464"/>
                    <a:gd name="T9" fmla="*/ 42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4" h="137">
                      <a:moveTo>
                        <a:pt x="0" y="42"/>
                      </a:moveTo>
                      <a:lnTo>
                        <a:pt x="452" y="0"/>
                      </a:lnTo>
                      <a:lnTo>
                        <a:pt x="463" y="92"/>
                      </a:lnTo>
                      <a:lnTo>
                        <a:pt x="12" y="136"/>
                      </a:lnTo>
                      <a:lnTo>
                        <a:pt x="0" y="42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>
                        <a:gamma/>
                        <a:shade val="69804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69804"/>
                        <a:invGamma/>
                      </a:schemeClr>
                    </a:gs>
                  </a:gsLst>
                  <a:lin ang="0" scaled="1"/>
                </a:gra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9319" name="Freeform 1095"/>
                <p:cNvSpPr>
                  <a:spLocks/>
                </p:cNvSpPr>
                <p:nvPr/>
              </p:nvSpPr>
              <p:spPr bwMode="auto">
                <a:xfrm>
                  <a:off x="1214" y="2056"/>
                  <a:ext cx="101" cy="101"/>
                </a:xfrm>
                <a:custGeom>
                  <a:avLst/>
                  <a:gdLst>
                    <a:gd name="T0" fmla="*/ 50 w 101"/>
                    <a:gd name="T1" fmla="*/ 100 h 101"/>
                    <a:gd name="T2" fmla="*/ 85 w 101"/>
                    <a:gd name="T3" fmla="*/ 86 h 101"/>
                    <a:gd name="T4" fmla="*/ 100 w 101"/>
                    <a:gd name="T5" fmla="*/ 50 h 101"/>
                    <a:gd name="T6" fmla="*/ 96 w 101"/>
                    <a:gd name="T7" fmla="*/ 31 h 101"/>
                    <a:gd name="T8" fmla="*/ 86 w 101"/>
                    <a:gd name="T9" fmla="*/ 15 h 101"/>
                    <a:gd name="T10" fmla="*/ 50 w 101"/>
                    <a:gd name="T11" fmla="*/ 0 h 101"/>
                    <a:gd name="T12" fmla="*/ 31 w 101"/>
                    <a:gd name="T13" fmla="*/ 4 h 101"/>
                    <a:gd name="T14" fmla="*/ 15 w 101"/>
                    <a:gd name="T15" fmla="*/ 14 h 101"/>
                    <a:gd name="T16" fmla="*/ 0 w 101"/>
                    <a:gd name="T17" fmla="*/ 50 h 101"/>
                    <a:gd name="T18" fmla="*/ 15 w 101"/>
                    <a:gd name="T19" fmla="*/ 85 h 101"/>
                    <a:gd name="T20" fmla="*/ 50 w 101"/>
                    <a:gd name="T21" fmla="*/ 10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01" h="101">
                      <a:moveTo>
                        <a:pt x="50" y="100"/>
                      </a:moveTo>
                      <a:lnTo>
                        <a:pt x="85" y="86"/>
                      </a:lnTo>
                      <a:lnTo>
                        <a:pt x="100" y="50"/>
                      </a:lnTo>
                      <a:lnTo>
                        <a:pt x="96" y="31"/>
                      </a:lnTo>
                      <a:lnTo>
                        <a:pt x="86" y="15"/>
                      </a:lnTo>
                      <a:lnTo>
                        <a:pt x="50" y="0"/>
                      </a:lnTo>
                      <a:lnTo>
                        <a:pt x="31" y="4"/>
                      </a:lnTo>
                      <a:lnTo>
                        <a:pt x="15" y="14"/>
                      </a:lnTo>
                      <a:lnTo>
                        <a:pt x="0" y="50"/>
                      </a:lnTo>
                      <a:lnTo>
                        <a:pt x="15" y="85"/>
                      </a:lnTo>
                      <a:lnTo>
                        <a:pt x="50" y="100"/>
                      </a:lnTo>
                    </a:path>
                  </a:pathLst>
                </a:custGeom>
                <a:solidFill>
                  <a:schemeClr val="hlink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9320" name="Freeform 1096"/>
                <p:cNvSpPr>
                  <a:spLocks/>
                </p:cNvSpPr>
                <p:nvPr/>
              </p:nvSpPr>
              <p:spPr bwMode="auto">
                <a:xfrm>
                  <a:off x="1658" y="2009"/>
                  <a:ext cx="100" cy="101"/>
                </a:xfrm>
                <a:custGeom>
                  <a:avLst/>
                  <a:gdLst>
                    <a:gd name="T0" fmla="*/ 50 w 100"/>
                    <a:gd name="T1" fmla="*/ 100 h 101"/>
                    <a:gd name="T2" fmla="*/ 15 w 100"/>
                    <a:gd name="T3" fmla="*/ 86 h 101"/>
                    <a:gd name="T4" fmla="*/ 0 w 100"/>
                    <a:gd name="T5" fmla="*/ 50 h 101"/>
                    <a:gd name="T6" fmla="*/ 14 w 100"/>
                    <a:gd name="T7" fmla="*/ 15 h 101"/>
                    <a:gd name="T8" fmla="*/ 50 w 100"/>
                    <a:gd name="T9" fmla="*/ 0 h 101"/>
                    <a:gd name="T10" fmla="*/ 69 w 100"/>
                    <a:gd name="T11" fmla="*/ 4 h 101"/>
                    <a:gd name="T12" fmla="*/ 85 w 100"/>
                    <a:gd name="T13" fmla="*/ 14 h 101"/>
                    <a:gd name="T14" fmla="*/ 99 w 100"/>
                    <a:gd name="T15" fmla="*/ 50 h 101"/>
                    <a:gd name="T16" fmla="*/ 96 w 100"/>
                    <a:gd name="T17" fmla="*/ 69 h 101"/>
                    <a:gd name="T18" fmla="*/ 85 w 100"/>
                    <a:gd name="T19" fmla="*/ 85 h 101"/>
                    <a:gd name="T20" fmla="*/ 50 w 100"/>
                    <a:gd name="T21" fmla="*/ 10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00" h="101">
                      <a:moveTo>
                        <a:pt x="50" y="100"/>
                      </a:moveTo>
                      <a:lnTo>
                        <a:pt x="15" y="86"/>
                      </a:lnTo>
                      <a:lnTo>
                        <a:pt x="0" y="50"/>
                      </a:lnTo>
                      <a:lnTo>
                        <a:pt x="14" y="15"/>
                      </a:lnTo>
                      <a:lnTo>
                        <a:pt x="50" y="0"/>
                      </a:lnTo>
                      <a:lnTo>
                        <a:pt x="69" y="4"/>
                      </a:lnTo>
                      <a:lnTo>
                        <a:pt x="85" y="14"/>
                      </a:lnTo>
                      <a:lnTo>
                        <a:pt x="99" y="50"/>
                      </a:lnTo>
                      <a:lnTo>
                        <a:pt x="96" y="69"/>
                      </a:lnTo>
                      <a:lnTo>
                        <a:pt x="85" y="85"/>
                      </a:lnTo>
                      <a:lnTo>
                        <a:pt x="50" y="100"/>
                      </a:lnTo>
                    </a:path>
                  </a:pathLst>
                </a:custGeom>
                <a:solidFill>
                  <a:schemeClr val="hlink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309321" name="Group 1097"/>
              <p:cNvGrpSpPr>
                <a:grpSpLocks/>
              </p:cNvGrpSpPr>
              <p:nvPr/>
            </p:nvGrpSpPr>
            <p:grpSpPr bwMode="auto">
              <a:xfrm>
                <a:off x="1214" y="1839"/>
                <a:ext cx="544" cy="148"/>
                <a:chOff x="1214" y="1839"/>
                <a:chExt cx="544" cy="148"/>
              </a:xfrm>
            </p:grpSpPr>
            <p:sp>
              <p:nvSpPr>
                <p:cNvPr id="309322" name="Freeform 1098"/>
                <p:cNvSpPr>
                  <a:spLocks/>
                </p:cNvSpPr>
                <p:nvPr/>
              </p:nvSpPr>
              <p:spPr bwMode="auto">
                <a:xfrm>
                  <a:off x="1256" y="1844"/>
                  <a:ext cx="464" cy="137"/>
                </a:xfrm>
                <a:custGeom>
                  <a:avLst/>
                  <a:gdLst>
                    <a:gd name="T0" fmla="*/ 0 w 464"/>
                    <a:gd name="T1" fmla="*/ 42 h 137"/>
                    <a:gd name="T2" fmla="*/ 452 w 464"/>
                    <a:gd name="T3" fmla="*/ 0 h 137"/>
                    <a:gd name="T4" fmla="*/ 463 w 464"/>
                    <a:gd name="T5" fmla="*/ 92 h 137"/>
                    <a:gd name="T6" fmla="*/ 12 w 464"/>
                    <a:gd name="T7" fmla="*/ 136 h 137"/>
                    <a:gd name="T8" fmla="*/ 0 w 464"/>
                    <a:gd name="T9" fmla="*/ 42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4" h="137">
                      <a:moveTo>
                        <a:pt x="0" y="42"/>
                      </a:moveTo>
                      <a:lnTo>
                        <a:pt x="452" y="0"/>
                      </a:lnTo>
                      <a:lnTo>
                        <a:pt x="463" y="92"/>
                      </a:lnTo>
                      <a:lnTo>
                        <a:pt x="12" y="136"/>
                      </a:lnTo>
                      <a:lnTo>
                        <a:pt x="0" y="42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>
                        <a:gamma/>
                        <a:shade val="69804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69804"/>
                        <a:invGamma/>
                      </a:schemeClr>
                    </a:gs>
                  </a:gsLst>
                  <a:lin ang="0" scaled="1"/>
                </a:gra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9323" name="Freeform 1099"/>
                <p:cNvSpPr>
                  <a:spLocks/>
                </p:cNvSpPr>
                <p:nvPr/>
              </p:nvSpPr>
              <p:spPr bwMode="auto">
                <a:xfrm>
                  <a:off x="1214" y="1886"/>
                  <a:ext cx="101" cy="101"/>
                </a:xfrm>
                <a:custGeom>
                  <a:avLst/>
                  <a:gdLst>
                    <a:gd name="T0" fmla="*/ 50 w 101"/>
                    <a:gd name="T1" fmla="*/ 100 h 101"/>
                    <a:gd name="T2" fmla="*/ 85 w 101"/>
                    <a:gd name="T3" fmla="*/ 86 h 101"/>
                    <a:gd name="T4" fmla="*/ 100 w 101"/>
                    <a:gd name="T5" fmla="*/ 50 h 101"/>
                    <a:gd name="T6" fmla="*/ 96 w 101"/>
                    <a:gd name="T7" fmla="*/ 31 h 101"/>
                    <a:gd name="T8" fmla="*/ 86 w 101"/>
                    <a:gd name="T9" fmla="*/ 15 h 101"/>
                    <a:gd name="T10" fmla="*/ 50 w 101"/>
                    <a:gd name="T11" fmla="*/ 0 h 101"/>
                    <a:gd name="T12" fmla="*/ 31 w 101"/>
                    <a:gd name="T13" fmla="*/ 3 h 101"/>
                    <a:gd name="T14" fmla="*/ 15 w 101"/>
                    <a:gd name="T15" fmla="*/ 14 h 101"/>
                    <a:gd name="T16" fmla="*/ 0 w 101"/>
                    <a:gd name="T17" fmla="*/ 50 h 101"/>
                    <a:gd name="T18" fmla="*/ 15 w 101"/>
                    <a:gd name="T19" fmla="*/ 85 h 101"/>
                    <a:gd name="T20" fmla="*/ 50 w 101"/>
                    <a:gd name="T21" fmla="*/ 10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01" h="101">
                      <a:moveTo>
                        <a:pt x="50" y="100"/>
                      </a:moveTo>
                      <a:lnTo>
                        <a:pt x="85" y="86"/>
                      </a:lnTo>
                      <a:lnTo>
                        <a:pt x="100" y="50"/>
                      </a:lnTo>
                      <a:lnTo>
                        <a:pt x="96" y="31"/>
                      </a:lnTo>
                      <a:lnTo>
                        <a:pt x="86" y="15"/>
                      </a:lnTo>
                      <a:lnTo>
                        <a:pt x="50" y="0"/>
                      </a:lnTo>
                      <a:lnTo>
                        <a:pt x="31" y="3"/>
                      </a:lnTo>
                      <a:lnTo>
                        <a:pt x="15" y="14"/>
                      </a:lnTo>
                      <a:lnTo>
                        <a:pt x="0" y="50"/>
                      </a:lnTo>
                      <a:lnTo>
                        <a:pt x="15" y="85"/>
                      </a:lnTo>
                      <a:lnTo>
                        <a:pt x="50" y="100"/>
                      </a:lnTo>
                    </a:path>
                  </a:pathLst>
                </a:custGeom>
                <a:solidFill>
                  <a:schemeClr val="hlink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9324" name="Freeform 1100"/>
                <p:cNvSpPr>
                  <a:spLocks/>
                </p:cNvSpPr>
                <p:nvPr/>
              </p:nvSpPr>
              <p:spPr bwMode="auto">
                <a:xfrm>
                  <a:off x="1658" y="1839"/>
                  <a:ext cx="100" cy="102"/>
                </a:xfrm>
                <a:custGeom>
                  <a:avLst/>
                  <a:gdLst>
                    <a:gd name="T0" fmla="*/ 50 w 100"/>
                    <a:gd name="T1" fmla="*/ 101 h 102"/>
                    <a:gd name="T2" fmla="*/ 15 w 100"/>
                    <a:gd name="T3" fmla="*/ 86 h 102"/>
                    <a:gd name="T4" fmla="*/ 0 w 100"/>
                    <a:gd name="T5" fmla="*/ 50 h 102"/>
                    <a:gd name="T6" fmla="*/ 14 w 100"/>
                    <a:gd name="T7" fmla="*/ 15 h 102"/>
                    <a:gd name="T8" fmla="*/ 50 w 100"/>
                    <a:gd name="T9" fmla="*/ 0 h 102"/>
                    <a:gd name="T10" fmla="*/ 69 w 100"/>
                    <a:gd name="T11" fmla="*/ 4 h 102"/>
                    <a:gd name="T12" fmla="*/ 85 w 100"/>
                    <a:gd name="T13" fmla="*/ 15 h 102"/>
                    <a:gd name="T14" fmla="*/ 99 w 100"/>
                    <a:gd name="T15" fmla="*/ 50 h 102"/>
                    <a:gd name="T16" fmla="*/ 96 w 100"/>
                    <a:gd name="T17" fmla="*/ 69 h 102"/>
                    <a:gd name="T18" fmla="*/ 85 w 100"/>
                    <a:gd name="T19" fmla="*/ 86 h 102"/>
                    <a:gd name="T20" fmla="*/ 50 w 100"/>
                    <a:gd name="T2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00" h="102">
                      <a:moveTo>
                        <a:pt x="50" y="101"/>
                      </a:moveTo>
                      <a:lnTo>
                        <a:pt x="15" y="86"/>
                      </a:lnTo>
                      <a:lnTo>
                        <a:pt x="0" y="50"/>
                      </a:lnTo>
                      <a:lnTo>
                        <a:pt x="14" y="15"/>
                      </a:lnTo>
                      <a:lnTo>
                        <a:pt x="50" y="0"/>
                      </a:lnTo>
                      <a:lnTo>
                        <a:pt x="69" y="4"/>
                      </a:lnTo>
                      <a:lnTo>
                        <a:pt x="85" y="15"/>
                      </a:lnTo>
                      <a:lnTo>
                        <a:pt x="99" y="50"/>
                      </a:lnTo>
                      <a:lnTo>
                        <a:pt x="96" y="69"/>
                      </a:lnTo>
                      <a:lnTo>
                        <a:pt x="85" y="86"/>
                      </a:lnTo>
                      <a:lnTo>
                        <a:pt x="50" y="101"/>
                      </a:lnTo>
                    </a:path>
                  </a:pathLst>
                </a:custGeom>
                <a:solidFill>
                  <a:schemeClr val="hlink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309325" name="Group 1101"/>
              <p:cNvGrpSpPr>
                <a:grpSpLocks/>
              </p:cNvGrpSpPr>
              <p:nvPr/>
            </p:nvGrpSpPr>
            <p:grpSpPr bwMode="auto">
              <a:xfrm>
                <a:off x="1214" y="1679"/>
                <a:ext cx="544" cy="154"/>
                <a:chOff x="1214" y="1679"/>
                <a:chExt cx="544" cy="154"/>
              </a:xfrm>
            </p:grpSpPr>
            <p:sp>
              <p:nvSpPr>
                <p:cNvPr id="309326" name="Freeform 1102"/>
                <p:cNvSpPr>
                  <a:spLocks/>
                </p:cNvSpPr>
                <p:nvPr/>
              </p:nvSpPr>
              <p:spPr bwMode="auto">
                <a:xfrm>
                  <a:off x="1258" y="1686"/>
                  <a:ext cx="464" cy="137"/>
                </a:xfrm>
                <a:custGeom>
                  <a:avLst/>
                  <a:gdLst>
                    <a:gd name="T0" fmla="*/ 0 w 464"/>
                    <a:gd name="T1" fmla="*/ 42 h 137"/>
                    <a:gd name="T2" fmla="*/ 452 w 464"/>
                    <a:gd name="T3" fmla="*/ 0 h 137"/>
                    <a:gd name="T4" fmla="*/ 463 w 464"/>
                    <a:gd name="T5" fmla="*/ 92 h 137"/>
                    <a:gd name="T6" fmla="*/ 12 w 464"/>
                    <a:gd name="T7" fmla="*/ 136 h 137"/>
                    <a:gd name="T8" fmla="*/ 0 w 464"/>
                    <a:gd name="T9" fmla="*/ 42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4" h="137">
                      <a:moveTo>
                        <a:pt x="0" y="42"/>
                      </a:moveTo>
                      <a:lnTo>
                        <a:pt x="452" y="0"/>
                      </a:lnTo>
                      <a:lnTo>
                        <a:pt x="463" y="92"/>
                      </a:lnTo>
                      <a:lnTo>
                        <a:pt x="12" y="136"/>
                      </a:lnTo>
                      <a:lnTo>
                        <a:pt x="0" y="42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>
                        <a:gamma/>
                        <a:shade val="69804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69804"/>
                        <a:invGamma/>
                      </a:schemeClr>
                    </a:gs>
                  </a:gsLst>
                  <a:lin ang="0" scaled="1"/>
                </a:gra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9327" name="Freeform 1103"/>
                <p:cNvSpPr>
                  <a:spLocks/>
                </p:cNvSpPr>
                <p:nvPr/>
              </p:nvSpPr>
              <p:spPr bwMode="auto">
                <a:xfrm>
                  <a:off x="1214" y="1731"/>
                  <a:ext cx="101" cy="102"/>
                </a:xfrm>
                <a:custGeom>
                  <a:avLst/>
                  <a:gdLst>
                    <a:gd name="T0" fmla="*/ 50 w 101"/>
                    <a:gd name="T1" fmla="*/ 101 h 102"/>
                    <a:gd name="T2" fmla="*/ 85 w 101"/>
                    <a:gd name="T3" fmla="*/ 86 h 102"/>
                    <a:gd name="T4" fmla="*/ 100 w 101"/>
                    <a:gd name="T5" fmla="*/ 51 h 102"/>
                    <a:gd name="T6" fmla="*/ 96 w 101"/>
                    <a:gd name="T7" fmla="*/ 31 h 102"/>
                    <a:gd name="T8" fmla="*/ 86 w 101"/>
                    <a:gd name="T9" fmla="*/ 15 h 102"/>
                    <a:gd name="T10" fmla="*/ 50 w 101"/>
                    <a:gd name="T11" fmla="*/ 0 h 102"/>
                    <a:gd name="T12" fmla="*/ 31 w 101"/>
                    <a:gd name="T13" fmla="*/ 4 h 102"/>
                    <a:gd name="T14" fmla="*/ 15 w 101"/>
                    <a:gd name="T15" fmla="*/ 15 h 102"/>
                    <a:gd name="T16" fmla="*/ 0 w 101"/>
                    <a:gd name="T17" fmla="*/ 51 h 102"/>
                    <a:gd name="T18" fmla="*/ 15 w 101"/>
                    <a:gd name="T19" fmla="*/ 86 h 102"/>
                    <a:gd name="T20" fmla="*/ 50 w 101"/>
                    <a:gd name="T2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01" h="102">
                      <a:moveTo>
                        <a:pt x="50" y="101"/>
                      </a:moveTo>
                      <a:lnTo>
                        <a:pt x="85" y="86"/>
                      </a:lnTo>
                      <a:lnTo>
                        <a:pt x="100" y="51"/>
                      </a:lnTo>
                      <a:lnTo>
                        <a:pt x="96" y="31"/>
                      </a:lnTo>
                      <a:lnTo>
                        <a:pt x="86" y="15"/>
                      </a:lnTo>
                      <a:lnTo>
                        <a:pt x="50" y="0"/>
                      </a:lnTo>
                      <a:lnTo>
                        <a:pt x="31" y="4"/>
                      </a:lnTo>
                      <a:lnTo>
                        <a:pt x="15" y="15"/>
                      </a:lnTo>
                      <a:lnTo>
                        <a:pt x="0" y="51"/>
                      </a:lnTo>
                      <a:lnTo>
                        <a:pt x="15" y="86"/>
                      </a:lnTo>
                      <a:lnTo>
                        <a:pt x="50" y="101"/>
                      </a:lnTo>
                    </a:path>
                  </a:pathLst>
                </a:custGeom>
                <a:solidFill>
                  <a:schemeClr val="hlink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9328" name="Freeform 1104"/>
                <p:cNvSpPr>
                  <a:spLocks/>
                </p:cNvSpPr>
                <p:nvPr/>
              </p:nvSpPr>
              <p:spPr bwMode="auto">
                <a:xfrm>
                  <a:off x="1658" y="1679"/>
                  <a:ext cx="100" cy="101"/>
                </a:xfrm>
                <a:custGeom>
                  <a:avLst/>
                  <a:gdLst>
                    <a:gd name="T0" fmla="*/ 50 w 100"/>
                    <a:gd name="T1" fmla="*/ 100 h 101"/>
                    <a:gd name="T2" fmla="*/ 15 w 100"/>
                    <a:gd name="T3" fmla="*/ 86 h 101"/>
                    <a:gd name="T4" fmla="*/ 0 w 100"/>
                    <a:gd name="T5" fmla="*/ 50 h 101"/>
                    <a:gd name="T6" fmla="*/ 14 w 100"/>
                    <a:gd name="T7" fmla="*/ 15 h 101"/>
                    <a:gd name="T8" fmla="*/ 50 w 100"/>
                    <a:gd name="T9" fmla="*/ 0 h 101"/>
                    <a:gd name="T10" fmla="*/ 69 w 100"/>
                    <a:gd name="T11" fmla="*/ 4 h 101"/>
                    <a:gd name="T12" fmla="*/ 85 w 100"/>
                    <a:gd name="T13" fmla="*/ 14 h 101"/>
                    <a:gd name="T14" fmla="*/ 99 w 100"/>
                    <a:gd name="T15" fmla="*/ 50 h 101"/>
                    <a:gd name="T16" fmla="*/ 96 w 100"/>
                    <a:gd name="T17" fmla="*/ 69 h 101"/>
                    <a:gd name="T18" fmla="*/ 85 w 100"/>
                    <a:gd name="T19" fmla="*/ 85 h 101"/>
                    <a:gd name="T20" fmla="*/ 50 w 100"/>
                    <a:gd name="T21" fmla="*/ 10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00" h="101">
                      <a:moveTo>
                        <a:pt x="50" y="100"/>
                      </a:moveTo>
                      <a:lnTo>
                        <a:pt x="15" y="86"/>
                      </a:lnTo>
                      <a:lnTo>
                        <a:pt x="0" y="50"/>
                      </a:lnTo>
                      <a:lnTo>
                        <a:pt x="14" y="15"/>
                      </a:lnTo>
                      <a:lnTo>
                        <a:pt x="50" y="0"/>
                      </a:lnTo>
                      <a:lnTo>
                        <a:pt x="69" y="4"/>
                      </a:lnTo>
                      <a:lnTo>
                        <a:pt x="85" y="14"/>
                      </a:lnTo>
                      <a:lnTo>
                        <a:pt x="99" y="50"/>
                      </a:lnTo>
                      <a:lnTo>
                        <a:pt x="96" y="69"/>
                      </a:lnTo>
                      <a:lnTo>
                        <a:pt x="85" y="85"/>
                      </a:lnTo>
                      <a:lnTo>
                        <a:pt x="50" y="100"/>
                      </a:lnTo>
                    </a:path>
                  </a:pathLst>
                </a:custGeom>
                <a:solidFill>
                  <a:schemeClr val="hlink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309329" name="Freeform 1105"/>
              <p:cNvSpPr>
                <a:spLocks/>
              </p:cNvSpPr>
              <p:nvPr/>
            </p:nvSpPr>
            <p:spPr bwMode="auto">
              <a:xfrm>
                <a:off x="1351" y="1407"/>
                <a:ext cx="271" cy="32"/>
              </a:xfrm>
              <a:custGeom>
                <a:avLst/>
                <a:gdLst>
                  <a:gd name="T0" fmla="*/ 270 w 271"/>
                  <a:gd name="T1" fmla="*/ 31 h 32"/>
                  <a:gd name="T2" fmla="*/ 270 w 271"/>
                  <a:gd name="T3" fmla="*/ 0 h 32"/>
                  <a:gd name="T4" fmla="*/ 0 w 271"/>
                  <a:gd name="T5" fmla="*/ 0 h 32"/>
                  <a:gd name="T6" fmla="*/ 0 w 271"/>
                  <a:gd name="T7" fmla="*/ 31 h 32"/>
                  <a:gd name="T8" fmla="*/ 270 w 271"/>
                  <a:gd name="T9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1" h="32">
                    <a:moveTo>
                      <a:pt x="270" y="31"/>
                    </a:moveTo>
                    <a:lnTo>
                      <a:pt x="270" y="0"/>
                    </a:lnTo>
                    <a:lnTo>
                      <a:pt x="0" y="0"/>
                    </a:lnTo>
                    <a:lnTo>
                      <a:pt x="0" y="31"/>
                    </a:lnTo>
                    <a:lnTo>
                      <a:pt x="270" y="31"/>
                    </a:lnTo>
                  </a:path>
                </a:pathLst>
              </a:custGeom>
              <a:gradFill rotWithShape="0">
                <a:gsLst>
                  <a:gs pos="0">
                    <a:srgbClr val="B2B2B2">
                      <a:gamma/>
                      <a:shade val="40000"/>
                      <a:invGamma/>
                    </a:srgbClr>
                  </a:gs>
                  <a:gs pos="50000">
                    <a:srgbClr val="B2B2B2"/>
                  </a:gs>
                  <a:gs pos="100000">
                    <a:srgbClr val="B2B2B2">
                      <a:gamma/>
                      <a:shade val="40000"/>
                      <a:invGamma/>
                    </a:srgbClr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330" name="Freeform 1106"/>
              <p:cNvSpPr>
                <a:spLocks/>
              </p:cNvSpPr>
              <p:nvPr/>
            </p:nvSpPr>
            <p:spPr bwMode="auto">
              <a:xfrm>
                <a:off x="920" y="1022"/>
                <a:ext cx="432" cy="1488"/>
              </a:xfrm>
              <a:custGeom>
                <a:avLst/>
                <a:gdLst>
                  <a:gd name="T0" fmla="*/ 0 w 432"/>
                  <a:gd name="T1" fmla="*/ 1487 h 1488"/>
                  <a:gd name="T2" fmla="*/ 0 w 432"/>
                  <a:gd name="T3" fmla="*/ 1212 h 1488"/>
                  <a:gd name="T4" fmla="*/ 40 w 432"/>
                  <a:gd name="T5" fmla="*/ 1212 h 1488"/>
                  <a:gd name="T6" fmla="*/ 62 w 432"/>
                  <a:gd name="T7" fmla="*/ 1201 h 1488"/>
                  <a:gd name="T8" fmla="*/ 62 w 432"/>
                  <a:gd name="T9" fmla="*/ 887 h 1488"/>
                  <a:gd name="T10" fmla="*/ 182 w 432"/>
                  <a:gd name="T11" fmla="*/ 887 h 1488"/>
                  <a:gd name="T12" fmla="*/ 182 w 432"/>
                  <a:gd name="T13" fmla="*/ 802 h 1488"/>
                  <a:gd name="T14" fmla="*/ 124 w 432"/>
                  <a:gd name="T15" fmla="*/ 802 h 1488"/>
                  <a:gd name="T16" fmla="*/ 119 w 432"/>
                  <a:gd name="T17" fmla="*/ 800 h 1488"/>
                  <a:gd name="T18" fmla="*/ 112 w 432"/>
                  <a:gd name="T19" fmla="*/ 788 h 1488"/>
                  <a:gd name="T20" fmla="*/ 112 w 432"/>
                  <a:gd name="T21" fmla="*/ 757 h 1488"/>
                  <a:gd name="T22" fmla="*/ 115 w 432"/>
                  <a:gd name="T23" fmla="*/ 751 h 1488"/>
                  <a:gd name="T24" fmla="*/ 124 w 432"/>
                  <a:gd name="T25" fmla="*/ 746 h 1488"/>
                  <a:gd name="T26" fmla="*/ 182 w 432"/>
                  <a:gd name="T27" fmla="*/ 746 h 1488"/>
                  <a:gd name="T28" fmla="*/ 182 w 432"/>
                  <a:gd name="T29" fmla="*/ 595 h 1488"/>
                  <a:gd name="T30" fmla="*/ 168 w 432"/>
                  <a:gd name="T31" fmla="*/ 580 h 1488"/>
                  <a:gd name="T32" fmla="*/ 168 w 432"/>
                  <a:gd name="T33" fmla="*/ 232 h 1488"/>
                  <a:gd name="T34" fmla="*/ 218 w 432"/>
                  <a:gd name="T35" fmla="*/ 231 h 1488"/>
                  <a:gd name="T36" fmla="*/ 218 w 432"/>
                  <a:gd name="T37" fmla="*/ 123 h 1488"/>
                  <a:gd name="T38" fmla="*/ 290 w 432"/>
                  <a:gd name="T39" fmla="*/ 123 h 1488"/>
                  <a:gd name="T40" fmla="*/ 296 w 432"/>
                  <a:gd name="T41" fmla="*/ 121 h 1488"/>
                  <a:gd name="T42" fmla="*/ 303 w 432"/>
                  <a:gd name="T43" fmla="*/ 106 h 1488"/>
                  <a:gd name="T44" fmla="*/ 303 w 432"/>
                  <a:gd name="T45" fmla="*/ 0 h 1488"/>
                  <a:gd name="T46" fmla="*/ 363 w 432"/>
                  <a:gd name="T47" fmla="*/ 0 h 1488"/>
                  <a:gd name="T48" fmla="*/ 369 w 432"/>
                  <a:gd name="T49" fmla="*/ 2 h 1488"/>
                  <a:gd name="T50" fmla="*/ 374 w 432"/>
                  <a:gd name="T51" fmla="*/ 16 h 1488"/>
                  <a:gd name="T52" fmla="*/ 374 w 432"/>
                  <a:gd name="T53" fmla="*/ 314 h 1488"/>
                  <a:gd name="T54" fmla="*/ 431 w 432"/>
                  <a:gd name="T55" fmla="*/ 314 h 1488"/>
                  <a:gd name="T56" fmla="*/ 431 w 432"/>
                  <a:gd name="T57" fmla="*/ 394 h 1488"/>
                  <a:gd name="T58" fmla="*/ 223 w 432"/>
                  <a:gd name="T59" fmla="*/ 394 h 1488"/>
                  <a:gd name="T60" fmla="*/ 223 w 432"/>
                  <a:gd name="T61" fmla="*/ 1106 h 1488"/>
                  <a:gd name="T62" fmla="*/ 187 w 432"/>
                  <a:gd name="T63" fmla="*/ 1106 h 1488"/>
                  <a:gd name="T64" fmla="*/ 187 w 432"/>
                  <a:gd name="T65" fmla="*/ 1383 h 1488"/>
                  <a:gd name="T66" fmla="*/ 141 w 432"/>
                  <a:gd name="T67" fmla="*/ 1487 h 1488"/>
                  <a:gd name="T68" fmla="*/ 0 w 432"/>
                  <a:gd name="T69" fmla="*/ 1487 h 1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32" h="1488">
                    <a:moveTo>
                      <a:pt x="0" y="1487"/>
                    </a:moveTo>
                    <a:lnTo>
                      <a:pt x="0" y="1212"/>
                    </a:lnTo>
                    <a:lnTo>
                      <a:pt x="40" y="1212"/>
                    </a:lnTo>
                    <a:lnTo>
                      <a:pt x="62" y="1201"/>
                    </a:lnTo>
                    <a:lnTo>
                      <a:pt x="62" y="887"/>
                    </a:lnTo>
                    <a:lnTo>
                      <a:pt x="182" y="887"/>
                    </a:lnTo>
                    <a:lnTo>
                      <a:pt x="182" y="802"/>
                    </a:lnTo>
                    <a:lnTo>
                      <a:pt x="124" y="802"/>
                    </a:lnTo>
                    <a:lnTo>
                      <a:pt x="119" y="800"/>
                    </a:lnTo>
                    <a:lnTo>
                      <a:pt x="112" y="788"/>
                    </a:lnTo>
                    <a:lnTo>
                      <a:pt x="112" y="757"/>
                    </a:lnTo>
                    <a:lnTo>
                      <a:pt x="115" y="751"/>
                    </a:lnTo>
                    <a:lnTo>
                      <a:pt x="124" y="746"/>
                    </a:lnTo>
                    <a:lnTo>
                      <a:pt x="182" y="746"/>
                    </a:lnTo>
                    <a:lnTo>
                      <a:pt x="182" y="595"/>
                    </a:lnTo>
                    <a:lnTo>
                      <a:pt x="168" y="580"/>
                    </a:lnTo>
                    <a:lnTo>
                      <a:pt x="168" y="232"/>
                    </a:lnTo>
                    <a:lnTo>
                      <a:pt x="218" y="231"/>
                    </a:lnTo>
                    <a:lnTo>
                      <a:pt x="218" y="123"/>
                    </a:lnTo>
                    <a:lnTo>
                      <a:pt x="290" y="123"/>
                    </a:lnTo>
                    <a:lnTo>
                      <a:pt x="296" y="121"/>
                    </a:lnTo>
                    <a:lnTo>
                      <a:pt x="303" y="106"/>
                    </a:lnTo>
                    <a:lnTo>
                      <a:pt x="303" y="0"/>
                    </a:lnTo>
                    <a:lnTo>
                      <a:pt x="363" y="0"/>
                    </a:lnTo>
                    <a:lnTo>
                      <a:pt x="369" y="2"/>
                    </a:lnTo>
                    <a:lnTo>
                      <a:pt x="374" y="16"/>
                    </a:lnTo>
                    <a:lnTo>
                      <a:pt x="374" y="314"/>
                    </a:lnTo>
                    <a:lnTo>
                      <a:pt x="431" y="314"/>
                    </a:lnTo>
                    <a:lnTo>
                      <a:pt x="431" y="394"/>
                    </a:lnTo>
                    <a:lnTo>
                      <a:pt x="223" y="394"/>
                    </a:lnTo>
                    <a:lnTo>
                      <a:pt x="223" y="1106"/>
                    </a:lnTo>
                    <a:lnTo>
                      <a:pt x="187" y="1106"/>
                    </a:lnTo>
                    <a:lnTo>
                      <a:pt x="187" y="1383"/>
                    </a:lnTo>
                    <a:lnTo>
                      <a:pt x="141" y="1487"/>
                    </a:lnTo>
                    <a:lnTo>
                      <a:pt x="0" y="1487"/>
                    </a:lnTo>
                  </a:path>
                </a:pathLst>
              </a:custGeom>
              <a:solidFill>
                <a:srgbClr val="868686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331" name="Freeform 1107"/>
              <p:cNvSpPr>
                <a:spLocks/>
              </p:cNvSpPr>
              <p:nvPr/>
            </p:nvSpPr>
            <p:spPr bwMode="auto">
              <a:xfrm>
                <a:off x="1621" y="1022"/>
                <a:ext cx="432" cy="1488"/>
              </a:xfrm>
              <a:custGeom>
                <a:avLst/>
                <a:gdLst>
                  <a:gd name="T0" fmla="*/ 431 w 432"/>
                  <a:gd name="T1" fmla="*/ 1487 h 1488"/>
                  <a:gd name="T2" fmla="*/ 431 w 432"/>
                  <a:gd name="T3" fmla="*/ 1212 h 1488"/>
                  <a:gd name="T4" fmla="*/ 391 w 432"/>
                  <a:gd name="T5" fmla="*/ 1212 h 1488"/>
                  <a:gd name="T6" fmla="*/ 369 w 432"/>
                  <a:gd name="T7" fmla="*/ 1201 h 1488"/>
                  <a:gd name="T8" fmla="*/ 369 w 432"/>
                  <a:gd name="T9" fmla="*/ 887 h 1488"/>
                  <a:gd name="T10" fmla="*/ 249 w 432"/>
                  <a:gd name="T11" fmla="*/ 887 h 1488"/>
                  <a:gd name="T12" fmla="*/ 249 w 432"/>
                  <a:gd name="T13" fmla="*/ 802 h 1488"/>
                  <a:gd name="T14" fmla="*/ 307 w 432"/>
                  <a:gd name="T15" fmla="*/ 802 h 1488"/>
                  <a:gd name="T16" fmla="*/ 312 w 432"/>
                  <a:gd name="T17" fmla="*/ 800 h 1488"/>
                  <a:gd name="T18" fmla="*/ 318 w 432"/>
                  <a:gd name="T19" fmla="*/ 788 h 1488"/>
                  <a:gd name="T20" fmla="*/ 318 w 432"/>
                  <a:gd name="T21" fmla="*/ 757 h 1488"/>
                  <a:gd name="T22" fmla="*/ 316 w 432"/>
                  <a:gd name="T23" fmla="*/ 751 h 1488"/>
                  <a:gd name="T24" fmla="*/ 307 w 432"/>
                  <a:gd name="T25" fmla="*/ 746 h 1488"/>
                  <a:gd name="T26" fmla="*/ 249 w 432"/>
                  <a:gd name="T27" fmla="*/ 746 h 1488"/>
                  <a:gd name="T28" fmla="*/ 249 w 432"/>
                  <a:gd name="T29" fmla="*/ 595 h 1488"/>
                  <a:gd name="T30" fmla="*/ 263 w 432"/>
                  <a:gd name="T31" fmla="*/ 580 h 1488"/>
                  <a:gd name="T32" fmla="*/ 263 w 432"/>
                  <a:gd name="T33" fmla="*/ 232 h 1488"/>
                  <a:gd name="T34" fmla="*/ 213 w 432"/>
                  <a:gd name="T35" fmla="*/ 231 h 1488"/>
                  <a:gd name="T36" fmla="*/ 213 w 432"/>
                  <a:gd name="T37" fmla="*/ 123 h 1488"/>
                  <a:gd name="T38" fmla="*/ 141 w 432"/>
                  <a:gd name="T39" fmla="*/ 123 h 1488"/>
                  <a:gd name="T40" fmla="*/ 134 w 432"/>
                  <a:gd name="T41" fmla="*/ 121 h 1488"/>
                  <a:gd name="T42" fmla="*/ 128 w 432"/>
                  <a:gd name="T43" fmla="*/ 106 h 1488"/>
                  <a:gd name="T44" fmla="*/ 128 w 432"/>
                  <a:gd name="T45" fmla="*/ 0 h 1488"/>
                  <a:gd name="T46" fmla="*/ 68 w 432"/>
                  <a:gd name="T47" fmla="*/ 0 h 1488"/>
                  <a:gd name="T48" fmla="*/ 62 w 432"/>
                  <a:gd name="T49" fmla="*/ 2 h 1488"/>
                  <a:gd name="T50" fmla="*/ 56 w 432"/>
                  <a:gd name="T51" fmla="*/ 16 h 1488"/>
                  <a:gd name="T52" fmla="*/ 56 w 432"/>
                  <a:gd name="T53" fmla="*/ 314 h 1488"/>
                  <a:gd name="T54" fmla="*/ 0 w 432"/>
                  <a:gd name="T55" fmla="*/ 314 h 1488"/>
                  <a:gd name="T56" fmla="*/ 0 w 432"/>
                  <a:gd name="T57" fmla="*/ 394 h 1488"/>
                  <a:gd name="T58" fmla="*/ 208 w 432"/>
                  <a:gd name="T59" fmla="*/ 394 h 1488"/>
                  <a:gd name="T60" fmla="*/ 208 w 432"/>
                  <a:gd name="T61" fmla="*/ 1106 h 1488"/>
                  <a:gd name="T62" fmla="*/ 244 w 432"/>
                  <a:gd name="T63" fmla="*/ 1106 h 1488"/>
                  <a:gd name="T64" fmla="*/ 244 w 432"/>
                  <a:gd name="T65" fmla="*/ 1383 h 1488"/>
                  <a:gd name="T66" fmla="*/ 290 w 432"/>
                  <a:gd name="T67" fmla="*/ 1487 h 1488"/>
                  <a:gd name="T68" fmla="*/ 431 w 432"/>
                  <a:gd name="T69" fmla="*/ 1487 h 1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32" h="1488">
                    <a:moveTo>
                      <a:pt x="431" y="1487"/>
                    </a:moveTo>
                    <a:lnTo>
                      <a:pt x="431" y="1212"/>
                    </a:lnTo>
                    <a:lnTo>
                      <a:pt x="391" y="1212"/>
                    </a:lnTo>
                    <a:lnTo>
                      <a:pt x="369" y="1201"/>
                    </a:lnTo>
                    <a:lnTo>
                      <a:pt x="369" y="887"/>
                    </a:lnTo>
                    <a:lnTo>
                      <a:pt x="249" y="887"/>
                    </a:lnTo>
                    <a:lnTo>
                      <a:pt x="249" y="802"/>
                    </a:lnTo>
                    <a:lnTo>
                      <a:pt x="307" y="802"/>
                    </a:lnTo>
                    <a:lnTo>
                      <a:pt x="312" y="800"/>
                    </a:lnTo>
                    <a:lnTo>
                      <a:pt x="318" y="788"/>
                    </a:lnTo>
                    <a:lnTo>
                      <a:pt x="318" y="757"/>
                    </a:lnTo>
                    <a:lnTo>
                      <a:pt x="316" y="751"/>
                    </a:lnTo>
                    <a:lnTo>
                      <a:pt x="307" y="746"/>
                    </a:lnTo>
                    <a:lnTo>
                      <a:pt x="249" y="746"/>
                    </a:lnTo>
                    <a:lnTo>
                      <a:pt x="249" y="595"/>
                    </a:lnTo>
                    <a:lnTo>
                      <a:pt x="263" y="580"/>
                    </a:lnTo>
                    <a:lnTo>
                      <a:pt x="263" y="232"/>
                    </a:lnTo>
                    <a:lnTo>
                      <a:pt x="213" y="231"/>
                    </a:lnTo>
                    <a:lnTo>
                      <a:pt x="213" y="123"/>
                    </a:lnTo>
                    <a:lnTo>
                      <a:pt x="141" y="123"/>
                    </a:lnTo>
                    <a:lnTo>
                      <a:pt x="134" y="121"/>
                    </a:lnTo>
                    <a:lnTo>
                      <a:pt x="128" y="106"/>
                    </a:lnTo>
                    <a:lnTo>
                      <a:pt x="128" y="0"/>
                    </a:lnTo>
                    <a:lnTo>
                      <a:pt x="68" y="0"/>
                    </a:lnTo>
                    <a:lnTo>
                      <a:pt x="62" y="2"/>
                    </a:lnTo>
                    <a:lnTo>
                      <a:pt x="56" y="16"/>
                    </a:lnTo>
                    <a:lnTo>
                      <a:pt x="56" y="314"/>
                    </a:lnTo>
                    <a:lnTo>
                      <a:pt x="0" y="314"/>
                    </a:lnTo>
                    <a:lnTo>
                      <a:pt x="0" y="394"/>
                    </a:lnTo>
                    <a:lnTo>
                      <a:pt x="208" y="394"/>
                    </a:lnTo>
                    <a:lnTo>
                      <a:pt x="208" y="1106"/>
                    </a:lnTo>
                    <a:lnTo>
                      <a:pt x="244" y="1106"/>
                    </a:lnTo>
                    <a:lnTo>
                      <a:pt x="244" y="1383"/>
                    </a:lnTo>
                    <a:lnTo>
                      <a:pt x="290" y="1487"/>
                    </a:lnTo>
                    <a:lnTo>
                      <a:pt x="431" y="1487"/>
                    </a:lnTo>
                  </a:path>
                </a:pathLst>
              </a:custGeom>
              <a:solidFill>
                <a:srgbClr val="868686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332" name="Freeform 1108"/>
              <p:cNvSpPr>
                <a:spLocks/>
              </p:cNvSpPr>
              <p:nvPr/>
            </p:nvSpPr>
            <p:spPr bwMode="auto">
              <a:xfrm>
                <a:off x="1359" y="1012"/>
                <a:ext cx="253" cy="70"/>
              </a:xfrm>
              <a:custGeom>
                <a:avLst/>
                <a:gdLst>
                  <a:gd name="T0" fmla="*/ 0 w 253"/>
                  <a:gd name="T1" fmla="*/ 69 h 70"/>
                  <a:gd name="T2" fmla="*/ 252 w 253"/>
                  <a:gd name="T3" fmla="*/ 69 h 70"/>
                  <a:gd name="T4" fmla="*/ 243 w 253"/>
                  <a:gd name="T5" fmla="*/ 45 h 70"/>
                  <a:gd name="T6" fmla="*/ 230 w 253"/>
                  <a:gd name="T7" fmla="*/ 26 h 70"/>
                  <a:gd name="T8" fmla="*/ 215 w 253"/>
                  <a:gd name="T9" fmla="*/ 12 h 70"/>
                  <a:gd name="T10" fmla="*/ 200 w 253"/>
                  <a:gd name="T11" fmla="*/ 0 h 70"/>
                  <a:gd name="T12" fmla="*/ 54 w 253"/>
                  <a:gd name="T13" fmla="*/ 0 h 70"/>
                  <a:gd name="T14" fmla="*/ 38 w 253"/>
                  <a:gd name="T15" fmla="*/ 11 h 70"/>
                  <a:gd name="T16" fmla="*/ 23 w 253"/>
                  <a:gd name="T17" fmla="*/ 26 h 70"/>
                  <a:gd name="T18" fmla="*/ 14 w 253"/>
                  <a:gd name="T19" fmla="*/ 41 h 70"/>
                  <a:gd name="T20" fmla="*/ 0 w 253"/>
                  <a:gd name="T21" fmla="*/ 6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3" h="70">
                    <a:moveTo>
                      <a:pt x="0" y="69"/>
                    </a:moveTo>
                    <a:lnTo>
                      <a:pt x="252" y="69"/>
                    </a:lnTo>
                    <a:lnTo>
                      <a:pt x="243" y="45"/>
                    </a:lnTo>
                    <a:lnTo>
                      <a:pt x="230" y="26"/>
                    </a:lnTo>
                    <a:lnTo>
                      <a:pt x="215" y="12"/>
                    </a:lnTo>
                    <a:lnTo>
                      <a:pt x="200" y="0"/>
                    </a:lnTo>
                    <a:lnTo>
                      <a:pt x="54" y="0"/>
                    </a:lnTo>
                    <a:lnTo>
                      <a:pt x="38" y="11"/>
                    </a:lnTo>
                    <a:lnTo>
                      <a:pt x="23" y="26"/>
                    </a:lnTo>
                    <a:lnTo>
                      <a:pt x="14" y="41"/>
                    </a:lnTo>
                    <a:lnTo>
                      <a:pt x="0" y="69"/>
                    </a:lnTo>
                  </a:path>
                </a:pathLst>
              </a:custGeom>
              <a:gradFill rotWithShape="0">
                <a:gsLst>
                  <a:gs pos="0">
                    <a:srgbClr val="CBCBCB">
                      <a:gamma/>
                      <a:shade val="29804"/>
                      <a:invGamma/>
                    </a:srgbClr>
                  </a:gs>
                  <a:gs pos="50000">
                    <a:srgbClr val="CBCBCB"/>
                  </a:gs>
                  <a:gs pos="100000">
                    <a:srgbClr val="CBCBCB">
                      <a:gamma/>
                      <a:shade val="29804"/>
                      <a:invGamma/>
                    </a:srgbClr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333" name="Freeform 1109"/>
              <p:cNvSpPr>
                <a:spLocks/>
              </p:cNvSpPr>
              <p:nvPr/>
            </p:nvSpPr>
            <p:spPr bwMode="auto">
              <a:xfrm>
                <a:off x="1359" y="1335"/>
                <a:ext cx="253" cy="70"/>
              </a:xfrm>
              <a:custGeom>
                <a:avLst/>
                <a:gdLst>
                  <a:gd name="T0" fmla="*/ 0 w 253"/>
                  <a:gd name="T1" fmla="*/ 69 h 70"/>
                  <a:gd name="T2" fmla="*/ 252 w 253"/>
                  <a:gd name="T3" fmla="*/ 69 h 70"/>
                  <a:gd name="T4" fmla="*/ 243 w 253"/>
                  <a:gd name="T5" fmla="*/ 45 h 70"/>
                  <a:gd name="T6" fmla="*/ 230 w 253"/>
                  <a:gd name="T7" fmla="*/ 26 h 70"/>
                  <a:gd name="T8" fmla="*/ 215 w 253"/>
                  <a:gd name="T9" fmla="*/ 12 h 70"/>
                  <a:gd name="T10" fmla="*/ 200 w 253"/>
                  <a:gd name="T11" fmla="*/ 0 h 70"/>
                  <a:gd name="T12" fmla="*/ 54 w 253"/>
                  <a:gd name="T13" fmla="*/ 0 h 70"/>
                  <a:gd name="T14" fmla="*/ 38 w 253"/>
                  <a:gd name="T15" fmla="*/ 11 h 70"/>
                  <a:gd name="T16" fmla="*/ 23 w 253"/>
                  <a:gd name="T17" fmla="*/ 26 h 70"/>
                  <a:gd name="T18" fmla="*/ 14 w 253"/>
                  <a:gd name="T19" fmla="*/ 41 h 70"/>
                  <a:gd name="T20" fmla="*/ 0 w 253"/>
                  <a:gd name="T21" fmla="*/ 6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3" h="70">
                    <a:moveTo>
                      <a:pt x="0" y="69"/>
                    </a:moveTo>
                    <a:lnTo>
                      <a:pt x="252" y="69"/>
                    </a:lnTo>
                    <a:lnTo>
                      <a:pt x="243" y="45"/>
                    </a:lnTo>
                    <a:lnTo>
                      <a:pt x="230" y="26"/>
                    </a:lnTo>
                    <a:lnTo>
                      <a:pt x="215" y="12"/>
                    </a:lnTo>
                    <a:lnTo>
                      <a:pt x="200" y="0"/>
                    </a:lnTo>
                    <a:lnTo>
                      <a:pt x="54" y="0"/>
                    </a:lnTo>
                    <a:lnTo>
                      <a:pt x="38" y="11"/>
                    </a:lnTo>
                    <a:lnTo>
                      <a:pt x="23" y="26"/>
                    </a:lnTo>
                    <a:lnTo>
                      <a:pt x="14" y="41"/>
                    </a:lnTo>
                    <a:lnTo>
                      <a:pt x="0" y="69"/>
                    </a:lnTo>
                  </a:path>
                </a:pathLst>
              </a:custGeom>
              <a:gradFill rotWithShape="0">
                <a:gsLst>
                  <a:gs pos="0">
                    <a:srgbClr val="CBCBCB">
                      <a:gamma/>
                      <a:shade val="29804"/>
                      <a:invGamma/>
                    </a:srgbClr>
                  </a:gs>
                  <a:gs pos="50000">
                    <a:srgbClr val="CBCBCB"/>
                  </a:gs>
                  <a:gs pos="100000">
                    <a:srgbClr val="CBCBCB">
                      <a:gamma/>
                      <a:shade val="29804"/>
                      <a:invGamma/>
                    </a:srgbClr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334" name="Freeform 1110"/>
              <p:cNvSpPr>
                <a:spLocks/>
              </p:cNvSpPr>
              <p:nvPr/>
            </p:nvSpPr>
            <p:spPr bwMode="auto">
              <a:xfrm>
                <a:off x="1445" y="1010"/>
                <a:ext cx="80" cy="377"/>
              </a:xfrm>
              <a:custGeom>
                <a:avLst/>
                <a:gdLst>
                  <a:gd name="T0" fmla="*/ 0 w 80"/>
                  <a:gd name="T1" fmla="*/ 376 h 377"/>
                  <a:gd name="T2" fmla="*/ 0 w 80"/>
                  <a:gd name="T3" fmla="*/ 34 h 377"/>
                  <a:gd name="T4" fmla="*/ 9 w 80"/>
                  <a:gd name="T5" fmla="*/ 21 h 377"/>
                  <a:gd name="T6" fmla="*/ 22 w 80"/>
                  <a:gd name="T7" fmla="*/ 7 h 377"/>
                  <a:gd name="T8" fmla="*/ 30 w 80"/>
                  <a:gd name="T9" fmla="*/ 3 h 377"/>
                  <a:gd name="T10" fmla="*/ 40 w 80"/>
                  <a:gd name="T11" fmla="*/ 0 h 377"/>
                  <a:gd name="T12" fmla="*/ 55 w 80"/>
                  <a:gd name="T13" fmla="*/ 4 h 377"/>
                  <a:gd name="T14" fmla="*/ 66 w 80"/>
                  <a:gd name="T15" fmla="*/ 16 h 377"/>
                  <a:gd name="T16" fmla="*/ 75 w 80"/>
                  <a:gd name="T17" fmla="*/ 25 h 377"/>
                  <a:gd name="T18" fmla="*/ 79 w 80"/>
                  <a:gd name="T19" fmla="*/ 34 h 377"/>
                  <a:gd name="T20" fmla="*/ 79 w 80"/>
                  <a:gd name="T21" fmla="*/ 373 h 377"/>
                  <a:gd name="T22" fmla="*/ 70 w 80"/>
                  <a:gd name="T23" fmla="*/ 355 h 377"/>
                  <a:gd name="T24" fmla="*/ 63 w 80"/>
                  <a:gd name="T25" fmla="*/ 340 h 377"/>
                  <a:gd name="T26" fmla="*/ 55 w 80"/>
                  <a:gd name="T27" fmla="*/ 331 h 377"/>
                  <a:gd name="T28" fmla="*/ 42 w 80"/>
                  <a:gd name="T29" fmla="*/ 324 h 377"/>
                  <a:gd name="T30" fmla="*/ 25 w 80"/>
                  <a:gd name="T31" fmla="*/ 333 h 377"/>
                  <a:gd name="T32" fmla="*/ 16 w 80"/>
                  <a:gd name="T33" fmla="*/ 348 h 377"/>
                  <a:gd name="T34" fmla="*/ 10 w 80"/>
                  <a:gd name="T35" fmla="*/ 364 h 377"/>
                  <a:gd name="T36" fmla="*/ 0 w 80"/>
                  <a:gd name="T37" fmla="*/ 376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0" h="377">
                    <a:moveTo>
                      <a:pt x="0" y="376"/>
                    </a:moveTo>
                    <a:lnTo>
                      <a:pt x="0" y="34"/>
                    </a:lnTo>
                    <a:lnTo>
                      <a:pt x="9" y="21"/>
                    </a:lnTo>
                    <a:lnTo>
                      <a:pt x="22" y="7"/>
                    </a:lnTo>
                    <a:lnTo>
                      <a:pt x="30" y="3"/>
                    </a:lnTo>
                    <a:lnTo>
                      <a:pt x="40" y="0"/>
                    </a:lnTo>
                    <a:lnTo>
                      <a:pt x="55" y="4"/>
                    </a:lnTo>
                    <a:lnTo>
                      <a:pt x="66" y="16"/>
                    </a:lnTo>
                    <a:lnTo>
                      <a:pt x="75" y="25"/>
                    </a:lnTo>
                    <a:lnTo>
                      <a:pt x="79" y="34"/>
                    </a:lnTo>
                    <a:lnTo>
                      <a:pt x="79" y="373"/>
                    </a:lnTo>
                    <a:lnTo>
                      <a:pt x="70" y="355"/>
                    </a:lnTo>
                    <a:lnTo>
                      <a:pt x="63" y="340"/>
                    </a:lnTo>
                    <a:lnTo>
                      <a:pt x="55" y="331"/>
                    </a:lnTo>
                    <a:lnTo>
                      <a:pt x="42" y="324"/>
                    </a:lnTo>
                    <a:lnTo>
                      <a:pt x="25" y="333"/>
                    </a:lnTo>
                    <a:lnTo>
                      <a:pt x="16" y="348"/>
                    </a:lnTo>
                    <a:lnTo>
                      <a:pt x="10" y="364"/>
                    </a:lnTo>
                    <a:lnTo>
                      <a:pt x="0" y="376"/>
                    </a:lnTo>
                  </a:path>
                </a:pathLst>
              </a:custGeom>
              <a:gradFill rotWithShape="0">
                <a:gsLst>
                  <a:gs pos="0">
                    <a:srgbClr val="CBCBCB">
                      <a:gamma/>
                      <a:shade val="60000"/>
                      <a:invGamma/>
                    </a:srgbClr>
                  </a:gs>
                  <a:gs pos="50000">
                    <a:srgbClr val="CBCBCB"/>
                  </a:gs>
                  <a:gs pos="100000">
                    <a:srgbClr val="CBCBCB">
                      <a:gamma/>
                      <a:shade val="60000"/>
                      <a:invGamma/>
                    </a:srgbClr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335" name="Freeform 1111"/>
              <p:cNvSpPr>
                <a:spLocks/>
              </p:cNvSpPr>
              <p:nvPr/>
            </p:nvSpPr>
            <p:spPr bwMode="auto">
              <a:xfrm>
                <a:off x="1413" y="1046"/>
                <a:ext cx="30" cy="361"/>
              </a:xfrm>
              <a:custGeom>
                <a:avLst/>
                <a:gdLst>
                  <a:gd name="T0" fmla="*/ 14 w 30"/>
                  <a:gd name="T1" fmla="*/ 360 h 361"/>
                  <a:gd name="T2" fmla="*/ 23 w 30"/>
                  <a:gd name="T3" fmla="*/ 355 h 361"/>
                  <a:gd name="T4" fmla="*/ 29 w 30"/>
                  <a:gd name="T5" fmla="*/ 343 h 361"/>
                  <a:gd name="T6" fmla="*/ 29 w 30"/>
                  <a:gd name="T7" fmla="*/ 0 h 361"/>
                  <a:gd name="T8" fmla="*/ 23 w 30"/>
                  <a:gd name="T9" fmla="*/ 9 h 361"/>
                  <a:gd name="T10" fmla="*/ 17 w 30"/>
                  <a:gd name="T11" fmla="*/ 10 h 361"/>
                  <a:gd name="T12" fmla="*/ 8 w 30"/>
                  <a:gd name="T13" fmla="*/ 7 h 361"/>
                  <a:gd name="T14" fmla="*/ 0 w 30"/>
                  <a:gd name="T15" fmla="*/ 1 h 361"/>
                  <a:gd name="T16" fmla="*/ 0 w 30"/>
                  <a:gd name="T17" fmla="*/ 346 h 361"/>
                  <a:gd name="T18" fmla="*/ 3 w 30"/>
                  <a:gd name="T19" fmla="*/ 352 h 361"/>
                  <a:gd name="T20" fmla="*/ 8 w 30"/>
                  <a:gd name="T21" fmla="*/ 357 h 361"/>
                  <a:gd name="T22" fmla="*/ 14 w 30"/>
                  <a:gd name="T23" fmla="*/ 360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" h="361">
                    <a:moveTo>
                      <a:pt x="14" y="360"/>
                    </a:moveTo>
                    <a:lnTo>
                      <a:pt x="23" y="355"/>
                    </a:lnTo>
                    <a:lnTo>
                      <a:pt x="29" y="343"/>
                    </a:lnTo>
                    <a:lnTo>
                      <a:pt x="29" y="0"/>
                    </a:lnTo>
                    <a:lnTo>
                      <a:pt x="23" y="9"/>
                    </a:lnTo>
                    <a:lnTo>
                      <a:pt x="17" y="10"/>
                    </a:lnTo>
                    <a:lnTo>
                      <a:pt x="8" y="7"/>
                    </a:lnTo>
                    <a:lnTo>
                      <a:pt x="0" y="1"/>
                    </a:lnTo>
                    <a:lnTo>
                      <a:pt x="0" y="346"/>
                    </a:lnTo>
                    <a:lnTo>
                      <a:pt x="3" y="352"/>
                    </a:lnTo>
                    <a:lnTo>
                      <a:pt x="8" y="357"/>
                    </a:lnTo>
                    <a:lnTo>
                      <a:pt x="14" y="360"/>
                    </a:lnTo>
                  </a:path>
                </a:pathLst>
              </a:custGeom>
              <a:gradFill rotWithShape="0">
                <a:gsLst>
                  <a:gs pos="0">
                    <a:srgbClr val="CBCBCB">
                      <a:gamma/>
                      <a:shade val="89804"/>
                      <a:invGamma/>
                    </a:srgbClr>
                  </a:gs>
                  <a:gs pos="50000">
                    <a:srgbClr val="CBCBCB"/>
                  </a:gs>
                  <a:gs pos="100000">
                    <a:srgbClr val="CBCBCB">
                      <a:gamma/>
                      <a:shade val="89804"/>
                      <a:invGamma/>
                    </a:srgbClr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336" name="Freeform 1112"/>
              <p:cNvSpPr>
                <a:spLocks/>
              </p:cNvSpPr>
              <p:nvPr/>
            </p:nvSpPr>
            <p:spPr bwMode="auto">
              <a:xfrm>
                <a:off x="1529" y="1046"/>
                <a:ext cx="30" cy="361"/>
              </a:xfrm>
              <a:custGeom>
                <a:avLst/>
                <a:gdLst>
                  <a:gd name="T0" fmla="*/ 14 w 30"/>
                  <a:gd name="T1" fmla="*/ 360 h 361"/>
                  <a:gd name="T2" fmla="*/ 23 w 30"/>
                  <a:gd name="T3" fmla="*/ 355 h 361"/>
                  <a:gd name="T4" fmla="*/ 29 w 30"/>
                  <a:gd name="T5" fmla="*/ 343 h 361"/>
                  <a:gd name="T6" fmla="*/ 29 w 30"/>
                  <a:gd name="T7" fmla="*/ 0 h 361"/>
                  <a:gd name="T8" fmla="*/ 23 w 30"/>
                  <a:gd name="T9" fmla="*/ 9 h 361"/>
                  <a:gd name="T10" fmla="*/ 17 w 30"/>
                  <a:gd name="T11" fmla="*/ 10 h 361"/>
                  <a:gd name="T12" fmla="*/ 8 w 30"/>
                  <a:gd name="T13" fmla="*/ 7 h 361"/>
                  <a:gd name="T14" fmla="*/ 0 w 30"/>
                  <a:gd name="T15" fmla="*/ 1 h 361"/>
                  <a:gd name="T16" fmla="*/ 0 w 30"/>
                  <a:gd name="T17" fmla="*/ 346 h 361"/>
                  <a:gd name="T18" fmla="*/ 3 w 30"/>
                  <a:gd name="T19" fmla="*/ 352 h 361"/>
                  <a:gd name="T20" fmla="*/ 8 w 30"/>
                  <a:gd name="T21" fmla="*/ 357 h 361"/>
                  <a:gd name="T22" fmla="*/ 14 w 30"/>
                  <a:gd name="T23" fmla="*/ 360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" h="361">
                    <a:moveTo>
                      <a:pt x="14" y="360"/>
                    </a:moveTo>
                    <a:lnTo>
                      <a:pt x="23" y="355"/>
                    </a:lnTo>
                    <a:lnTo>
                      <a:pt x="29" y="343"/>
                    </a:lnTo>
                    <a:lnTo>
                      <a:pt x="29" y="0"/>
                    </a:lnTo>
                    <a:lnTo>
                      <a:pt x="23" y="9"/>
                    </a:lnTo>
                    <a:lnTo>
                      <a:pt x="17" y="10"/>
                    </a:lnTo>
                    <a:lnTo>
                      <a:pt x="8" y="7"/>
                    </a:lnTo>
                    <a:lnTo>
                      <a:pt x="0" y="1"/>
                    </a:lnTo>
                    <a:lnTo>
                      <a:pt x="0" y="346"/>
                    </a:lnTo>
                    <a:lnTo>
                      <a:pt x="3" y="352"/>
                    </a:lnTo>
                    <a:lnTo>
                      <a:pt x="8" y="357"/>
                    </a:lnTo>
                    <a:lnTo>
                      <a:pt x="14" y="360"/>
                    </a:lnTo>
                  </a:path>
                </a:pathLst>
              </a:custGeom>
              <a:gradFill rotWithShape="0">
                <a:gsLst>
                  <a:gs pos="0">
                    <a:srgbClr val="CBCBCB">
                      <a:gamma/>
                      <a:shade val="89804"/>
                      <a:invGamma/>
                    </a:srgbClr>
                  </a:gs>
                  <a:gs pos="50000">
                    <a:srgbClr val="CBCBCB"/>
                  </a:gs>
                  <a:gs pos="100000">
                    <a:srgbClr val="CBCBCB">
                      <a:gamma/>
                      <a:shade val="89804"/>
                      <a:invGamma/>
                    </a:srgbClr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337" name="Freeform 1113"/>
              <p:cNvSpPr>
                <a:spLocks/>
              </p:cNvSpPr>
              <p:nvPr/>
            </p:nvSpPr>
            <p:spPr bwMode="auto">
              <a:xfrm>
                <a:off x="1359" y="1020"/>
                <a:ext cx="55" cy="384"/>
              </a:xfrm>
              <a:custGeom>
                <a:avLst/>
                <a:gdLst>
                  <a:gd name="T0" fmla="*/ 0 w 55"/>
                  <a:gd name="T1" fmla="*/ 383 h 384"/>
                  <a:gd name="T2" fmla="*/ 0 w 55"/>
                  <a:gd name="T3" fmla="*/ 59 h 384"/>
                  <a:gd name="T4" fmla="*/ 5 w 55"/>
                  <a:gd name="T5" fmla="*/ 44 h 384"/>
                  <a:gd name="T6" fmla="*/ 15 w 55"/>
                  <a:gd name="T7" fmla="*/ 24 h 384"/>
                  <a:gd name="T8" fmla="*/ 27 w 55"/>
                  <a:gd name="T9" fmla="*/ 11 h 384"/>
                  <a:gd name="T10" fmla="*/ 39 w 55"/>
                  <a:gd name="T11" fmla="*/ 0 h 384"/>
                  <a:gd name="T12" fmla="*/ 50 w 55"/>
                  <a:gd name="T13" fmla="*/ 0 h 384"/>
                  <a:gd name="T14" fmla="*/ 54 w 55"/>
                  <a:gd name="T15" fmla="*/ 11 h 384"/>
                  <a:gd name="T16" fmla="*/ 54 w 55"/>
                  <a:gd name="T17" fmla="*/ 326 h 384"/>
                  <a:gd name="T18" fmla="*/ 50 w 55"/>
                  <a:gd name="T19" fmla="*/ 318 h 384"/>
                  <a:gd name="T20" fmla="*/ 42 w 55"/>
                  <a:gd name="T21" fmla="*/ 320 h 384"/>
                  <a:gd name="T22" fmla="*/ 24 w 55"/>
                  <a:gd name="T23" fmla="*/ 335 h 384"/>
                  <a:gd name="T24" fmla="*/ 15 w 55"/>
                  <a:gd name="T25" fmla="*/ 351 h 384"/>
                  <a:gd name="T26" fmla="*/ 6 w 55"/>
                  <a:gd name="T27" fmla="*/ 366 h 384"/>
                  <a:gd name="T28" fmla="*/ 0 w 55"/>
                  <a:gd name="T29" fmla="*/ 383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5" h="384">
                    <a:moveTo>
                      <a:pt x="0" y="383"/>
                    </a:moveTo>
                    <a:lnTo>
                      <a:pt x="0" y="59"/>
                    </a:lnTo>
                    <a:lnTo>
                      <a:pt x="5" y="44"/>
                    </a:lnTo>
                    <a:lnTo>
                      <a:pt x="15" y="24"/>
                    </a:lnTo>
                    <a:lnTo>
                      <a:pt x="27" y="11"/>
                    </a:lnTo>
                    <a:lnTo>
                      <a:pt x="39" y="0"/>
                    </a:lnTo>
                    <a:lnTo>
                      <a:pt x="50" y="0"/>
                    </a:lnTo>
                    <a:lnTo>
                      <a:pt x="54" y="11"/>
                    </a:lnTo>
                    <a:lnTo>
                      <a:pt x="54" y="326"/>
                    </a:lnTo>
                    <a:lnTo>
                      <a:pt x="50" y="318"/>
                    </a:lnTo>
                    <a:lnTo>
                      <a:pt x="42" y="320"/>
                    </a:lnTo>
                    <a:lnTo>
                      <a:pt x="24" y="335"/>
                    </a:lnTo>
                    <a:lnTo>
                      <a:pt x="15" y="351"/>
                    </a:lnTo>
                    <a:lnTo>
                      <a:pt x="6" y="366"/>
                    </a:lnTo>
                    <a:lnTo>
                      <a:pt x="0" y="383"/>
                    </a:lnTo>
                  </a:path>
                </a:pathLst>
              </a:custGeom>
              <a:gradFill rotWithShape="0">
                <a:gsLst>
                  <a:gs pos="0">
                    <a:srgbClr val="B2B2B2"/>
                  </a:gs>
                  <a:gs pos="100000">
                    <a:srgbClr val="B2B2B2">
                      <a:gamma/>
                      <a:shade val="69804"/>
                      <a:invGamma/>
                    </a:srgbClr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338" name="Freeform 1114"/>
              <p:cNvSpPr>
                <a:spLocks/>
              </p:cNvSpPr>
              <p:nvPr/>
            </p:nvSpPr>
            <p:spPr bwMode="auto">
              <a:xfrm>
                <a:off x="1558" y="1019"/>
                <a:ext cx="55" cy="384"/>
              </a:xfrm>
              <a:custGeom>
                <a:avLst/>
                <a:gdLst>
                  <a:gd name="T0" fmla="*/ 54 w 55"/>
                  <a:gd name="T1" fmla="*/ 383 h 384"/>
                  <a:gd name="T2" fmla="*/ 54 w 55"/>
                  <a:gd name="T3" fmla="*/ 59 h 384"/>
                  <a:gd name="T4" fmla="*/ 49 w 55"/>
                  <a:gd name="T5" fmla="*/ 44 h 384"/>
                  <a:gd name="T6" fmla="*/ 39 w 55"/>
                  <a:gd name="T7" fmla="*/ 24 h 384"/>
                  <a:gd name="T8" fmla="*/ 27 w 55"/>
                  <a:gd name="T9" fmla="*/ 11 h 384"/>
                  <a:gd name="T10" fmla="*/ 15 w 55"/>
                  <a:gd name="T11" fmla="*/ 0 h 384"/>
                  <a:gd name="T12" fmla="*/ 4 w 55"/>
                  <a:gd name="T13" fmla="*/ 0 h 384"/>
                  <a:gd name="T14" fmla="*/ 0 w 55"/>
                  <a:gd name="T15" fmla="*/ 11 h 384"/>
                  <a:gd name="T16" fmla="*/ 0 w 55"/>
                  <a:gd name="T17" fmla="*/ 326 h 384"/>
                  <a:gd name="T18" fmla="*/ 4 w 55"/>
                  <a:gd name="T19" fmla="*/ 318 h 384"/>
                  <a:gd name="T20" fmla="*/ 12 w 55"/>
                  <a:gd name="T21" fmla="*/ 320 h 384"/>
                  <a:gd name="T22" fmla="*/ 30 w 55"/>
                  <a:gd name="T23" fmla="*/ 335 h 384"/>
                  <a:gd name="T24" fmla="*/ 39 w 55"/>
                  <a:gd name="T25" fmla="*/ 351 h 384"/>
                  <a:gd name="T26" fmla="*/ 48 w 55"/>
                  <a:gd name="T27" fmla="*/ 366 h 384"/>
                  <a:gd name="T28" fmla="*/ 54 w 55"/>
                  <a:gd name="T29" fmla="*/ 383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5" h="384">
                    <a:moveTo>
                      <a:pt x="54" y="383"/>
                    </a:moveTo>
                    <a:lnTo>
                      <a:pt x="54" y="59"/>
                    </a:lnTo>
                    <a:lnTo>
                      <a:pt x="49" y="44"/>
                    </a:lnTo>
                    <a:lnTo>
                      <a:pt x="39" y="24"/>
                    </a:lnTo>
                    <a:lnTo>
                      <a:pt x="27" y="11"/>
                    </a:lnTo>
                    <a:lnTo>
                      <a:pt x="15" y="0"/>
                    </a:lnTo>
                    <a:lnTo>
                      <a:pt x="4" y="0"/>
                    </a:lnTo>
                    <a:lnTo>
                      <a:pt x="0" y="11"/>
                    </a:lnTo>
                    <a:lnTo>
                      <a:pt x="0" y="326"/>
                    </a:lnTo>
                    <a:lnTo>
                      <a:pt x="4" y="318"/>
                    </a:lnTo>
                    <a:lnTo>
                      <a:pt x="12" y="320"/>
                    </a:lnTo>
                    <a:lnTo>
                      <a:pt x="30" y="335"/>
                    </a:lnTo>
                    <a:lnTo>
                      <a:pt x="39" y="351"/>
                    </a:lnTo>
                    <a:lnTo>
                      <a:pt x="48" y="366"/>
                    </a:lnTo>
                    <a:lnTo>
                      <a:pt x="54" y="383"/>
                    </a:lnTo>
                  </a:path>
                </a:pathLst>
              </a:custGeom>
              <a:gradFill rotWithShape="0">
                <a:gsLst>
                  <a:gs pos="0">
                    <a:srgbClr val="B2B2B2">
                      <a:gamma/>
                      <a:shade val="60000"/>
                      <a:invGamma/>
                    </a:srgbClr>
                  </a:gs>
                  <a:gs pos="100000">
                    <a:srgbClr val="B2B2B2"/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339" name="Rectangle 1115"/>
              <p:cNvSpPr>
                <a:spLocks noChangeArrowheads="1"/>
              </p:cNvSpPr>
              <p:nvPr/>
            </p:nvSpPr>
            <p:spPr bwMode="auto">
              <a:xfrm>
                <a:off x="1835" y="1641"/>
                <a:ext cx="31" cy="91"/>
              </a:xfrm>
              <a:prstGeom prst="rect">
                <a:avLst/>
              </a:prstGeom>
              <a:solidFill>
                <a:srgbClr val="CCEC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9340" name="Rectangle 1116"/>
              <p:cNvSpPr>
                <a:spLocks noChangeArrowheads="1"/>
              </p:cNvSpPr>
              <p:nvPr/>
            </p:nvSpPr>
            <p:spPr bwMode="auto">
              <a:xfrm>
                <a:off x="1162" y="844"/>
                <a:ext cx="643" cy="8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29804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29804"/>
                      <a:invGamma/>
                    </a:srgbClr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9341" name="Rectangle 1117"/>
              <p:cNvSpPr>
                <a:spLocks noChangeArrowheads="1"/>
              </p:cNvSpPr>
              <p:nvPr/>
            </p:nvSpPr>
            <p:spPr bwMode="auto">
              <a:xfrm>
                <a:off x="1106" y="1147"/>
                <a:ext cx="27" cy="103"/>
              </a:xfrm>
              <a:prstGeom prst="rect">
                <a:avLst/>
              </a:prstGeom>
              <a:solidFill>
                <a:srgbClr val="868686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9342" name="Rectangle 1118"/>
              <p:cNvSpPr>
                <a:spLocks noChangeArrowheads="1"/>
              </p:cNvSpPr>
              <p:nvPr/>
            </p:nvSpPr>
            <p:spPr bwMode="auto">
              <a:xfrm>
                <a:off x="1838" y="1147"/>
                <a:ext cx="28" cy="103"/>
              </a:xfrm>
              <a:prstGeom prst="rect">
                <a:avLst/>
              </a:prstGeom>
              <a:solidFill>
                <a:srgbClr val="868686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9343" name="Freeform 1119"/>
              <p:cNvSpPr>
                <a:spLocks/>
              </p:cNvSpPr>
              <p:nvPr/>
            </p:nvSpPr>
            <p:spPr bwMode="auto">
              <a:xfrm>
                <a:off x="1018" y="842"/>
                <a:ext cx="936" cy="792"/>
              </a:xfrm>
              <a:custGeom>
                <a:avLst/>
                <a:gdLst>
                  <a:gd name="T0" fmla="*/ 599 w 936"/>
                  <a:gd name="T1" fmla="*/ 61 h 792"/>
                  <a:gd name="T2" fmla="*/ 599 w 936"/>
                  <a:gd name="T3" fmla="*/ 381 h 792"/>
                  <a:gd name="T4" fmla="*/ 649 w 936"/>
                  <a:gd name="T5" fmla="*/ 381 h 792"/>
                  <a:gd name="T6" fmla="*/ 659 w 936"/>
                  <a:gd name="T7" fmla="*/ 370 h 792"/>
                  <a:gd name="T8" fmla="*/ 659 w 936"/>
                  <a:gd name="T9" fmla="*/ 90 h 792"/>
                  <a:gd name="T10" fmla="*/ 665 w 936"/>
                  <a:gd name="T11" fmla="*/ 78 h 792"/>
                  <a:gd name="T12" fmla="*/ 671 w 936"/>
                  <a:gd name="T13" fmla="*/ 75 h 792"/>
                  <a:gd name="T14" fmla="*/ 867 w 936"/>
                  <a:gd name="T15" fmla="*/ 75 h 792"/>
                  <a:gd name="T16" fmla="*/ 866 w 936"/>
                  <a:gd name="T17" fmla="*/ 196 h 792"/>
                  <a:gd name="T18" fmla="*/ 816 w 936"/>
                  <a:gd name="T19" fmla="*/ 196 h 792"/>
                  <a:gd name="T20" fmla="*/ 816 w 936"/>
                  <a:gd name="T21" fmla="*/ 283 h 792"/>
                  <a:gd name="T22" fmla="*/ 867 w 936"/>
                  <a:gd name="T23" fmla="*/ 284 h 792"/>
                  <a:gd name="T24" fmla="*/ 875 w 936"/>
                  <a:gd name="T25" fmla="*/ 290 h 792"/>
                  <a:gd name="T26" fmla="*/ 875 w 936"/>
                  <a:gd name="T27" fmla="*/ 483 h 792"/>
                  <a:gd name="T28" fmla="*/ 886 w 936"/>
                  <a:gd name="T29" fmla="*/ 493 h 792"/>
                  <a:gd name="T30" fmla="*/ 886 w 936"/>
                  <a:gd name="T31" fmla="*/ 761 h 792"/>
                  <a:gd name="T32" fmla="*/ 870 w 936"/>
                  <a:gd name="T33" fmla="*/ 774 h 792"/>
                  <a:gd name="T34" fmla="*/ 870 w 936"/>
                  <a:gd name="T35" fmla="*/ 791 h 792"/>
                  <a:gd name="T36" fmla="*/ 920 w 936"/>
                  <a:gd name="T37" fmla="*/ 791 h 792"/>
                  <a:gd name="T38" fmla="*/ 920 w 936"/>
                  <a:gd name="T39" fmla="*/ 731 h 792"/>
                  <a:gd name="T40" fmla="*/ 935 w 936"/>
                  <a:gd name="T41" fmla="*/ 714 h 792"/>
                  <a:gd name="T42" fmla="*/ 935 w 936"/>
                  <a:gd name="T43" fmla="*/ 110 h 792"/>
                  <a:gd name="T44" fmla="*/ 934 w 936"/>
                  <a:gd name="T45" fmla="*/ 93 h 792"/>
                  <a:gd name="T46" fmla="*/ 919 w 936"/>
                  <a:gd name="T47" fmla="*/ 55 h 792"/>
                  <a:gd name="T48" fmla="*/ 904 w 936"/>
                  <a:gd name="T49" fmla="*/ 36 h 792"/>
                  <a:gd name="T50" fmla="*/ 879 w 936"/>
                  <a:gd name="T51" fmla="*/ 17 h 792"/>
                  <a:gd name="T52" fmla="*/ 796 w 936"/>
                  <a:gd name="T53" fmla="*/ 0 h 792"/>
                  <a:gd name="T54" fmla="*/ 796 w 936"/>
                  <a:gd name="T55" fmla="*/ 14 h 792"/>
                  <a:gd name="T56" fmla="*/ 139 w 936"/>
                  <a:gd name="T57" fmla="*/ 14 h 792"/>
                  <a:gd name="T58" fmla="*/ 139 w 936"/>
                  <a:gd name="T59" fmla="*/ 0 h 792"/>
                  <a:gd name="T60" fmla="*/ 127 w 936"/>
                  <a:gd name="T61" fmla="*/ 0 h 792"/>
                  <a:gd name="T62" fmla="*/ 115 w 936"/>
                  <a:gd name="T63" fmla="*/ 0 h 792"/>
                  <a:gd name="T64" fmla="*/ 93 w 936"/>
                  <a:gd name="T65" fmla="*/ 4 h 792"/>
                  <a:gd name="T66" fmla="*/ 58 w 936"/>
                  <a:gd name="T67" fmla="*/ 17 h 792"/>
                  <a:gd name="T68" fmla="*/ 17 w 936"/>
                  <a:gd name="T69" fmla="*/ 54 h 792"/>
                  <a:gd name="T70" fmla="*/ 2 w 936"/>
                  <a:gd name="T71" fmla="*/ 92 h 792"/>
                  <a:gd name="T72" fmla="*/ 0 w 936"/>
                  <a:gd name="T73" fmla="*/ 110 h 792"/>
                  <a:gd name="T74" fmla="*/ 0 w 936"/>
                  <a:gd name="T75" fmla="*/ 714 h 792"/>
                  <a:gd name="T76" fmla="*/ 16 w 936"/>
                  <a:gd name="T77" fmla="*/ 731 h 792"/>
                  <a:gd name="T78" fmla="*/ 16 w 936"/>
                  <a:gd name="T79" fmla="*/ 791 h 792"/>
                  <a:gd name="T80" fmla="*/ 66 w 936"/>
                  <a:gd name="T81" fmla="*/ 791 h 792"/>
                  <a:gd name="T82" fmla="*/ 66 w 936"/>
                  <a:gd name="T83" fmla="*/ 774 h 792"/>
                  <a:gd name="T84" fmla="*/ 50 w 936"/>
                  <a:gd name="T85" fmla="*/ 761 h 792"/>
                  <a:gd name="T86" fmla="*/ 50 w 936"/>
                  <a:gd name="T87" fmla="*/ 493 h 792"/>
                  <a:gd name="T88" fmla="*/ 61 w 936"/>
                  <a:gd name="T89" fmla="*/ 483 h 792"/>
                  <a:gd name="T90" fmla="*/ 61 w 936"/>
                  <a:gd name="T91" fmla="*/ 290 h 792"/>
                  <a:gd name="T92" fmla="*/ 69 w 936"/>
                  <a:gd name="T93" fmla="*/ 284 h 792"/>
                  <a:gd name="T94" fmla="*/ 119 w 936"/>
                  <a:gd name="T95" fmla="*/ 283 h 792"/>
                  <a:gd name="T96" fmla="*/ 119 w 936"/>
                  <a:gd name="T97" fmla="*/ 196 h 792"/>
                  <a:gd name="T98" fmla="*/ 70 w 936"/>
                  <a:gd name="T99" fmla="*/ 196 h 792"/>
                  <a:gd name="T100" fmla="*/ 70 w 936"/>
                  <a:gd name="T101" fmla="*/ 76 h 792"/>
                  <a:gd name="T102" fmla="*/ 265 w 936"/>
                  <a:gd name="T103" fmla="*/ 75 h 792"/>
                  <a:gd name="T104" fmla="*/ 271 w 936"/>
                  <a:gd name="T105" fmla="*/ 77 h 792"/>
                  <a:gd name="T106" fmla="*/ 276 w 936"/>
                  <a:gd name="T107" fmla="*/ 90 h 792"/>
                  <a:gd name="T108" fmla="*/ 276 w 936"/>
                  <a:gd name="T109" fmla="*/ 370 h 792"/>
                  <a:gd name="T110" fmla="*/ 287 w 936"/>
                  <a:gd name="T111" fmla="*/ 381 h 792"/>
                  <a:gd name="T112" fmla="*/ 337 w 936"/>
                  <a:gd name="T113" fmla="*/ 381 h 792"/>
                  <a:gd name="T114" fmla="*/ 337 w 936"/>
                  <a:gd name="T115" fmla="*/ 61 h 792"/>
                  <a:gd name="T116" fmla="*/ 599 w 936"/>
                  <a:gd name="T117" fmla="*/ 61 h 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936" h="792">
                    <a:moveTo>
                      <a:pt x="599" y="61"/>
                    </a:moveTo>
                    <a:lnTo>
                      <a:pt x="599" y="381"/>
                    </a:lnTo>
                    <a:lnTo>
                      <a:pt x="649" y="381"/>
                    </a:lnTo>
                    <a:lnTo>
                      <a:pt x="659" y="370"/>
                    </a:lnTo>
                    <a:lnTo>
                      <a:pt x="659" y="90"/>
                    </a:lnTo>
                    <a:lnTo>
                      <a:pt x="665" y="78"/>
                    </a:lnTo>
                    <a:lnTo>
                      <a:pt x="671" y="75"/>
                    </a:lnTo>
                    <a:lnTo>
                      <a:pt x="867" y="75"/>
                    </a:lnTo>
                    <a:lnTo>
                      <a:pt x="866" y="196"/>
                    </a:lnTo>
                    <a:lnTo>
                      <a:pt x="816" y="196"/>
                    </a:lnTo>
                    <a:lnTo>
                      <a:pt x="816" y="283"/>
                    </a:lnTo>
                    <a:lnTo>
                      <a:pt x="867" y="284"/>
                    </a:lnTo>
                    <a:lnTo>
                      <a:pt x="875" y="290"/>
                    </a:lnTo>
                    <a:lnTo>
                      <a:pt x="875" y="483"/>
                    </a:lnTo>
                    <a:lnTo>
                      <a:pt x="886" y="493"/>
                    </a:lnTo>
                    <a:lnTo>
                      <a:pt x="886" y="761"/>
                    </a:lnTo>
                    <a:lnTo>
                      <a:pt x="870" y="774"/>
                    </a:lnTo>
                    <a:lnTo>
                      <a:pt x="870" y="791"/>
                    </a:lnTo>
                    <a:lnTo>
                      <a:pt x="920" y="791"/>
                    </a:lnTo>
                    <a:lnTo>
                      <a:pt x="920" y="731"/>
                    </a:lnTo>
                    <a:lnTo>
                      <a:pt x="935" y="714"/>
                    </a:lnTo>
                    <a:lnTo>
                      <a:pt x="935" y="110"/>
                    </a:lnTo>
                    <a:lnTo>
                      <a:pt x="934" y="93"/>
                    </a:lnTo>
                    <a:lnTo>
                      <a:pt x="919" y="55"/>
                    </a:lnTo>
                    <a:lnTo>
                      <a:pt x="904" y="36"/>
                    </a:lnTo>
                    <a:lnTo>
                      <a:pt x="879" y="17"/>
                    </a:lnTo>
                    <a:lnTo>
                      <a:pt x="796" y="0"/>
                    </a:lnTo>
                    <a:lnTo>
                      <a:pt x="796" y="14"/>
                    </a:lnTo>
                    <a:lnTo>
                      <a:pt x="139" y="14"/>
                    </a:lnTo>
                    <a:lnTo>
                      <a:pt x="139" y="0"/>
                    </a:lnTo>
                    <a:lnTo>
                      <a:pt x="127" y="0"/>
                    </a:lnTo>
                    <a:lnTo>
                      <a:pt x="115" y="0"/>
                    </a:lnTo>
                    <a:lnTo>
                      <a:pt x="93" y="4"/>
                    </a:lnTo>
                    <a:lnTo>
                      <a:pt x="58" y="17"/>
                    </a:lnTo>
                    <a:lnTo>
                      <a:pt x="17" y="54"/>
                    </a:lnTo>
                    <a:lnTo>
                      <a:pt x="2" y="92"/>
                    </a:lnTo>
                    <a:lnTo>
                      <a:pt x="0" y="110"/>
                    </a:lnTo>
                    <a:lnTo>
                      <a:pt x="0" y="714"/>
                    </a:lnTo>
                    <a:lnTo>
                      <a:pt x="16" y="731"/>
                    </a:lnTo>
                    <a:lnTo>
                      <a:pt x="16" y="791"/>
                    </a:lnTo>
                    <a:lnTo>
                      <a:pt x="66" y="791"/>
                    </a:lnTo>
                    <a:lnTo>
                      <a:pt x="66" y="774"/>
                    </a:lnTo>
                    <a:lnTo>
                      <a:pt x="50" y="761"/>
                    </a:lnTo>
                    <a:lnTo>
                      <a:pt x="50" y="493"/>
                    </a:lnTo>
                    <a:lnTo>
                      <a:pt x="61" y="483"/>
                    </a:lnTo>
                    <a:lnTo>
                      <a:pt x="61" y="290"/>
                    </a:lnTo>
                    <a:lnTo>
                      <a:pt x="69" y="284"/>
                    </a:lnTo>
                    <a:lnTo>
                      <a:pt x="119" y="283"/>
                    </a:lnTo>
                    <a:lnTo>
                      <a:pt x="119" y="196"/>
                    </a:lnTo>
                    <a:lnTo>
                      <a:pt x="70" y="196"/>
                    </a:lnTo>
                    <a:lnTo>
                      <a:pt x="70" y="76"/>
                    </a:lnTo>
                    <a:lnTo>
                      <a:pt x="265" y="75"/>
                    </a:lnTo>
                    <a:lnTo>
                      <a:pt x="271" y="77"/>
                    </a:lnTo>
                    <a:lnTo>
                      <a:pt x="276" y="90"/>
                    </a:lnTo>
                    <a:lnTo>
                      <a:pt x="276" y="370"/>
                    </a:lnTo>
                    <a:lnTo>
                      <a:pt x="287" y="381"/>
                    </a:lnTo>
                    <a:lnTo>
                      <a:pt x="337" y="381"/>
                    </a:lnTo>
                    <a:lnTo>
                      <a:pt x="337" y="61"/>
                    </a:lnTo>
                    <a:lnTo>
                      <a:pt x="599" y="61"/>
                    </a:lnTo>
                  </a:path>
                </a:pathLst>
              </a:custGeom>
              <a:solidFill>
                <a:srgbClr val="4D4D4D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09344" name="Group 1120"/>
              <p:cNvGrpSpPr>
                <a:grpSpLocks/>
              </p:cNvGrpSpPr>
              <p:nvPr/>
            </p:nvGrpSpPr>
            <p:grpSpPr bwMode="auto">
              <a:xfrm>
                <a:off x="1399" y="1483"/>
                <a:ext cx="179" cy="491"/>
                <a:chOff x="1399" y="1483"/>
                <a:chExt cx="179" cy="491"/>
              </a:xfrm>
            </p:grpSpPr>
            <p:sp>
              <p:nvSpPr>
                <p:cNvPr id="309345" name="Freeform 1121"/>
                <p:cNvSpPr>
                  <a:spLocks/>
                </p:cNvSpPr>
                <p:nvPr/>
              </p:nvSpPr>
              <p:spPr bwMode="auto">
                <a:xfrm>
                  <a:off x="1399" y="1483"/>
                  <a:ext cx="179" cy="491"/>
                </a:xfrm>
                <a:custGeom>
                  <a:avLst/>
                  <a:gdLst>
                    <a:gd name="T0" fmla="*/ 155 w 179"/>
                    <a:gd name="T1" fmla="*/ 26 h 491"/>
                    <a:gd name="T2" fmla="*/ 178 w 179"/>
                    <a:gd name="T3" fmla="*/ 1 h 491"/>
                    <a:gd name="T4" fmla="*/ 178 w 179"/>
                    <a:gd name="T5" fmla="*/ 0 h 491"/>
                    <a:gd name="T6" fmla="*/ 0 w 179"/>
                    <a:gd name="T7" fmla="*/ 0 h 491"/>
                    <a:gd name="T8" fmla="*/ 0 w 179"/>
                    <a:gd name="T9" fmla="*/ 26 h 491"/>
                    <a:gd name="T10" fmla="*/ 23 w 179"/>
                    <a:gd name="T11" fmla="*/ 49 h 491"/>
                    <a:gd name="T12" fmla="*/ 0 w 179"/>
                    <a:gd name="T13" fmla="*/ 74 h 491"/>
                    <a:gd name="T14" fmla="*/ 23 w 179"/>
                    <a:gd name="T15" fmla="*/ 97 h 491"/>
                    <a:gd name="T16" fmla="*/ 0 w 179"/>
                    <a:gd name="T17" fmla="*/ 118 h 491"/>
                    <a:gd name="T18" fmla="*/ 23 w 179"/>
                    <a:gd name="T19" fmla="*/ 142 h 491"/>
                    <a:gd name="T20" fmla="*/ 0 w 179"/>
                    <a:gd name="T21" fmla="*/ 167 h 491"/>
                    <a:gd name="T22" fmla="*/ 23 w 179"/>
                    <a:gd name="T23" fmla="*/ 188 h 491"/>
                    <a:gd name="T24" fmla="*/ 0 w 179"/>
                    <a:gd name="T25" fmla="*/ 211 h 491"/>
                    <a:gd name="T26" fmla="*/ 23 w 179"/>
                    <a:gd name="T27" fmla="*/ 235 h 491"/>
                    <a:gd name="T28" fmla="*/ 0 w 179"/>
                    <a:gd name="T29" fmla="*/ 258 h 491"/>
                    <a:gd name="T30" fmla="*/ 23 w 179"/>
                    <a:gd name="T31" fmla="*/ 281 h 491"/>
                    <a:gd name="T32" fmla="*/ 0 w 179"/>
                    <a:gd name="T33" fmla="*/ 304 h 491"/>
                    <a:gd name="T34" fmla="*/ 23 w 179"/>
                    <a:gd name="T35" fmla="*/ 329 h 491"/>
                    <a:gd name="T36" fmla="*/ 0 w 179"/>
                    <a:gd name="T37" fmla="*/ 352 h 491"/>
                    <a:gd name="T38" fmla="*/ 23 w 179"/>
                    <a:gd name="T39" fmla="*/ 374 h 491"/>
                    <a:gd name="T40" fmla="*/ 0 w 179"/>
                    <a:gd name="T41" fmla="*/ 397 h 491"/>
                    <a:gd name="T42" fmla="*/ 23 w 179"/>
                    <a:gd name="T43" fmla="*/ 422 h 491"/>
                    <a:gd name="T44" fmla="*/ 0 w 179"/>
                    <a:gd name="T45" fmla="*/ 445 h 491"/>
                    <a:gd name="T46" fmla="*/ 23 w 179"/>
                    <a:gd name="T47" fmla="*/ 468 h 491"/>
                    <a:gd name="T48" fmla="*/ 23 w 179"/>
                    <a:gd name="T49" fmla="*/ 490 h 491"/>
                    <a:gd name="T50" fmla="*/ 155 w 179"/>
                    <a:gd name="T51" fmla="*/ 490 h 491"/>
                    <a:gd name="T52" fmla="*/ 155 w 179"/>
                    <a:gd name="T53" fmla="*/ 477 h 491"/>
                    <a:gd name="T54" fmla="*/ 172 w 179"/>
                    <a:gd name="T55" fmla="*/ 460 h 491"/>
                    <a:gd name="T56" fmla="*/ 155 w 179"/>
                    <a:gd name="T57" fmla="*/ 445 h 491"/>
                    <a:gd name="T58" fmla="*/ 178 w 179"/>
                    <a:gd name="T59" fmla="*/ 422 h 491"/>
                    <a:gd name="T60" fmla="*/ 155 w 179"/>
                    <a:gd name="T61" fmla="*/ 397 h 491"/>
                    <a:gd name="T62" fmla="*/ 178 w 179"/>
                    <a:gd name="T63" fmla="*/ 374 h 491"/>
                    <a:gd name="T64" fmla="*/ 155 w 179"/>
                    <a:gd name="T65" fmla="*/ 352 h 491"/>
                    <a:gd name="T66" fmla="*/ 178 w 179"/>
                    <a:gd name="T67" fmla="*/ 329 h 491"/>
                    <a:gd name="T68" fmla="*/ 155 w 179"/>
                    <a:gd name="T69" fmla="*/ 304 h 491"/>
                    <a:gd name="T70" fmla="*/ 178 w 179"/>
                    <a:gd name="T71" fmla="*/ 281 h 491"/>
                    <a:gd name="T72" fmla="*/ 155 w 179"/>
                    <a:gd name="T73" fmla="*/ 258 h 491"/>
                    <a:gd name="T74" fmla="*/ 178 w 179"/>
                    <a:gd name="T75" fmla="*/ 235 h 491"/>
                    <a:gd name="T76" fmla="*/ 155 w 179"/>
                    <a:gd name="T77" fmla="*/ 211 h 491"/>
                    <a:gd name="T78" fmla="*/ 178 w 179"/>
                    <a:gd name="T79" fmla="*/ 188 h 491"/>
                    <a:gd name="T80" fmla="*/ 155 w 179"/>
                    <a:gd name="T81" fmla="*/ 167 h 491"/>
                    <a:gd name="T82" fmla="*/ 178 w 179"/>
                    <a:gd name="T83" fmla="*/ 142 h 491"/>
                    <a:gd name="T84" fmla="*/ 155 w 179"/>
                    <a:gd name="T85" fmla="*/ 118 h 491"/>
                    <a:gd name="T86" fmla="*/ 178 w 179"/>
                    <a:gd name="T87" fmla="*/ 97 h 491"/>
                    <a:gd name="T88" fmla="*/ 155 w 179"/>
                    <a:gd name="T89" fmla="*/ 74 h 491"/>
                    <a:gd name="T90" fmla="*/ 178 w 179"/>
                    <a:gd name="T91" fmla="*/ 49 h 491"/>
                    <a:gd name="T92" fmla="*/ 155 w 179"/>
                    <a:gd name="T93" fmla="*/ 26 h 4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79" h="491">
                      <a:moveTo>
                        <a:pt x="155" y="26"/>
                      </a:moveTo>
                      <a:lnTo>
                        <a:pt x="178" y="1"/>
                      </a:lnTo>
                      <a:lnTo>
                        <a:pt x="178" y="0"/>
                      </a:lnTo>
                      <a:lnTo>
                        <a:pt x="0" y="0"/>
                      </a:lnTo>
                      <a:lnTo>
                        <a:pt x="0" y="26"/>
                      </a:lnTo>
                      <a:lnTo>
                        <a:pt x="23" y="49"/>
                      </a:lnTo>
                      <a:lnTo>
                        <a:pt x="0" y="74"/>
                      </a:lnTo>
                      <a:lnTo>
                        <a:pt x="23" y="97"/>
                      </a:lnTo>
                      <a:lnTo>
                        <a:pt x="0" y="118"/>
                      </a:lnTo>
                      <a:lnTo>
                        <a:pt x="23" y="142"/>
                      </a:lnTo>
                      <a:lnTo>
                        <a:pt x="0" y="167"/>
                      </a:lnTo>
                      <a:lnTo>
                        <a:pt x="23" y="188"/>
                      </a:lnTo>
                      <a:lnTo>
                        <a:pt x="0" y="211"/>
                      </a:lnTo>
                      <a:lnTo>
                        <a:pt x="23" y="235"/>
                      </a:lnTo>
                      <a:lnTo>
                        <a:pt x="0" y="258"/>
                      </a:lnTo>
                      <a:lnTo>
                        <a:pt x="23" y="281"/>
                      </a:lnTo>
                      <a:lnTo>
                        <a:pt x="0" y="304"/>
                      </a:lnTo>
                      <a:lnTo>
                        <a:pt x="23" y="329"/>
                      </a:lnTo>
                      <a:lnTo>
                        <a:pt x="0" y="352"/>
                      </a:lnTo>
                      <a:lnTo>
                        <a:pt x="23" y="374"/>
                      </a:lnTo>
                      <a:lnTo>
                        <a:pt x="0" y="397"/>
                      </a:lnTo>
                      <a:lnTo>
                        <a:pt x="23" y="422"/>
                      </a:lnTo>
                      <a:lnTo>
                        <a:pt x="0" y="445"/>
                      </a:lnTo>
                      <a:lnTo>
                        <a:pt x="23" y="468"/>
                      </a:lnTo>
                      <a:lnTo>
                        <a:pt x="23" y="490"/>
                      </a:lnTo>
                      <a:lnTo>
                        <a:pt x="155" y="490"/>
                      </a:lnTo>
                      <a:lnTo>
                        <a:pt x="155" y="477"/>
                      </a:lnTo>
                      <a:lnTo>
                        <a:pt x="172" y="460"/>
                      </a:lnTo>
                      <a:lnTo>
                        <a:pt x="155" y="445"/>
                      </a:lnTo>
                      <a:lnTo>
                        <a:pt x="178" y="422"/>
                      </a:lnTo>
                      <a:lnTo>
                        <a:pt x="155" y="397"/>
                      </a:lnTo>
                      <a:lnTo>
                        <a:pt x="178" y="374"/>
                      </a:lnTo>
                      <a:lnTo>
                        <a:pt x="155" y="352"/>
                      </a:lnTo>
                      <a:lnTo>
                        <a:pt x="178" y="329"/>
                      </a:lnTo>
                      <a:lnTo>
                        <a:pt x="155" y="304"/>
                      </a:lnTo>
                      <a:lnTo>
                        <a:pt x="178" y="281"/>
                      </a:lnTo>
                      <a:lnTo>
                        <a:pt x="155" y="258"/>
                      </a:lnTo>
                      <a:lnTo>
                        <a:pt x="178" y="235"/>
                      </a:lnTo>
                      <a:lnTo>
                        <a:pt x="155" y="211"/>
                      </a:lnTo>
                      <a:lnTo>
                        <a:pt x="178" y="188"/>
                      </a:lnTo>
                      <a:lnTo>
                        <a:pt x="155" y="167"/>
                      </a:lnTo>
                      <a:lnTo>
                        <a:pt x="178" y="142"/>
                      </a:lnTo>
                      <a:lnTo>
                        <a:pt x="155" y="118"/>
                      </a:lnTo>
                      <a:lnTo>
                        <a:pt x="178" y="97"/>
                      </a:lnTo>
                      <a:lnTo>
                        <a:pt x="155" y="74"/>
                      </a:lnTo>
                      <a:lnTo>
                        <a:pt x="178" y="49"/>
                      </a:lnTo>
                      <a:lnTo>
                        <a:pt x="155" y="26"/>
                      </a:lnTo>
                    </a:path>
                  </a:pathLst>
                </a:custGeom>
                <a:gradFill rotWithShape="0">
                  <a:gsLst>
                    <a:gs pos="0">
                      <a:srgbClr val="CBCBCB">
                        <a:gamma/>
                        <a:shade val="60000"/>
                        <a:invGamma/>
                      </a:srgbClr>
                    </a:gs>
                    <a:gs pos="50000">
                      <a:srgbClr val="CBCBCB"/>
                    </a:gs>
                    <a:gs pos="100000">
                      <a:srgbClr val="CBCBCB">
                        <a:gamma/>
                        <a:shade val="60000"/>
                        <a:invGamma/>
                      </a:srgbClr>
                    </a:gs>
                  </a:gsLst>
                  <a:lin ang="0" scaled="1"/>
                </a:gra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9346" name="Line 1122"/>
                <p:cNvSpPr>
                  <a:spLocks noChangeShapeType="1"/>
                </p:cNvSpPr>
                <p:nvPr/>
              </p:nvSpPr>
              <p:spPr bwMode="auto">
                <a:xfrm flipH="1" flipV="1">
                  <a:off x="1488" y="1496"/>
                  <a:ext cx="67" cy="1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9347" name="Line 1123"/>
                <p:cNvSpPr>
                  <a:spLocks noChangeShapeType="1"/>
                </p:cNvSpPr>
                <p:nvPr/>
              </p:nvSpPr>
              <p:spPr bwMode="auto">
                <a:xfrm flipH="1" flipV="1">
                  <a:off x="1420" y="1534"/>
                  <a:ext cx="135" cy="2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9348" name="Line 1124"/>
                <p:cNvSpPr>
                  <a:spLocks noChangeShapeType="1"/>
                </p:cNvSpPr>
                <p:nvPr/>
              </p:nvSpPr>
              <p:spPr bwMode="auto">
                <a:xfrm flipH="1" flipV="1">
                  <a:off x="1420" y="1580"/>
                  <a:ext cx="135" cy="2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9349" name="Line 1125"/>
                <p:cNvSpPr>
                  <a:spLocks noChangeShapeType="1"/>
                </p:cNvSpPr>
                <p:nvPr/>
              </p:nvSpPr>
              <p:spPr bwMode="auto">
                <a:xfrm flipH="1" flipV="1">
                  <a:off x="1419" y="1627"/>
                  <a:ext cx="135" cy="2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9350" name="Line 1126"/>
                <p:cNvSpPr>
                  <a:spLocks noChangeShapeType="1"/>
                </p:cNvSpPr>
                <p:nvPr/>
              </p:nvSpPr>
              <p:spPr bwMode="auto">
                <a:xfrm flipH="1" flipV="1">
                  <a:off x="1420" y="1672"/>
                  <a:ext cx="135" cy="2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9351" name="Line 1127"/>
                <p:cNvSpPr>
                  <a:spLocks noChangeShapeType="1"/>
                </p:cNvSpPr>
                <p:nvPr/>
              </p:nvSpPr>
              <p:spPr bwMode="auto">
                <a:xfrm flipH="1" flipV="1">
                  <a:off x="1420" y="1719"/>
                  <a:ext cx="135" cy="2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9352" name="Line 1128"/>
                <p:cNvSpPr>
                  <a:spLocks noChangeShapeType="1"/>
                </p:cNvSpPr>
                <p:nvPr/>
              </p:nvSpPr>
              <p:spPr bwMode="auto">
                <a:xfrm flipH="1" flipV="1">
                  <a:off x="1419" y="1766"/>
                  <a:ext cx="135" cy="2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9353" name="Line 1129"/>
                <p:cNvSpPr>
                  <a:spLocks noChangeShapeType="1"/>
                </p:cNvSpPr>
                <p:nvPr/>
              </p:nvSpPr>
              <p:spPr bwMode="auto">
                <a:xfrm flipH="1" flipV="1">
                  <a:off x="1416" y="1812"/>
                  <a:ext cx="135" cy="2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9354" name="Line 1130"/>
                <p:cNvSpPr>
                  <a:spLocks noChangeShapeType="1"/>
                </p:cNvSpPr>
                <p:nvPr/>
              </p:nvSpPr>
              <p:spPr bwMode="auto">
                <a:xfrm flipH="1" flipV="1">
                  <a:off x="1415" y="1858"/>
                  <a:ext cx="135" cy="2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9355" name="Line 1131"/>
                <p:cNvSpPr>
                  <a:spLocks noChangeShapeType="1"/>
                </p:cNvSpPr>
                <p:nvPr/>
              </p:nvSpPr>
              <p:spPr bwMode="auto">
                <a:xfrm flipH="1" flipV="1">
                  <a:off x="1416" y="1906"/>
                  <a:ext cx="135" cy="2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9356" name="Line 1132"/>
                <p:cNvSpPr>
                  <a:spLocks noChangeShapeType="1"/>
                </p:cNvSpPr>
                <p:nvPr/>
              </p:nvSpPr>
              <p:spPr bwMode="auto">
                <a:xfrm flipH="1" flipV="1">
                  <a:off x="1423" y="1949"/>
                  <a:ext cx="62" cy="1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grpSp>
              <p:nvGrpSpPr>
                <p:cNvPr id="309357" name="Group 1133"/>
                <p:cNvGrpSpPr>
                  <a:grpSpLocks/>
                </p:cNvGrpSpPr>
                <p:nvPr/>
              </p:nvGrpSpPr>
              <p:grpSpPr bwMode="auto">
                <a:xfrm>
                  <a:off x="1400" y="1509"/>
                  <a:ext cx="173" cy="441"/>
                  <a:chOff x="1400" y="1509"/>
                  <a:chExt cx="173" cy="441"/>
                </a:xfrm>
              </p:grpSpPr>
              <p:sp>
                <p:nvSpPr>
                  <p:cNvPr id="309358" name="Line 113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402" y="1556"/>
                    <a:ext cx="169" cy="24"/>
                  </a:xfrm>
                  <a:prstGeom prst="line">
                    <a:avLst/>
                  </a:prstGeom>
                  <a:noFill/>
                  <a:ln w="12700">
                    <a:solidFill>
                      <a:srgbClr val="CBCBCB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309359" name="Line 113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402" y="1602"/>
                    <a:ext cx="169" cy="24"/>
                  </a:xfrm>
                  <a:prstGeom prst="line">
                    <a:avLst/>
                  </a:prstGeom>
                  <a:noFill/>
                  <a:ln w="12700">
                    <a:solidFill>
                      <a:srgbClr val="CBCBCB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309360" name="Line 113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402" y="1648"/>
                    <a:ext cx="169" cy="24"/>
                  </a:xfrm>
                  <a:prstGeom prst="line">
                    <a:avLst/>
                  </a:prstGeom>
                  <a:noFill/>
                  <a:ln w="12700">
                    <a:solidFill>
                      <a:srgbClr val="CBCBCB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309361" name="Line 113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402" y="1694"/>
                    <a:ext cx="169" cy="24"/>
                  </a:xfrm>
                  <a:prstGeom prst="line">
                    <a:avLst/>
                  </a:prstGeom>
                  <a:noFill/>
                  <a:ln w="12700">
                    <a:solidFill>
                      <a:srgbClr val="CBCBCB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309362" name="Line 113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402" y="1740"/>
                    <a:ext cx="169" cy="24"/>
                  </a:xfrm>
                  <a:prstGeom prst="line">
                    <a:avLst/>
                  </a:prstGeom>
                  <a:noFill/>
                  <a:ln w="12700">
                    <a:solidFill>
                      <a:srgbClr val="CBCBCB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309363" name="Line 113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402" y="1786"/>
                    <a:ext cx="169" cy="24"/>
                  </a:xfrm>
                  <a:prstGeom prst="line">
                    <a:avLst/>
                  </a:prstGeom>
                  <a:noFill/>
                  <a:ln w="12700">
                    <a:solidFill>
                      <a:srgbClr val="CBCBCB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309364" name="Line 114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404" y="1832"/>
                    <a:ext cx="169" cy="24"/>
                  </a:xfrm>
                  <a:prstGeom prst="line">
                    <a:avLst/>
                  </a:prstGeom>
                  <a:noFill/>
                  <a:ln w="12700">
                    <a:solidFill>
                      <a:srgbClr val="CBCBCB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309365" name="Line 114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400" y="1881"/>
                    <a:ext cx="169" cy="24"/>
                  </a:xfrm>
                  <a:prstGeom prst="line">
                    <a:avLst/>
                  </a:prstGeom>
                  <a:noFill/>
                  <a:ln w="12700">
                    <a:solidFill>
                      <a:srgbClr val="CBCBCB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309366" name="Line 114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401" y="1926"/>
                    <a:ext cx="169" cy="24"/>
                  </a:xfrm>
                  <a:prstGeom prst="line">
                    <a:avLst/>
                  </a:prstGeom>
                  <a:noFill/>
                  <a:ln w="12700">
                    <a:solidFill>
                      <a:srgbClr val="CBCBCB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309367" name="Line 114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400" y="1509"/>
                    <a:ext cx="169" cy="24"/>
                  </a:xfrm>
                  <a:prstGeom prst="line">
                    <a:avLst/>
                  </a:prstGeom>
                  <a:noFill/>
                  <a:ln w="12700">
                    <a:solidFill>
                      <a:srgbClr val="CBCBCB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309368" name="Group 1144"/>
              <p:cNvGrpSpPr>
                <a:grpSpLocks/>
              </p:cNvGrpSpPr>
              <p:nvPr/>
            </p:nvGrpSpPr>
            <p:grpSpPr bwMode="auto">
              <a:xfrm>
                <a:off x="1192" y="1547"/>
                <a:ext cx="590" cy="224"/>
                <a:chOff x="1192" y="1547"/>
                <a:chExt cx="590" cy="224"/>
              </a:xfrm>
            </p:grpSpPr>
            <p:sp>
              <p:nvSpPr>
                <p:cNvPr id="309369" name="Freeform 1145"/>
                <p:cNvSpPr>
                  <a:spLocks/>
                </p:cNvSpPr>
                <p:nvPr/>
              </p:nvSpPr>
              <p:spPr bwMode="auto">
                <a:xfrm>
                  <a:off x="1260" y="1547"/>
                  <a:ext cx="464" cy="137"/>
                </a:xfrm>
                <a:custGeom>
                  <a:avLst/>
                  <a:gdLst>
                    <a:gd name="T0" fmla="*/ 0 w 464"/>
                    <a:gd name="T1" fmla="*/ 42 h 137"/>
                    <a:gd name="T2" fmla="*/ 452 w 464"/>
                    <a:gd name="T3" fmla="*/ 0 h 137"/>
                    <a:gd name="T4" fmla="*/ 463 w 464"/>
                    <a:gd name="T5" fmla="*/ 92 h 137"/>
                    <a:gd name="T6" fmla="*/ 12 w 464"/>
                    <a:gd name="T7" fmla="*/ 136 h 137"/>
                    <a:gd name="T8" fmla="*/ 0 w 464"/>
                    <a:gd name="T9" fmla="*/ 42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4" h="137">
                      <a:moveTo>
                        <a:pt x="0" y="42"/>
                      </a:moveTo>
                      <a:lnTo>
                        <a:pt x="452" y="0"/>
                      </a:lnTo>
                      <a:lnTo>
                        <a:pt x="463" y="92"/>
                      </a:lnTo>
                      <a:lnTo>
                        <a:pt x="12" y="136"/>
                      </a:lnTo>
                      <a:lnTo>
                        <a:pt x="0" y="42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>
                        <a:gamma/>
                        <a:shade val="69804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69804"/>
                        <a:invGamma/>
                      </a:schemeClr>
                    </a:gs>
                  </a:gsLst>
                  <a:lin ang="0" scaled="1"/>
                </a:gra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9370" name="Freeform 1146"/>
                <p:cNvSpPr>
                  <a:spLocks/>
                </p:cNvSpPr>
                <p:nvPr/>
              </p:nvSpPr>
              <p:spPr bwMode="auto">
                <a:xfrm>
                  <a:off x="1214" y="1584"/>
                  <a:ext cx="101" cy="102"/>
                </a:xfrm>
                <a:custGeom>
                  <a:avLst/>
                  <a:gdLst>
                    <a:gd name="T0" fmla="*/ 50 w 101"/>
                    <a:gd name="T1" fmla="*/ 101 h 102"/>
                    <a:gd name="T2" fmla="*/ 85 w 101"/>
                    <a:gd name="T3" fmla="*/ 86 h 102"/>
                    <a:gd name="T4" fmla="*/ 100 w 101"/>
                    <a:gd name="T5" fmla="*/ 50 h 102"/>
                    <a:gd name="T6" fmla="*/ 96 w 101"/>
                    <a:gd name="T7" fmla="*/ 31 h 102"/>
                    <a:gd name="T8" fmla="*/ 86 w 101"/>
                    <a:gd name="T9" fmla="*/ 15 h 102"/>
                    <a:gd name="T10" fmla="*/ 50 w 101"/>
                    <a:gd name="T11" fmla="*/ 0 h 102"/>
                    <a:gd name="T12" fmla="*/ 31 w 101"/>
                    <a:gd name="T13" fmla="*/ 4 h 102"/>
                    <a:gd name="T14" fmla="*/ 15 w 101"/>
                    <a:gd name="T15" fmla="*/ 15 h 102"/>
                    <a:gd name="T16" fmla="*/ 0 w 101"/>
                    <a:gd name="T17" fmla="*/ 50 h 102"/>
                    <a:gd name="T18" fmla="*/ 15 w 101"/>
                    <a:gd name="T19" fmla="*/ 86 h 102"/>
                    <a:gd name="T20" fmla="*/ 50 w 101"/>
                    <a:gd name="T2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01" h="102">
                      <a:moveTo>
                        <a:pt x="50" y="101"/>
                      </a:moveTo>
                      <a:lnTo>
                        <a:pt x="85" y="86"/>
                      </a:lnTo>
                      <a:lnTo>
                        <a:pt x="100" y="50"/>
                      </a:lnTo>
                      <a:lnTo>
                        <a:pt x="96" y="31"/>
                      </a:lnTo>
                      <a:lnTo>
                        <a:pt x="86" y="15"/>
                      </a:lnTo>
                      <a:lnTo>
                        <a:pt x="50" y="0"/>
                      </a:lnTo>
                      <a:lnTo>
                        <a:pt x="31" y="4"/>
                      </a:lnTo>
                      <a:lnTo>
                        <a:pt x="15" y="15"/>
                      </a:lnTo>
                      <a:lnTo>
                        <a:pt x="0" y="50"/>
                      </a:lnTo>
                      <a:lnTo>
                        <a:pt x="15" y="86"/>
                      </a:lnTo>
                      <a:lnTo>
                        <a:pt x="50" y="101"/>
                      </a:lnTo>
                    </a:path>
                  </a:pathLst>
                </a:custGeom>
                <a:solidFill>
                  <a:schemeClr val="hlink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9371" name="Freeform 1147"/>
                <p:cNvSpPr>
                  <a:spLocks/>
                </p:cNvSpPr>
                <p:nvPr/>
              </p:nvSpPr>
              <p:spPr bwMode="auto">
                <a:xfrm>
                  <a:off x="1658" y="1588"/>
                  <a:ext cx="100" cy="51"/>
                </a:xfrm>
                <a:custGeom>
                  <a:avLst/>
                  <a:gdLst>
                    <a:gd name="T0" fmla="*/ 99 w 100"/>
                    <a:gd name="T1" fmla="*/ 0 h 51"/>
                    <a:gd name="T2" fmla="*/ 96 w 100"/>
                    <a:gd name="T3" fmla="*/ 19 h 51"/>
                    <a:gd name="T4" fmla="*/ 85 w 100"/>
                    <a:gd name="T5" fmla="*/ 35 h 51"/>
                    <a:gd name="T6" fmla="*/ 50 w 100"/>
                    <a:gd name="T7" fmla="*/ 50 h 51"/>
                    <a:gd name="T8" fmla="*/ 15 w 100"/>
                    <a:gd name="T9" fmla="*/ 35 h 51"/>
                    <a:gd name="T10" fmla="*/ 0 w 100"/>
                    <a:gd name="T11" fmla="*/ 0 h 51"/>
                    <a:gd name="T12" fmla="*/ 99 w 100"/>
                    <a:gd name="T13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51">
                      <a:moveTo>
                        <a:pt x="99" y="0"/>
                      </a:moveTo>
                      <a:lnTo>
                        <a:pt x="96" y="19"/>
                      </a:lnTo>
                      <a:lnTo>
                        <a:pt x="85" y="35"/>
                      </a:lnTo>
                      <a:lnTo>
                        <a:pt x="50" y="50"/>
                      </a:lnTo>
                      <a:lnTo>
                        <a:pt x="15" y="35"/>
                      </a:lnTo>
                      <a:lnTo>
                        <a:pt x="0" y="0"/>
                      </a:lnTo>
                      <a:lnTo>
                        <a:pt x="99" y="0"/>
                      </a:lnTo>
                    </a:path>
                  </a:pathLst>
                </a:custGeom>
                <a:solidFill>
                  <a:schemeClr val="hlink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9372" name="Freeform 1148"/>
                <p:cNvSpPr>
                  <a:spLocks/>
                </p:cNvSpPr>
                <p:nvPr/>
              </p:nvSpPr>
              <p:spPr bwMode="auto">
                <a:xfrm>
                  <a:off x="1192" y="1547"/>
                  <a:ext cx="590" cy="39"/>
                </a:xfrm>
                <a:custGeom>
                  <a:avLst/>
                  <a:gdLst>
                    <a:gd name="T0" fmla="*/ 589 w 590"/>
                    <a:gd name="T1" fmla="*/ 38 h 39"/>
                    <a:gd name="T2" fmla="*/ 589 w 590"/>
                    <a:gd name="T3" fmla="*/ 0 h 39"/>
                    <a:gd name="T4" fmla="*/ 0 w 590"/>
                    <a:gd name="T5" fmla="*/ 0 h 39"/>
                    <a:gd name="T6" fmla="*/ 0 w 590"/>
                    <a:gd name="T7" fmla="*/ 38 h 39"/>
                    <a:gd name="T8" fmla="*/ 589 w 590"/>
                    <a:gd name="T9" fmla="*/ 38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90" h="39">
                      <a:moveTo>
                        <a:pt x="589" y="38"/>
                      </a:moveTo>
                      <a:lnTo>
                        <a:pt x="589" y="0"/>
                      </a:lnTo>
                      <a:lnTo>
                        <a:pt x="0" y="0"/>
                      </a:lnTo>
                      <a:lnTo>
                        <a:pt x="0" y="38"/>
                      </a:lnTo>
                      <a:lnTo>
                        <a:pt x="589" y="38"/>
                      </a:lnTo>
                    </a:path>
                  </a:pathLst>
                </a:custGeom>
                <a:gradFill rotWithShape="0">
                  <a:gsLst>
                    <a:gs pos="0">
                      <a:srgbClr val="EAEAEA">
                        <a:gamma/>
                        <a:shade val="80000"/>
                        <a:invGamma/>
                      </a:srgbClr>
                    </a:gs>
                    <a:gs pos="50000">
                      <a:srgbClr val="EAEAEA"/>
                    </a:gs>
                    <a:gs pos="100000">
                      <a:srgbClr val="EAEAEA">
                        <a:gamma/>
                        <a:shade val="80000"/>
                        <a:invGamma/>
                      </a:srgbClr>
                    </a:gs>
                  </a:gsLst>
                  <a:lin ang="0" scaled="1"/>
                </a:gra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9373" name="Freeform 1149"/>
                <p:cNvSpPr>
                  <a:spLocks/>
                </p:cNvSpPr>
                <p:nvPr/>
              </p:nvSpPr>
              <p:spPr bwMode="auto">
                <a:xfrm>
                  <a:off x="1356" y="1585"/>
                  <a:ext cx="261" cy="186"/>
                </a:xfrm>
                <a:custGeom>
                  <a:avLst/>
                  <a:gdLst>
                    <a:gd name="T0" fmla="*/ 0 w 261"/>
                    <a:gd name="T1" fmla="*/ 185 h 186"/>
                    <a:gd name="T2" fmla="*/ 260 w 261"/>
                    <a:gd name="T3" fmla="*/ 185 h 186"/>
                    <a:gd name="T4" fmla="*/ 260 w 261"/>
                    <a:gd name="T5" fmla="*/ 0 h 186"/>
                    <a:gd name="T6" fmla="*/ 0 w 261"/>
                    <a:gd name="T7" fmla="*/ 0 h 186"/>
                    <a:gd name="T8" fmla="*/ 0 w 261"/>
                    <a:gd name="T9" fmla="*/ 185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1" h="186">
                      <a:moveTo>
                        <a:pt x="0" y="185"/>
                      </a:moveTo>
                      <a:lnTo>
                        <a:pt x="260" y="185"/>
                      </a:lnTo>
                      <a:lnTo>
                        <a:pt x="260" y="0"/>
                      </a:lnTo>
                      <a:lnTo>
                        <a:pt x="0" y="0"/>
                      </a:lnTo>
                      <a:lnTo>
                        <a:pt x="0" y="185"/>
                      </a:lnTo>
                    </a:path>
                  </a:pathLst>
                </a:custGeom>
                <a:gradFill rotWithShape="0">
                  <a:gsLst>
                    <a:gs pos="0">
                      <a:srgbClr val="EAEAEA">
                        <a:gamma/>
                        <a:shade val="80000"/>
                        <a:invGamma/>
                      </a:srgbClr>
                    </a:gs>
                    <a:gs pos="50000">
                      <a:srgbClr val="EAEAEA"/>
                    </a:gs>
                    <a:gs pos="100000">
                      <a:srgbClr val="EAEAEA">
                        <a:gamma/>
                        <a:shade val="80000"/>
                        <a:invGamma/>
                      </a:srgbClr>
                    </a:gs>
                  </a:gsLst>
                  <a:lin ang="0" scaled="1"/>
                </a:gra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309374" name="Freeform 1150"/>
              <p:cNvSpPr>
                <a:spLocks/>
              </p:cNvSpPr>
              <p:nvPr/>
            </p:nvSpPr>
            <p:spPr bwMode="auto">
              <a:xfrm>
                <a:off x="1025" y="2352"/>
                <a:ext cx="1135" cy="1421"/>
              </a:xfrm>
              <a:custGeom>
                <a:avLst/>
                <a:gdLst>
                  <a:gd name="T0" fmla="*/ 6 w 1135"/>
                  <a:gd name="T1" fmla="*/ 187 h 1421"/>
                  <a:gd name="T2" fmla="*/ 127 w 1135"/>
                  <a:gd name="T3" fmla="*/ 107 h 1421"/>
                  <a:gd name="T4" fmla="*/ 353 w 1135"/>
                  <a:gd name="T5" fmla="*/ 108 h 1421"/>
                  <a:gd name="T6" fmla="*/ 401 w 1135"/>
                  <a:gd name="T7" fmla="*/ 0 h 1421"/>
                  <a:gd name="T8" fmla="*/ 521 w 1135"/>
                  <a:gd name="T9" fmla="*/ 0 h 1421"/>
                  <a:gd name="T10" fmla="*/ 562 w 1135"/>
                  <a:gd name="T11" fmla="*/ 110 h 1421"/>
                  <a:gd name="T12" fmla="*/ 790 w 1135"/>
                  <a:gd name="T13" fmla="*/ 110 h 1421"/>
                  <a:gd name="T14" fmla="*/ 917 w 1135"/>
                  <a:gd name="T15" fmla="*/ 170 h 1421"/>
                  <a:gd name="T16" fmla="*/ 916 w 1135"/>
                  <a:gd name="T17" fmla="*/ 317 h 1421"/>
                  <a:gd name="T18" fmla="*/ 1134 w 1135"/>
                  <a:gd name="T19" fmla="*/ 320 h 1421"/>
                  <a:gd name="T20" fmla="*/ 1134 w 1135"/>
                  <a:gd name="T21" fmla="*/ 827 h 1421"/>
                  <a:gd name="T22" fmla="*/ 778 w 1135"/>
                  <a:gd name="T23" fmla="*/ 820 h 1421"/>
                  <a:gd name="T24" fmla="*/ 711 w 1135"/>
                  <a:gd name="T25" fmla="*/ 698 h 1421"/>
                  <a:gd name="T26" fmla="*/ 611 w 1135"/>
                  <a:gd name="T27" fmla="*/ 715 h 1421"/>
                  <a:gd name="T28" fmla="*/ 606 w 1135"/>
                  <a:gd name="T29" fmla="*/ 1409 h 1421"/>
                  <a:gd name="T30" fmla="*/ 322 w 1135"/>
                  <a:gd name="T31" fmla="*/ 1420 h 1421"/>
                  <a:gd name="T32" fmla="*/ 322 w 1135"/>
                  <a:gd name="T33" fmla="*/ 387 h 1421"/>
                  <a:gd name="T34" fmla="*/ 206 w 1135"/>
                  <a:gd name="T35" fmla="*/ 381 h 1421"/>
                  <a:gd name="T36" fmla="*/ 0 w 1135"/>
                  <a:gd name="T37" fmla="*/ 326 h 1421"/>
                  <a:gd name="T38" fmla="*/ 6 w 1135"/>
                  <a:gd name="T39" fmla="*/ 187 h 1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35" h="1421">
                    <a:moveTo>
                      <a:pt x="6" y="187"/>
                    </a:moveTo>
                    <a:lnTo>
                      <a:pt x="127" y="107"/>
                    </a:lnTo>
                    <a:lnTo>
                      <a:pt x="353" y="108"/>
                    </a:lnTo>
                    <a:lnTo>
                      <a:pt x="401" y="0"/>
                    </a:lnTo>
                    <a:lnTo>
                      <a:pt x="521" y="0"/>
                    </a:lnTo>
                    <a:lnTo>
                      <a:pt x="562" y="110"/>
                    </a:lnTo>
                    <a:lnTo>
                      <a:pt x="790" y="110"/>
                    </a:lnTo>
                    <a:lnTo>
                      <a:pt x="917" y="170"/>
                    </a:lnTo>
                    <a:lnTo>
                      <a:pt x="916" y="317"/>
                    </a:lnTo>
                    <a:lnTo>
                      <a:pt x="1134" y="320"/>
                    </a:lnTo>
                    <a:lnTo>
                      <a:pt x="1134" y="827"/>
                    </a:lnTo>
                    <a:lnTo>
                      <a:pt x="778" y="820"/>
                    </a:lnTo>
                    <a:lnTo>
                      <a:pt x="711" y="698"/>
                    </a:lnTo>
                    <a:lnTo>
                      <a:pt x="611" y="715"/>
                    </a:lnTo>
                    <a:lnTo>
                      <a:pt x="606" y="1409"/>
                    </a:lnTo>
                    <a:lnTo>
                      <a:pt x="322" y="1420"/>
                    </a:lnTo>
                    <a:lnTo>
                      <a:pt x="322" y="387"/>
                    </a:lnTo>
                    <a:lnTo>
                      <a:pt x="206" y="381"/>
                    </a:lnTo>
                    <a:lnTo>
                      <a:pt x="0" y="326"/>
                    </a:lnTo>
                    <a:lnTo>
                      <a:pt x="6" y="187"/>
                    </a:lnTo>
                  </a:path>
                </a:pathLst>
              </a:custGeom>
              <a:solidFill>
                <a:srgbClr val="99CC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375" name="Freeform 1151"/>
              <p:cNvSpPr>
                <a:spLocks/>
              </p:cNvSpPr>
              <p:nvPr/>
            </p:nvSpPr>
            <p:spPr bwMode="auto">
              <a:xfrm>
                <a:off x="813" y="2672"/>
                <a:ext cx="975" cy="890"/>
              </a:xfrm>
              <a:custGeom>
                <a:avLst/>
                <a:gdLst>
                  <a:gd name="T0" fmla="*/ 2 w 975"/>
                  <a:gd name="T1" fmla="*/ 0 h 890"/>
                  <a:gd name="T2" fmla="*/ 546 w 975"/>
                  <a:gd name="T3" fmla="*/ 84 h 890"/>
                  <a:gd name="T4" fmla="*/ 546 w 975"/>
                  <a:gd name="T5" fmla="*/ 495 h 890"/>
                  <a:gd name="T6" fmla="*/ 591 w 975"/>
                  <a:gd name="T7" fmla="*/ 495 h 890"/>
                  <a:gd name="T8" fmla="*/ 606 w 975"/>
                  <a:gd name="T9" fmla="*/ 718 h 890"/>
                  <a:gd name="T10" fmla="*/ 738 w 975"/>
                  <a:gd name="T11" fmla="*/ 718 h 890"/>
                  <a:gd name="T12" fmla="*/ 757 w 975"/>
                  <a:gd name="T13" fmla="*/ 499 h 890"/>
                  <a:gd name="T14" fmla="*/ 790 w 975"/>
                  <a:gd name="T15" fmla="*/ 500 h 890"/>
                  <a:gd name="T16" fmla="*/ 824 w 975"/>
                  <a:gd name="T17" fmla="*/ 372 h 890"/>
                  <a:gd name="T18" fmla="*/ 930 w 975"/>
                  <a:gd name="T19" fmla="*/ 383 h 890"/>
                  <a:gd name="T20" fmla="*/ 974 w 975"/>
                  <a:gd name="T21" fmla="*/ 539 h 890"/>
                  <a:gd name="T22" fmla="*/ 919 w 975"/>
                  <a:gd name="T23" fmla="*/ 889 h 890"/>
                  <a:gd name="T24" fmla="*/ 808 w 975"/>
                  <a:gd name="T25" fmla="*/ 883 h 890"/>
                  <a:gd name="T26" fmla="*/ 808 w 975"/>
                  <a:gd name="T27" fmla="*/ 717 h 890"/>
                  <a:gd name="T28" fmla="*/ 790 w 975"/>
                  <a:gd name="T29" fmla="*/ 716 h 890"/>
                  <a:gd name="T30" fmla="*/ 651 w 975"/>
                  <a:gd name="T31" fmla="*/ 716 h 890"/>
                  <a:gd name="T32" fmla="*/ 617 w 975"/>
                  <a:gd name="T33" fmla="*/ 718 h 890"/>
                  <a:gd name="T34" fmla="*/ 535 w 975"/>
                  <a:gd name="T35" fmla="*/ 717 h 890"/>
                  <a:gd name="T36" fmla="*/ 535 w 975"/>
                  <a:gd name="T37" fmla="*/ 883 h 890"/>
                  <a:gd name="T38" fmla="*/ 446 w 975"/>
                  <a:gd name="T39" fmla="*/ 883 h 890"/>
                  <a:gd name="T40" fmla="*/ 352 w 975"/>
                  <a:gd name="T41" fmla="*/ 495 h 890"/>
                  <a:gd name="T42" fmla="*/ 0 w 975"/>
                  <a:gd name="T43" fmla="*/ 506 h 890"/>
                  <a:gd name="T44" fmla="*/ 2 w 975"/>
                  <a:gd name="T45" fmla="*/ 0 h 8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75" h="890">
                    <a:moveTo>
                      <a:pt x="2" y="0"/>
                    </a:moveTo>
                    <a:lnTo>
                      <a:pt x="546" y="84"/>
                    </a:lnTo>
                    <a:lnTo>
                      <a:pt x="546" y="495"/>
                    </a:lnTo>
                    <a:lnTo>
                      <a:pt x="591" y="495"/>
                    </a:lnTo>
                    <a:lnTo>
                      <a:pt x="606" y="718"/>
                    </a:lnTo>
                    <a:lnTo>
                      <a:pt x="738" y="718"/>
                    </a:lnTo>
                    <a:lnTo>
                      <a:pt x="757" y="499"/>
                    </a:lnTo>
                    <a:lnTo>
                      <a:pt x="790" y="500"/>
                    </a:lnTo>
                    <a:lnTo>
                      <a:pt x="824" y="372"/>
                    </a:lnTo>
                    <a:lnTo>
                      <a:pt x="930" y="383"/>
                    </a:lnTo>
                    <a:lnTo>
                      <a:pt x="974" y="539"/>
                    </a:lnTo>
                    <a:lnTo>
                      <a:pt x="919" y="889"/>
                    </a:lnTo>
                    <a:lnTo>
                      <a:pt x="808" y="883"/>
                    </a:lnTo>
                    <a:lnTo>
                      <a:pt x="808" y="717"/>
                    </a:lnTo>
                    <a:lnTo>
                      <a:pt x="790" y="716"/>
                    </a:lnTo>
                    <a:lnTo>
                      <a:pt x="651" y="716"/>
                    </a:lnTo>
                    <a:lnTo>
                      <a:pt x="617" y="718"/>
                    </a:lnTo>
                    <a:lnTo>
                      <a:pt x="535" y="717"/>
                    </a:lnTo>
                    <a:lnTo>
                      <a:pt x="535" y="883"/>
                    </a:lnTo>
                    <a:lnTo>
                      <a:pt x="446" y="883"/>
                    </a:lnTo>
                    <a:lnTo>
                      <a:pt x="352" y="495"/>
                    </a:lnTo>
                    <a:lnTo>
                      <a:pt x="0" y="506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3399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376" name="Freeform 1152"/>
              <p:cNvSpPr>
                <a:spLocks/>
              </p:cNvSpPr>
              <p:nvPr/>
            </p:nvSpPr>
            <p:spPr bwMode="auto">
              <a:xfrm>
                <a:off x="1597" y="2305"/>
                <a:ext cx="124" cy="117"/>
              </a:xfrm>
              <a:custGeom>
                <a:avLst/>
                <a:gdLst>
                  <a:gd name="T0" fmla="*/ 6 w 124"/>
                  <a:gd name="T1" fmla="*/ 22 h 117"/>
                  <a:gd name="T2" fmla="*/ 112 w 124"/>
                  <a:gd name="T3" fmla="*/ 0 h 117"/>
                  <a:gd name="T4" fmla="*/ 123 w 124"/>
                  <a:gd name="T5" fmla="*/ 91 h 117"/>
                  <a:gd name="T6" fmla="*/ 0 w 124"/>
                  <a:gd name="T7" fmla="*/ 11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4" h="117">
                    <a:moveTo>
                      <a:pt x="6" y="22"/>
                    </a:moveTo>
                    <a:lnTo>
                      <a:pt x="112" y="0"/>
                    </a:lnTo>
                    <a:lnTo>
                      <a:pt x="123" y="91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969696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377" name="Freeform 1153"/>
              <p:cNvSpPr>
                <a:spLocks/>
              </p:cNvSpPr>
              <p:nvPr/>
            </p:nvSpPr>
            <p:spPr bwMode="auto">
              <a:xfrm>
                <a:off x="1256" y="2338"/>
                <a:ext cx="120" cy="105"/>
              </a:xfrm>
              <a:custGeom>
                <a:avLst/>
                <a:gdLst>
                  <a:gd name="T0" fmla="*/ 0 w 120"/>
                  <a:gd name="T1" fmla="*/ 10 h 105"/>
                  <a:gd name="T2" fmla="*/ 119 w 120"/>
                  <a:gd name="T3" fmla="*/ 0 h 105"/>
                  <a:gd name="T4" fmla="*/ 119 w 120"/>
                  <a:gd name="T5" fmla="*/ 88 h 105"/>
                  <a:gd name="T6" fmla="*/ 12 w 120"/>
                  <a:gd name="T7" fmla="*/ 104 h 105"/>
                  <a:gd name="T8" fmla="*/ 0 w 120"/>
                  <a:gd name="T9" fmla="*/ 1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05">
                    <a:moveTo>
                      <a:pt x="0" y="10"/>
                    </a:moveTo>
                    <a:lnTo>
                      <a:pt x="119" y="0"/>
                    </a:lnTo>
                    <a:lnTo>
                      <a:pt x="119" y="88"/>
                    </a:lnTo>
                    <a:lnTo>
                      <a:pt x="12" y="104"/>
                    </a:lnTo>
                    <a:lnTo>
                      <a:pt x="0" y="10"/>
                    </a:lnTo>
                  </a:path>
                </a:pathLst>
              </a:custGeom>
              <a:solidFill>
                <a:srgbClr val="969696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378" name="Freeform 1154"/>
              <p:cNvSpPr>
                <a:spLocks/>
              </p:cNvSpPr>
              <p:nvPr/>
            </p:nvSpPr>
            <p:spPr bwMode="auto">
              <a:xfrm>
                <a:off x="993" y="2442"/>
                <a:ext cx="377" cy="103"/>
              </a:xfrm>
              <a:custGeom>
                <a:avLst/>
                <a:gdLst>
                  <a:gd name="T0" fmla="*/ 376 w 377"/>
                  <a:gd name="T1" fmla="*/ 0 h 103"/>
                  <a:gd name="T2" fmla="*/ 156 w 377"/>
                  <a:gd name="T3" fmla="*/ 0 h 103"/>
                  <a:gd name="T4" fmla="*/ 71 w 377"/>
                  <a:gd name="T5" fmla="*/ 59 h 103"/>
                  <a:gd name="T6" fmla="*/ 2 w 377"/>
                  <a:gd name="T7" fmla="*/ 67 h 103"/>
                  <a:gd name="T8" fmla="*/ 2 w 377"/>
                  <a:gd name="T9" fmla="*/ 96 h 103"/>
                  <a:gd name="T10" fmla="*/ 0 w 377"/>
                  <a:gd name="T11" fmla="*/ 102 h 103"/>
                  <a:gd name="T12" fmla="*/ 56 w 377"/>
                  <a:gd name="T13" fmla="*/ 102 h 103"/>
                  <a:gd name="T14" fmla="*/ 67 w 377"/>
                  <a:gd name="T15" fmla="*/ 97 h 103"/>
                  <a:gd name="T16" fmla="*/ 157 w 377"/>
                  <a:gd name="T17" fmla="*/ 35 h 103"/>
                  <a:gd name="T18" fmla="*/ 376 w 377"/>
                  <a:gd name="T19" fmla="*/ 35 h 103"/>
                  <a:gd name="T20" fmla="*/ 376 w 377"/>
                  <a:gd name="T21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7" h="103">
                    <a:moveTo>
                      <a:pt x="376" y="0"/>
                    </a:moveTo>
                    <a:lnTo>
                      <a:pt x="156" y="0"/>
                    </a:lnTo>
                    <a:lnTo>
                      <a:pt x="71" y="59"/>
                    </a:lnTo>
                    <a:lnTo>
                      <a:pt x="2" y="67"/>
                    </a:lnTo>
                    <a:lnTo>
                      <a:pt x="2" y="96"/>
                    </a:lnTo>
                    <a:lnTo>
                      <a:pt x="0" y="102"/>
                    </a:lnTo>
                    <a:lnTo>
                      <a:pt x="56" y="102"/>
                    </a:lnTo>
                    <a:lnTo>
                      <a:pt x="67" y="97"/>
                    </a:lnTo>
                    <a:lnTo>
                      <a:pt x="157" y="35"/>
                    </a:lnTo>
                    <a:lnTo>
                      <a:pt x="376" y="35"/>
                    </a:lnTo>
                    <a:lnTo>
                      <a:pt x="376" y="0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379" name="Freeform 1155"/>
              <p:cNvSpPr>
                <a:spLocks/>
              </p:cNvSpPr>
              <p:nvPr/>
            </p:nvSpPr>
            <p:spPr bwMode="auto">
              <a:xfrm>
                <a:off x="1602" y="2442"/>
                <a:ext cx="378" cy="103"/>
              </a:xfrm>
              <a:custGeom>
                <a:avLst/>
                <a:gdLst>
                  <a:gd name="T0" fmla="*/ 0 w 378"/>
                  <a:gd name="T1" fmla="*/ 0 h 103"/>
                  <a:gd name="T2" fmla="*/ 219 w 378"/>
                  <a:gd name="T3" fmla="*/ 0 h 103"/>
                  <a:gd name="T4" fmla="*/ 306 w 378"/>
                  <a:gd name="T5" fmla="*/ 59 h 103"/>
                  <a:gd name="T6" fmla="*/ 375 w 378"/>
                  <a:gd name="T7" fmla="*/ 67 h 103"/>
                  <a:gd name="T8" fmla="*/ 375 w 378"/>
                  <a:gd name="T9" fmla="*/ 96 h 103"/>
                  <a:gd name="T10" fmla="*/ 377 w 378"/>
                  <a:gd name="T11" fmla="*/ 102 h 103"/>
                  <a:gd name="T12" fmla="*/ 321 w 378"/>
                  <a:gd name="T13" fmla="*/ 102 h 103"/>
                  <a:gd name="T14" fmla="*/ 309 w 378"/>
                  <a:gd name="T15" fmla="*/ 97 h 103"/>
                  <a:gd name="T16" fmla="*/ 217 w 378"/>
                  <a:gd name="T17" fmla="*/ 35 h 103"/>
                  <a:gd name="T18" fmla="*/ 0 w 378"/>
                  <a:gd name="T19" fmla="*/ 35 h 103"/>
                  <a:gd name="T20" fmla="*/ 0 w 378"/>
                  <a:gd name="T21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8" h="103">
                    <a:moveTo>
                      <a:pt x="0" y="0"/>
                    </a:moveTo>
                    <a:lnTo>
                      <a:pt x="219" y="0"/>
                    </a:lnTo>
                    <a:lnTo>
                      <a:pt x="306" y="59"/>
                    </a:lnTo>
                    <a:lnTo>
                      <a:pt x="375" y="67"/>
                    </a:lnTo>
                    <a:lnTo>
                      <a:pt x="375" y="96"/>
                    </a:lnTo>
                    <a:lnTo>
                      <a:pt x="377" y="102"/>
                    </a:lnTo>
                    <a:lnTo>
                      <a:pt x="321" y="102"/>
                    </a:lnTo>
                    <a:lnTo>
                      <a:pt x="309" y="97"/>
                    </a:lnTo>
                    <a:lnTo>
                      <a:pt x="217" y="35"/>
                    </a:lnTo>
                    <a:lnTo>
                      <a:pt x="0" y="3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380" name="Freeform 1156"/>
              <p:cNvSpPr>
                <a:spLocks/>
              </p:cNvSpPr>
              <p:nvPr/>
            </p:nvSpPr>
            <p:spPr bwMode="auto">
              <a:xfrm>
                <a:off x="1213" y="2353"/>
                <a:ext cx="100" cy="52"/>
              </a:xfrm>
              <a:custGeom>
                <a:avLst/>
                <a:gdLst>
                  <a:gd name="T0" fmla="*/ 99 w 100"/>
                  <a:gd name="T1" fmla="*/ 51 h 52"/>
                  <a:gd name="T2" fmla="*/ 96 w 100"/>
                  <a:gd name="T3" fmla="*/ 31 h 52"/>
                  <a:gd name="T4" fmla="*/ 85 w 100"/>
                  <a:gd name="T5" fmla="*/ 15 h 52"/>
                  <a:gd name="T6" fmla="*/ 50 w 100"/>
                  <a:gd name="T7" fmla="*/ 0 h 52"/>
                  <a:gd name="T8" fmla="*/ 31 w 100"/>
                  <a:gd name="T9" fmla="*/ 4 h 52"/>
                  <a:gd name="T10" fmla="*/ 15 w 100"/>
                  <a:gd name="T11" fmla="*/ 15 h 52"/>
                  <a:gd name="T12" fmla="*/ 0 w 100"/>
                  <a:gd name="T13" fmla="*/ 51 h 52"/>
                  <a:gd name="T14" fmla="*/ 99 w 100"/>
                  <a:gd name="T15" fmla="*/ 5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0" h="52">
                    <a:moveTo>
                      <a:pt x="99" y="51"/>
                    </a:moveTo>
                    <a:lnTo>
                      <a:pt x="96" y="31"/>
                    </a:lnTo>
                    <a:lnTo>
                      <a:pt x="85" y="15"/>
                    </a:lnTo>
                    <a:lnTo>
                      <a:pt x="50" y="0"/>
                    </a:lnTo>
                    <a:lnTo>
                      <a:pt x="31" y="4"/>
                    </a:lnTo>
                    <a:lnTo>
                      <a:pt x="15" y="15"/>
                    </a:lnTo>
                    <a:lnTo>
                      <a:pt x="0" y="51"/>
                    </a:lnTo>
                    <a:lnTo>
                      <a:pt x="99" y="51"/>
                    </a:lnTo>
                  </a:path>
                </a:pathLst>
              </a:custGeom>
              <a:solidFill>
                <a:schemeClr val="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381" name="Freeform 1157"/>
              <p:cNvSpPr>
                <a:spLocks/>
              </p:cNvSpPr>
              <p:nvPr/>
            </p:nvSpPr>
            <p:spPr bwMode="auto">
              <a:xfrm>
                <a:off x="1658" y="2306"/>
                <a:ext cx="100" cy="102"/>
              </a:xfrm>
              <a:custGeom>
                <a:avLst/>
                <a:gdLst>
                  <a:gd name="T0" fmla="*/ 50 w 100"/>
                  <a:gd name="T1" fmla="*/ 101 h 102"/>
                  <a:gd name="T2" fmla="*/ 15 w 100"/>
                  <a:gd name="T3" fmla="*/ 86 h 102"/>
                  <a:gd name="T4" fmla="*/ 0 w 100"/>
                  <a:gd name="T5" fmla="*/ 51 h 102"/>
                  <a:gd name="T6" fmla="*/ 14 w 100"/>
                  <a:gd name="T7" fmla="*/ 15 h 102"/>
                  <a:gd name="T8" fmla="*/ 50 w 100"/>
                  <a:gd name="T9" fmla="*/ 0 h 102"/>
                  <a:gd name="T10" fmla="*/ 69 w 100"/>
                  <a:gd name="T11" fmla="*/ 4 h 102"/>
                  <a:gd name="T12" fmla="*/ 85 w 100"/>
                  <a:gd name="T13" fmla="*/ 15 h 102"/>
                  <a:gd name="T14" fmla="*/ 99 w 100"/>
                  <a:gd name="T15" fmla="*/ 51 h 102"/>
                  <a:gd name="T16" fmla="*/ 96 w 100"/>
                  <a:gd name="T17" fmla="*/ 70 h 102"/>
                  <a:gd name="T18" fmla="*/ 85 w 100"/>
                  <a:gd name="T19" fmla="*/ 86 h 102"/>
                  <a:gd name="T20" fmla="*/ 50 w 100"/>
                  <a:gd name="T21" fmla="*/ 10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0" h="102">
                    <a:moveTo>
                      <a:pt x="50" y="101"/>
                    </a:moveTo>
                    <a:lnTo>
                      <a:pt x="15" y="86"/>
                    </a:lnTo>
                    <a:lnTo>
                      <a:pt x="0" y="51"/>
                    </a:lnTo>
                    <a:lnTo>
                      <a:pt x="14" y="15"/>
                    </a:lnTo>
                    <a:lnTo>
                      <a:pt x="50" y="0"/>
                    </a:lnTo>
                    <a:lnTo>
                      <a:pt x="69" y="4"/>
                    </a:lnTo>
                    <a:lnTo>
                      <a:pt x="85" y="15"/>
                    </a:lnTo>
                    <a:lnTo>
                      <a:pt x="99" y="51"/>
                    </a:lnTo>
                    <a:lnTo>
                      <a:pt x="96" y="70"/>
                    </a:lnTo>
                    <a:lnTo>
                      <a:pt x="85" y="86"/>
                    </a:lnTo>
                    <a:lnTo>
                      <a:pt x="50" y="101"/>
                    </a:lnTo>
                  </a:path>
                </a:pathLst>
              </a:custGeom>
              <a:solidFill>
                <a:schemeClr val="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382" name="Freeform 1158"/>
              <p:cNvSpPr>
                <a:spLocks/>
              </p:cNvSpPr>
              <p:nvPr/>
            </p:nvSpPr>
            <p:spPr bwMode="auto">
              <a:xfrm>
                <a:off x="813" y="3064"/>
                <a:ext cx="431" cy="537"/>
              </a:xfrm>
              <a:custGeom>
                <a:avLst/>
                <a:gdLst>
                  <a:gd name="T0" fmla="*/ 368 w 431"/>
                  <a:gd name="T1" fmla="*/ 511 h 537"/>
                  <a:gd name="T2" fmla="*/ 368 w 431"/>
                  <a:gd name="T3" fmla="*/ 458 h 537"/>
                  <a:gd name="T4" fmla="*/ 388 w 431"/>
                  <a:gd name="T5" fmla="*/ 444 h 537"/>
                  <a:gd name="T6" fmla="*/ 368 w 431"/>
                  <a:gd name="T7" fmla="*/ 433 h 537"/>
                  <a:gd name="T8" fmla="*/ 404 w 431"/>
                  <a:gd name="T9" fmla="*/ 411 h 537"/>
                  <a:gd name="T10" fmla="*/ 404 w 431"/>
                  <a:gd name="T11" fmla="*/ 407 h 537"/>
                  <a:gd name="T12" fmla="*/ 368 w 431"/>
                  <a:gd name="T13" fmla="*/ 386 h 537"/>
                  <a:gd name="T14" fmla="*/ 404 w 431"/>
                  <a:gd name="T15" fmla="*/ 364 h 537"/>
                  <a:gd name="T16" fmla="*/ 404 w 431"/>
                  <a:gd name="T17" fmla="*/ 360 h 537"/>
                  <a:gd name="T18" fmla="*/ 368 w 431"/>
                  <a:gd name="T19" fmla="*/ 338 h 537"/>
                  <a:gd name="T20" fmla="*/ 404 w 431"/>
                  <a:gd name="T21" fmla="*/ 316 h 537"/>
                  <a:gd name="T22" fmla="*/ 404 w 431"/>
                  <a:gd name="T23" fmla="*/ 312 h 537"/>
                  <a:gd name="T24" fmla="*/ 368 w 431"/>
                  <a:gd name="T25" fmla="*/ 291 h 537"/>
                  <a:gd name="T26" fmla="*/ 404 w 431"/>
                  <a:gd name="T27" fmla="*/ 269 h 537"/>
                  <a:gd name="T28" fmla="*/ 404 w 431"/>
                  <a:gd name="T29" fmla="*/ 265 h 537"/>
                  <a:gd name="T30" fmla="*/ 368 w 431"/>
                  <a:gd name="T31" fmla="*/ 244 h 537"/>
                  <a:gd name="T32" fmla="*/ 404 w 431"/>
                  <a:gd name="T33" fmla="*/ 222 h 537"/>
                  <a:gd name="T34" fmla="*/ 404 w 431"/>
                  <a:gd name="T35" fmla="*/ 114 h 537"/>
                  <a:gd name="T36" fmla="*/ 430 w 431"/>
                  <a:gd name="T37" fmla="*/ 55 h 537"/>
                  <a:gd name="T38" fmla="*/ 430 w 431"/>
                  <a:gd name="T39" fmla="*/ 0 h 537"/>
                  <a:gd name="T40" fmla="*/ 383 w 431"/>
                  <a:gd name="T41" fmla="*/ 0 h 537"/>
                  <a:gd name="T42" fmla="*/ 383 w 431"/>
                  <a:gd name="T43" fmla="*/ 16 h 537"/>
                  <a:gd name="T44" fmla="*/ 382 w 431"/>
                  <a:gd name="T45" fmla="*/ 28 h 537"/>
                  <a:gd name="T46" fmla="*/ 380 w 431"/>
                  <a:gd name="T47" fmla="*/ 37 h 537"/>
                  <a:gd name="T48" fmla="*/ 372 w 431"/>
                  <a:gd name="T49" fmla="*/ 49 h 537"/>
                  <a:gd name="T50" fmla="*/ 361 w 431"/>
                  <a:gd name="T51" fmla="*/ 55 h 537"/>
                  <a:gd name="T52" fmla="*/ 38 w 431"/>
                  <a:gd name="T53" fmla="*/ 64 h 537"/>
                  <a:gd name="T54" fmla="*/ 0 w 431"/>
                  <a:gd name="T55" fmla="*/ 98 h 537"/>
                  <a:gd name="T56" fmla="*/ 0 w 431"/>
                  <a:gd name="T57" fmla="*/ 136 h 537"/>
                  <a:gd name="T58" fmla="*/ 45 w 431"/>
                  <a:gd name="T59" fmla="*/ 136 h 537"/>
                  <a:gd name="T60" fmla="*/ 45 w 431"/>
                  <a:gd name="T61" fmla="*/ 186 h 537"/>
                  <a:gd name="T62" fmla="*/ 0 w 431"/>
                  <a:gd name="T63" fmla="*/ 186 h 537"/>
                  <a:gd name="T64" fmla="*/ 0 w 431"/>
                  <a:gd name="T65" fmla="*/ 267 h 537"/>
                  <a:gd name="T66" fmla="*/ 44 w 431"/>
                  <a:gd name="T67" fmla="*/ 267 h 537"/>
                  <a:gd name="T68" fmla="*/ 66 w 431"/>
                  <a:gd name="T69" fmla="*/ 221 h 537"/>
                  <a:gd name="T70" fmla="*/ 107 w 431"/>
                  <a:gd name="T71" fmla="*/ 221 h 537"/>
                  <a:gd name="T72" fmla="*/ 107 w 431"/>
                  <a:gd name="T73" fmla="*/ 327 h 537"/>
                  <a:gd name="T74" fmla="*/ 166 w 431"/>
                  <a:gd name="T75" fmla="*/ 327 h 537"/>
                  <a:gd name="T76" fmla="*/ 166 w 431"/>
                  <a:gd name="T77" fmla="*/ 164 h 537"/>
                  <a:gd name="T78" fmla="*/ 282 w 431"/>
                  <a:gd name="T79" fmla="*/ 164 h 537"/>
                  <a:gd name="T80" fmla="*/ 282 w 431"/>
                  <a:gd name="T81" fmla="*/ 145 h 537"/>
                  <a:gd name="T82" fmla="*/ 294 w 431"/>
                  <a:gd name="T83" fmla="*/ 145 h 537"/>
                  <a:gd name="T84" fmla="*/ 310 w 431"/>
                  <a:gd name="T85" fmla="*/ 161 h 537"/>
                  <a:gd name="T86" fmla="*/ 310 w 431"/>
                  <a:gd name="T87" fmla="*/ 536 h 537"/>
                  <a:gd name="T88" fmla="*/ 393 w 431"/>
                  <a:gd name="T89" fmla="*/ 536 h 537"/>
                  <a:gd name="T90" fmla="*/ 368 w 431"/>
                  <a:gd name="T91" fmla="*/ 511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31" h="537">
                    <a:moveTo>
                      <a:pt x="368" y="511"/>
                    </a:moveTo>
                    <a:lnTo>
                      <a:pt x="368" y="458"/>
                    </a:lnTo>
                    <a:lnTo>
                      <a:pt x="388" y="444"/>
                    </a:lnTo>
                    <a:lnTo>
                      <a:pt x="368" y="433"/>
                    </a:lnTo>
                    <a:lnTo>
                      <a:pt x="404" y="411"/>
                    </a:lnTo>
                    <a:lnTo>
                      <a:pt x="404" y="407"/>
                    </a:lnTo>
                    <a:lnTo>
                      <a:pt x="368" y="386"/>
                    </a:lnTo>
                    <a:lnTo>
                      <a:pt x="404" y="364"/>
                    </a:lnTo>
                    <a:lnTo>
                      <a:pt x="404" y="360"/>
                    </a:lnTo>
                    <a:lnTo>
                      <a:pt x="368" y="338"/>
                    </a:lnTo>
                    <a:lnTo>
                      <a:pt x="404" y="316"/>
                    </a:lnTo>
                    <a:lnTo>
                      <a:pt x="404" y="312"/>
                    </a:lnTo>
                    <a:lnTo>
                      <a:pt x="368" y="291"/>
                    </a:lnTo>
                    <a:lnTo>
                      <a:pt x="404" y="269"/>
                    </a:lnTo>
                    <a:lnTo>
                      <a:pt x="404" y="265"/>
                    </a:lnTo>
                    <a:lnTo>
                      <a:pt x="368" y="244"/>
                    </a:lnTo>
                    <a:lnTo>
                      <a:pt x="404" y="222"/>
                    </a:lnTo>
                    <a:lnTo>
                      <a:pt x="404" y="114"/>
                    </a:lnTo>
                    <a:lnTo>
                      <a:pt x="430" y="55"/>
                    </a:lnTo>
                    <a:lnTo>
                      <a:pt x="430" y="0"/>
                    </a:lnTo>
                    <a:lnTo>
                      <a:pt x="383" y="0"/>
                    </a:lnTo>
                    <a:lnTo>
                      <a:pt x="383" y="16"/>
                    </a:lnTo>
                    <a:lnTo>
                      <a:pt x="382" y="28"/>
                    </a:lnTo>
                    <a:lnTo>
                      <a:pt x="380" y="37"/>
                    </a:lnTo>
                    <a:lnTo>
                      <a:pt x="372" y="49"/>
                    </a:lnTo>
                    <a:lnTo>
                      <a:pt x="361" y="55"/>
                    </a:lnTo>
                    <a:lnTo>
                      <a:pt x="38" y="64"/>
                    </a:lnTo>
                    <a:lnTo>
                      <a:pt x="0" y="98"/>
                    </a:lnTo>
                    <a:lnTo>
                      <a:pt x="0" y="136"/>
                    </a:lnTo>
                    <a:lnTo>
                      <a:pt x="45" y="136"/>
                    </a:lnTo>
                    <a:lnTo>
                      <a:pt x="45" y="186"/>
                    </a:lnTo>
                    <a:lnTo>
                      <a:pt x="0" y="186"/>
                    </a:lnTo>
                    <a:lnTo>
                      <a:pt x="0" y="267"/>
                    </a:lnTo>
                    <a:lnTo>
                      <a:pt x="44" y="267"/>
                    </a:lnTo>
                    <a:lnTo>
                      <a:pt x="66" y="221"/>
                    </a:lnTo>
                    <a:lnTo>
                      <a:pt x="107" y="221"/>
                    </a:lnTo>
                    <a:lnTo>
                      <a:pt x="107" y="327"/>
                    </a:lnTo>
                    <a:lnTo>
                      <a:pt x="166" y="327"/>
                    </a:lnTo>
                    <a:lnTo>
                      <a:pt x="166" y="164"/>
                    </a:lnTo>
                    <a:lnTo>
                      <a:pt x="282" y="164"/>
                    </a:lnTo>
                    <a:lnTo>
                      <a:pt x="282" y="145"/>
                    </a:lnTo>
                    <a:lnTo>
                      <a:pt x="294" y="145"/>
                    </a:lnTo>
                    <a:lnTo>
                      <a:pt x="310" y="161"/>
                    </a:lnTo>
                    <a:lnTo>
                      <a:pt x="310" y="536"/>
                    </a:lnTo>
                    <a:lnTo>
                      <a:pt x="393" y="536"/>
                    </a:lnTo>
                    <a:lnTo>
                      <a:pt x="368" y="511"/>
                    </a:lnTo>
                  </a:path>
                </a:pathLst>
              </a:custGeom>
              <a:solidFill>
                <a:srgbClr val="CBCBCB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383" name="Freeform 1159"/>
              <p:cNvSpPr>
                <a:spLocks/>
              </p:cNvSpPr>
              <p:nvPr/>
            </p:nvSpPr>
            <p:spPr bwMode="auto">
              <a:xfrm>
                <a:off x="813" y="2509"/>
                <a:ext cx="623" cy="617"/>
              </a:xfrm>
              <a:custGeom>
                <a:avLst/>
                <a:gdLst>
                  <a:gd name="T0" fmla="*/ 430 w 623"/>
                  <a:gd name="T1" fmla="*/ 290 h 617"/>
                  <a:gd name="T2" fmla="*/ 383 w 623"/>
                  <a:gd name="T3" fmla="*/ 290 h 617"/>
                  <a:gd name="T4" fmla="*/ 383 w 623"/>
                  <a:gd name="T5" fmla="*/ 273 h 617"/>
                  <a:gd name="T6" fmla="*/ 382 w 623"/>
                  <a:gd name="T7" fmla="*/ 262 h 617"/>
                  <a:gd name="T8" fmla="*/ 380 w 623"/>
                  <a:gd name="T9" fmla="*/ 253 h 617"/>
                  <a:gd name="T10" fmla="*/ 372 w 623"/>
                  <a:gd name="T11" fmla="*/ 241 h 617"/>
                  <a:gd name="T12" fmla="*/ 361 w 623"/>
                  <a:gd name="T13" fmla="*/ 235 h 617"/>
                  <a:gd name="T14" fmla="*/ 38 w 623"/>
                  <a:gd name="T15" fmla="*/ 226 h 617"/>
                  <a:gd name="T16" fmla="*/ 0 w 623"/>
                  <a:gd name="T17" fmla="*/ 192 h 617"/>
                  <a:gd name="T18" fmla="*/ 0 w 623"/>
                  <a:gd name="T19" fmla="*/ 146 h 617"/>
                  <a:gd name="T20" fmla="*/ 45 w 623"/>
                  <a:gd name="T21" fmla="*/ 146 h 617"/>
                  <a:gd name="T22" fmla="*/ 45 w 623"/>
                  <a:gd name="T23" fmla="*/ 97 h 617"/>
                  <a:gd name="T24" fmla="*/ 0 w 623"/>
                  <a:gd name="T25" fmla="*/ 97 h 617"/>
                  <a:gd name="T26" fmla="*/ 0 w 623"/>
                  <a:gd name="T27" fmla="*/ 22 h 617"/>
                  <a:gd name="T28" fmla="*/ 44 w 623"/>
                  <a:gd name="T29" fmla="*/ 22 h 617"/>
                  <a:gd name="T30" fmla="*/ 66 w 623"/>
                  <a:gd name="T31" fmla="*/ 68 h 617"/>
                  <a:gd name="T32" fmla="*/ 107 w 623"/>
                  <a:gd name="T33" fmla="*/ 68 h 617"/>
                  <a:gd name="T34" fmla="*/ 107 w 623"/>
                  <a:gd name="T35" fmla="*/ 0 h 617"/>
                  <a:gd name="T36" fmla="*/ 162 w 623"/>
                  <a:gd name="T37" fmla="*/ 0 h 617"/>
                  <a:gd name="T38" fmla="*/ 162 w 623"/>
                  <a:gd name="T39" fmla="*/ 29 h 617"/>
                  <a:gd name="T40" fmla="*/ 190 w 623"/>
                  <a:gd name="T41" fmla="*/ 29 h 617"/>
                  <a:gd name="T42" fmla="*/ 197 w 623"/>
                  <a:gd name="T43" fmla="*/ 16 h 617"/>
                  <a:gd name="T44" fmla="*/ 208 w 623"/>
                  <a:gd name="T45" fmla="*/ 16 h 617"/>
                  <a:gd name="T46" fmla="*/ 212 w 623"/>
                  <a:gd name="T47" fmla="*/ 29 h 617"/>
                  <a:gd name="T48" fmla="*/ 215 w 623"/>
                  <a:gd name="T49" fmla="*/ 29 h 617"/>
                  <a:gd name="T50" fmla="*/ 222 w 623"/>
                  <a:gd name="T51" fmla="*/ 16 h 617"/>
                  <a:gd name="T52" fmla="*/ 232 w 623"/>
                  <a:gd name="T53" fmla="*/ 16 h 617"/>
                  <a:gd name="T54" fmla="*/ 237 w 623"/>
                  <a:gd name="T55" fmla="*/ 29 h 617"/>
                  <a:gd name="T56" fmla="*/ 247 w 623"/>
                  <a:gd name="T57" fmla="*/ 29 h 617"/>
                  <a:gd name="T58" fmla="*/ 247 w 623"/>
                  <a:gd name="T59" fmla="*/ 128 h 617"/>
                  <a:gd name="T60" fmla="*/ 269 w 623"/>
                  <a:gd name="T61" fmla="*/ 144 h 617"/>
                  <a:gd name="T62" fmla="*/ 391 w 623"/>
                  <a:gd name="T63" fmla="*/ 144 h 617"/>
                  <a:gd name="T64" fmla="*/ 457 w 623"/>
                  <a:gd name="T65" fmla="*/ 206 h 617"/>
                  <a:gd name="T66" fmla="*/ 496 w 623"/>
                  <a:gd name="T67" fmla="*/ 206 h 617"/>
                  <a:gd name="T68" fmla="*/ 506 w 623"/>
                  <a:gd name="T69" fmla="*/ 203 h 617"/>
                  <a:gd name="T70" fmla="*/ 518 w 623"/>
                  <a:gd name="T71" fmla="*/ 173 h 617"/>
                  <a:gd name="T72" fmla="*/ 525 w 623"/>
                  <a:gd name="T73" fmla="*/ 106 h 617"/>
                  <a:gd name="T74" fmla="*/ 622 w 623"/>
                  <a:gd name="T75" fmla="*/ 106 h 617"/>
                  <a:gd name="T76" fmla="*/ 622 w 623"/>
                  <a:gd name="T77" fmla="*/ 149 h 617"/>
                  <a:gd name="T78" fmla="*/ 589 w 623"/>
                  <a:gd name="T79" fmla="*/ 149 h 617"/>
                  <a:gd name="T80" fmla="*/ 579 w 623"/>
                  <a:gd name="T81" fmla="*/ 165 h 617"/>
                  <a:gd name="T82" fmla="*/ 579 w 623"/>
                  <a:gd name="T83" fmla="*/ 290 h 617"/>
                  <a:gd name="T84" fmla="*/ 556 w 623"/>
                  <a:gd name="T85" fmla="*/ 313 h 617"/>
                  <a:gd name="T86" fmla="*/ 556 w 623"/>
                  <a:gd name="T87" fmla="*/ 615 h 617"/>
                  <a:gd name="T88" fmla="*/ 539 w 623"/>
                  <a:gd name="T89" fmla="*/ 616 h 617"/>
                  <a:gd name="T90" fmla="*/ 515 w 623"/>
                  <a:gd name="T91" fmla="*/ 590 h 617"/>
                  <a:gd name="T92" fmla="*/ 515 w 623"/>
                  <a:gd name="T93" fmla="*/ 280 h 617"/>
                  <a:gd name="T94" fmla="*/ 499 w 623"/>
                  <a:gd name="T95" fmla="*/ 264 h 617"/>
                  <a:gd name="T96" fmla="*/ 451 w 623"/>
                  <a:gd name="T97" fmla="*/ 264 h 617"/>
                  <a:gd name="T98" fmla="*/ 438 w 623"/>
                  <a:gd name="T99" fmla="*/ 276 h 617"/>
                  <a:gd name="T100" fmla="*/ 438 w 623"/>
                  <a:gd name="T101" fmla="*/ 290 h 617"/>
                  <a:gd name="T102" fmla="*/ 430 w 623"/>
                  <a:gd name="T103" fmla="*/ 29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23" h="617">
                    <a:moveTo>
                      <a:pt x="430" y="290"/>
                    </a:moveTo>
                    <a:lnTo>
                      <a:pt x="383" y="290"/>
                    </a:lnTo>
                    <a:lnTo>
                      <a:pt x="383" y="273"/>
                    </a:lnTo>
                    <a:lnTo>
                      <a:pt x="382" y="262"/>
                    </a:lnTo>
                    <a:lnTo>
                      <a:pt x="380" y="253"/>
                    </a:lnTo>
                    <a:lnTo>
                      <a:pt x="372" y="241"/>
                    </a:lnTo>
                    <a:lnTo>
                      <a:pt x="361" y="235"/>
                    </a:lnTo>
                    <a:lnTo>
                      <a:pt x="38" y="226"/>
                    </a:lnTo>
                    <a:lnTo>
                      <a:pt x="0" y="192"/>
                    </a:lnTo>
                    <a:lnTo>
                      <a:pt x="0" y="146"/>
                    </a:lnTo>
                    <a:lnTo>
                      <a:pt x="45" y="146"/>
                    </a:lnTo>
                    <a:lnTo>
                      <a:pt x="45" y="97"/>
                    </a:lnTo>
                    <a:lnTo>
                      <a:pt x="0" y="97"/>
                    </a:lnTo>
                    <a:lnTo>
                      <a:pt x="0" y="22"/>
                    </a:lnTo>
                    <a:lnTo>
                      <a:pt x="44" y="22"/>
                    </a:lnTo>
                    <a:lnTo>
                      <a:pt x="66" y="68"/>
                    </a:lnTo>
                    <a:lnTo>
                      <a:pt x="107" y="68"/>
                    </a:lnTo>
                    <a:lnTo>
                      <a:pt x="107" y="0"/>
                    </a:lnTo>
                    <a:lnTo>
                      <a:pt x="162" y="0"/>
                    </a:lnTo>
                    <a:lnTo>
                      <a:pt x="162" y="29"/>
                    </a:lnTo>
                    <a:lnTo>
                      <a:pt x="190" y="29"/>
                    </a:lnTo>
                    <a:lnTo>
                      <a:pt x="197" y="16"/>
                    </a:lnTo>
                    <a:lnTo>
                      <a:pt x="208" y="16"/>
                    </a:lnTo>
                    <a:lnTo>
                      <a:pt x="212" y="29"/>
                    </a:lnTo>
                    <a:lnTo>
                      <a:pt x="215" y="29"/>
                    </a:lnTo>
                    <a:lnTo>
                      <a:pt x="222" y="16"/>
                    </a:lnTo>
                    <a:lnTo>
                      <a:pt x="232" y="16"/>
                    </a:lnTo>
                    <a:lnTo>
                      <a:pt x="237" y="29"/>
                    </a:lnTo>
                    <a:lnTo>
                      <a:pt x="247" y="29"/>
                    </a:lnTo>
                    <a:lnTo>
                      <a:pt x="247" y="128"/>
                    </a:lnTo>
                    <a:lnTo>
                      <a:pt x="269" y="144"/>
                    </a:lnTo>
                    <a:lnTo>
                      <a:pt x="391" y="144"/>
                    </a:lnTo>
                    <a:lnTo>
                      <a:pt x="457" y="206"/>
                    </a:lnTo>
                    <a:lnTo>
                      <a:pt x="496" y="206"/>
                    </a:lnTo>
                    <a:lnTo>
                      <a:pt x="506" y="203"/>
                    </a:lnTo>
                    <a:lnTo>
                      <a:pt x="518" y="173"/>
                    </a:lnTo>
                    <a:lnTo>
                      <a:pt x="525" y="106"/>
                    </a:lnTo>
                    <a:lnTo>
                      <a:pt x="622" y="106"/>
                    </a:lnTo>
                    <a:lnTo>
                      <a:pt x="622" y="149"/>
                    </a:lnTo>
                    <a:lnTo>
                      <a:pt x="589" y="149"/>
                    </a:lnTo>
                    <a:lnTo>
                      <a:pt x="579" y="165"/>
                    </a:lnTo>
                    <a:lnTo>
                      <a:pt x="579" y="290"/>
                    </a:lnTo>
                    <a:lnTo>
                      <a:pt x="556" y="313"/>
                    </a:lnTo>
                    <a:lnTo>
                      <a:pt x="556" y="615"/>
                    </a:lnTo>
                    <a:lnTo>
                      <a:pt x="539" y="616"/>
                    </a:lnTo>
                    <a:lnTo>
                      <a:pt x="515" y="590"/>
                    </a:lnTo>
                    <a:lnTo>
                      <a:pt x="515" y="280"/>
                    </a:lnTo>
                    <a:lnTo>
                      <a:pt x="499" y="264"/>
                    </a:lnTo>
                    <a:lnTo>
                      <a:pt x="451" y="264"/>
                    </a:lnTo>
                    <a:lnTo>
                      <a:pt x="438" y="276"/>
                    </a:lnTo>
                    <a:lnTo>
                      <a:pt x="438" y="290"/>
                    </a:lnTo>
                    <a:lnTo>
                      <a:pt x="430" y="290"/>
                    </a:lnTo>
                  </a:path>
                </a:pathLst>
              </a:custGeom>
              <a:solidFill>
                <a:srgbClr val="CBCBCB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384" name="Freeform 1160"/>
              <p:cNvSpPr>
                <a:spLocks/>
              </p:cNvSpPr>
              <p:nvPr/>
            </p:nvSpPr>
            <p:spPr bwMode="auto">
              <a:xfrm>
                <a:off x="1537" y="2615"/>
                <a:ext cx="165" cy="235"/>
              </a:xfrm>
              <a:custGeom>
                <a:avLst/>
                <a:gdLst>
                  <a:gd name="T0" fmla="*/ 164 w 165"/>
                  <a:gd name="T1" fmla="*/ 219 h 235"/>
                  <a:gd name="T2" fmla="*/ 164 w 165"/>
                  <a:gd name="T3" fmla="*/ 149 h 235"/>
                  <a:gd name="T4" fmla="*/ 164 w 165"/>
                  <a:gd name="T5" fmla="*/ 100 h 235"/>
                  <a:gd name="T6" fmla="*/ 125 w 165"/>
                  <a:gd name="T7" fmla="*/ 100 h 235"/>
                  <a:gd name="T8" fmla="*/ 115 w 165"/>
                  <a:gd name="T9" fmla="*/ 97 h 235"/>
                  <a:gd name="T10" fmla="*/ 104 w 165"/>
                  <a:gd name="T11" fmla="*/ 67 h 235"/>
                  <a:gd name="T12" fmla="*/ 97 w 165"/>
                  <a:gd name="T13" fmla="*/ 0 h 235"/>
                  <a:gd name="T14" fmla="*/ 0 w 165"/>
                  <a:gd name="T15" fmla="*/ 0 h 235"/>
                  <a:gd name="T16" fmla="*/ 0 w 165"/>
                  <a:gd name="T17" fmla="*/ 43 h 235"/>
                  <a:gd name="T18" fmla="*/ 33 w 165"/>
                  <a:gd name="T19" fmla="*/ 43 h 235"/>
                  <a:gd name="T20" fmla="*/ 43 w 165"/>
                  <a:gd name="T21" fmla="*/ 59 h 235"/>
                  <a:gd name="T22" fmla="*/ 43 w 165"/>
                  <a:gd name="T23" fmla="*/ 184 h 235"/>
                  <a:gd name="T24" fmla="*/ 63 w 165"/>
                  <a:gd name="T25" fmla="*/ 207 h 235"/>
                  <a:gd name="T26" fmla="*/ 63 w 165"/>
                  <a:gd name="T27" fmla="*/ 233 h 235"/>
                  <a:gd name="T28" fmla="*/ 148 w 165"/>
                  <a:gd name="T29" fmla="*/ 234 h 235"/>
                  <a:gd name="T30" fmla="*/ 164 w 165"/>
                  <a:gd name="T31" fmla="*/ 219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5" h="235">
                    <a:moveTo>
                      <a:pt x="164" y="219"/>
                    </a:moveTo>
                    <a:lnTo>
                      <a:pt x="164" y="149"/>
                    </a:lnTo>
                    <a:lnTo>
                      <a:pt x="164" y="100"/>
                    </a:lnTo>
                    <a:lnTo>
                      <a:pt x="125" y="100"/>
                    </a:lnTo>
                    <a:lnTo>
                      <a:pt x="115" y="97"/>
                    </a:lnTo>
                    <a:lnTo>
                      <a:pt x="104" y="67"/>
                    </a:lnTo>
                    <a:lnTo>
                      <a:pt x="97" y="0"/>
                    </a:lnTo>
                    <a:lnTo>
                      <a:pt x="0" y="0"/>
                    </a:lnTo>
                    <a:lnTo>
                      <a:pt x="0" y="43"/>
                    </a:lnTo>
                    <a:lnTo>
                      <a:pt x="33" y="43"/>
                    </a:lnTo>
                    <a:lnTo>
                      <a:pt x="43" y="59"/>
                    </a:lnTo>
                    <a:lnTo>
                      <a:pt x="43" y="184"/>
                    </a:lnTo>
                    <a:lnTo>
                      <a:pt x="63" y="207"/>
                    </a:lnTo>
                    <a:lnTo>
                      <a:pt x="63" y="233"/>
                    </a:lnTo>
                    <a:lnTo>
                      <a:pt x="148" y="234"/>
                    </a:lnTo>
                    <a:lnTo>
                      <a:pt x="164" y="219"/>
                    </a:lnTo>
                  </a:path>
                </a:pathLst>
              </a:custGeom>
              <a:solidFill>
                <a:srgbClr val="CBCBCB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385" name="Freeform 1161"/>
              <p:cNvSpPr>
                <a:spLocks/>
              </p:cNvSpPr>
              <p:nvPr/>
            </p:nvSpPr>
            <p:spPr bwMode="auto">
              <a:xfrm>
                <a:off x="1721" y="2509"/>
                <a:ext cx="439" cy="316"/>
              </a:xfrm>
              <a:custGeom>
                <a:avLst/>
                <a:gdLst>
                  <a:gd name="T0" fmla="*/ 157 w 439"/>
                  <a:gd name="T1" fmla="*/ 235 h 316"/>
                  <a:gd name="T2" fmla="*/ 400 w 439"/>
                  <a:gd name="T3" fmla="*/ 226 h 316"/>
                  <a:gd name="T4" fmla="*/ 438 w 439"/>
                  <a:gd name="T5" fmla="*/ 192 h 316"/>
                  <a:gd name="T6" fmla="*/ 438 w 439"/>
                  <a:gd name="T7" fmla="*/ 146 h 316"/>
                  <a:gd name="T8" fmla="*/ 394 w 439"/>
                  <a:gd name="T9" fmla="*/ 146 h 316"/>
                  <a:gd name="T10" fmla="*/ 394 w 439"/>
                  <a:gd name="T11" fmla="*/ 97 h 316"/>
                  <a:gd name="T12" fmla="*/ 438 w 439"/>
                  <a:gd name="T13" fmla="*/ 97 h 316"/>
                  <a:gd name="T14" fmla="*/ 438 w 439"/>
                  <a:gd name="T15" fmla="*/ 22 h 316"/>
                  <a:gd name="T16" fmla="*/ 394 w 439"/>
                  <a:gd name="T17" fmla="*/ 22 h 316"/>
                  <a:gd name="T18" fmla="*/ 372 w 439"/>
                  <a:gd name="T19" fmla="*/ 68 h 316"/>
                  <a:gd name="T20" fmla="*/ 331 w 439"/>
                  <a:gd name="T21" fmla="*/ 68 h 316"/>
                  <a:gd name="T22" fmla="*/ 331 w 439"/>
                  <a:gd name="T23" fmla="*/ 0 h 316"/>
                  <a:gd name="T24" fmla="*/ 276 w 439"/>
                  <a:gd name="T25" fmla="*/ 0 h 316"/>
                  <a:gd name="T26" fmla="*/ 276 w 439"/>
                  <a:gd name="T27" fmla="*/ 29 h 316"/>
                  <a:gd name="T28" fmla="*/ 248 w 439"/>
                  <a:gd name="T29" fmla="*/ 29 h 316"/>
                  <a:gd name="T30" fmla="*/ 241 w 439"/>
                  <a:gd name="T31" fmla="*/ 16 h 316"/>
                  <a:gd name="T32" fmla="*/ 230 w 439"/>
                  <a:gd name="T33" fmla="*/ 16 h 316"/>
                  <a:gd name="T34" fmla="*/ 225 w 439"/>
                  <a:gd name="T35" fmla="*/ 29 h 316"/>
                  <a:gd name="T36" fmla="*/ 223 w 439"/>
                  <a:gd name="T37" fmla="*/ 29 h 316"/>
                  <a:gd name="T38" fmla="*/ 216 w 439"/>
                  <a:gd name="T39" fmla="*/ 16 h 316"/>
                  <a:gd name="T40" fmla="*/ 205 w 439"/>
                  <a:gd name="T41" fmla="*/ 16 h 316"/>
                  <a:gd name="T42" fmla="*/ 201 w 439"/>
                  <a:gd name="T43" fmla="*/ 29 h 316"/>
                  <a:gd name="T44" fmla="*/ 190 w 439"/>
                  <a:gd name="T45" fmla="*/ 29 h 316"/>
                  <a:gd name="T46" fmla="*/ 190 w 439"/>
                  <a:gd name="T47" fmla="*/ 128 h 316"/>
                  <a:gd name="T48" fmla="*/ 169 w 439"/>
                  <a:gd name="T49" fmla="*/ 144 h 316"/>
                  <a:gd name="T50" fmla="*/ 57 w 439"/>
                  <a:gd name="T51" fmla="*/ 156 h 316"/>
                  <a:gd name="T52" fmla="*/ 34 w 439"/>
                  <a:gd name="T53" fmla="*/ 166 h 316"/>
                  <a:gd name="T54" fmla="*/ 24 w 439"/>
                  <a:gd name="T55" fmla="*/ 183 h 316"/>
                  <a:gd name="T56" fmla="*/ 21 w 439"/>
                  <a:gd name="T57" fmla="*/ 207 h 316"/>
                  <a:gd name="T58" fmla="*/ 0 w 439"/>
                  <a:gd name="T59" fmla="*/ 207 h 316"/>
                  <a:gd name="T60" fmla="*/ 0 w 439"/>
                  <a:gd name="T61" fmla="*/ 315 h 316"/>
                  <a:gd name="T62" fmla="*/ 55 w 439"/>
                  <a:gd name="T63" fmla="*/ 271 h 316"/>
                  <a:gd name="T64" fmla="*/ 55 w 439"/>
                  <a:gd name="T65" fmla="*/ 253 h 316"/>
                  <a:gd name="T66" fmla="*/ 63 w 439"/>
                  <a:gd name="T67" fmla="*/ 237 h 316"/>
                  <a:gd name="T68" fmla="*/ 99 w 439"/>
                  <a:gd name="T69" fmla="*/ 235 h 316"/>
                  <a:gd name="T70" fmla="*/ 157 w 439"/>
                  <a:gd name="T71" fmla="*/ 235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39" h="316">
                    <a:moveTo>
                      <a:pt x="157" y="235"/>
                    </a:moveTo>
                    <a:lnTo>
                      <a:pt x="400" y="226"/>
                    </a:lnTo>
                    <a:lnTo>
                      <a:pt x="438" y="192"/>
                    </a:lnTo>
                    <a:lnTo>
                      <a:pt x="438" y="146"/>
                    </a:lnTo>
                    <a:lnTo>
                      <a:pt x="394" y="146"/>
                    </a:lnTo>
                    <a:lnTo>
                      <a:pt x="394" y="97"/>
                    </a:lnTo>
                    <a:lnTo>
                      <a:pt x="438" y="97"/>
                    </a:lnTo>
                    <a:lnTo>
                      <a:pt x="438" y="22"/>
                    </a:lnTo>
                    <a:lnTo>
                      <a:pt x="394" y="22"/>
                    </a:lnTo>
                    <a:lnTo>
                      <a:pt x="372" y="68"/>
                    </a:lnTo>
                    <a:lnTo>
                      <a:pt x="331" y="68"/>
                    </a:lnTo>
                    <a:lnTo>
                      <a:pt x="331" y="0"/>
                    </a:lnTo>
                    <a:lnTo>
                      <a:pt x="276" y="0"/>
                    </a:lnTo>
                    <a:lnTo>
                      <a:pt x="276" y="29"/>
                    </a:lnTo>
                    <a:lnTo>
                      <a:pt x="248" y="29"/>
                    </a:lnTo>
                    <a:lnTo>
                      <a:pt x="241" y="16"/>
                    </a:lnTo>
                    <a:lnTo>
                      <a:pt x="230" y="16"/>
                    </a:lnTo>
                    <a:lnTo>
                      <a:pt x="225" y="29"/>
                    </a:lnTo>
                    <a:lnTo>
                      <a:pt x="223" y="29"/>
                    </a:lnTo>
                    <a:lnTo>
                      <a:pt x="216" y="16"/>
                    </a:lnTo>
                    <a:lnTo>
                      <a:pt x="205" y="16"/>
                    </a:lnTo>
                    <a:lnTo>
                      <a:pt x="201" y="29"/>
                    </a:lnTo>
                    <a:lnTo>
                      <a:pt x="190" y="29"/>
                    </a:lnTo>
                    <a:lnTo>
                      <a:pt x="190" y="128"/>
                    </a:lnTo>
                    <a:lnTo>
                      <a:pt x="169" y="144"/>
                    </a:lnTo>
                    <a:lnTo>
                      <a:pt x="57" y="156"/>
                    </a:lnTo>
                    <a:lnTo>
                      <a:pt x="34" y="166"/>
                    </a:lnTo>
                    <a:lnTo>
                      <a:pt x="24" y="183"/>
                    </a:lnTo>
                    <a:lnTo>
                      <a:pt x="21" y="207"/>
                    </a:lnTo>
                    <a:lnTo>
                      <a:pt x="0" y="207"/>
                    </a:lnTo>
                    <a:lnTo>
                      <a:pt x="0" y="315"/>
                    </a:lnTo>
                    <a:lnTo>
                      <a:pt x="55" y="271"/>
                    </a:lnTo>
                    <a:lnTo>
                      <a:pt x="55" y="253"/>
                    </a:lnTo>
                    <a:lnTo>
                      <a:pt x="63" y="237"/>
                    </a:lnTo>
                    <a:lnTo>
                      <a:pt x="99" y="235"/>
                    </a:lnTo>
                    <a:lnTo>
                      <a:pt x="157" y="235"/>
                    </a:lnTo>
                  </a:path>
                </a:pathLst>
              </a:custGeom>
              <a:solidFill>
                <a:srgbClr val="CBCBCB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386" name="Freeform 1162"/>
              <p:cNvSpPr>
                <a:spLocks/>
              </p:cNvSpPr>
              <p:nvPr/>
            </p:nvSpPr>
            <p:spPr bwMode="auto">
              <a:xfrm>
                <a:off x="1088" y="3277"/>
                <a:ext cx="796" cy="556"/>
              </a:xfrm>
              <a:custGeom>
                <a:avLst/>
                <a:gdLst>
                  <a:gd name="T0" fmla="*/ 297 w 796"/>
                  <a:gd name="T1" fmla="*/ 467 h 556"/>
                  <a:gd name="T2" fmla="*/ 280 w 796"/>
                  <a:gd name="T3" fmla="*/ 49 h 556"/>
                  <a:gd name="T4" fmla="*/ 241 w 796"/>
                  <a:gd name="T5" fmla="*/ 29 h 556"/>
                  <a:gd name="T6" fmla="*/ 194 w 796"/>
                  <a:gd name="T7" fmla="*/ 254 h 556"/>
                  <a:gd name="T8" fmla="*/ 133 w 796"/>
                  <a:gd name="T9" fmla="*/ 0 h 556"/>
                  <a:gd name="T10" fmla="*/ 93 w 796"/>
                  <a:gd name="T11" fmla="*/ 31 h 556"/>
                  <a:gd name="T12" fmla="*/ 93 w 796"/>
                  <a:gd name="T13" fmla="*/ 78 h 556"/>
                  <a:gd name="T14" fmla="*/ 93 w 796"/>
                  <a:gd name="T15" fmla="*/ 125 h 556"/>
                  <a:gd name="T16" fmla="*/ 93 w 796"/>
                  <a:gd name="T17" fmla="*/ 173 h 556"/>
                  <a:gd name="T18" fmla="*/ 93 w 796"/>
                  <a:gd name="T19" fmla="*/ 220 h 556"/>
                  <a:gd name="T20" fmla="*/ 133 w 796"/>
                  <a:gd name="T21" fmla="*/ 310 h 556"/>
                  <a:gd name="T22" fmla="*/ 0 w 796"/>
                  <a:gd name="T23" fmla="*/ 323 h 556"/>
                  <a:gd name="T24" fmla="*/ 12 w 796"/>
                  <a:gd name="T25" fmla="*/ 547 h 556"/>
                  <a:gd name="T26" fmla="*/ 91 w 796"/>
                  <a:gd name="T27" fmla="*/ 555 h 556"/>
                  <a:gd name="T28" fmla="*/ 199 w 796"/>
                  <a:gd name="T29" fmla="*/ 403 h 556"/>
                  <a:gd name="T30" fmla="*/ 398 w 796"/>
                  <a:gd name="T31" fmla="*/ 555 h 556"/>
                  <a:gd name="T32" fmla="*/ 597 w 796"/>
                  <a:gd name="T33" fmla="*/ 555 h 556"/>
                  <a:gd name="T34" fmla="*/ 686 w 796"/>
                  <a:gd name="T35" fmla="*/ 403 h 556"/>
                  <a:gd name="T36" fmla="*/ 774 w 796"/>
                  <a:gd name="T37" fmla="*/ 555 h 556"/>
                  <a:gd name="T38" fmla="*/ 786 w 796"/>
                  <a:gd name="T39" fmla="*/ 540 h 556"/>
                  <a:gd name="T40" fmla="*/ 676 w 796"/>
                  <a:gd name="T41" fmla="*/ 323 h 556"/>
                  <a:gd name="T42" fmla="*/ 663 w 796"/>
                  <a:gd name="T43" fmla="*/ 243 h 556"/>
                  <a:gd name="T44" fmla="*/ 663 w 796"/>
                  <a:gd name="T45" fmla="*/ 196 h 556"/>
                  <a:gd name="T46" fmla="*/ 663 w 796"/>
                  <a:gd name="T47" fmla="*/ 148 h 556"/>
                  <a:gd name="T48" fmla="*/ 663 w 796"/>
                  <a:gd name="T49" fmla="*/ 101 h 556"/>
                  <a:gd name="T50" fmla="*/ 663 w 796"/>
                  <a:gd name="T51" fmla="*/ 54 h 556"/>
                  <a:gd name="T52" fmla="*/ 663 w 796"/>
                  <a:gd name="T53" fmla="*/ 7 h 556"/>
                  <a:gd name="T54" fmla="*/ 625 w 796"/>
                  <a:gd name="T55" fmla="*/ 0 h 556"/>
                  <a:gd name="T56" fmla="*/ 555 w 796"/>
                  <a:gd name="T57" fmla="*/ 254 h 556"/>
                  <a:gd name="T58" fmla="*/ 525 w 796"/>
                  <a:gd name="T59" fmla="*/ 29 h 556"/>
                  <a:gd name="T60" fmla="*/ 515 w 796"/>
                  <a:gd name="T61" fmla="*/ 450 h 556"/>
                  <a:gd name="T62" fmla="*/ 398 w 796"/>
                  <a:gd name="T63" fmla="*/ 467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96" h="556">
                    <a:moveTo>
                      <a:pt x="398" y="467"/>
                    </a:moveTo>
                    <a:lnTo>
                      <a:pt x="297" y="467"/>
                    </a:lnTo>
                    <a:lnTo>
                      <a:pt x="280" y="450"/>
                    </a:lnTo>
                    <a:lnTo>
                      <a:pt x="280" y="49"/>
                    </a:lnTo>
                    <a:lnTo>
                      <a:pt x="271" y="29"/>
                    </a:lnTo>
                    <a:lnTo>
                      <a:pt x="241" y="29"/>
                    </a:lnTo>
                    <a:lnTo>
                      <a:pt x="241" y="254"/>
                    </a:lnTo>
                    <a:lnTo>
                      <a:pt x="194" y="254"/>
                    </a:lnTo>
                    <a:lnTo>
                      <a:pt x="170" y="0"/>
                    </a:lnTo>
                    <a:lnTo>
                      <a:pt x="133" y="0"/>
                    </a:lnTo>
                    <a:lnTo>
                      <a:pt x="133" y="7"/>
                    </a:lnTo>
                    <a:lnTo>
                      <a:pt x="93" y="31"/>
                    </a:lnTo>
                    <a:lnTo>
                      <a:pt x="133" y="54"/>
                    </a:lnTo>
                    <a:lnTo>
                      <a:pt x="93" y="78"/>
                    </a:lnTo>
                    <a:lnTo>
                      <a:pt x="133" y="101"/>
                    </a:lnTo>
                    <a:lnTo>
                      <a:pt x="93" y="125"/>
                    </a:lnTo>
                    <a:lnTo>
                      <a:pt x="133" y="148"/>
                    </a:lnTo>
                    <a:lnTo>
                      <a:pt x="93" y="173"/>
                    </a:lnTo>
                    <a:lnTo>
                      <a:pt x="133" y="196"/>
                    </a:lnTo>
                    <a:lnTo>
                      <a:pt x="93" y="220"/>
                    </a:lnTo>
                    <a:lnTo>
                      <a:pt x="133" y="243"/>
                    </a:lnTo>
                    <a:lnTo>
                      <a:pt x="133" y="310"/>
                    </a:lnTo>
                    <a:lnTo>
                      <a:pt x="119" y="323"/>
                    </a:lnTo>
                    <a:lnTo>
                      <a:pt x="0" y="323"/>
                    </a:lnTo>
                    <a:lnTo>
                      <a:pt x="9" y="540"/>
                    </a:lnTo>
                    <a:lnTo>
                      <a:pt x="12" y="547"/>
                    </a:lnTo>
                    <a:lnTo>
                      <a:pt x="22" y="555"/>
                    </a:lnTo>
                    <a:lnTo>
                      <a:pt x="91" y="555"/>
                    </a:lnTo>
                    <a:lnTo>
                      <a:pt x="110" y="403"/>
                    </a:lnTo>
                    <a:lnTo>
                      <a:pt x="199" y="403"/>
                    </a:lnTo>
                    <a:lnTo>
                      <a:pt x="199" y="555"/>
                    </a:lnTo>
                    <a:lnTo>
                      <a:pt x="398" y="555"/>
                    </a:lnTo>
                    <a:lnTo>
                      <a:pt x="398" y="555"/>
                    </a:lnTo>
                    <a:lnTo>
                      <a:pt x="597" y="555"/>
                    </a:lnTo>
                    <a:lnTo>
                      <a:pt x="597" y="403"/>
                    </a:lnTo>
                    <a:lnTo>
                      <a:pt x="686" y="403"/>
                    </a:lnTo>
                    <a:lnTo>
                      <a:pt x="705" y="555"/>
                    </a:lnTo>
                    <a:lnTo>
                      <a:pt x="774" y="555"/>
                    </a:lnTo>
                    <a:lnTo>
                      <a:pt x="784" y="548"/>
                    </a:lnTo>
                    <a:lnTo>
                      <a:pt x="786" y="540"/>
                    </a:lnTo>
                    <a:lnTo>
                      <a:pt x="795" y="323"/>
                    </a:lnTo>
                    <a:lnTo>
                      <a:pt x="676" y="323"/>
                    </a:lnTo>
                    <a:lnTo>
                      <a:pt x="663" y="310"/>
                    </a:lnTo>
                    <a:lnTo>
                      <a:pt x="663" y="243"/>
                    </a:lnTo>
                    <a:lnTo>
                      <a:pt x="702" y="220"/>
                    </a:lnTo>
                    <a:lnTo>
                      <a:pt x="663" y="196"/>
                    </a:lnTo>
                    <a:lnTo>
                      <a:pt x="702" y="173"/>
                    </a:lnTo>
                    <a:lnTo>
                      <a:pt x="663" y="148"/>
                    </a:lnTo>
                    <a:lnTo>
                      <a:pt x="702" y="125"/>
                    </a:lnTo>
                    <a:lnTo>
                      <a:pt x="663" y="101"/>
                    </a:lnTo>
                    <a:lnTo>
                      <a:pt x="702" y="78"/>
                    </a:lnTo>
                    <a:lnTo>
                      <a:pt x="663" y="54"/>
                    </a:lnTo>
                    <a:lnTo>
                      <a:pt x="702" y="31"/>
                    </a:lnTo>
                    <a:lnTo>
                      <a:pt x="663" y="7"/>
                    </a:lnTo>
                    <a:lnTo>
                      <a:pt x="663" y="0"/>
                    </a:lnTo>
                    <a:lnTo>
                      <a:pt x="625" y="0"/>
                    </a:lnTo>
                    <a:lnTo>
                      <a:pt x="602" y="254"/>
                    </a:lnTo>
                    <a:lnTo>
                      <a:pt x="555" y="254"/>
                    </a:lnTo>
                    <a:lnTo>
                      <a:pt x="555" y="29"/>
                    </a:lnTo>
                    <a:lnTo>
                      <a:pt x="525" y="29"/>
                    </a:lnTo>
                    <a:lnTo>
                      <a:pt x="515" y="49"/>
                    </a:lnTo>
                    <a:lnTo>
                      <a:pt x="515" y="450"/>
                    </a:lnTo>
                    <a:lnTo>
                      <a:pt x="499" y="467"/>
                    </a:lnTo>
                    <a:lnTo>
                      <a:pt x="398" y="467"/>
                    </a:lnTo>
                    <a:lnTo>
                      <a:pt x="398" y="467"/>
                    </a:lnTo>
                  </a:path>
                </a:pathLst>
              </a:custGeom>
              <a:solidFill>
                <a:srgbClr val="5F5F5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387" name="Freeform 1163"/>
              <p:cNvSpPr>
                <a:spLocks/>
              </p:cNvSpPr>
              <p:nvPr/>
            </p:nvSpPr>
            <p:spPr bwMode="auto">
              <a:xfrm>
                <a:off x="1453" y="3317"/>
                <a:ext cx="66" cy="187"/>
              </a:xfrm>
              <a:custGeom>
                <a:avLst/>
                <a:gdLst>
                  <a:gd name="T0" fmla="*/ 65 w 66"/>
                  <a:gd name="T1" fmla="*/ 186 h 187"/>
                  <a:gd name="T2" fmla="*/ 65 w 66"/>
                  <a:gd name="T3" fmla="*/ 0 h 187"/>
                  <a:gd name="T4" fmla="*/ 0 w 66"/>
                  <a:gd name="T5" fmla="*/ 0 h 187"/>
                  <a:gd name="T6" fmla="*/ 0 w 66"/>
                  <a:gd name="T7" fmla="*/ 186 h 187"/>
                  <a:gd name="T8" fmla="*/ 65 w 66"/>
                  <a:gd name="T9" fmla="*/ 186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187">
                    <a:moveTo>
                      <a:pt x="65" y="186"/>
                    </a:moveTo>
                    <a:lnTo>
                      <a:pt x="65" y="0"/>
                    </a:lnTo>
                    <a:lnTo>
                      <a:pt x="0" y="0"/>
                    </a:lnTo>
                    <a:lnTo>
                      <a:pt x="0" y="186"/>
                    </a:lnTo>
                    <a:lnTo>
                      <a:pt x="65" y="186"/>
                    </a:lnTo>
                  </a:path>
                </a:pathLst>
              </a:custGeom>
              <a:gradFill rotWithShape="0">
                <a:gsLst>
                  <a:gs pos="0">
                    <a:srgbClr val="FFCC66">
                      <a:gamma/>
                      <a:shade val="89804"/>
                      <a:invGamma/>
                    </a:srgbClr>
                  </a:gs>
                  <a:gs pos="50000">
                    <a:srgbClr val="FFCC66"/>
                  </a:gs>
                  <a:gs pos="100000">
                    <a:srgbClr val="FFCC66">
                      <a:gamma/>
                      <a:shade val="89804"/>
                      <a:invGamma/>
                    </a:srgbClr>
                  </a:gs>
                </a:gsLst>
                <a:lin ang="0" scaled="1"/>
              </a:gra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388" name="Freeform 1164"/>
              <p:cNvSpPr>
                <a:spLocks/>
              </p:cNvSpPr>
              <p:nvPr/>
            </p:nvSpPr>
            <p:spPr bwMode="auto">
              <a:xfrm>
                <a:off x="1424" y="2796"/>
                <a:ext cx="125" cy="519"/>
              </a:xfrm>
              <a:custGeom>
                <a:avLst/>
                <a:gdLst>
                  <a:gd name="T0" fmla="*/ 95 w 125"/>
                  <a:gd name="T1" fmla="*/ 518 h 519"/>
                  <a:gd name="T2" fmla="*/ 124 w 125"/>
                  <a:gd name="T3" fmla="*/ 518 h 519"/>
                  <a:gd name="T4" fmla="*/ 124 w 125"/>
                  <a:gd name="T5" fmla="*/ 0 h 519"/>
                  <a:gd name="T6" fmla="*/ 0 w 125"/>
                  <a:gd name="T7" fmla="*/ 0 h 519"/>
                  <a:gd name="T8" fmla="*/ 0 w 125"/>
                  <a:gd name="T9" fmla="*/ 518 h 519"/>
                  <a:gd name="T10" fmla="*/ 29 w 125"/>
                  <a:gd name="T11" fmla="*/ 518 h 519"/>
                  <a:gd name="T12" fmla="*/ 95 w 125"/>
                  <a:gd name="T13" fmla="*/ 518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519">
                    <a:moveTo>
                      <a:pt x="95" y="518"/>
                    </a:moveTo>
                    <a:lnTo>
                      <a:pt x="124" y="518"/>
                    </a:lnTo>
                    <a:lnTo>
                      <a:pt x="124" y="0"/>
                    </a:lnTo>
                    <a:lnTo>
                      <a:pt x="0" y="0"/>
                    </a:lnTo>
                    <a:lnTo>
                      <a:pt x="0" y="518"/>
                    </a:lnTo>
                    <a:lnTo>
                      <a:pt x="29" y="518"/>
                    </a:lnTo>
                    <a:lnTo>
                      <a:pt x="95" y="518"/>
                    </a:lnTo>
                  </a:path>
                </a:pathLst>
              </a:custGeom>
              <a:gradFill rotWithShape="0">
                <a:gsLst>
                  <a:gs pos="0">
                    <a:srgbClr val="FFCC66">
                      <a:gamma/>
                      <a:shade val="89804"/>
                      <a:invGamma/>
                    </a:srgbClr>
                  </a:gs>
                  <a:gs pos="50000">
                    <a:srgbClr val="FFCC66"/>
                  </a:gs>
                  <a:gs pos="100000">
                    <a:srgbClr val="FFCC66">
                      <a:gamma/>
                      <a:shade val="89804"/>
                      <a:invGamma/>
                    </a:srgbClr>
                  </a:gs>
                </a:gsLst>
                <a:lin ang="0" scaled="1"/>
              </a:gra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389" name="Freeform 1165"/>
              <p:cNvSpPr>
                <a:spLocks/>
              </p:cNvSpPr>
              <p:nvPr/>
            </p:nvSpPr>
            <p:spPr bwMode="auto">
              <a:xfrm>
                <a:off x="1403" y="2771"/>
                <a:ext cx="167" cy="26"/>
              </a:xfrm>
              <a:custGeom>
                <a:avLst/>
                <a:gdLst>
                  <a:gd name="T0" fmla="*/ 21 w 167"/>
                  <a:gd name="T1" fmla="*/ 25 h 26"/>
                  <a:gd name="T2" fmla="*/ 145 w 167"/>
                  <a:gd name="T3" fmla="*/ 25 h 26"/>
                  <a:gd name="T4" fmla="*/ 166 w 167"/>
                  <a:gd name="T5" fmla="*/ 0 h 26"/>
                  <a:gd name="T6" fmla="*/ 0 w 167"/>
                  <a:gd name="T7" fmla="*/ 0 h 26"/>
                  <a:gd name="T8" fmla="*/ 21 w 167"/>
                  <a:gd name="T9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26">
                    <a:moveTo>
                      <a:pt x="21" y="25"/>
                    </a:moveTo>
                    <a:lnTo>
                      <a:pt x="145" y="25"/>
                    </a:lnTo>
                    <a:lnTo>
                      <a:pt x="166" y="0"/>
                    </a:lnTo>
                    <a:lnTo>
                      <a:pt x="0" y="0"/>
                    </a:lnTo>
                    <a:lnTo>
                      <a:pt x="21" y="25"/>
                    </a:lnTo>
                  </a:path>
                </a:pathLst>
              </a:custGeom>
              <a:gradFill rotWithShape="0">
                <a:gsLst>
                  <a:gs pos="0">
                    <a:srgbClr val="FFCC66">
                      <a:gamma/>
                      <a:shade val="89804"/>
                      <a:invGamma/>
                    </a:srgbClr>
                  </a:gs>
                  <a:gs pos="50000">
                    <a:srgbClr val="FFCC66"/>
                  </a:gs>
                  <a:gs pos="100000">
                    <a:srgbClr val="FFCC66">
                      <a:gamma/>
                      <a:shade val="89804"/>
                      <a:invGamma/>
                    </a:srgbClr>
                  </a:gs>
                </a:gsLst>
                <a:lin ang="0" scaled="1"/>
              </a:gra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390" name="Freeform 1166"/>
              <p:cNvSpPr>
                <a:spLocks/>
              </p:cNvSpPr>
              <p:nvPr/>
            </p:nvSpPr>
            <p:spPr bwMode="auto">
              <a:xfrm>
                <a:off x="1403" y="2721"/>
                <a:ext cx="167" cy="51"/>
              </a:xfrm>
              <a:custGeom>
                <a:avLst/>
                <a:gdLst>
                  <a:gd name="T0" fmla="*/ 30 w 167"/>
                  <a:gd name="T1" fmla="*/ 0 h 51"/>
                  <a:gd name="T2" fmla="*/ 0 w 167"/>
                  <a:gd name="T3" fmla="*/ 0 h 51"/>
                  <a:gd name="T4" fmla="*/ 0 w 167"/>
                  <a:gd name="T5" fmla="*/ 50 h 51"/>
                  <a:gd name="T6" fmla="*/ 166 w 167"/>
                  <a:gd name="T7" fmla="*/ 50 h 51"/>
                  <a:gd name="T8" fmla="*/ 166 w 167"/>
                  <a:gd name="T9" fmla="*/ 0 h 51"/>
                  <a:gd name="T10" fmla="*/ 135 w 167"/>
                  <a:gd name="T11" fmla="*/ 0 h 51"/>
                  <a:gd name="T12" fmla="*/ 30 w 167"/>
                  <a:gd name="T13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" h="51">
                    <a:moveTo>
                      <a:pt x="30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166" y="50"/>
                    </a:lnTo>
                    <a:lnTo>
                      <a:pt x="166" y="0"/>
                    </a:lnTo>
                    <a:lnTo>
                      <a:pt x="135" y="0"/>
                    </a:lnTo>
                    <a:lnTo>
                      <a:pt x="30" y="0"/>
                    </a:lnTo>
                  </a:path>
                </a:pathLst>
              </a:custGeom>
              <a:gradFill rotWithShape="0">
                <a:gsLst>
                  <a:gs pos="0">
                    <a:srgbClr val="FFCC66">
                      <a:gamma/>
                      <a:shade val="89804"/>
                      <a:invGamma/>
                    </a:srgbClr>
                  </a:gs>
                  <a:gs pos="50000">
                    <a:srgbClr val="FFCC66"/>
                  </a:gs>
                  <a:gs pos="100000">
                    <a:srgbClr val="FFCC66">
                      <a:gamma/>
                      <a:shade val="89804"/>
                      <a:invGamma/>
                    </a:srgbClr>
                  </a:gs>
                </a:gsLst>
                <a:lin ang="0" scaled="1"/>
              </a:gra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391" name="Freeform 1167"/>
              <p:cNvSpPr>
                <a:spLocks/>
              </p:cNvSpPr>
              <p:nvPr/>
            </p:nvSpPr>
            <p:spPr bwMode="auto">
              <a:xfrm>
                <a:off x="1435" y="2449"/>
                <a:ext cx="103" cy="273"/>
              </a:xfrm>
              <a:custGeom>
                <a:avLst/>
                <a:gdLst>
                  <a:gd name="T0" fmla="*/ 102 w 103"/>
                  <a:gd name="T1" fmla="*/ 50 h 273"/>
                  <a:gd name="T2" fmla="*/ 102 w 103"/>
                  <a:gd name="T3" fmla="*/ 43 h 273"/>
                  <a:gd name="T4" fmla="*/ 96 w 103"/>
                  <a:gd name="T5" fmla="*/ 25 h 273"/>
                  <a:gd name="T6" fmla="*/ 82 w 103"/>
                  <a:gd name="T7" fmla="*/ 8 h 273"/>
                  <a:gd name="T8" fmla="*/ 51 w 103"/>
                  <a:gd name="T9" fmla="*/ 0 h 273"/>
                  <a:gd name="T10" fmla="*/ 35 w 103"/>
                  <a:gd name="T11" fmla="*/ 1 h 273"/>
                  <a:gd name="T12" fmla="*/ 22 w 103"/>
                  <a:gd name="T13" fmla="*/ 7 h 273"/>
                  <a:gd name="T14" fmla="*/ 6 w 103"/>
                  <a:gd name="T15" fmla="*/ 24 h 273"/>
                  <a:gd name="T16" fmla="*/ 1 w 103"/>
                  <a:gd name="T17" fmla="*/ 42 h 273"/>
                  <a:gd name="T18" fmla="*/ 0 w 103"/>
                  <a:gd name="T19" fmla="*/ 50 h 273"/>
                  <a:gd name="T20" fmla="*/ 0 w 103"/>
                  <a:gd name="T21" fmla="*/ 272 h 273"/>
                  <a:gd name="T22" fmla="*/ 102 w 103"/>
                  <a:gd name="T23" fmla="*/ 272 h 273"/>
                  <a:gd name="T24" fmla="*/ 102 w 103"/>
                  <a:gd name="T25" fmla="*/ 5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3" h="273">
                    <a:moveTo>
                      <a:pt x="102" y="50"/>
                    </a:moveTo>
                    <a:lnTo>
                      <a:pt x="102" y="43"/>
                    </a:lnTo>
                    <a:lnTo>
                      <a:pt x="96" y="25"/>
                    </a:lnTo>
                    <a:lnTo>
                      <a:pt x="82" y="8"/>
                    </a:lnTo>
                    <a:lnTo>
                      <a:pt x="51" y="0"/>
                    </a:lnTo>
                    <a:lnTo>
                      <a:pt x="35" y="1"/>
                    </a:lnTo>
                    <a:lnTo>
                      <a:pt x="22" y="7"/>
                    </a:lnTo>
                    <a:lnTo>
                      <a:pt x="6" y="24"/>
                    </a:lnTo>
                    <a:lnTo>
                      <a:pt x="1" y="42"/>
                    </a:lnTo>
                    <a:lnTo>
                      <a:pt x="0" y="50"/>
                    </a:lnTo>
                    <a:lnTo>
                      <a:pt x="0" y="272"/>
                    </a:lnTo>
                    <a:lnTo>
                      <a:pt x="102" y="272"/>
                    </a:lnTo>
                    <a:lnTo>
                      <a:pt x="102" y="50"/>
                    </a:lnTo>
                  </a:path>
                </a:pathLst>
              </a:custGeom>
              <a:gradFill rotWithShape="0">
                <a:gsLst>
                  <a:gs pos="0">
                    <a:srgbClr val="FFCC66">
                      <a:gamma/>
                      <a:shade val="89804"/>
                      <a:invGamma/>
                    </a:srgbClr>
                  </a:gs>
                  <a:gs pos="50000">
                    <a:srgbClr val="FFCC66"/>
                  </a:gs>
                  <a:gs pos="100000">
                    <a:srgbClr val="FFCC66">
                      <a:gamma/>
                      <a:shade val="89804"/>
                      <a:invGamma/>
                    </a:srgbClr>
                  </a:gs>
                </a:gsLst>
                <a:lin ang="0" scaled="1"/>
              </a:gra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392" name="Freeform 1168"/>
              <p:cNvSpPr>
                <a:spLocks/>
              </p:cNvSpPr>
              <p:nvPr/>
            </p:nvSpPr>
            <p:spPr bwMode="auto">
              <a:xfrm>
                <a:off x="1509" y="3465"/>
                <a:ext cx="56" cy="18"/>
              </a:xfrm>
              <a:custGeom>
                <a:avLst/>
                <a:gdLst>
                  <a:gd name="T0" fmla="*/ 0 w 56"/>
                  <a:gd name="T1" fmla="*/ 0 h 18"/>
                  <a:gd name="T2" fmla="*/ 0 w 56"/>
                  <a:gd name="T3" fmla="*/ 17 h 18"/>
                  <a:gd name="T4" fmla="*/ 55 w 56"/>
                  <a:gd name="T5" fmla="*/ 17 h 18"/>
                  <a:gd name="T6" fmla="*/ 55 w 56"/>
                  <a:gd name="T7" fmla="*/ 0 h 18"/>
                  <a:gd name="T8" fmla="*/ 0 w 5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8">
                    <a:moveTo>
                      <a:pt x="0" y="0"/>
                    </a:moveTo>
                    <a:lnTo>
                      <a:pt x="0" y="17"/>
                    </a:lnTo>
                    <a:lnTo>
                      <a:pt x="55" y="17"/>
                    </a:lnTo>
                    <a:lnTo>
                      <a:pt x="55" y="0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9804"/>
                      <a:invGamma/>
                    </a:schemeClr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393" name="Freeform 1169"/>
              <p:cNvSpPr>
                <a:spLocks/>
              </p:cNvSpPr>
              <p:nvPr/>
            </p:nvSpPr>
            <p:spPr bwMode="auto">
              <a:xfrm>
                <a:off x="1408" y="3465"/>
                <a:ext cx="56" cy="18"/>
              </a:xfrm>
              <a:custGeom>
                <a:avLst/>
                <a:gdLst>
                  <a:gd name="T0" fmla="*/ 55 w 56"/>
                  <a:gd name="T1" fmla="*/ 0 h 18"/>
                  <a:gd name="T2" fmla="*/ 55 w 56"/>
                  <a:gd name="T3" fmla="*/ 17 h 18"/>
                  <a:gd name="T4" fmla="*/ 0 w 56"/>
                  <a:gd name="T5" fmla="*/ 17 h 18"/>
                  <a:gd name="T6" fmla="*/ 0 w 56"/>
                  <a:gd name="T7" fmla="*/ 0 h 18"/>
                  <a:gd name="T8" fmla="*/ 55 w 5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8">
                    <a:moveTo>
                      <a:pt x="55" y="0"/>
                    </a:moveTo>
                    <a:lnTo>
                      <a:pt x="55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55" y="0"/>
                    </a:lnTo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69804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394" name="Freeform 1170"/>
              <p:cNvSpPr>
                <a:spLocks/>
              </p:cNvSpPr>
              <p:nvPr/>
            </p:nvSpPr>
            <p:spPr bwMode="auto">
              <a:xfrm>
                <a:off x="1279" y="2285"/>
                <a:ext cx="180" cy="228"/>
              </a:xfrm>
              <a:custGeom>
                <a:avLst/>
                <a:gdLst>
                  <a:gd name="T0" fmla="*/ 124 w 180"/>
                  <a:gd name="T1" fmla="*/ 67 h 228"/>
                  <a:gd name="T2" fmla="*/ 109 w 180"/>
                  <a:gd name="T3" fmla="*/ 7 h 228"/>
                  <a:gd name="T4" fmla="*/ 85 w 180"/>
                  <a:gd name="T5" fmla="*/ 0 h 228"/>
                  <a:gd name="T6" fmla="*/ 66 w 180"/>
                  <a:gd name="T7" fmla="*/ 7 h 228"/>
                  <a:gd name="T8" fmla="*/ 66 w 180"/>
                  <a:gd name="T9" fmla="*/ 33 h 228"/>
                  <a:gd name="T10" fmla="*/ 91 w 180"/>
                  <a:gd name="T11" fmla="*/ 33 h 228"/>
                  <a:gd name="T12" fmla="*/ 91 w 180"/>
                  <a:gd name="T13" fmla="*/ 191 h 228"/>
                  <a:gd name="T14" fmla="*/ 35 w 180"/>
                  <a:gd name="T15" fmla="*/ 191 h 228"/>
                  <a:gd name="T16" fmla="*/ 18 w 180"/>
                  <a:gd name="T17" fmla="*/ 180 h 228"/>
                  <a:gd name="T18" fmla="*/ 0 w 180"/>
                  <a:gd name="T19" fmla="*/ 186 h 228"/>
                  <a:gd name="T20" fmla="*/ 0 w 180"/>
                  <a:gd name="T21" fmla="*/ 227 h 228"/>
                  <a:gd name="T22" fmla="*/ 107 w 180"/>
                  <a:gd name="T23" fmla="*/ 227 h 228"/>
                  <a:gd name="T24" fmla="*/ 121 w 180"/>
                  <a:gd name="T25" fmla="*/ 200 h 228"/>
                  <a:gd name="T26" fmla="*/ 121 w 180"/>
                  <a:gd name="T27" fmla="*/ 113 h 228"/>
                  <a:gd name="T28" fmla="*/ 179 w 180"/>
                  <a:gd name="T29" fmla="*/ 113 h 228"/>
                  <a:gd name="T30" fmla="*/ 179 w 180"/>
                  <a:gd name="T31" fmla="*/ 66 h 228"/>
                  <a:gd name="T32" fmla="*/ 124 w 180"/>
                  <a:gd name="T33" fmla="*/ 67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0" h="228">
                    <a:moveTo>
                      <a:pt x="124" y="67"/>
                    </a:moveTo>
                    <a:lnTo>
                      <a:pt x="109" y="7"/>
                    </a:lnTo>
                    <a:lnTo>
                      <a:pt x="85" y="0"/>
                    </a:lnTo>
                    <a:lnTo>
                      <a:pt x="66" y="7"/>
                    </a:lnTo>
                    <a:lnTo>
                      <a:pt x="66" y="33"/>
                    </a:lnTo>
                    <a:lnTo>
                      <a:pt x="91" y="33"/>
                    </a:lnTo>
                    <a:lnTo>
                      <a:pt x="91" y="191"/>
                    </a:lnTo>
                    <a:lnTo>
                      <a:pt x="35" y="191"/>
                    </a:lnTo>
                    <a:lnTo>
                      <a:pt x="18" y="180"/>
                    </a:lnTo>
                    <a:lnTo>
                      <a:pt x="0" y="186"/>
                    </a:lnTo>
                    <a:lnTo>
                      <a:pt x="0" y="227"/>
                    </a:lnTo>
                    <a:lnTo>
                      <a:pt x="107" y="227"/>
                    </a:lnTo>
                    <a:lnTo>
                      <a:pt x="121" y="200"/>
                    </a:lnTo>
                    <a:lnTo>
                      <a:pt x="121" y="113"/>
                    </a:lnTo>
                    <a:lnTo>
                      <a:pt x="179" y="113"/>
                    </a:lnTo>
                    <a:lnTo>
                      <a:pt x="179" y="66"/>
                    </a:lnTo>
                    <a:lnTo>
                      <a:pt x="124" y="67"/>
                    </a:lnTo>
                  </a:path>
                </a:pathLst>
              </a:custGeom>
              <a:solidFill>
                <a:srgbClr val="B2B2B2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395" name="Freeform 1171"/>
              <p:cNvSpPr>
                <a:spLocks/>
              </p:cNvSpPr>
              <p:nvPr/>
            </p:nvSpPr>
            <p:spPr bwMode="auto">
              <a:xfrm>
                <a:off x="1514" y="2285"/>
                <a:ext cx="179" cy="228"/>
              </a:xfrm>
              <a:custGeom>
                <a:avLst/>
                <a:gdLst>
                  <a:gd name="T0" fmla="*/ 55 w 179"/>
                  <a:gd name="T1" fmla="*/ 67 h 228"/>
                  <a:gd name="T2" fmla="*/ 71 w 179"/>
                  <a:gd name="T3" fmla="*/ 7 h 228"/>
                  <a:gd name="T4" fmla="*/ 94 w 179"/>
                  <a:gd name="T5" fmla="*/ 0 h 228"/>
                  <a:gd name="T6" fmla="*/ 113 w 179"/>
                  <a:gd name="T7" fmla="*/ 7 h 228"/>
                  <a:gd name="T8" fmla="*/ 113 w 179"/>
                  <a:gd name="T9" fmla="*/ 33 h 228"/>
                  <a:gd name="T10" fmla="*/ 88 w 179"/>
                  <a:gd name="T11" fmla="*/ 33 h 228"/>
                  <a:gd name="T12" fmla="*/ 88 w 179"/>
                  <a:gd name="T13" fmla="*/ 191 h 228"/>
                  <a:gd name="T14" fmla="*/ 144 w 179"/>
                  <a:gd name="T15" fmla="*/ 191 h 228"/>
                  <a:gd name="T16" fmla="*/ 161 w 179"/>
                  <a:gd name="T17" fmla="*/ 180 h 228"/>
                  <a:gd name="T18" fmla="*/ 178 w 179"/>
                  <a:gd name="T19" fmla="*/ 186 h 228"/>
                  <a:gd name="T20" fmla="*/ 178 w 179"/>
                  <a:gd name="T21" fmla="*/ 227 h 228"/>
                  <a:gd name="T22" fmla="*/ 72 w 179"/>
                  <a:gd name="T23" fmla="*/ 227 h 228"/>
                  <a:gd name="T24" fmla="*/ 58 w 179"/>
                  <a:gd name="T25" fmla="*/ 200 h 228"/>
                  <a:gd name="T26" fmla="*/ 58 w 179"/>
                  <a:gd name="T27" fmla="*/ 113 h 228"/>
                  <a:gd name="T28" fmla="*/ 0 w 179"/>
                  <a:gd name="T29" fmla="*/ 113 h 228"/>
                  <a:gd name="T30" fmla="*/ 0 w 179"/>
                  <a:gd name="T31" fmla="*/ 66 h 228"/>
                  <a:gd name="T32" fmla="*/ 55 w 179"/>
                  <a:gd name="T33" fmla="*/ 67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9" h="228">
                    <a:moveTo>
                      <a:pt x="55" y="67"/>
                    </a:moveTo>
                    <a:lnTo>
                      <a:pt x="71" y="7"/>
                    </a:lnTo>
                    <a:lnTo>
                      <a:pt x="94" y="0"/>
                    </a:lnTo>
                    <a:lnTo>
                      <a:pt x="113" y="7"/>
                    </a:lnTo>
                    <a:lnTo>
                      <a:pt x="113" y="33"/>
                    </a:lnTo>
                    <a:lnTo>
                      <a:pt x="88" y="33"/>
                    </a:lnTo>
                    <a:lnTo>
                      <a:pt x="88" y="191"/>
                    </a:lnTo>
                    <a:lnTo>
                      <a:pt x="144" y="191"/>
                    </a:lnTo>
                    <a:lnTo>
                      <a:pt x="161" y="180"/>
                    </a:lnTo>
                    <a:lnTo>
                      <a:pt x="178" y="186"/>
                    </a:lnTo>
                    <a:lnTo>
                      <a:pt x="178" y="227"/>
                    </a:lnTo>
                    <a:lnTo>
                      <a:pt x="72" y="227"/>
                    </a:lnTo>
                    <a:lnTo>
                      <a:pt x="58" y="200"/>
                    </a:lnTo>
                    <a:lnTo>
                      <a:pt x="58" y="113"/>
                    </a:lnTo>
                    <a:lnTo>
                      <a:pt x="0" y="113"/>
                    </a:lnTo>
                    <a:lnTo>
                      <a:pt x="0" y="66"/>
                    </a:lnTo>
                    <a:lnTo>
                      <a:pt x="55" y="67"/>
                    </a:lnTo>
                  </a:path>
                </a:pathLst>
              </a:custGeom>
              <a:solidFill>
                <a:srgbClr val="B2B2B2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396" name="Freeform 1172"/>
              <p:cNvSpPr>
                <a:spLocks/>
              </p:cNvSpPr>
              <p:nvPr/>
            </p:nvSpPr>
            <p:spPr bwMode="auto">
              <a:xfrm>
                <a:off x="1605" y="2321"/>
                <a:ext cx="233" cy="122"/>
              </a:xfrm>
              <a:custGeom>
                <a:avLst/>
                <a:gdLst>
                  <a:gd name="T0" fmla="*/ 0 w 233"/>
                  <a:gd name="T1" fmla="*/ 0 h 122"/>
                  <a:gd name="T2" fmla="*/ 41 w 233"/>
                  <a:gd name="T3" fmla="*/ 0 h 122"/>
                  <a:gd name="T4" fmla="*/ 41 w 233"/>
                  <a:gd name="T5" fmla="*/ 68 h 122"/>
                  <a:gd name="T6" fmla="*/ 56 w 233"/>
                  <a:gd name="T7" fmla="*/ 83 h 122"/>
                  <a:gd name="T8" fmla="*/ 154 w 233"/>
                  <a:gd name="T9" fmla="*/ 83 h 122"/>
                  <a:gd name="T10" fmla="*/ 169 w 233"/>
                  <a:gd name="T11" fmla="*/ 67 h 122"/>
                  <a:gd name="T12" fmla="*/ 169 w 233"/>
                  <a:gd name="T13" fmla="*/ 41 h 122"/>
                  <a:gd name="T14" fmla="*/ 177 w 233"/>
                  <a:gd name="T15" fmla="*/ 34 h 122"/>
                  <a:gd name="T16" fmla="*/ 202 w 233"/>
                  <a:gd name="T17" fmla="*/ 25 h 122"/>
                  <a:gd name="T18" fmla="*/ 215 w 233"/>
                  <a:gd name="T19" fmla="*/ 27 h 122"/>
                  <a:gd name="T20" fmla="*/ 225 w 233"/>
                  <a:gd name="T21" fmla="*/ 33 h 122"/>
                  <a:gd name="T22" fmla="*/ 232 w 233"/>
                  <a:gd name="T23" fmla="*/ 41 h 122"/>
                  <a:gd name="T24" fmla="*/ 232 w 233"/>
                  <a:gd name="T25" fmla="*/ 107 h 122"/>
                  <a:gd name="T26" fmla="*/ 218 w 233"/>
                  <a:gd name="T27" fmla="*/ 121 h 122"/>
                  <a:gd name="T28" fmla="*/ 25 w 233"/>
                  <a:gd name="T29" fmla="*/ 121 h 122"/>
                  <a:gd name="T30" fmla="*/ 0 w 233"/>
                  <a:gd name="T31" fmla="*/ 100 h 122"/>
                  <a:gd name="T32" fmla="*/ 0 w 233"/>
                  <a:gd name="T33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3" h="122">
                    <a:moveTo>
                      <a:pt x="0" y="0"/>
                    </a:moveTo>
                    <a:lnTo>
                      <a:pt x="41" y="0"/>
                    </a:lnTo>
                    <a:lnTo>
                      <a:pt x="41" y="68"/>
                    </a:lnTo>
                    <a:lnTo>
                      <a:pt x="56" y="83"/>
                    </a:lnTo>
                    <a:lnTo>
                      <a:pt x="154" y="83"/>
                    </a:lnTo>
                    <a:lnTo>
                      <a:pt x="169" y="67"/>
                    </a:lnTo>
                    <a:lnTo>
                      <a:pt x="169" y="41"/>
                    </a:lnTo>
                    <a:lnTo>
                      <a:pt x="177" y="34"/>
                    </a:lnTo>
                    <a:lnTo>
                      <a:pt x="202" y="25"/>
                    </a:lnTo>
                    <a:lnTo>
                      <a:pt x="215" y="27"/>
                    </a:lnTo>
                    <a:lnTo>
                      <a:pt x="225" y="33"/>
                    </a:lnTo>
                    <a:lnTo>
                      <a:pt x="232" y="41"/>
                    </a:lnTo>
                    <a:lnTo>
                      <a:pt x="232" y="107"/>
                    </a:lnTo>
                    <a:lnTo>
                      <a:pt x="218" y="121"/>
                    </a:lnTo>
                    <a:lnTo>
                      <a:pt x="25" y="121"/>
                    </a:lnTo>
                    <a:lnTo>
                      <a:pt x="0" y="10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BCBCB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397" name="Freeform 1173"/>
              <p:cNvSpPr>
                <a:spLocks/>
              </p:cNvSpPr>
              <p:nvPr/>
            </p:nvSpPr>
            <p:spPr bwMode="auto">
              <a:xfrm>
                <a:off x="1135" y="2321"/>
                <a:ext cx="233" cy="122"/>
              </a:xfrm>
              <a:custGeom>
                <a:avLst/>
                <a:gdLst>
                  <a:gd name="T0" fmla="*/ 232 w 233"/>
                  <a:gd name="T1" fmla="*/ 0 h 122"/>
                  <a:gd name="T2" fmla="*/ 191 w 233"/>
                  <a:gd name="T3" fmla="*/ 0 h 122"/>
                  <a:gd name="T4" fmla="*/ 191 w 233"/>
                  <a:gd name="T5" fmla="*/ 68 h 122"/>
                  <a:gd name="T6" fmla="*/ 177 w 233"/>
                  <a:gd name="T7" fmla="*/ 83 h 122"/>
                  <a:gd name="T8" fmla="*/ 77 w 233"/>
                  <a:gd name="T9" fmla="*/ 83 h 122"/>
                  <a:gd name="T10" fmla="*/ 62 w 233"/>
                  <a:gd name="T11" fmla="*/ 67 h 122"/>
                  <a:gd name="T12" fmla="*/ 62 w 233"/>
                  <a:gd name="T13" fmla="*/ 41 h 122"/>
                  <a:gd name="T14" fmla="*/ 54 w 233"/>
                  <a:gd name="T15" fmla="*/ 34 h 122"/>
                  <a:gd name="T16" fmla="*/ 30 w 233"/>
                  <a:gd name="T17" fmla="*/ 25 h 122"/>
                  <a:gd name="T18" fmla="*/ 16 w 233"/>
                  <a:gd name="T19" fmla="*/ 27 h 122"/>
                  <a:gd name="T20" fmla="*/ 7 w 233"/>
                  <a:gd name="T21" fmla="*/ 33 h 122"/>
                  <a:gd name="T22" fmla="*/ 0 w 233"/>
                  <a:gd name="T23" fmla="*/ 41 h 122"/>
                  <a:gd name="T24" fmla="*/ 0 w 233"/>
                  <a:gd name="T25" fmla="*/ 107 h 122"/>
                  <a:gd name="T26" fmla="*/ 14 w 233"/>
                  <a:gd name="T27" fmla="*/ 121 h 122"/>
                  <a:gd name="T28" fmla="*/ 207 w 233"/>
                  <a:gd name="T29" fmla="*/ 121 h 122"/>
                  <a:gd name="T30" fmla="*/ 232 w 233"/>
                  <a:gd name="T31" fmla="*/ 100 h 122"/>
                  <a:gd name="T32" fmla="*/ 232 w 233"/>
                  <a:gd name="T33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3" h="122">
                    <a:moveTo>
                      <a:pt x="232" y="0"/>
                    </a:moveTo>
                    <a:lnTo>
                      <a:pt x="191" y="0"/>
                    </a:lnTo>
                    <a:lnTo>
                      <a:pt x="191" y="68"/>
                    </a:lnTo>
                    <a:lnTo>
                      <a:pt x="177" y="83"/>
                    </a:lnTo>
                    <a:lnTo>
                      <a:pt x="77" y="83"/>
                    </a:lnTo>
                    <a:lnTo>
                      <a:pt x="62" y="67"/>
                    </a:lnTo>
                    <a:lnTo>
                      <a:pt x="62" y="41"/>
                    </a:lnTo>
                    <a:lnTo>
                      <a:pt x="54" y="34"/>
                    </a:lnTo>
                    <a:lnTo>
                      <a:pt x="30" y="25"/>
                    </a:lnTo>
                    <a:lnTo>
                      <a:pt x="16" y="27"/>
                    </a:lnTo>
                    <a:lnTo>
                      <a:pt x="7" y="33"/>
                    </a:lnTo>
                    <a:lnTo>
                      <a:pt x="0" y="41"/>
                    </a:lnTo>
                    <a:lnTo>
                      <a:pt x="0" y="107"/>
                    </a:lnTo>
                    <a:lnTo>
                      <a:pt x="14" y="121"/>
                    </a:lnTo>
                    <a:lnTo>
                      <a:pt x="207" y="121"/>
                    </a:lnTo>
                    <a:lnTo>
                      <a:pt x="232" y="100"/>
                    </a:lnTo>
                    <a:lnTo>
                      <a:pt x="232" y="0"/>
                    </a:lnTo>
                  </a:path>
                </a:pathLst>
              </a:custGeom>
              <a:solidFill>
                <a:srgbClr val="CBCBCB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398" name="Freeform 1174"/>
              <p:cNvSpPr>
                <a:spLocks/>
              </p:cNvSpPr>
              <p:nvPr/>
            </p:nvSpPr>
            <p:spPr bwMode="auto">
              <a:xfrm>
                <a:off x="1400" y="2398"/>
                <a:ext cx="59" cy="88"/>
              </a:xfrm>
              <a:custGeom>
                <a:avLst/>
                <a:gdLst>
                  <a:gd name="T0" fmla="*/ 0 w 59"/>
                  <a:gd name="T1" fmla="*/ 87 h 88"/>
                  <a:gd name="T2" fmla="*/ 12 w 59"/>
                  <a:gd name="T3" fmla="*/ 87 h 88"/>
                  <a:gd name="T4" fmla="*/ 30 w 59"/>
                  <a:gd name="T5" fmla="*/ 26 h 88"/>
                  <a:gd name="T6" fmla="*/ 46 w 59"/>
                  <a:gd name="T7" fmla="*/ 25 h 88"/>
                  <a:gd name="T8" fmla="*/ 58 w 59"/>
                  <a:gd name="T9" fmla="*/ 17 h 88"/>
                  <a:gd name="T10" fmla="*/ 58 w 59"/>
                  <a:gd name="T11" fmla="*/ 0 h 88"/>
                  <a:gd name="T12" fmla="*/ 0 w 59"/>
                  <a:gd name="T13" fmla="*/ 0 h 88"/>
                  <a:gd name="T14" fmla="*/ 0 w 59"/>
                  <a:gd name="T15" fmla="*/ 87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" h="88">
                    <a:moveTo>
                      <a:pt x="0" y="87"/>
                    </a:moveTo>
                    <a:lnTo>
                      <a:pt x="12" y="87"/>
                    </a:lnTo>
                    <a:lnTo>
                      <a:pt x="30" y="26"/>
                    </a:lnTo>
                    <a:lnTo>
                      <a:pt x="46" y="25"/>
                    </a:lnTo>
                    <a:lnTo>
                      <a:pt x="58" y="17"/>
                    </a:lnTo>
                    <a:lnTo>
                      <a:pt x="58" y="0"/>
                    </a:lnTo>
                    <a:lnTo>
                      <a:pt x="0" y="0"/>
                    </a:lnTo>
                    <a:lnTo>
                      <a:pt x="0" y="87"/>
                    </a:lnTo>
                  </a:path>
                </a:pathLst>
              </a:custGeom>
              <a:solidFill>
                <a:srgbClr val="FF33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399" name="Freeform 1175"/>
              <p:cNvSpPr>
                <a:spLocks/>
              </p:cNvSpPr>
              <p:nvPr/>
            </p:nvSpPr>
            <p:spPr bwMode="auto">
              <a:xfrm>
                <a:off x="1514" y="2398"/>
                <a:ext cx="59" cy="88"/>
              </a:xfrm>
              <a:custGeom>
                <a:avLst/>
                <a:gdLst>
                  <a:gd name="T0" fmla="*/ 58 w 59"/>
                  <a:gd name="T1" fmla="*/ 87 h 88"/>
                  <a:gd name="T2" fmla="*/ 46 w 59"/>
                  <a:gd name="T3" fmla="*/ 87 h 88"/>
                  <a:gd name="T4" fmla="*/ 28 w 59"/>
                  <a:gd name="T5" fmla="*/ 26 h 88"/>
                  <a:gd name="T6" fmla="*/ 12 w 59"/>
                  <a:gd name="T7" fmla="*/ 25 h 88"/>
                  <a:gd name="T8" fmla="*/ 0 w 59"/>
                  <a:gd name="T9" fmla="*/ 17 h 88"/>
                  <a:gd name="T10" fmla="*/ 0 w 59"/>
                  <a:gd name="T11" fmla="*/ 0 h 88"/>
                  <a:gd name="T12" fmla="*/ 58 w 59"/>
                  <a:gd name="T13" fmla="*/ 0 h 88"/>
                  <a:gd name="T14" fmla="*/ 58 w 59"/>
                  <a:gd name="T15" fmla="*/ 87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" h="88">
                    <a:moveTo>
                      <a:pt x="58" y="87"/>
                    </a:moveTo>
                    <a:lnTo>
                      <a:pt x="46" y="87"/>
                    </a:lnTo>
                    <a:lnTo>
                      <a:pt x="28" y="26"/>
                    </a:lnTo>
                    <a:lnTo>
                      <a:pt x="12" y="25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58" y="0"/>
                    </a:lnTo>
                    <a:lnTo>
                      <a:pt x="58" y="87"/>
                    </a:lnTo>
                  </a:path>
                </a:pathLst>
              </a:custGeom>
              <a:solidFill>
                <a:srgbClr val="FF33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400" name="Freeform 1176"/>
              <p:cNvSpPr>
                <a:spLocks/>
              </p:cNvSpPr>
              <p:nvPr/>
            </p:nvSpPr>
            <p:spPr bwMode="auto">
              <a:xfrm>
                <a:off x="1311" y="3126"/>
                <a:ext cx="88" cy="21"/>
              </a:xfrm>
              <a:custGeom>
                <a:avLst/>
                <a:gdLst>
                  <a:gd name="T0" fmla="*/ 87 w 88"/>
                  <a:gd name="T1" fmla="*/ 20 h 21"/>
                  <a:gd name="T2" fmla="*/ 87 w 88"/>
                  <a:gd name="T3" fmla="*/ 0 h 21"/>
                  <a:gd name="T4" fmla="*/ 0 w 88"/>
                  <a:gd name="T5" fmla="*/ 0 h 21"/>
                  <a:gd name="T6" fmla="*/ 0 w 88"/>
                  <a:gd name="T7" fmla="*/ 20 h 21"/>
                  <a:gd name="T8" fmla="*/ 87 w 88"/>
                  <a:gd name="T9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21">
                    <a:moveTo>
                      <a:pt x="87" y="20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0"/>
                    </a:lnTo>
                    <a:lnTo>
                      <a:pt x="87" y="20"/>
                    </a:lnTo>
                  </a:path>
                </a:pathLst>
              </a:custGeom>
              <a:solidFill>
                <a:srgbClr val="FF33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401" name="Freeform 1177"/>
              <p:cNvSpPr>
                <a:spLocks/>
              </p:cNvSpPr>
              <p:nvPr/>
            </p:nvSpPr>
            <p:spPr bwMode="auto">
              <a:xfrm>
                <a:off x="1574" y="3126"/>
                <a:ext cx="88" cy="21"/>
              </a:xfrm>
              <a:custGeom>
                <a:avLst/>
                <a:gdLst>
                  <a:gd name="T0" fmla="*/ 87 w 88"/>
                  <a:gd name="T1" fmla="*/ 20 h 21"/>
                  <a:gd name="T2" fmla="*/ 87 w 88"/>
                  <a:gd name="T3" fmla="*/ 0 h 21"/>
                  <a:gd name="T4" fmla="*/ 0 w 88"/>
                  <a:gd name="T5" fmla="*/ 0 h 21"/>
                  <a:gd name="T6" fmla="*/ 0 w 88"/>
                  <a:gd name="T7" fmla="*/ 20 h 21"/>
                  <a:gd name="T8" fmla="*/ 87 w 88"/>
                  <a:gd name="T9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21">
                    <a:moveTo>
                      <a:pt x="87" y="20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0"/>
                    </a:lnTo>
                    <a:lnTo>
                      <a:pt x="87" y="20"/>
                    </a:lnTo>
                  </a:path>
                </a:pathLst>
              </a:custGeom>
              <a:solidFill>
                <a:srgbClr val="FF33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402" name="Freeform 1178"/>
              <p:cNvSpPr>
                <a:spLocks/>
              </p:cNvSpPr>
              <p:nvPr/>
            </p:nvSpPr>
            <p:spPr bwMode="auto">
              <a:xfrm>
                <a:off x="1373" y="3375"/>
                <a:ext cx="41" cy="42"/>
              </a:xfrm>
              <a:custGeom>
                <a:avLst/>
                <a:gdLst>
                  <a:gd name="T0" fmla="*/ 20 w 41"/>
                  <a:gd name="T1" fmla="*/ 41 h 42"/>
                  <a:gd name="T2" fmla="*/ 34 w 41"/>
                  <a:gd name="T3" fmla="*/ 35 h 42"/>
                  <a:gd name="T4" fmla="*/ 40 w 41"/>
                  <a:gd name="T5" fmla="*/ 21 h 42"/>
                  <a:gd name="T6" fmla="*/ 35 w 41"/>
                  <a:gd name="T7" fmla="*/ 6 h 42"/>
                  <a:gd name="T8" fmla="*/ 20 w 41"/>
                  <a:gd name="T9" fmla="*/ 0 h 42"/>
                  <a:gd name="T10" fmla="*/ 6 w 41"/>
                  <a:gd name="T11" fmla="*/ 6 h 42"/>
                  <a:gd name="T12" fmla="*/ 0 w 41"/>
                  <a:gd name="T13" fmla="*/ 21 h 42"/>
                  <a:gd name="T14" fmla="*/ 5 w 41"/>
                  <a:gd name="T15" fmla="*/ 35 h 42"/>
                  <a:gd name="T16" fmla="*/ 20 w 41"/>
                  <a:gd name="T17" fmla="*/ 4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42">
                    <a:moveTo>
                      <a:pt x="20" y="41"/>
                    </a:moveTo>
                    <a:lnTo>
                      <a:pt x="34" y="35"/>
                    </a:lnTo>
                    <a:lnTo>
                      <a:pt x="40" y="21"/>
                    </a:lnTo>
                    <a:lnTo>
                      <a:pt x="35" y="6"/>
                    </a:lnTo>
                    <a:lnTo>
                      <a:pt x="20" y="0"/>
                    </a:lnTo>
                    <a:lnTo>
                      <a:pt x="6" y="6"/>
                    </a:lnTo>
                    <a:lnTo>
                      <a:pt x="0" y="21"/>
                    </a:lnTo>
                    <a:lnTo>
                      <a:pt x="5" y="35"/>
                    </a:lnTo>
                    <a:lnTo>
                      <a:pt x="20" y="41"/>
                    </a:lnTo>
                  </a:path>
                </a:pathLst>
              </a:custGeom>
              <a:solidFill>
                <a:srgbClr val="FF33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403" name="Freeform 1179"/>
              <p:cNvSpPr>
                <a:spLocks/>
              </p:cNvSpPr>
              <p:nvPr/>
            </p:nvSpPr>
            <p:spPr bwMode="auto">
              <a:xfrm>
                <a:off x="1559" y="3375"/>
                <a:ext cx="41" cy="42"/>
              </a:xfrm>
              <a:custGeom>
                <a:avLst/>
                <a:gdLst>
                  <a:gd name="T0" fmla="*/ 20 w 41"/>
                  <a:gd name="T1" fmla="*/ 41 h 42"/>
                  <a:gd name="T2" fmla="*/ 34 w 41"/>
                  <a:gd name="T3" fmla="*/ 35 h 42"/>
                  <a:gd name="T4" fmla="*/ 40 w 41"/>
                  <a:gd name="T5" fmla="*/ 21 h 42"/>
                  <a:gd name="T6" fmla="*/ 35 w 41"/>
                  <a:gd name="T7" fmla="*/ 6 h 42"/>
                  <a:gd name="T8" fmla="*/ 20 w 41"/>
                  <a:gd name="T9" fmla="*/ 0 h 42"/>
                  <a:gd name="T10" fmla="*/ 6 w 41"/>
                  <a:gd name="T11" fmla="*/ 6 h 42"/>
                  <a:gd name="T12" fmla="*/ 0 w 41"/>
                  <a:gd name="T13" fmla="*/ 21 h 42"/>
                  <a:gd name="T14" fmla="*/ 6 w 41"/>
                  <a:gd name="T15" fmla="*/ 35 h 42"/>
                  <a:gd name="T16" fmla="*/ 20 w 41"/>
                  <a:gd name="T17" fmla="*/ 4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42">
                    <a:moveTo>
                      <a:pt x="20" y="41"/>
                    </a:moveTo>
                    <a:lnTo>
                      <a:pt x="34" y="35"/>
                    </a:lnTo>
                    <a:lnTo>
                      <a:pt x="40" y="21"/>
                    </a:lnTo>
                    <a:lnTo>
                      <a:pt x="35" y="6"/>
                    </a:lnTo>
                    <a:lnTo>
                      <a:pt x="20" y="0"/>
                    </a:lnTo>
                    <a:lnTo>
                      <a:pt x="6" y="6"/>
                    </a:lnTo>
                    <a:lnTo>
                      <a:pt x="0" y="21"/>
                    </a:lnTo>
                    <a:lnTo>
                      <a:pt x="6" y="35"/>
                    </a:lnTo>
                    <a:lnTo>
                      <a:pt x="20" y="41"/>
                    </a:lnTo>
                  </a:path>
                </a:pathLst>
              </a:custGeom>
              <a:solidFill>
                <a:srgbClr val="FF33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404" name="Freeform 1180"/>
              <p:cNvSpPr>
                <a:spLocks/>
              </p:cNvSpPr>
              <p:nvPr/>
            </p:nvSpPr>
            <p:spPr bwMode="auto">
              <a:xfrm>
                <a:off x="1391" y="2671"/>
                <a:ext cx="45" cy="45"/>
              </a:xfrm>
              <a:custGeom>
                <a:avLst/>
                <a:gdLst>
                  <a:gd name="T0" fmla="*/ 22 w 45"/>
                  <a:gd name="T1" fmla="*/ 44 h 45"/>
                  <a:gd name="T2" fmla="*/ 37 w 45"/>
                  <a:gd name="T3" fmla="*/ 38 h 45"/>
                  <a:gd name="T4" fmla="*/ 44 w 45"/>
                  <a:gd name="T5" fmla="*/ 22 h 45"/>
                  <a:gd name="T6" fmla="*/ 38 w 45"/>
                  <a:gd name="T7" fmla="*/ 7 h 45"/>
                  <a:gd name="T8" fmla="*/ 22 w 45"/>
                  <a:gd name="T9" fmla="*/ 0 h 45"/>
                  <a:gd name="T10" fmla="*/ 7 w 45"/>
                  <a:gd name="T11" fmla="*/ 6 h 45"/>
                  <a:gd name="T12" fmla="*/ 0 w 45"/>
                  <a:gd name="T13" fmla="*/ 22 h 45"/>
                  <a:gd name="T14" fmla="*/ 6 w 45"/>
                  <a:gd name="T15" fmla="*/ 37 h 45"/>
                  <a:gd name="T16" fmla="*/ 22 w 45"/>
                  <a:gd name="T17" fmla="*/ 4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45">
                    <a:moveTo>
                      <a:pt x="22" y="44"/>
                    </a:moveTo>
                    <a:lnTo>
                      <a:pt x="37" y="38"/>
                    </a:lnTo>
                    <a:lnTo>
                      <a:pt x="44" y="22"/>
                    </a:lnTo>
                    <a:lnTo>
                      <a:pt x="38" y="7"/>
                    </a:lnTo>
                    <a:lnTo>
                      <a:pt x="22" y="0"/>
                    </a:lnTo>
                    <a:lnTo>
                      <a:pt x="7" y="6"/>
                    </a:lnTo>
                    <a:lnTo>
                      <a:pt x="0" y="22"/>
                    </a:lnTo>
                    <a:lnTo>
                      <a:pt x="6" y="37"/>
                    </a:lnTo>
                    <a:lnTo>
                      <a:pt x="22" y="44"/>
                    </a:lnTo>
                  </a:path>
                </a:pathLst>
              </a:custGeom>
              <a:solidFill>
                <a:srgbClr val="FF33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405" name="Freeform 1181"/>
              <p:cNvSpPr>
                <a:spLocks/>
              </p:cNvSpPr>
              <p:nvPr/>
            </p:nvSpPr>
            <p:spPr bwMode="auto">
              <a:xfrm>
                <a:off x="1537" y="2671"/>
                <a:ext cx="44" cy="45"/>
              </a:xfrm>
              <a:custGeom>
                <a:avLst/>
                <a:gdLst>
                  <a:gd name="T0" fmla="*/ 22 w 44"/>
                  <a:gd name="T1" fmla="*/ 44 h 45"/>
                  <a:gd name="T2" fmla="*/ 36 w 44"/>
                  <a:gd name="T3" fmla="*/ 38 h 45"/>
                  <a:gd name="T4" fmla="*/ 43 w 44"/>
                  <a:gd name="T5" fmla="*/ 22 h 45"/>
                  <a:gd name="T6" fmla="*/ 37 w 44"/>
                  <a:gd name="T7" fmla="*/ 7 h 45"/>
                  <a:gd name="T8" fmla="*/ 22 w 44"/>
                  <a:gd name="T9" fmla="*/ 0 h 45"/>
                  <a:gd name="T10" fmla="*/ 7 w 44"/>
                  <a:gd name="T11" fmla="*/ 6 h 45"/>
                  <a:gd name="T12" fmla="*/ 0 w 44"/>
                  <a:gd name="T13" fmla="*/ 22 h 45"/>
                  <a:gd name="T14" fmla="*/ 6 w 44"/>
                  <a:gd name="T15" fmla="*/ 37 h 45"/>
                  <a:gd name="T16" fmla="*/ 22 w 44"/>
                  <a:gd name="T17" fmla="*/ 4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45">
                    <a:moveTo>
                      <a:pt x="22" y="44"/>
                    </a:moveTo>
                    <a:lnTo>
                      <a:pt x="36" y="38"/>
                    </a:lnTo>
                    <a:lnTo>
                      <a:pt x="43" y="22"/>
                    </a:lnTo>
                    <a:lnTo>
                      <a:pt x="37" y="7"/>
                    </a:lnTo>
                    <a:lnTo>
                      <a:pt x="22" y="0"/>
                    </a:lnTo>
                    <a:lnTo>
                      <a:pt x="7" y="6"/>
                    </a:lnTo>
                    <a:lnTo>
                      <a:pt x="0" y="22"/>
                    </a:lnTo>
                    <a:lnTo>
                      <a:pt x="6" y="37"/>
                    </a:lnTo>
                    <a:lnTo>
                      <a:pt x="22" y="44"/>
                    </a:lnTo>
                  </a:path>
                </a:pathLst>
              </a:custGeom>
              <a:solidFill>
                <a:srgbClr val="FF33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406" name="Freeform 1182"/>
              <p:cNvSpPr>
                <a:spLocks/>
              </p:cNvSpPr>
              <p:nvPr/>
            </p:nvSpPr>
            <p:spPr bwMode="auto">
              <a:xfrm>
                <a:off x="1587" y="3179"/>
                <a:ext cx="76" cy="36"/>
              </a:xfrm>
              <a:custGeom>
                <a:avLst/>
                <a:gdLst>
                  <a:gd name="T0" fmla="*/ 75 w 76"/>
                  <a:gd name="T1" fmla="*/ 31 h 36"/>
                  <a:gd name="T2" fmla="*/ 72 w 76"/>
                  <a:gd name="T3" fmla="*/ 0 h 36"/>
                  <a:gd name="T4" fmla="*/ 0 w 76"/>
                  <a:gd name="T5" fmla="*/ 4 h 36"/>
                  <a:gd name="T6" fmla="*/ 0 w 76"/>
                  <a:gd name="T7" fmla="*/ 35 h 36"/>
                  <a:gd name="T8" fmla="*/ 75 w 76"/>
                  <a:gd name="T9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36">
                    <a:moveTo>
                      <a:pt x="75" y="31"/>
                    </a:moveTo>
                    <a:lnTo>
                      <a:pt x="72" y="0"/>
                    </a:lnTo>
                    <a:lnTo>
                      <a:pt x="0" y="4"/>
                    </a:lnTo>
                    <a:lnTo>
                      <a:pt x="0" y="35"/>
                    </a:lnTo>
                    <a:lnTo>
                      <a:pt x="75" y="31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69804"/>
                      <a:invGamma/>
                    </a:srgbClr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407" name="Freeform 1183"/>
              <p:cNvSpPr>
                <a:spLocks/>
              </p:cNvSpPr>
              <p:nvPr/>
            </p:nvSpPr>
            <p:spPr bwMode="auto">
              <a:xfrm>
                <a:off x="1306" y="3196"/>
                <a:ext cx="82" cy="36"/>
              </a:xfrm>
              <a:custGeom>
                <a:avLst/>
                <a:gdLst>
                  <a:gd name="T0" fmla="*/ 0 w 82"/>
                  <a:gd name="T1" fmla="*/ 5 h 36"/>
                  <a:gd name="T2" fmla="*/ 6 w 82"/>
                  <a:gd name="T3" fmla="*/ 35 h 36"/>
                  <a:gd name="T4" fmla="*/ 81 w 82"/>
                  <a:gd name="T5" fmla="*/ 30 h 36"/>
                  <a:gd name="T6" fmla="*/ 81 w 82"/>
                  <a:gd name="T7" fmla="*/ 0 h 36"/>
                  <a:gd name="T8" fmla="*/ 0 w 82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36">
                    <a:moveTo>
                      <a:pt x="0" y="5"/>
                    </a:moveTo>
                    <a:lnTo>
                      <a:pt x="6" y="35"/>
                    </a:lnTo>
                    <a:lnTo>
                      <a:pt x="81" y="30"/>
                    </a:lnTo>
                    <a:lnTo>
                      <a:pt x="81" y="0"/>
                    </a:lnTo>
                    <a:lnTo>
                      <a:pt x="0" y="5"/>
                    </a:lnTo>
                  </a:path>
                </a:pathLst>
              </a:custGeom>
              <a:gradFill rotWithShape="0">
                <a:gsLst>
                  <a:gs pos="0">
                    <a:srgbClr val="FFFFFF">
                      <a:gamma/>
                      <a:shade val="69804"/>
                      <a:invGamma/>
                    </a:srgbClr>
                  </a:gs>
                  <a:gs pos="100000">
                    <a:srgbClr val="FFFFFF"/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408" name="Freeform 1184"/>
              <p:cNvSpPr>
                <a:spLocks/>
              </p:cNvSpPr>
              <p:nvPr/>
            </p:nvSpPr>
            <p:spPr bwMode="auto">
              <a:xfrm>
                <a:off x="1643" y="3467"/>
                <a:ext cx="20" cy="34"/>
              </a:xfrm>
              <a:custGeom>
                <a:avLst/>
                <a:gdLst>
                  <a:gd name="T0" fmla="*/ 19 w 20"/>
                  <a:gd name="T1" fmla="*/ 31 h 34"/>
                  <a:gd name="T2" fmla="*/ 16 w 20"/>
                  <a:gd name="T3" fmla="*/ 0 h 34"/>
                  <a:gd name="T4" fmla="*/ 0 w 20"/>
                  <a:gd name="T5" fmla="*/ 2 h 34"/>
                  <a:gd name="T6" fmla="*/ 0 w 20"/>
                  <a:gd name="T7" fmla="*/ 33 h 34"/>
                  <a:gd name="T8" fmla="*/ 19 w 20"/>
                  <a:gd name="T9" fmla="*/ 3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34">
                    <a:moveTo>
                      <a:pt x="19" y="31"/>
                    </a:moveTo>
                    <a:lnTo>
                      <a:pt x="16" y="0"/>
                    </a:lnTo>
                    <a:lnTo>
                      <a:pt x="0" y="2"/>
                    </a:lnTo>
                    <a:lnTo>
                      <a:pt x="0" y="33"/>
                    </a:lnTo>
                    <a:lnTo>
                      <a:pt x="19" y="31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409" name="Freeform 1185"/>
              <p:cNvSpPr>
                <a:spLocks/>
              </p:cNvSpPr>
              <p:nvPr/>
            </p:nvSpPr>
            <p:spPr bwMode="auto">
              <a:xfrm>
                <a:off x="1306" y="3499"/>
                <a:ext cx="23" cy="34"/>
              </a:xfrm>
              <a:custGeom>
                <a:avLst/>
                <a:gdLst>
                  <a:gd name="T0" fmla="*/ 0 w 23"/>
                  <a:gd name="T1" fmla="*/ 4 h 34"/>
                  <a:gd name="T2" fmla="*/ 6 w 23"/>
                  <a:gd name="T3" fmla="*/ 33 h 34"/>
                  <a:gd name="T4" fmla="*/ 22 w 23"/>
                  <a:gd name="T5" fmla="*/ 31 h 34"/>
                  <a:gd name="T6" fmla="*/ 22 w 23"/>
                  <a:gd name="T7" fmla="*/ 0 h 34"/>
                  <a:gd name="T8" fmla="*/ 0 w 23"/>
                  <a:gd name="T9" fmla="*/ 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34">
                    <a:moveTo>
                      <a:pt x="0" y="4"/>
                    </a:moveTo>
                    <a:lnTo>
                      <a:pt x="6" y="33"/>
                    </a:lnTo>
                    <a:lnTo>
                      <a:pt x="22" y="31"/>
                    </a:lnTo>
                    <a:lnTo>
                      <a:pt x="22" y="0"/>
                    </a:lnTo>
                    <a:lnTo>
                      <a:pt x="0" y="4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410" name="Freeform 1186"/>
              <p:cNvSpPr>
                <a:spLocks/>
              </p:cNvSpPr>
              <p:nvPr/>
            </p:nvSpPr>
            <p:spPr bwMode="auto">
              <a:xfrm>
                <a:off x="1643" y="3393"/>
                <a:ext cx="20" cy="33"/>
              </a:xfrm>
              <a:custGeom>
                <a:avLst/>
                <a:gdLst>
                  <a:gd name="T0" fmla="*/ 19 w 20"/>
                  <a:gd name="T1" fmla="*/ 31 h 33"/>
                  <a:gd name="T2" fmla="*/ 16 w 20"/>
                  <a:gd name="T3" fmla="*/ 0 h 33"/>
                  <a:gd name="T4" fmla="*/ 0 w 20"/>
                  <a:gd name="T5" fmla="*/ 2 h 33"/>
                  <a:gd name="T6" fmla="*/ 0 w 20"/>
                  <a:gd name="T7" fmla="*/ 32 h 33"/>
                  <a:gd name="T8" fmla="*/ 19 w 20"/>
                  <a:gd name="T9" fmla="*/ 3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33">
                    <a:moveTo>
                      <a:pt x="19" y="31"/>
                    </a:moveTo>
                    <a:lnTo>
                      <a:pt x="16" y="0"/>
                    </a:lnTo>
                    <a:lnTo>
                      <a:pt x="0" y="2"/>
                    </a:lnTo>
                    <a:lnTo>
                      <a:pt x="0" y="32"/>
                    </a:lnTo>
                    <a:lnTo>
                      <a:pt x="19" y="31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411" name="Freeform 1187"/>
              <p:cNvSpPr>
                <a:spLocks/>
              </p:cNvSpPr>
              <p:nvPr/>
            </p:nvSpPr>
            <p:spPr bwMode="auto">
              <a:xfrm>
                <a:off x="1306" y="3426"/>
                <a:ext cx="23" cy="33"/>
              </a:xfrm>
              <a:custGeom>
                <a:avLst/>
                <a:gdLst>
                  <a:gd name="T0" fmla="*/ 0 w 23"/>
                  <a:gd name="T1" fmla="*/ 3 h 33"/>
                  <a:gd name="T2" fmla="*/ 6 w 23"/>
                  <a:gd name="T3" fmla="*/ 32 h 33"/>
                  <a:gd name="T4" fmla="*/ 22 w 23"/>
                  <a:gd name="T5" fmla="*/ 30 h 33"/>
                  <a:gd name="T6" fmla="*/ 22 w 23"/>
                  <a:gd name="T7" fmla="*/ 0 h 33"/>
                  <a:gd name="T8" fmla="*/ 0 w 23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33">
                    <a:moveTo>
                      <a:pt x="0" y="3"/>
                    </a:moveTo>
                    <a:lnTo>
                      <a:pt x="6" y="32"/>
                    </a:lnTo>
                    <a:lnTo>
                      <a:pt x="22" y="30"/>
                    </a:lnTo>
                    <a:lnTo>
                      <a:pt x="22" y="0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412" name="Freeform 1188"/>
              <p:cNvSpPr>
                <a:spLocks/>
              </p:cNvSpPr>
              <p:nvPr/>
            </p:nvSpPr>
            <p:spPr bwMode="auto">
              <a:xfrm>
                <a:off x="1306" y="3351"/>
                <a:ext cx="23" cy="35"/>
              </a:xfrm>
              <a:custGeom>
                <a:avLst/>
                <a:gdLst>
                  <a:gd name="T0" fmla="*/ 0 w 23"/>
                  <a:gd name="T1" fmla="*/ 4 h 35"/>
                  <a:gd name="T2" fmla="*/ 6 w 23"/>
                  <a:gd name="T3" fmla="*/ 34 h 35"/>
                  <a:gd name="T4" fmla="*/ 22 w 23"/>
                  <a:gd name="T5" fmla="*/ 31 h 35"/>
                  <a:gd name="T6" fmla="*/ 22 w 23"/>
                  <a:gd name="T7" fmla="*/ 0 h 35"/>
                  <a:gd name="T8" fmla="*/ 0 w 23"/>
                  <a:gd name="T9" fmla="*/ 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35">
                    <a:moveTo>
                      <a:pt x="0" y="4"/>
                    </a:moveTo>
                    <a:lnTo>
                      <a:pt x="6" y="34"/>
                    </a:lnTo>
                    <a:lnTo>
                      <a:pt x="22" y="31"/>
                    </a:lnTo>
                    <a:lnTo>
                      <a:pt x="22" y="0"/>
                    </a:lnTo>
                    <a:lnTo>
                      <a:pt x="0" y="4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413" name="Freeform 1189"/>
              <p:cNvSpPr>
                <a:spLocks/>
              </p:cNvSpPr>
              <p:nvPr/>
            </p:nvSpPr>
            <p:spPr bwMode="auto">
              <a:xfrm>
                <a:off x="1643" y="3319"/>
                <a:ext cx="20" cy="34"/>
              </a:xfrm>
              <a:custGeom>
                <a:avLst/>
                <a:gdLst>
                  <a:gd name="T0" fmla="*/ 19 w 20"/>
                  <a:gd name="T1" fmla="*/ 31 h 34"/>
                  <a:gd name="T2" fmla="*/ 16 w 20"/>
                  <a:gd name="T3" fmla="*/ 0 h 34"/>
                  <a:gd name="T4" fmla="*/ 0 w 20"/>
                  <a:gd name="T5" fmla="*/ 2 h 34"/>
                  <a:gd name="T6" fmla="*/ 0 w 20"/>
                  <a:gd name="T7" fmla="*/ 33 h 34"/>
                  <a:gd name="T8" fmla="*/ 19 w 20"/>
                  <a:gd name="T9" fmla="*/ 3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34">
                    <a:moveTo>
                      <a:pt x="19" y="31"/>
                    </a:moveTo>
                    <a:lnTo>
                      <a:pt x="16" y="0"/>
                    </a:lnTo>
                    <a:lnTo>
                      <a:pt x="0" y="2"/>
                    </a:lnTo>
                    <a:lnTo>
                      <a:pt x="0" y="33"/>
                    </a:lnTo>
                    <a:lnTo>
                      <a:pt x="19" y="31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414" name="Freeform 1190"/>
              <p:cNvSpPr>
                <a:spLocks/>
              </p:cNvSpPr>
              <p:nvPr/>
            </p:nvSpPr>
            <p:spPr bwMode="auto">
              <a:xfrm>
                <a:off x="1306" y="3273"/>
                <a:ext cx="82" cy="39"/>
              </a:xfrm>
              <a:custGeom>
                <a:avLst/>
                <a:gdLst>
                  <a:gd name="T0" fmla="*/ 0 w 82"/>
                  <a:gd name="T1" fmla="*/ 8 h 39"/>
                  <a:gd name="T2" fmla="*/ 6 w 82"/>
                  <a:gd name="T3" fmla="*/ 38 h 39"/>
                  <a:gd name="T4" fmla="*/ 81 w 82"/>
                  <a:gd name="T5" fmla="*/ 31 h 39"/>
                  <a:gd name="T6" fmla="*/ 81 w 82"/>
                  <a:gd name="T7" fmla="*/ 0 h 39"/>
                  <a:gd name="T8" fmla="*/ 0 w 82"/>
                  <a:gd name="T9" fmla="*/ 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39">
                    <a:moveTo>
                      <a:pt x="0" y="8"/>
                    </a:moveTo>
                    <a:lnTo>
                      <a:pt x="6" y="38"/>
                    </a:lnTo>
                    <a:lnTo>
                      <a:pt x="81" y="31"/>
                    </a:lnTo>
                    <a:lnTo>
                      <a:pt x="81" y="0"/>
                    </a:lnTo>
                    <a:lnTo>
                      <a:pt x="0" y="8"/>
                    </a:lnTo>
                  </a:path>
                </a:pathLst>
              </a:custGeom>
              <a:gradFill rotWithShape="0">
                <a:gsLst>
                  <a:gs pos="0">
                    <a:srgbClr val="FFFFFF">
                      <a:gamma/>
                      <a:shade val="69804"/>
                      <a:invGamma/>
                    </a:srgbClr>
                  </a:gs>
                  <a:gs pos="100000">
                    <a:srgbClr val="FFFFFF"/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415" name="Freeform 1191"/>
              <p:cNvSpPr>
                <a:spLocks/>
              </p:cNvSpPr>
              <p:nvPr/>
            </p:nvSpPr>
            <p:spPr bwMode="auto">
              <a:xfrm>
                <a:off x="1587" y="3246"/>
                <a:ext cx="76" cy="39"/>
              </a:xfrm>
              <a:custGeom>
                <a:avLst/>
                <a:gdLst>
                  <a:gd name="T0" fmla="*/ 75 w 76"/>
                  <a:gd name="T1" fmla="*/ 30 h 39"/>
                  <a:gd name="T2" fmla="*/ 72 w 76"/>
                  <a:gd name="T3" fmla="*/ 0 h 39"/>
                  <a:gd name="T4" fmla="*/ 0 w 76"/>
                  <a:gd name="T5" fmla="*/ 7 h 39"/>
                  <a:gd name="T6" fmla="*/ 0 w 76"/>
                  <a:gd name="T7" fmla="*/ 38 h 39"/>
                  <a:gd name="T8" fmla="*/ 75 w 76"/>
                  <a:gd name="T9" fmla="*/ 3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39">
                    <a:moveTo>
                      <a:pt x="75" y="30"/>
                    </a:moveTo>
                    <a:lnTo>
                      <a:pt x="72" y="0"/>
                    </a:lnTo>
                    <a:lnTo>
                      <a:pt x="0" y="7"/>
                    </a:lnTo>
                    <a:lnTo>
                      <a:pt x="0" y="38"/>
                    </a:lnTo>
                    <a:lnTo>
                      <a:pt x="75" y="30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69804"/>
                      <a:invGamma/>
                    </a:srgbClr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416" name="Freeform 1192"/>
              <p:cNvSpPr>
                <a:spLocks/>
              </p:cNvSpPr>
              <p:nvPr/>
            </p:nvSpPr>
            <p:spPr bwMode="auto">
              <a:xfrm>
                <a:off x="1647" y="3467"/>
                <a:ext cx="31" cy="32"/>
              </a:xfrm>
              <a:custGeom>
                <a:avLst/>
                <a:gdLst>
                  <a:gd name="T0" fmla="*/ 15 w 31"/>
                  <a:gd name="T1" fmla="*/ 31 h 32"/>
                  <a:gd name="T2" fmla="*/ 25 w 31"/>
                  <a:gd name="T3" fmla="*/ 26 h 32"/>
                  <a:gd name="T4" fmla="*/ 30 w 31"/>
                  <a:gd name="T5" fmla="*/ 16 h 32"/>
                  <a:gd name="T6" fmla="*/ 26 w 31"/>
                  <a:gd name="T7" fmla="*/ 5 h 32"/>
                  <a:gd name="T8" fmla="*/ 15 w 31"/>
                  <a:gd name="T9" fmla="*/ 0 h 32"/>
                  <a:gd name="T10" fmla="*/ 5 w 31"/>
                  <a:gd name="T11" fmla="*/ 4 h 32"/>
                  <a:gd name="T12" fmla="*/ 0 w 31"/>
                  <a:gd name="T13" fmla="*/ 16 h 32"/>
                  <a:gd name="T14" fmla="*/ 4 w 31"/>
                  <a:gd name="T15" fmla="*/ 26 h 32"/>
                  <a:gd name="T16" fmla="*/ 15 w 31"/>
                  <a:gd name="T17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32">
                    <a:moveTo>
                      <a:pt x="15" y="31"/>
                    </a:moveTo>
                    <a:lnTo>
                      <a:pt x="25" y="26"/>
                    </a:lnTo>
                    <a:lnTo>
                      <a:pt x="30" y="16"/>
                    </a:lnTo>
                    <a:lnTo>
                      <a:pt x="26" y="5"/>
                    </a:lnTo>
                    <a:lnTo>
                      <a:pt x="15" y="0"/>
                    </a:lnTo>
                    <a:lnTo>
                      <a:pt x="5" y="4"/>
                    </a:lnTo>
                    <a:lnTo>
                      <a:pt x="0" y="16"/>
                    </a:lnTo>
                    <a:lnTo>
                      <a:pt x="4" y="26"/>
                    </a:lnTo>
                    <a:lnTo>
                      <a:pt x="15" y="31"/>
                    </a:lnTo>
                  </a:path>
                </a:pathLst>
              </a:custGeom>
              <a:solidFill>
                <a:schemeClr val="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417" name="Freeform 1193"/>
              <p:cNvSpPr>
                <a:spLocks/>
              </p:cNvSpPr>
              <p:nvPr/>
            </p:nvSpPr>
            <p:spPr bwMode="auto">
              <a:xfrm>
                <a:off x="1647" y="3394"/>
                <a:ext cx="31" cy="31"/>
              </a:xfrm>
              <a:custGeom>
                <a:avLst/>
                <a:gdLst>
                  <a:gd name="T0" fmla="*/ 15 w 31"/>
                  <a:gd name="T1" fmla="*/ 30 h 31"/>
                  <a:gd name="T2" fmla="*/ 25 w 31"/>
                  <a:gd name="T3" fmla="*/ 26 h 31"/>
                  <a:gd name="T4" fmla="*/ 30 w 31"/>
                  <a:gd name="T5" fmla="*/ 15 h 31"/>
                  <a:gd name="T6" fmla="*/ 26 w 31"/>
                  <a:gd name="T7" fmla="*/ 4 h 31"/>
                  <a:gd name="T8" fmla="*/ 15 w 31"/>
                  <a:gd name="T9" fmla="*/ 0 h 31"/>
                  <a:gd name="T10" fmla="*/ 5 w 31"/>
                  <a:gd name="T11" fmla="*/ 4 h 31"/>
                  <a:gd name="T12" fmla="*/ 0 w 31"/>
                  <a:gd name="T13" fmla="*/ 15 h 31"/>
                  <a:gd name="T14" fmla="*/ 4 w 31"/>
                  <a:gd name="T15" fmla="*/ 25 h 31"/>
                  <a:gd name="T16" fmla="*/ 15 w 31"/>
                  <a:gd name="T17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31">
                    <a:moveTo>
                      <a:pt x="15" y="30"/>
                    </a:moveTo>
                    <a:lnTo>
                      <a:pt x="25" y="26"/>
                    </a:lnTo>
                    <a:lnTo>
                      <a:pt x="30" y="15"/>
                    </a:lnTo>
                    <a:lnTo>
                      <a:pt x="26" y="4"/>
                    </a:lnTo>
                    <a:lnTo>
                      <a:pt x="15" y="0"/>
                    </a:lnTo>
                    <a:lnTo>
                      <a:pt x="5" y="4"/>
                    </a:lnTo>
                    <a:lnTo>
                      <a:pt x="0" y="15"/>
                    </a:lnTo>
                    <a:lnTo>
                      <a:pt x="4" y="25"/>
                    </a:lnTo>
                    <a:lnTo>
                      <a:pt x="15" y="30"/>
                    </a:lnTo>
                  </a:path>
                </a:pathLst>
              </a:custGeom>
              <a:solidFill>
                <a:schemeClr val="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418" name="Freeform 1194"/>
              <p:cNvSpPr>
                <a:spLocks/>
              </p:cNvSpPr>
              <p:nvPr/>
            </p:nvSpPr>
            <p:spPr bwMode="auto">
              <a:xfrm>
                <a:off x="1647" y="3320"/>
                <a:ext cx="31" cy="31"/>
              </a:xfrm>
              <a:custGeom>
                <a:avLst/>
                <a:gdLst>
                  <a:gd name="T0" fmla="*/ 15 w 31"/>
                  <a:gd name="T1" fmla="*/ 30 h 31"/>
                  <a:gd name="T2" fmla="*/ 25 w 31"/>
                  <a:gd name="T3" fmla="*/ 26 h 31"/>
                  <a:gd name="T4" fmla="*/ 30 w 31"/>
                  <a:gd name="T5" fmla="*/ 15 h 31"/>
                  <a:gd name="T6" fmla="*/ 26 w 31"/>
                  <a:gd name="T7" fmla="*/ 5 h 31"/>
                  <a:gd name="T8" fmla="*/ 15 w 31"/>
                  <a:gd name="T9" fmla="*/ 0 h 31"/>
                  <a:gd name="T10" fmla="*/ 5 w 31"/>
                  <a:gd name="T11" fmla="*/ 4 h 31"/>
                  <a:gd name="T12" fmla="*/ 0 w 31"/>
                  <a:gd name="T13" fmla="*/ 15 h 31"/>
                  <a:gd name="T14" fmla="*/ 4 w 31"/>
                  <a:gd name="T15" fmla="*/ 26 h 31"/>
                  <a:gd name="T16" fmla="*/ 15 w 31"/>
                  <a:gd name="T17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31">
                    <a:moveTo>
                      <a:pt x="15" y="30"/>
                    </a:moveTo>
                    <a:lnTo>
                      <a:pt x="25" y="26"/>
                    </a:lnTo>
                    <a:lnTo>
                      <a:pt x="30" y="15"/>
                    </a:lnTo>
                    <a:lnTo>
                      <a:pt x="26" y="5"/>
                    </a:lnTo>
                    <a:lnTo>
                      <a:pt x="15" y="0"/>
                    </a:lnTo>
                    <a:lnTo>
                      <a:pt x="5" y="4"/>
                    </a:lnTo>
                    <a:lnTo>
                      <a:pt x="0" y="15"/>
                    </a:lnTo>
                    <a:lnTo>
                      <a:pt x="4" y="26"/>
                    </a:lnTo>
                    <a:lnTo>
                      <a:pt x="15" y="30"/>
                    </a:lnTo>
                  </a:path>
                </a:pathLst>
              </a:custGeom>
              <a:solidFill>
                <a:schemeClr val="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419" name="Freeform 1195"/>
              <p:cNvSpPr>
                <a:spLocks/>
              </p:cNvSpPr>
              <p:nvPr/>
            </p:nvSpPr>
            <p:spPr bwMode="auto">
              <a:xfrm>
                <a:off x="1647" y="3246"/>
                <a:ext cx="31" cy="31"/>
              </a:xfrm>
              <a:custGeom>
                <a:avLst/>
                <a:gdLst>
                  <a:gd name="T0" fmla="*/ 15 w 31"/>
                  <a:gd name="T1" fmla="*/ 30 h 31"/>
                  <a:gd name="T2" fmla="*/ 25 w 31"/>
                  <a:gd name="T3" fmla="*/ 26 h 31"/>
                  <a:gd name="T4" fmla="*/ 30 w 31"/>
                  <a:gd name="T5" fmla="*/ 15 h 31"/>
                  <a:gd name="T6" fmla="*/ 26 w 31"/>
                  <a:gd name="T7" fmla="*/ 5 h 31"/>
                  <a:gd name="T8" fmla="*/ 15 w 31"/>
                  <a:gd name="T9" fmla="*/ 0 h 31"/>
                  <a:gd name="T10" fmla="*/ 5 w 31"/>
                  <a:gd name="T11" fmla="*/ 4 h 31"/>
                  <a:gd name="T12" fmla="*/ 0 w 31"/>
                  <a:gd name="T13" fmla="*/ 15 h 31"/>
                  <a:gd name="T14" fmla="*/ 4 w 31"/>
                  <a:gd name="T15" fmla="*/ 26 h 31"/>
                  <a:gd name="T16" fmla="*/ 15 w 31"/>
                  <a:gd name="T17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31">
                    <a:moveTo>
                      <a:pt x="15" y="30"/>
                    </a:moveTo>
                    <a:lnTo>
                      <a:pt x="25" y="26"/>
                    </a:lnTo>
                    <a:lnTo>
                      <a:pt x="30" y="15"/>
                    </a:lnTo>
                    <a:lnTo>
                      <a:pt x="26" y="5"/>
                    </a:lnTo>
                    <a:lnTo>
                      <a:pt x="15" y="0"/>
                    </a:lnTo>
                    <a:lnTo>
                      <a:pt x="5" y="4"/>
                    </a:lnTo>
                    <a:lnTo>
                      <a:pt x="0" y="15"/>
                    </a:lnTo>
                    <a:lnTo>
                      <a:pt x="4" y="26"/>
                    </a:lnTo>
                    <a:lnTo>
                      <a:pt x="15" y="30"/>
                    </a:lnTo>
                  </a:path>
                </a:pathLst>
              </a:custGeom>
              <a:solidFill>
                <a:schemeClr val="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420" name="Freeform 1196"/>
              <p:cNvSpPr>
                <a:spLocks/>
              </p:cNvSpPr>
              <p:nvPr/>
            </p:nvSpPr>
            <p:spPr bwMode="auto">
              <a:xfrm>
                <a:off x="1647" y="3180"/>
                <a:ext cx="31" cy="31"/>
              </a:xfrm>
              <a:custGeom>
                <a:avLst/>
                <a:gdLst>
                  <a:gd name="T0" fmla="*/ 15 w 31"/>
                  <a:gd name="T1" fmla="*/ 30 h 31"/>
                  <a:gd name="T2" fmla="*/ 25 w 31"/>
                  <a:gd name="T3" fmla="*/ 25 h 31"/>
                  <a:gd name="T4" fmla="*/ 30 w 31"/>
                  <a:gd name="T5" fmla="*/ 15 h 31"/>
                  <a:gd name="T6" fmla="*/ 26 w 31"/>
                  <a:gd name="T7" fmla="*/ 4 h 31"/>
                  <a:gd name="T8" fmla="*/ 15 w 31"/>
                  <a:gd name="T9" fmla="*/ 0 h 31"/>
                  <a:gd name="T10" fmla="*/ 5 w 31"/>
                  <a:gd name="T11" fmla="*/ 4 h 31"/>
                  <a:gd name="T12" fmla="*/ 0 w 31"/>
                  <a:gd name="T13" fmla="*/ 15 h 31"/>
                  <a:gd name="T14" fmla="*/ 4 w 31"/>
                  <a:gd name="T15" fmla="*/ 25 h 31"/>
                  <a:gd name="T16" fmla="*/ 15 w 31"/>
                  <a:gd name="T17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31">
                    <a:moveTo>
                      <a:pt x="15" y="30"/>
                    </a:moveTo>
                    <a:lnTo>
                      <a:pt x="25" y="25"/>
                    </a:lnTo>
                    <a:lnTo>
                      <a:pt x="30" y="15"/>
                    </a:lnTo>
                    <a:lnTo>
                      <a:pt x="26" y="4"/>
                    </a:lnTo>
                    <a:lnTo>
                      <a:pt x="15" y="0"/>
                    </a:lnTo>
                    <a:lnTo>
                      <a:pt x="5" y="4"/>
                    </a:lnTo>
                    <a:lnTo>
                      <a:pt x="0" y="15"/>
                    </a:lnTo>
                    <a:lnTo>
                      <a:pt x="4" y="25"/>
                    </a:lnTo>
                    <a:lnTo>
                      <a:pt x="15" y="30"/>
                    </a:lnTo>
                  </a:path>
                </a:pathLst>
              </a:custGeom>
              <a:solidFill>
                <a:schemeClr val="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421" name="Freeform 1197"/>
              <p:cNvSpPr>
                <a:spLocks/>
              </p:cNvSpPr>
              <p:nvPr/>
            </p:nvSpPr>
            <p:spPr bwMode="auto">
              <a:xfrm>
                <a:off x="1297" y="3502"/>
                <a:ext cx="31" cy="31"/>
              </a:xfrm>
              <a:custGeom>
                <a:avLst/>
                <a:gdLst>
                  <a:gd name="T0" fmla="*/ 15 w 31"/>
                  <a:gd name="T1" fmla="*/ 30 h 31"/>
                  <a:gd name="T2" fmla="*/ 25 w 31"/>
                  <a:gd name="T3" fmla="*/ 26 h 31"/>
                  <a:gd name="T4" fmla="*/ 30 w 31"/>
                  <a:gd name="T5" fmla="*/ 15 h 31"/>
                  <a:gd name="T6" fmla="*/ 26 w 31"/>
                  <a:gd name="T7" fmla="*/ 5 h 31"/>
                  <a:gd name="T8" fmla="*/ 15 w 31"/>
                  <a:gd name="T9" fmla="*/ 0 h 31"/>
                  <a:gd name="T10" fmla="*/ 5 w 31"/>
                  <a:gd name="T11" fmla="*/ 4 h 31"/>
                  <a:gd name="T12" fmla="*/ 0 w 31"/>
                  <a:gd name="T13" fmla="*/ 15 h 31"/>
                  <a:gd name="T14" fmla="*/ 4 w 31"/>
                  <a:gd name="T15" fmla="*/ 25 h 31"/>
                  <a:gd name="T16" fmla="*/ 15 w 31"/>
                  <a:gd name="T17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31">
                    <a:moveTo>
                      <a:pt x="15" y="30"/>
                    </a:moveTo>
                    <a:lnTo>
                      <a:pt x="25" y="26"/>
                    </a:lnTo>
                    <a:lnTo>
                      <a:pt x="30" y="15"/>
                    </a:lnTo>
                    <a:lnTo>
                      <a:pt x="26" y="5"/>
                    </a:lnTo>
                    <a:lnTo>
                      <a:pt x="15" y="0"/>
                    </a:lnTo>
                    <a:lnTo>
                      <a:pt x="5" y="4"/>
                    </a:lnTo>
                    <a:lnTo>
                      <a:pt x="0" y="15"/>
                    </a:lnTo>
                    <a:lnTo>
                      <a:pt x="4" y="25"/>
                    </a:lnTo>
                    <a:lnTo>
                      <a:pt x="15" y="30"/>
                    </a:lnTo>
                  </a:path>
                </a:pathLst>
              </a:custGeom>
              <a:solidFill>
                <a:schemeClr val="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422" name="Freeform 1198"/>
              <p:cNvSpPr>
                <a:spLocks/>
              </p:cNvSpPr>
              <p:nvPr/>
            </p:nvSpPr>
            <p:spPr bwMode="auto">
              <a:xfrm>
                <a:off x="1297" y="3428"/>
                <a:ext cx="31" cy="31"/>
              </a:xfrm>
              <a:custGeom>
                <a:avLst/>
                <a:gdLst>
                  <a:gd name="T0" fmla="*/ 15 w 31"/>
                  <a:gd name="T1" fmla="*/ 30 h 31"/>
                  <a:gd name="T2" fmla="*/ 25 w 31"/>
                  <a:gd name="T3" fmla="*/ 26 h 31"/>
                  <a:gd name="T4" fmla="*/ 30 w 31"/>
                  <a:gd name="T5" fmla="*/ 15 h 31"/>
                  <a:gd name="T6" fmla="*/ 26 w 31"/>
                  <a:gd name="T7" fmla="*/ 5 h 31"/>
                  <a:gd name="T8" fmla="*/ 15 w 31"/>
                  <a:gd name="T9" fmla="*/ 0 h 31"/>
                  <a:gd name="T10" fmla="*/ 5 w 31"/>
                  <a:gd name="T11" fmla="*/ 4 h 31"/>
                  <a:gd name="T12" fmla="*/ 0 w 31"/>
                  <a:gd name="T13" fmla="*/ 15 h 31"/>
                  <a:gd name="T14" fmla="*/ 4 w 31"/>
                  <a:gd name="T15" fmla="*/ 26 h 31"/>
                  <a:gd name="T16" fmla="*/ 15 w 31"/>
                  <a:gd name="T17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31">
                    <a:moveTo>
                      <a:pt x="15" y="30"/>
                    </a:moveTo>
                    <a:lnTo>
                      <a:pt x="25" y="26"/>
                    </a:lnTo>
                    <a:lnTo>
                      <a:pt x="30" y="15"/>
                    </a:lnTo>
                    <a:lnTo>
                      <a:pt x="26" y="5"/>
                    </a:lnTo>
                    <a:lnTo>
                      <a:pt x="15" y="0"/>
                    </a:lnTo>
                    <a:lnTo>
                      <a:pt x="5" y="4"/>
                    </a:lnTo>
                    <a:lnTo>
                      <a:pt x="0" y="15"/>
                    </a:lnTo>
                    <a:lnTo>
                      <a:pt x="4" y="26"/>
                    </a:lnTo>
                    <a:lnTo>
                      <a:pt x="15" y="30"/>
                    </a:lnTo>
                  </a:path>
                </a:pathLst>
              </a:custGeom>
              <a:solidFill>
                <a:schemeClr val="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423" name="Freeform 1199"/>
              <p:cNvSpPr>
                <a:spLocks/>
              </p:cNvSpPr>
              <p:nvPr/>
            </p:nvSpPr>
            <p:spPr bwMode="auto">
              <a:xfrm>
                <a:off x="1297" y="3354"/>
                <a:ext cx="31" cy="32"/>
              </a:xfrm>
              <a:custGeom>
                <a:avLst/>
                <a:gdLst>
                  <a:gd name="T0" fmla="*/ 15 w 31"/>
                  <a:gd name="T1" fmla="*/ 31 h 32"/>
                  <a:gd name="T2" fmla="*/ 25 w 31"/>
                  <a:gd name="T3" fmla="*/ 26 h 32"/>
                  <a:gd name="T4" fmla="*/ 30 w 31"/>
                  <a:gd name="T5" fmla="*/ 15 h 32"/>
                  <a:gd name="T6" fmla="*/ 26 w 31"/>
                  <a:gd name="T7" fmla="*/ 5 h 32"/>
                  <a:gd name="T8" fmla="*/ 15 w 31"/>
                  <a:gd name="T9" fmla="*/ 0 h 32"/>
                  <a:gd name="T10" fmla="*/ 5 w 31"/>
                  <a:gd name="T11" fmla="*/ 4 h 32"/>
                  <a:gd name="T12" fmla="*/ 0 w 31"/>
                  <a:gd name="T13" fmla="*/ 15 h 32"/>
                  <a:gd name="T14" fmla="*/ 4 w 31"/>
                  <a:gd name="T15" fmla="*/ 26 h 32"/>
                  <a:gd name="T16" fmla="*/ 15 w 31"/>
                  <a:gd name="T17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32">
                    <a:moveTo>
                      <a:pt x="15" y="31"/>
                    </a:moveTo>
                    <a:lnTo>
                      <a:pt x="25" y="26"/>
                    </a:lnTo>
                    <a:lnTo>
                      <a:pt x="30" y="15"/>
                    </a:lnTo>
                    <a:lnTo>
                      <a:pt x="26" y="5"/>
                    </a:lnTo>
                    <a:lnTo>
                      <a:pt x="15" y="0"/>
                    </a:lnTo>
                    <a:lnTo>
                      <a:pt x="5" y="4"/>
                    </a:lnTo>
                    <a:lnTo>
                      <a:pt x="0" y="15"/>
                    </a:lnTo>
                    <a:lnTo>
                      <a:pt x="4" y="26"/>
                    </a:lnTo>
                    <a:lnTo>
                      <a:pt x="15" y="31"/>
                    </a:lnTo>
                  </a:path>
                </a:pathLst>
              </a:custGeom>
              <a:solidFill>
                <a:schemeClr val="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424" name="Freeform 1200"/>
              <p:cNvSpPr>
                <a:spLocks/>
              </p:cNvSpPr>
              <p:nvPr/>
            </p:nvSpPr>
            <p:spPr bwMode="auto">
              <a:xfrm>
                <a:off x="1297" y="3281"/>
                <a:ext cx="31" cy="31"/>
              </a:xfrm>
              <a:custGeom>
                <a:avLst/>
                <a:gdLst>
                  <a:gd name="T0" fmla="*/ 15 w 31"/>
                  <a:gd name="T1" fmla="*/ 30 h 31"/>
                  <a:gd name="T2" fmla="*/ 25 w 31"/>
                  <a:gd name="T3" fmla="*/ 26 h 31"/>
                  <a:gd name="T4" fmla="*/ 30 w 31"/>
                  <a:gd name="T5" fmla="*/ 15 h 31"/>
                  <a:gd name="T6" fmla="*/ 26 w 31"/>
                  <a:gd name="T7" fmla="*/ 4 h 31"/>
                  <a:gd name="T8" fmla="*/ 15 w 31"/>
                  <a:gd name="T9" fmla="*/ 0 h 31"/>
                  <a:gd name="T10" fmla="*/ 5 w 31"/>
                  <a:gd name="T11" fmla="*/ 4 h 31"/>
                  <a:gd name="T12" fmla="*/ 0 w 31"/>
                  <a:gd name="T13" fmla="*/ 15 h 31"/>
                  <a:gd name="T14" fmla="*/ 4 w 31"/>
                  <a:gd name="T15" fmla="*/ 25 h 31"/>
                  <a:gd name="T16" fmla="*/ 15 w 31"/>
                  <a:gd name="T17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31">
                    <a:moveTo>
                      <a:pt x="15" y="30"/>
                    </a:moveTo>
                    <a:lnTo>
                      <a:pt x="25" y="26"/>
                    </a:lnTo>
                    <a:lnTo>
                      <a:pt x="30" y="15"/>
                    </a:lnTo>
                    <a:lnTo>
                      <a:pt x="26" y="4"/>
                    </a:lnTo>
                    <a:lnTo>
                      <a:pt x="15" y="0"/>
                    </a:lnTo>
                    <a:lnTo>
                      <a:pt x="5" y="4"/>
                    </a:lnTo>
                    <a:lnTo>
                      <a:pt x="0" y="15"/>
                    </a:lnTo>
                    <a:lnTo>
                      <a:pt x="4" y="25"/>
                    </a:lnTo>
                    <a:lnTo>
                      <a:pt x="15" y="30"/>
                    </a:lnTo>
                  </a:path>
                </a:pathLst>
              </a:custGeom>
              <a:solidFill>
                <a:schemeClr val="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425" name="Freeform 1201"/>
              <p:cNvSpPr>
                <a:spLocks/>
              </p:cNvSpPr>
              <p:nvPr/>
            </p:nvSpPr>
            <p:spPr bwMode="auto">
              <a:xfrm>
                <a:off x="1297" y="3201"/>
                <a:ext cx="31" cy="31"/>
              </a:xfrm>
              <a:custGeom>
                <a:avLst/>
                <a:gdLst>
                  <a:gd name="T0" fmla="*/ 15 w 31"/>
                  <a:gd name="T1" fmla="*/ 30 h 31"/>
                  <a:gd name="T2" fmla="*/ 25 w 31"/>
                  <a:gd name="T3" fmla="*/ 26 h 31"/>
                  <a:gd name="T4" fmla="*/ 30 w 31"/>
                  <a:gd name="T5" fmla="*/ 15 h 31"/>
                  <a:gd name="T6" fmla="*/ 26 w 31"/>
                  <a:gd name="T7" fmla="*/ 4 h 31"/>
                  <a:gd name="T8" fmla="*/ 15 w 31"/>
                  <a:gd name="T9" fmla="*/ 0 h 31"/>
                  <a:gd name="T10" fmla="*/ 5 w 31"/>
                  <a:gd name="T11" fmla="*/ 4 h 31"/>
                  <a:gd name="T12" fmla="*/ 0 w 31"/>
                  <a:gd name="T13" fmla="*/ 15 h 31"/>
                  <a:gd name="T14" fmla="*/ 4 w 31"/>
                  <a:gd name="T15" fmla="*/ 25 h 31"/>
                  <a:gd name="T16" fmla="*/ 15 w 31"/>
                  <a:gd name="T17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31">
                    <a:moveTo>
                      <a:pt x="15" y="30"/>
                    </a:moveTo>
                    <a:lnTo>
                      <a:pt x="25" y="26"/>
                    </a:lnTo>
                    <a:lnTo>
                      <a:pt x="30" y="15"/>
                    </a:lnTo>
                    <a:lnTo>
                      <a:pt x="26" y="4"/>
                    </a:lnTo>
                    <a:lnTo>
                      <a:pt x="15" y="0"/>
                    </a:lnTo>
                    <a:lnTo>
                      <a:pt x="5" y="4"/>
                    </a:lnTo>
                    <a:lnTo>
                      <a:pt x="0" y="15"/>
                    </a:lnTo>
                    <a:lnTo>
                      <a:pt x="4" y="25"/>
                    </a:lnTo>
                    <a:lnTo>
                      <a:pt x="15" y="30"/>
                    </a:lnTo>
                  </a:path>
                </a:pathLst>
              </a:custGeom>
              <a:solidFill>
                <a:schemeClr val="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426" name="Freeform 1202"/>
              <p:cNvSpPr>
                <a:spLocks/>
              </p:cNvSpPr>
              <p:nvPr/>
            </p:nvSpPr>
            <p:spPr bwMode="auto">
              <a:xfrm>
                <a:off x="1281" y="3014"/>
                <a:ext cx="162" cy="442"/>
              </a:xfrm>
              <a:custGeom>
                <a:avLst/>
                <a:gdLst>
                  <a:gd name="T0" fmla="*/ 161 w 162"/>
                  <a:gd name="T1" fmla="*/ 440 h 442"/>
                  <a:gd name="T2" fmla="*/ 100 w 162"/>
                  <a:gd name="T3" fmla="*/ 441 h 442"/>
                  <a:gd name="T4" fmla="*/ 88 w 162"/>
                  <a:gd name="T5" fmla="*/ 428 h 442"/>
                  <a:gd name="T6" fmla="*/ 88 w 162"/>
                  <a:gd name="T7" fmla="*/ 403 h 442"/>
                  <a:gd name="T8" fmla="*/ 133 w 162"/>
                  <a:gd name="T9" fmla="*/ 403 h 442"/>
                  <a:gd name="T10" fmla="*/ 132 w 162"/>
                  <a:gd name="T11" fmla="*/ 353 h 442"/>
                  <a:gd name="T12" fmla="*/ 88 w 162"/>
                  <a:gd name="T13" fmla="*/ 353 h 442"/>
                  <a:gd name="T14" fmla="*/ 88 w 162"/>
                  <a:gd name="T15" fmla="*/ 314 h 442"/>
                  <a:gd name="T16" fmla="*/ 104 w 162"/>
                  <a:gd name="T17" fmla="*/ 313 h 442"/>
                  <a:gd name="T18" fmla="*/ 106 w 162"/>
                  <a:gd name="T19" fmla="*/ 307 h 442"/>
                  <a:gd name="T20" fmla="*/ 106 w 162"/>
                  <a:gd name="T21" fmla="*/ 177 h 442"/>
                  <a:gd name="T22" fmla="*/ 0 w 162"/>
                  <a:gd name="T23" fmla="*/ 177 h 442"/>
                  <a:gd name="T24" fmla="*/ 0 w 162"/>
                  <a:gd name="T25" fmla="*/ 130 h 442"/>
                  <a:gd name="T26" fmla="*/ 11 w 162"/>
                  <a:gd name="T27" fmla="*/ 100 h 442"/>
                  <a:gd name="T28" fmla="*/ 30 w 162"/>
                  <a:gd name="T29" fmla="*/ 100 h 442"/>
                  <a:gd name="T30" fmla="*/ 30 w 162"/>
                  <a:gd name="T31" fmla="*/ 133 h 442"/>
                  <a:gd name="T32" fmla="*/ 117 w 162"/>
                  <a:gd name="T33" fmla="*/ 133 h 442"/>
                  <a:gd name="T34" fmla="*/ 117 w 162"/>
                  <a:gd name="T35" fmla="*/ 0 h 442"/>
                  <a:gd name="T36" fmla="*/ 132 w 162"/>
                  <a:gd name="T37" fmla="*/ 0 h 442"/>
                  <a:gd name="T38" fmla="*/ 132 w 162"/>
                  <a:gd name="T39" fmla="*/ 302 h 442"/>
                  <a:gd name="T40" fmla="*/ 161 w 162"/>
                  <a:gd name="T41" fmla="*/ 302 h 442"/>
                  <a:gd name="T42" fmla="*/ 161 w 162"/>
                  <a:gd name="T43" fmla="*/ 440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2" h="442">
                    <a:moveTo>
                      <a:pt x="161" y="440"/>
                    </a:moveTo>
                    <a:lnTo>
                      <a:pt x="100" y="441"/>
                    </a:lnTo>
                    <a:lnTo>
                      <a:pt x="88" y="428"/>
                    </a:lnTo>
                    <a:lnTo>
                      <a:pt x="88" y="403"/>
                    </a:lnTo>
                    <a:lnTo>
                      <a:pt x="133" y="403"/>
                    </a:lnTo>
                    <a:lnTo>
                      <a:pt x="132" y="353"/>
                    </a:lnTo>
                    <a:lnTo>
                      <a:pt x="88" y="353"/>
                    </a:lnTo>
                    <a:lnTo>
                      <a:pt x="88" y="314"/>
                    </a:lnTo>
                    <a:lnTo>
                      <a:pt x="104" y="313"/>
                    </a:lnTo>
                    <a:lnTo>
                      <a:pt x="106" y="307"/>
                    </a:lnTo>
                    <a:lnTo>
                      <a:pt x="106" y="177"/>
                    </a:lnTo>
                    <a:lnTo>
                      <a:pt x="0" y="177"/>
                    </a:lnTo>
                    <a:lnTo>
                      <a:pt x="0" y="130"/>
                    </a:lnTo>
                    <a:lnTo>
                      <a:pt x="11" y="100"/>
                    </a:lnTo>
                    <a:lnTo>
                      <a:pt x="30" y="100"/>
                    </a:lnTo>
                    <a:lnTo>
                      <a:pt x="30" y="133"/>
                    </a:lnTo>
                    <a:lnTo>
                      <a:pt x="117" y="133"/>
                    </a:lnTo>
                    <a:lnTo>
                      <a:pt x="117" y="0"/>
                    </a:lnTo>
                    <a:lnTo>
                      <a:pt x="132" y="0"/>
                    </a:lnTo>
                    <a:lnTo>
                      <a:pt x="132" y="302"/>
                    </a:lnTo>
                    <a:lnTo>
                      <a:pt x="161" y="302"/>
                    </a:lnTo>
                    <a:lnTo>
                      <a:pt x="161" y="440"/>
                    </a:lnTo>
                  </a:path>
                </a:pathLst>
              </a:custGeom>
              <a:solidFill>
                <a:srgbClr val="FFCC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427" name="Freeform 1203"/>
              <p:cNvSpPr>
                <a:spLocks/>
              </p:cNvSpPr>
              <p:nvPr/>
            </p:nvSpPr>
            <p:spPr bwMode="auto">
              <a:xfrm>
                <a:off x="1527" y="3016"/>
                <a:ext cx="165" cy="440"/>
              </a:xfrm>
              <a:custGeom>
                <a:avLst/>
                <a:gdLst>
                  <a:gd name="T0" fmla="*/ 0 w 165"/>
                  <a:gd name="T1" fmla="*/ 439 h 440"/>
                  <a:gd name="T2" fmla="*/ 64 w 165"/>
                  <a:gd name="T3" fmla="*/ 439 h 440"/>
                  <a:gd name="T4" fmla="*/ 76 w 165"/>
                  <a:gd name="T5" fmla="*/ 426 h 440"/>
                  <a:gd name="T6" fmla="*/ 76 w 165"/>
                  <a:gd name="T7" fmla="*/ 401 h 440"/>
                  <a:gd name="T8" fmla="*/ 31 w 165"/>
                  <a:gd name="T9" fmla="*/ 401 h 440"/>
                  <a:gd name="T10" fmla="*/ 31 w 165"/>
                  <a:gd name="T11" fmla="*/ 351 h 440"/>
                  <a:gd name="T12" fmla="*/ 76 w 165"/>
                  <a:gd name="T13" fmla="*/ 351 h 440"/>
                  <a:gd name="T14" fmla="*/ 76 w 165"/>
                  <a:gd name="T15" fmla="*/ 312 h 440"/>
                  <a:gd name="T16" fmla="*/ 60 w 165"/>
                  <a:gd name="T17" fmla="*/ 311 h 440"/>
                  <a:gd name="T18" fmla="*/ 60 w 165"/>
                  <a:gd name="T19" fmla="*/ 305 h 440"/>
                  <a:gd name="T20" fmla="*/ 60 w 165"/>
                  <a:gd name="T21" fmla="*/ 175 h 440"/>
                  <a:gd name="T22" fmla="*/ 164 w 165"/>
                  <a:gd name="T23" fmla="*/ 175 h 440"/>
                  <a:gd name="T24" fmla="*/ 164 w 165"/>
                  <a:gd name="T25" fmla="*/ 128 h 440"/>
                  <a:gd name="T26" fmla="*/ 153 w 165"/>
                  <a:gd name="T27" fmla="*/ 98 h 440"/>
                  <a:gd name="T28" fmla="*/ 134 w 165"/>
                  <a:gd name="T29" fmla="*/ 98 h 440"/>
                  <a:gd name="T30" fmla="*/ 134 w 165"/>
                  <a:gd name="T31" fmla="*/ 131 h 440"/>
                  <a:gd name="T32" fmla="*/ 48 w 165"/>
                  <a:gd name="T33" fmla="*/ 131 h 440"/>
                  <a:gd name="T34" fmla="*/ 48 w 165"/>
                  <a:gd name="T35" fmla="*/ 0 h 440"/>
                  <a:gd name="T36" fmla="*/ 32 w 165"/>
                  <a:gd name="T37" fmla="*/ 0 h 440"/>
                  <a:gd name="T38" fmla="*/ 32 w 165"/>
                  <a:gd name="T39" fmla="*/ 300 h 440"/>
                  <a:gd name="T40" fmla="*/ 0 w 165"/>
                  <a:gd name="T41" fmla="*/ 300 h 440"/>
                  <a:gd name="T42" fmla="*/ 0 w 165"/>
                  <a:gd name="T43" fmla="*/ 439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5" h="440">
                    <a:moveTo>
                      <a:pt x="0" y="439"/>
                    </a:moveTo>
                    <a:lnTo>
                      <a:pt x="64" y="439"/>
                    </a:lnTo>
                    <a:lnTo>
                      <a:pt x="76" y="426"/>
                    </a:lnTo>
                    <a:lnTo>
                      <a:pt x="76" y="401"/>
                    </a:lnTo>
                    <a:lnTo>
                      <a:pt x="31" y="401"/>
                    </a:lnTo>
                    <a:lnTo>
                      <a:pt x="31" y="351"/>
                    </a:lnTo>
                    <a:lnTo>
                      <a:pt x="76" y="351"/>
                    </a:lnTo>
                    <a:lnTo>
                      <a:pt x="76" y="312"/>
                    </a:lnTo>
                    <a:lnTo>
                      <a:pt x="60" y="311"/>
                    </a:lnTo>
                    <a:lnTo>
                      <a:pt x="60" y="305"/>
                    </a:lnTo>
                    <a:lnTo>
                      <a:pt x="60" y="175"/>
                    </a:lnTo>
                    <a:lnTo>
                      <a:pt x="164" y="175"/>
                    </a:lnTo>
                    <a:lnTo>
                      <a:pt x="164" y="128"/>
                    </a:lnTo>
                    <a:lnTo>
                      <a:pt x="153" y="98"/>
                    </a:lnTo>
                    <a:lnTo>
                      <a:pt x="134" y="98"/>
                    </a:lnTo>
                    <a:lnTo>
                      <a:pt x="134" y="131"/>
                    </a:lnTo>
                    <a:lnTo>
                      <a:pt x="48" y="131"/>
                    </a:lnTo>
                    <a:lnTo>
                      <a:pt x="48" y="0"/>
                    </a:lnTo>
                    <a:lnTo>
                      <a:pt x="32" y="0"/>
                    </a:lnTo>
                    <a:lnTo>
                      <a:pt x="32" y="300"/>
                    </a:lnTo>
                    <a:lnTo>
                      <a:pt x="0" y="300"/>
                    </a:lnTo>
                    <a:lnTo>
                      <a:pt x="0" y="439"/>
                    </a:lnTo>
                  </a:path>
                </a:pathLst>
              </a:custGeom>
              <a:solidFill>
                <a:srgbClr val="FFCC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428" name="Line 1204"/>
              <p:cNvSpPr>
                <a:spLocks noChangeShapeType="1"/>
              </p:cNvSpPr>
              <p:nvPr/>
            </p:nvSpPr>
            <p:spPr bwMode="auto">
              <a:xfrm>
                <a:off x="1451" y="3465"/>
                <a:ext cx="6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9429" name="Line 1205"/>
              <p:cNvSpPr>
                <a:spLocks noChangeShapeType="1"/>
              </p:cNvSpPr>
              <p:nvPr/>
            </p:nvSpPr>
            <p:spPr bwMode="auto">
              <a:xfrm>
                <a:off x="1451" y="3483"/>
                <a:ext cx="6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9430" name="Freeform 1206"/>
              <p:cNvSpPr>
                <a:spLocks/>
              </p:cNvSpPr>
              <p:nvPr/>
            </p:nvSpPr>
            <p:spPr bwMode="auto">
              <a:xfrm>
                <a:off x="1601" y="3020"/>
                <a:ext cx="557" cy="580"/>
              </a:xfrm>
              <a:custGeom>
                <a:avLst/>
                <a:gdLst>
                  <a:gd name="T0" fmla="*/ 187 w 557"/>
                  <a:gd name="T1" fmla="*/ 554 h 580"/>
                  <a:gd name="T2" fmla="*/ 187 w 557"/>
                  <a:gd name="T3" fmla="*/ 501 h 580"/>
                  <a:gd name="T4" fmla="*/ 168 w 557"/>
                  <a:gd name="T5" fmla="*/ 487 h 580"/>
                  <a:gd name="T6" fmla="*/ 187 w 557"/>
                  <a:gd name="T7" fmla="*/ 476 h 580"/>
                  <a:gd name="T8" fmla="*/ 152 w 557"/>
                  <a:gd name="T9" fmla="*/ 454 h 580"/>
                  <a:gd name="T10" fmla="*/ 152 w 557"/>
                  <a:gd name="T11" fmla="*/ 450 h 580"/>
                  <a:gd name="T12" fmla="*/ 187 w 557"/>
                  <a:gd name="T13" fmla="*/ 429 h 580"/>
                  <a:gd name="T14" fmla="*/ 152 w 557"/>
                  <a:gd name="T15" fmla="*/ 407 h 580"/>
                  <a:gd name="T16" fmla="*/ 152 w 557"/>
                  <a:gd name="T17" fmla="*/ 403 h 580"/>
                  <a:gd name="T18" fmla="*/ 187 w 557"/>
                  <a:gd name="T19" fmla="*/ 381 h 580"/>
                  <a:gd name="T20" fmla="*/ 152 w 557"/>
                  <a:gd name="T21" fmla="*/ 359 h 580"/>
                  <a:gd name="T22" fmla="*/ 152 w 557"/>
                  <a:gd name="T23" fmla="*/ 355 h 580"/>
                  <a:gd name="T24" fmla="*/ 187 w 557"/>
                  <a:gd name="T25" fmla="*/ 334 h 580"/>
                  <a:gd name="T26" fmla="*/ 152 w 557"/>
                  <a:gd name="T27" fmla="*/ 312 h 580"/>
                  <a:gd name="T28" fmla="*/ 152 w 557"/>
                  <a:gd name="T29" fmla="*/ 308 h 580"/>
                  <a:gd name="T30" fmla="*/ 187 w 557"/>
                  <a:gd name="T31" fmla="*/ 287 h 580"/>
                  <a:gd name="T32" fmla="*/ 152 w 557"/>
                  <a:gd name="T33" fmla="*/ 265 h 580"/>
                  <a:gd name="T34" fmla="*/ 152 w 557"/>
                  <a:gd name="T35" fmla="*/ 157 h 580"/>
                  <a:gd name="T36" fmla="*/ 126 w 557"/>
                  <a:gd name="T37" fmla="*/ 98 h 580"/>
                  <a:gd name="T38" fmla="*/ 126 w 557"/>
                  <a:gd name="T39" fmla="*/ 69 h 580"/>
                  <a:gd name="T40" fmla="*/ 112 w 557"/>
                  <a:gd name="T41" fmla="*/ 55 h 580"/>
                  <a:gd name="T42" fmla="*/ 58 w 557"/>
                  <a:gd name="T43" fmla="*/ 55 h 580"/>
                  <a:gd name="T44" fmla="*/ 12 w 557"/>
                  <a:gd name="T45" fmla="*/ 104 h 580"/>
                  <a:gd name="T46" fmla="*/ 0 w 557"/>
                  <a:gd name="T47" fmla="*/ 104 h 580"/>
                  <a:gd name="T48" fmla="*/ 0 w 557"/>
                  <a:gd name="T49" fmla="*/ 1 h 580"/>
                  <a:gd name="T50" fmla="*/ 173 w 557"/>
                  <a:gd name="T51" fmla="*/ 0 h 580"/>
                  <a:gd name="T52" fmla="*/ 173 w 557"/>
                  <a:gd name="T53" fmla="*/ 59 h 580"/>
                  <a:gd name="T54" fmla="*/ 183 w 557"/>
                  <a:gd name="T55" fmla="*/ 92 h 580"/>
                  <a:gd name="T56" fmla="*/ 194 w 557"/>
                  <a:gd name="T57" fmla="*/ 98 h 580"/>
                  <a:gd name="T58" fmla="*/ 518 w 557"/>
                  <a:gd name="T59" fmla="*/ 107 h 580"/>
                  <a:gd name="T60" fmla="*/ 556 w 557"/>
                  <a:gd name="T61" fmla="*/ 141 h 580"/>
                  <a:gd name="T62" fmla="*/ 556 w 557"/>
                  <a:gd name="T63" fmla="*/ 179 h 580"/>
                  <a:gd name="T64" fmla="*/ 512 w 557"/>
                  <a:gd name="T65" fmla="*/ 179 h 580"/>
                  <a:gd name="T66" fmla="*/ 512 w 557"/>
                  <a:gd name="T67" fmla="*/ 229 h 580"/>
                  <a:gd name="T68" fmla="*/ 556 w 557"/>
                  <a:gd name="T69" fmla="*/ 229 h 580"/>
                  <a:gd name="T70" fmla="*/ 556 w 557"/>
                  <a:gd name="T71" fmla="*/ 310 h 580"/>
                  <a:gd name="T72" fmla="*/ 512 w 557"/>
                  <a:gd name="T73" fmla="*/ 310 h 580"/>
                  <a:gd name="T74" fmla="*/ 490 w 557"/>
                  <a:gd name="T75" fmla="*/ 264 h 580"/>
                  <a:gd name="T76" fmla="*/ 449 w 557"/>
                  <a:gd name="T77" fmla="*/ 264 h 580"/>
                  <a:gd name="T78" fmla="*/ 449 w 557"/>
                  <a:gd name="T79" fmla="*/ 370 h 580"/>
                  <a:gd name="T80" fmla="*/ 390 w 557"/>
                  <a:gd name="T81" fmla="*/ 370 h 580"/>
                  <a:gd name="T82" fmla="*/ 390 w 557"/>
                  <a:gd name="T83" fmla="*/ 207 h 580"/>
                  <a:gd name="T84" fmla="*/ 274 w 557"/>
                  <a:gd name="T85" fmla="*/ 207 h 580"/>
                  <a:gd name="T86" fmla="*/ 274 w 557"/>
                  <a:gd name="T87" fmla="*/ 188 h 580"/>
                  <a:gd name="T88" fmla="*/ 262 w 557"/>
                  <a:gd name="T89" fmla="*/ 188 h 580"/>
                  <a:gd name="T90" fmla="*/ 245 w 557"/>
                  <a:gd name="T91" fmla="*/ 204 h 580"/>
                  <a:gd name="T92" fmla="*/ 245 w 557"/>
                  <a:gd name="T93" fmla="*/ 579 h 580"/>
                  <a:gd name="T94" fmla="*/ 163 w 557"/>
                  <a:gd name="T95" fmla="*/ 579 h 580"/>
                  <a:gd name="T96" fmla="*/ 187 w 557"/>
                  <a:gd name="T97" fmla="*/ 554 h 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57" h="580">
                    <a:moveTo>
                      <a:pt x="187" y="554"/>
                    </a:moveTo>
                    <a:lnTo>
                      <a:pt x="187" y="501"/>
                    </a:lnTo>
                    <a:lnTo>
                      <a:pt x="168" y="487"/>
                    </a:lnTo>
                    <a:lnTo>
                      <a:pt x="187" y="476"/>
                    </a:lnTo>
                    <a:lnTo>
                      <a:pt x="152" y="454"/>
                    </a:lnTo>
                    <a:lnTo>
                      <a:pt x="152" y="450"/>
                    </a:lnTo>
                    <a:lnTo>
                      <a:pt x="187" y="429"/>
                    </a:lnTo>
                    <a:lnTo>
                      <a:pt x="152" y="407"/>
                    </a:lnTo>
                    <a:lnTo>
                      <a:pt x="152" y="403"/>
                    </a:lnTo>
                    <a:lnTo>
                      <a:pt x="187" y="381"/>
                    </a:lnTo>
                    <a:lnTo>
                      <a:pt x="152" y="359"/>
                    </a:lnTo>
                    <a:lnTo>
                      <a:pt x="152" y="355"/>
                    </a:lnTo>
                    <a:lnTo>
                      <a:pt x="187" y="334"/>
                    </a:lnTo>
                    <a:lnTo>
                      <a:pt x="152" y="312"/>
                    </a:lnTo>
                    <a:lnTo>
                      <a:pt x="152" y="308"/>
                    </a:lnTo>
                    <a:lnTo>
                      <a:pt x="187" y="287"/>
                    </a:lnTo>
                    <a:lnTo>
                      <a:pt x="152" y="265"/>
                    </a:lnTo>
                    <a:lnTo>
                      <a:pt x="152" y="157"/>
                    </a:lnTo>
                    <a:lnTo>
                      <a:pt x="126" y="98"/>
                    </a:lnTo>
                    <a:lnTo>
                      <a:pt x="126" y="69"/>
                    </a:lnTo>
                    <a:lnTo>
                      <a:pt x="112" y="55"/>
                    </a:lnTo>
                    <a:lnTo>
                      <a:pt x="58" y="55"/>
                    </a:lnTo>
                    <a:lnTo>
                      <a:pt x="12" y="104"/>
                    </a:lnTo>
                    <a:lnTo>
                      <a:pt x="0" y="104"/>
                    </a:lnTo>
                    <a:lnTo>
                      <a:pt x="0" y="1"/>
                    </a:lnTo>
                    <a:lnTo>
                      <a:pt x="173" y="0"/>
                    </a:lnTo>
                    <a:lnTo>
                      <a:pt x="173" y="59"/>
                    </a:lnTo>
                    <a:lnTo>
                      <a:pt x="183" y="92"/>
                    </a:lnTo>
                    <a:lnTo>
                      <a:pt x="194" y="98"/>
                    </a:lnTo>
                    <a:lnTo>
                      <a:pt x="518" y="107"/>
                    </a:lnTo>
                    <a:lnTo>
                      <a:pt x="556" y="141"/>
                    </a:lnTo>
                    <a:lnTo>
                      <a:pt x="556" y="179"/>
                    </a:lnTo>
                    <a:lnTo>
                      <a:pt x="512" y="179"/>
                    </a:lnTo>
                    <a:lnTo>
                      <a:pt x="512" y="229"/>
                    </a:lnTo>
                    <a:lnTo>
                      <a:pt x="556" y="229"/>
                    </a:lnTo>
                    <a:lnTo>
                      <a:pt x="556" y="310"/>
                    </a:lnTo>
                    <a:lnTo>
                      <a:pt x="512" y="310"/>
                    </a:lnTo>
                    <a:lnTo>
                      <a:pt x="490" y="264"/>
                    </a:lnTo>
                    <a:lnTo>
                      <a:pt x="449" y="264"/>
                    </a:lnTo>
                    <a:lnTo>
                      <a:pt x="449" y="370"/>
                    </a:lnTo>
                    <a:lnTo>
                      <a:pt x="390" y="370"/>
                    </a:lnTo>
                    <a:lnTo>
                      <a:pt x="390" y="207"/>
                    </a:lnTo>
                    <a:lnTo>
                      <a:pt x="274" y="207"/>
                    </a:lnTo>
                    <a:lnTo>
                      <a:pt x="274" y="188"/>
                    </a:lnTo>
                    <a:lnTo>
                      <a:pt x="262" y="188"/>
                    </a:lnTo>
                    <a:lnTo>
                      <a:pt x="245" y="204"/>
                    </a:lnTo>
                    <a:lnTo>
                      <a:pt x="245" y="579"/>
                    </a:lnTo>
                    <a:lnTo>
                      <a:pt x="163" y="579"/>
                    </a:lnTo>
                    <a:lnTo>
                      <a:pt x="187" y="554"/>
                    </a:lnTo>
                  </a:path>
                </a:pathLst>
              </a:custGeom>
              <a:solidFill>
                <a:srgbClr val="CBCBCB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431" name="Freeform 1207"/>
              <p:cNvSpPr>
                <a:spLocks/>
              </p:cNvSpPr>
              <p:nvPr/>
            </p:nvSpPr>
            <p:spPr bwMode="auto">
              <a:xfrm>
                <a:off x="921" y="3301"/>
                <a:ext cx="201" cy="298"/>
              </a:xfrm>
              <a:custGeom>
                <a:avLst/>
                <a:gdLst>
                  <a:gd name="T0" fmla="*/ 198 w 201"/>
                  <a:gd name="T1" fmla="*/ 297 h 298"/>
                  <a:gd name="T2" fmla="*/ 168 w 201"/>
                  <a:gd name="T3" fmla="*/ 296 h 298"/>
                  <a:gd name="T4" fmla="*/ 62 w 201"/>
                  <a:gd name="T5" fmla="*/ 153 h 298"/>
                  <a:gd name="T6" fmla="*/ 42 w 201"/>
                  <a:gd name="T7" fmla="*/ 153 h 298"/>
                  <a:gd name="T8" fmla="*/ 0 w 201"/>
                  <a:gd name="T9" fmla="*/ 114 h 298"/>
                  <a:gd name="T10" fmla="*/ 0 w 201"/>
                  <a:gd name="T11" fmla="*/ 91 h 298"/>
                  <a:gd name="T12" fmla="*/ 60 w 201"/>
                  <a:gd name="T13" fmla="*/ 89 h 298"/>
                  <a:gd name="T14" fmla="*/ 60 w 201"/>
                  <a:gd name="T15" fmla="*/ 1 h 298"/>
                  <a:gd name="T16" fmla="*/ 158 w 201"/>
                  <a:gd name="T17" fmla="*/ 0 h 298"/>
                  <a:gd name="T18" fmla="*/ 158 w 201"/>
                  <a:gd name="T19" fmla="*/ 174 h 298"/>
                  <a:gd name="T20" fmla="*/ 200 w 201"/>
                  <a:gd name="T21" fmla="*/ 238 h 298"/>
                  <a:gd name="T22" fmla="*/ 198 w 201"/>
                  <a:gd name="T23" fmla="*/ 297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1" h="298">
                    <a:moveTo>
                      <a:pt x="198" y="297"/>
                    </a:moveTo>
                    <a:lnTo>
                      <a:pt x="168" y="296"/>
                    </a:lnTo>
                    <a:lnTo>
                      <a:pt x="62" y="153"/>
                    </a:lnTo>
                    <a:lnTo>
                      <a:pt x="42" y="153"/>
                    </a:lnTo>
                    <a:lnTo>
                      <a:pt x="0" y="114"/>
                    </a:lnTo>
                    <a:lnTo>
                      <a:pt x="0" y="91"/>
                    </a:lnTo>
                    <a:lnTo>
                      <a:pt x="60" y="89"/>
                    </a:lnTo>
                    <a:lnTo>
                      <a:pt x="60" y="1"/>
                    </a:lnTo>
                    <a:lnTo>
                      <a:pt x="158" y="0"/>
                    </a:lnTo>
                    <a:lnTo>
                      <a:pt x="158" y="174"/>
                    </a:lnTo>
                    <a:lnTo>
                      <a:pt x="200" y="238"/>
                    </a:lnTo>
                    <a:lnTo>
                      <a:pt x="198" y="297"/>
                    </a:lnTo>
                  </a:path>
                </a:pathLst>
              </a:custGeom>
              <a:solidFill>
                <a:srgbClr val="777777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432" name="Freeform 1208"/>
              <p:cNvSpPr>
                <a:spLocks/>
              </p:cNvSpPr>
              <p:nvPr/>
            </p:nvSpPr>
            <p:spPr bwMode="auto">
              <a:xfrm>
                <a:off x="1850" y="3300"/>
                <a:ext cx="201" cy="298"/>
              </a:xfrm>
              <a:custGeom>
                <a:avLst/>
                <a:gdLst>
                  <a:gd name="T0" fmla="*/ 2 w 201"/>
                  <a:gd name="T1" fmla="*/ 297 h 298"/>
                  <a:gd name="T2" fmla="*/ 32 w 201"/>
                  <a:gd name="T3" fmla="*/ 296 h 298"/>
                  <a:gd name="T4" fmla="*/ 138 w 201"/>
                  <a:gd name="T5" fmla="*/ 153 h 298"/>
                  <a:gd name="T6" fmla="*/ 158 w 201"/>
                  <a:gd name="T7" fmla="*/ 153 h 298"/>
                  <a:gd name="T8" fmla="*/ 200 w 201"/>
                  <a:gd name="T9" fmla="*/ 114 h 298"/>
                  <a:gd name="T10" fmla="*/ 200 w 201"/>
                  <a:gd name="T11" fmla="*/ 91 h 298"/>
                  <a:gd name="T12" fmla="*/ 140 w 201"/>
                  <a:gd name="T13" fmla="*/ 89 h 298"/>
                  <a:gd name="T14" fmla="*/ 140 w 201"/>
                  <a:gd name="T15" fmla="*/ 1 h 298"/>
                  <a:gd name="T16" fmla="*/ 42 w 201"/>
                  <a:gd name="T17" fmla="*/ 0 h 298"/>
                  <a:gd name="T18" fmla="*/ 42 w 201"/>
                  <a:gd name="T19" fmla="*/ 174 h 298"/>
                  <a:gd name="T20" fmla="*/ 0 w 201"/>
                  <a:gd name="T21" fmla="*/ 238 h 298"/>
                  <a:gd name="T22" fmla="*/ 2 w 201"/>
                  <a:gd name="T23" fmla="*/ 297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1" h="298">
                    <a:moveTo>
                      <a:pt x="2" y="297"/>
                    </a:moveTo>
                    <a:lnTo>
                      <a:pt x="32" y="296"/>
                    </a:lnTo>
                    <a:lnTo>
                      <a:pt x="138" y="153"/>
                    </a:lnTo>
                    <a:lnTo>
                      <a:pt x="158" y="153"/>
                    </a:lnTo>
                    <a:lnTo>
                      <a:pt x="200" y="114"/>
                    </a:lnTo>
                    <a:lnTo>
                      <a:pt x="200" y="91"/>
                    </a:lnTo>
                    <a:lnTo>
                      <a:pt x="140" y="89"/>
                    </a:lnTo>
                    <a:lnTo>
                      <a:pt x="140" y="1"/>
                    </a:lnTo>
                    <a:lnTo>
                      <a:pt x="42" y="0"/>
                    </a:lnTo>
                    <a:lnTo>
                      <a:pt x="42" y="174"/>
                    </a:lnTo>
                    <a:lnTo>
                      <a:pt x="0" y="238"/>
                    </a:lnTo>
                    <a:lnTo>
                      <a:pt x="2" y="297"/>
                    </a:lnTo>
                  </a:path>
                </a:pathLst>
              </a:custGeom>
              <a:solidFill>
                <a:srgbClr val="777777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433" name="Rectangle 1209"/>
              <p:cNvSpPr>
                <a:spLocks noChangeArrowheads="1"/>
              </p:cNvSpPr>
              <p:nvPr/>
            </p:nvSpPr>
            <p:spPr bwMode="auto">
              <a:xfrm>
                <a:off x="469" y="3125"/>
                <a:ext cx="29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defTabSz="76200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800">
                    <a:solidFill>
                      <a:srgbClr val="000000"/>
                    </a:solidFill>
                  </a:rPr>
                  <a:t>P1</a:t>
                </a:r>
              </a:p>
            </p:txBody>
          </p:sp>
          <p:sp>
            <p:nvSpPr>
              <p:cNvPr id="309434" name="Rectangle 1210"/>
              <p:cNvSpPr>
                <a:spLocks noChangeArrowheads="1"/>
              </p:cNvSpPr>
              <p:nvPr/>
            </p:nvSpPr>
            <p:spPr bwMode="auto">
              <a:xfrm>
                <a:off x="2202" y="3125"/>
                <a:ext cx="29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defTabSz="76200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800">
                    <a:solidFill>
                      <a:srgbClr val="000000"/>
                    </a:solidFill>
                  </a:rPr>
                  <a:t>P2</a:t>
                </a:r>
              </a:p>
            </p:txBody>
          </p:sp>
          <p:sp>
            <p:nvSpPr>
              <p:cNvPr id="309435" name="AutoShape 1211"/>
              <p:cNvSpPr>
                <a:spLocks noChangeArrowheads="1"/>
              </p:cNvSpPr>
              <p:nvPr/>
            </p:nvSpPr>
            <p:spPr bwMode="auto">
              <a:xfrm>
                <a:off x="337" y="2788"/>
                <a:ext cx="559" cy="267"/>
              </a:xfrm>
              <a:prstGeom prst="rightArrow">
                <a:avLst>
                  <a:gd name="adj1" fmla="val 50000"/>
                  <a:gd name="adj2" fmla="val 104691"/>
                </a:avLst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9436" name="AutoShape 1212"/>
              <p:cNvSpPr>
                <a:spLocks noChangeArrowheads="1"/>
              </p:cNvSpPr>
              <p:nvPr/>
            </p:nvSpPr>
            <p:spPr bwMode="auto">
              <a:xfrm>
                <a:off x="2093" y="2792"/>
                <a:ext cx="559" cy="267"/>
              </a:xfrm>
              <a:prstGeom prst="leftArrow">
                <a:avLst>
                  <a:gd name="adj1" fmla="val 50000"/>
                  <a:gd name="adj2" fmla="val 104672"/>
                </a:avLst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9437" name="AutoShape 1213"/>
              <p:cNvSpPr>
                <a:spLocks noChangeArrowheads="1"/>
              </p:cNvSpPr>
              <p:nvPr/>
            </p:nvSpPr>
            <p:spPr bwMode="auto">
              <a:xfrm>
                <a:off x="1101" y="2537"/>
                <a:ext cx="68" cy="68"/>
              </a:xfrm>
              <a:prstGeom prst="upArrow">
                <a:avLst>
                  <a:gd name="adj1" fmla="val 50000"/>
                  <a:gd name="adj2" fmla="val 49995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9438" name="AutoShape 1214"/>
              <p:cNvSpPr>
                <a:spLocks noChangeArrowheads="1"/>
              </p:cNvSpPr>
              <p:nvPr/>
            </p:nvSpPr>
            <p:spPr bwMode="auto">
              <a:xfrm>
                <a:off x="1202" y="2520"/>
                <a:ext cx="68" cy="68"/>
              </a:xfrm>
              <a:prstGeom prst="upArrow">
                <a:avLst>
                  <a:gd name="adj1" fmla="val 50000"/>
                  <a:gd name="adj2" fmla="val 49995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9439" name="AutoShape 1215"/>
              <p:cNvSpPr>
                <a:spLocks noChangeArrowheads="1"/>
              </p:cNvSpPr>
              <p:nvPr/>
            </p:nvSpPr>
            <p:spPr bwMode="auto">
              <a:xfrm>
                <a:off x="1695" y="2532"/>
                <a:ext cx="68" cy="68"/>
              </a:xfrm>
              <a:prstGeom prst="upArrow">
                <a:avLst>
                  <a:gd name="adj1" fmla="val 50000"/>
                  <a:gd name="adj2" fmla="val 49995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9440" name="AutoShape 1216"/>
              <p:cNvSpPr>
                <a:spLocks noChangeArrowheads="1"/>
              </p:cNvSpPr>
              <p:nvPr/>
            </p:nvSpPr>
            <p:spPr bwMode="auto">
              <a:xfrm>
                <a:off x="1807" y="2538"/>
                <a:ext cx="68" cy="68"/>
              </a:xfrm>
              <a:prstGeom prst="upArrow">
                <a:avLst>
                  <a:gd name="adj1" fmla="val 50000"/>
                  <a:gd name="adj2" fmla="val 49995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grpSp>
            <p:nvGrpSpPr>
              <p:cNvPr id="309441" name="Group 1217"/>
              <p:cNvGrpSpPr>
                <a:grpSpLocks/>
              </p:cNvGrpSpPr>
              <p:nvPr/>
            </p:nvGrpSpPr>
            <p:grpSpPr bwMode="auto">
              <a:xfrm>
                <a:off x="1808" y="2191"/>
                <a:ext cx="435" cy="667"/>
                <a:chOff x="1808" y="2191"/>
                <a:chExt cx="435" cy="667"/>
              </a:xfrm>
            </p:grpSpPr>
            <p:sp>
              <p:nvSpPr>
                <p:cNvPr id="309442" name="Line 1218"/>
                <p:cNvSpPr>
                  <a:spLocks noChangeShapeType="1"/>
                </p:cNvSpPr>
                <p:nvPr/>
              </p:nvSpPr>
              <p:spPr bwMode="auto">
                <a:xfrm flipH="1">
                  <a:off x="1852" y="2191"/>
                  <a:ext cx="391" cy="621"/>
                </a:xfrm>
                <a:prstGeom prst="line">
                  <a:avLst/>
                </a:prstGeom>
                <a:noFill/>
                <a:ln w="12700">
                  <a:solidFill>
                    <a:schemeClr val="folHlink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9443" name="Oval 1219"/>
                <p:cNvSpPr>
                  <a:spLocks noChangeArrowheads="1"/>
                </p:cNvSpPr>
                <p:nvPr/>
              </p:nvSpPr>
              <p:spPr bwMode="auto">
                <a:xfrm>
                  <a:off x="1808" y="2804"/>
                  <a:ext cx="54" cy="54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309444" name="Freeform 1220"/>
              <p:cNvSpPr>
                <a:spLocks/>
              </p:cNvSpPr>
              <p:nvPr/>
            </p:nvSpPr>
            <p:spPr bwMode="auto">
              <a:xfrm>
                <a:off x="1007" y="1585"/>
                <a:ext cx="590" cy="39"/>
              </a:xfrm>
              <a:custGeom>
                <a:avLst/>
                <a:gdLst>
                  <a:gd name="T0" fmla="*/ 589 w 590"/>
                  <a:gd name="T1" fmla="*/ 38 h 39"/>
                  <a:gd name="T2" fmla="*/ 589 w 590"/>
                  <a:gd name="T3" fmla="*/ 0 h 39"/>
                  <a:gd name="T4" fmla="*/ 0 w 590"/>
                  <a:gd name="T5" fmla="*/ 0 h 39"/>
                  <a:gd name="T6" fmla="*/ 0 w 590"/>
                  <a:gd name="T7" fmla="*/ 38 h 39"/>
                  <a:gd name="T8" fmla="*/ 589 w 590"/>
                  <a:gd name="T9" fmla="*/ 3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0" h="39">
                    <a:moveTo>
                      <a:pt x="589" y="38"/>
                    </a:moveTo>
                    <a:lnTo>
                      <a:pt x="589" y="0"/>
                    </a:lnTo>
                    <a:lnTo>
                      <a:pt x="0" y="0"/>
                    </a:lnTo>
                    <a:lnTo>
                      <a:pt x="0" y="38"/>
                    </a:lnTo>
                    <a:lnTo>
                      <a:pt x="589" y="38"/>
                    </a:lnTo>
                  </a:path>
                </a:pathLst>
              </a:custGeom>
              <a:gradFill rotWithShape="0">
                <a:gsLst>
                  <a:gs pos="0">
                    <a:srgbClr val="EAEAEA">
                      <a:gamma/>
                      <a:shade val="80000"/>
                      <a:invGamma/>
                    </a:srgbClr>
                  </a:gs>
                  <a:gs pos="50000">
                    <a:srgbClr val="EAEAEA"/>
                  </a:gs>
                  <a:gs pos="100000">
                    <a:srgbClr val="EAEAEA">
                      <a:gamma/>
                      <a:shade val="80000"/>
                      <a:invGamma/>
                    </a:srgbClr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445" name="Freeform 1221"/>
              <p:cNvSpPr>
                <a:spLocks/>
              </p:cNvSpPr>
              <p:nvPr/>
            </p:nvSpPr>
            <p:spPr bwMode="auto">
              <a:xfrm>
                <a:off x="1708" y="1671"/>
                <a:ext cx="350" cy="89"/>
              </a:xfrm>
              <a:custGeom>
                <a:avLst/>
                <a:gdLst>
                  <a:gd name="T0" fmla="*/ 11 w 350"/>
                  <a:gd name="T1" fmla="*/ 53 h 89"/>
                  <a:gd name="T2" fmla="*/ 0 w 350"/>
                  <a:gd name="T3" fmla="*/ 22 h 89"/>
                  <a:gd name="T4" fmla="*/ 22 w 350"/>
                  <a:gd name="T5" fmla="*/ 15 h 89"/>
                  <a:gd name="T6" fmla="*/ 45 w 350"/>
                  <a:gd name="T7" fmla="*/ 8 h 89"/>
                  <a:gd name="T8" fmla="*/ 70 w 350"/>
                  <a:gd name="T9" fmla="*/ 2 h 89"/>
                  <a:gd name="T10" fmla="*/ 95 w 350"/>
                  <a:gd name="T11" fmla="*/ 0 h 89"/>
                  <a:gd name="T12" fmla="*/ 122 w 350"/>
                  <a:gd name="T13" fmla="*/ 0 h 89"/>
                  <a:gd name="T14" fmla="*/ 150 w 350"/>
                  <a:gd name="T15" fmla="*/ 2 h 89"/>
                  <a:gd name="T16" fmla="*/ 177 w 350"/>
                  <a:gd name="T17" fmla="*/ 5 h 89"/>
                  <a:gd name="T18" fmla="*/ 206 w 350"/>
                  <a:gd name="T19" fmla="*/ 11 h 89"/>
                  <a:gd name="T20" fmla="*/ 235 w 350"/>
                  <a:gd name="T21" fmla="*/ 19 h 89"/>
                  <a:gd name="T22" fmla="*/ 263 w 350"/>
                  <a:gd name="T23" fmla="*/ 26 h 89"/>
                  <a:gd name="T24" fmla="*/ 266 w 350"/>
                  <a:gd name="T25" fmla="*/ 14 h 89"/>
                  <a:gd name="T26" fmla="*/ 349 w 350"/>
                  <a:gd name="T27" fmla="*/ 88 h 89"/>
                  <a:gd name="T28" fmla="*/ 240 w 350"/>
                  <a:gd name="T29" fmla="*/ 80 h 89"/>
                  <a:gd name="T30" fmla="*/ 239 w 350"/>
                  <a:gd name="T31" fmla="*/ 79 h 89"/>
                  <a:gd name="T32" fmla="*/ 240 w 350"/>
                  <a:gd name="T33" fmla="*/ 79 h 89"/>
                  <a:gd name="T34" fmla="*/ 243 w 350"/>
                  <a:gd name="T35" fmla="*/ 77 h 89"/>
                  <a:gd name="T36" fmla="*/ 243 w 350"/>
                  <a:gd name="T37" fmla="*/ 75 h 89"/>
                  <a:gd name="T38" fmla="*/ 244 w 350"/>
                  <a:gd name="T39" fmla="*/ 73 h 89"/>
                  <a:gd name="T40" fmla="*/ 248 w 350"/>
                  <a:gd name="T41" fmla="*/ 71 h 89"/>
                  <a:gd name="T42" fmla="*/ 252 w 350"/>
                  <a:gd name="T43" fmla="*/ 66 h 89"/>
                  <a:gd name="T44" fmla="*/ 222 w 350"/>
                  <a:gd name="T45" fmla="*/ 56 h 89"/>
                  <a:gd name="T46" fmla="*/ 192 w 350"/>
                  <a:gd name="T47" fmla="*/ 49 h 89"/>
                  <a:gd name="T48" fmla="*/ 164 w 350"/>
                  <a:gd name="T49" fmla="*/ 44 h 89"/>
                  <a:gd name="T50" fmla="*/ 136 w 350"/>
                  <a:gd name="T51" fmla="*/ 40 h 89"/>
                  <a:gd name="T52" fmla="*/ 109 w 350"/>
                  <a:gd name="T53" fmla="*/ 39 h 89"/>
                  <a:gd name="T54" fmla="*/ 84 w 350"/>
                  <a:gd name="T55" fmla="*/ 39 h 89"/>
                  <a:gd name="T56" fmla="*/ 56 w 350"/>
                  <a:gd name="T57" fmla="*/ 42 h 89"/>
                  <a:gd name="T58" fmla="*/ 33 w 350"/>
                  <a:gd name="T59" fmla="*/ 47 h 89"/>
                  <a:gd name="T60" fmla="*/ 11 w 350"/>
                  <a:gd name="T61" fmla="*/ 53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50" h="89">
                    <a:moveTo>
                      <a:pt x="11" y="53"/>
                    </a:moveTo>
                    <a:lnTo>
                      <a:pt x="0" y="22"/>
                    </a:lnTo>
                    <a:lnTo>
                      <a:pt x="22" y="15"/>
                    </a:lnTo>
                    <a:lnTo>
                      <a:pt x="45" y="8"/>
                    </a:lnTo>
                    <a:lnTo>
                      <a:pt x="70" y="2"/>
                    </a:lnTo>
                    <a:lnTo>
                      <a:pt x="95" y="0"/>
                    </a:lnTo>
                    <a:lnTo>
                      <a:pt x="122" y="0"/>
                    </a:lnTo>
                    <a:lnTo>
                      <a:pt x="150" y="2"/>
                    </a:lnTo>
                    <a:lnTo>
                      <a:pt x="177" y="5"/>
                    </a:lnTo>
                    <a:lnTo>
                      <a:pt x="206" y="11"/>
                    </a:lnTo>
                    <a:lnTo>
                      <a:pt x="235" y="19"/>
                    </a:lnTo>
                    <a:lnTo>
                      <a:pt x="263" y="26"/>
                    </a:lnTo>
                    <a:lnTo>
                      <a:pt x="266" y="14"/>
                    </a:lnTo>
                    <a:lnTo>
                      <a:pt x="349" y="88"/>
                    </a:lnTo>
                    <a:lnTo>
                      <a:pt x="240" y="80"/>
                    </a:lnTo>
                    <a:lnTo>
                      <a:pt x="239" y="79"/>
                    </a:lnTo>
                    <a:lnTo>
                      <a:pt x="240" y="79"/>
                    </a:lnTo>
                    <a:lnTo>
                      <a:pt x="243" y="77"/>
                    </a:lnTo>
                    <a:lnTo>
                      <a:pt x="243" y="75"/>
                    </a:lnTo>
                    <a:lnTo>
                      <a:pt x="244" y="73"/>
                    </a:lnTo>
                    <a:lnTo>
                      <a:pt x="248" y="71"/>
                    </a:lnTo>
                    <a:lnTo>
                      <a:pt x="252" y="66"/>
                    </a:lnTo>
                    <a:lnTo>
                      <a:pt x="222" y="56"/>
                    </a:lnTo>
                    <a:lnTo>
                      <a:pt x="192" y="49"/>
                    </a:lnTo>
                    <a:lnTo>
                      <a:pt x="164" y="44"/>
                    </a:lnTo>
                    <a:lnTo>
                      <a:pt x="136" y="40"/>
                    </a:lnTo>
                    <a:lnTo>
                      <a:pt x="109" y="39"/>
                    </a:lnTo>
                    <a:lnTo>
                      <a:pt x="84" y="39"/>
                    </a:lnTo>
                    <a:lnTo>
                      <a:pt x="56" y="42"/>
                    </a:lnTo>
                    <a:lnTo>
                      <a:pt x="33" y="47"/>
                    </a:lnTo>
                    <a:lnTo>
                      <a:pt x="11" y="53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446" name="Freeform 1222"/>
              <p:cNvSpPr>
                <a:spLocks/>
              </p:cNvSpPr>
              <p:nvPr/>
            </p:nvSpPr>
            <p:spPr bwMode="auto">
              <a:xfrm>
                <a:off x="1471" y="1967"/>
                <a:ext cx="165" cy="353"/>
              </a:xfrm>
              <a:custGeom>
                <a:avLst/>
                <a:gdLst>
                  <a:gd name="T0" fmla="*/ 37 w 165"/>
                  <a:gd name="T1" fmla="*/ 347 h 353"/>
                  <a:gd name="T2" fmla="*/ 4 w 165"/>
                  <a:gd name="T3" fmla="*/ 352 h 353"/>
                  <a:gd name="T4" fmla="*/ 0 w 165"/>
                  <a:gd name="T5" fmla="*/ 325 h 353"/>
                  <a:gd name="T6" fmla="*/ 0 w 165"/>
                  <a:gd name="T7" fmla="*/ 297 h 353"/>
                  <a:gd name="T8" fmla="*/ 0 w 165"/>
                  <a:gd name="T9" fmla="*/ 273 h 353"/>
                  <a:gd name="T10" fmla="*/ 4 w 165"/>
                  <a:gd name="T11" fmla="*/ 243 h 353"/>
                  <a:gd name="T12" fmla="*/ 12 w 165"/>
                  <a:gd name="T13" fmla="*/ 217 h 353"/>
                  <a:gd name="T14" fmla="*/ 20 w 165"/>
                  <a:gd name="T15" fmla="*/ 189 h 353"/>
                  <a:gd name="T16" fmla="*/ 30 w 165"/>
                  <a:gd name="T17" fmla="*/ 159 h 353"/>
                  <a:gd name="T18" fmla="*/ 44 w 165"/>
                  <a:gd name="T19" fmla="*/ 130 h 353"/>
                  <a:gd name="T20" fmla="*/ 59 w 165"/>
                  <a:gd name="T21" fmla="*/ 103 h 353"/>
                  <a:gd name="T22" fmla="*/ 77 w 165"/>
                  <a:gd name="T23" fmla="*/ 72 h 353"/>
                  <a:gd name="T24" fmla="*/ 62 w 165"/>
                  <a:gd name="T25" fmla="*/ 66 h 353"/>
                  <a:gd name="T26" fmla="*/ 164 w 165"/>
                  <a:gd name="T27" fmla="*/ 0 h 353"/>
                  <a:gd name="T28" fmla="*/ 126 w 165"/>
                  <a:gd name="T29" fmla="*/ 113 h 353"/>
                  <a:gd name="T30" fmla="*/ 126 w 165"/>
                  <a:gd name="T31" fmla="*/ 112 h 353"/>
                  <a:gd name="T32" fmla="*/ 123 w 165"/>
                  <a:gd name="T33" fmla="*/ 110 h 353"/>
                  <a:gd name="T34" fmla="*/ 126 w 165"/>
                  <a:gd name="T35" fmla="*/ 109 h 353"/>
                  <a:gd name="T36" fmla="*/ 123 w 165"/>
                  <a:gd name="T37" fmla="*/ 109 h 353"/>
                  <a:gd name="T38" fmla="*/ 120 w 165"/>
                  <a:gd name="T39" fmla="*/ 106 h 353"/>
                  <a:gd name="T40" fmla="*/ 119 w 165"/>
                  <a:gd name="T41" fmla="*/ 101 h 353"/>
                  <a:gd name="T42" fmla="*/ 115 w 165"/>
                  <a:gd name="T43" fmla="*/ 97 h 353"/>
                  <a:gd name="T44" fmla="*/ 97 w 165"/>
                  <a:gd name="T45" fmla="*/ 124 h 353"/>
                  <a:gd name="T46" fmla="*/ 82 w 165"/>
                  <a:gd name="T47" fmla="*/ 156 h 353"/>
                  <a:gd name="T48" fmla="*/ 68 w 165"/>
                  <a:gd name="T49" fmla="*/ 184 h 353"/>
                  <a:gd name="T50" fmla="*/ 58 w 165"/>
                  <a:gd name="T51" fmla="*/ 210 h 353"/>
                  <a:gd name="T52" fmla="*/ 50 w 165"/>
                  <a:gd name="T53" fmla="*/ 239 h 353"/>
                  <a:gd name="T54" fmla="*/ 44 w 165"/>
                  <a:gd name="T55" fmla="*/ 267 h 353"/>
                  <a:gd name="T56" fmla="*/ 38 w 165"/>
                  <a:gd name="T57" fmla="*/ 296 h 353"/>
                  <a:gd name="T58" fmla="*/ 37 w 165"/>
                  <a:gd name="T59" fmla="*/ 322 h 353"/>
                  <a:gd name="T60" fmla="*/ 37 w 165"/>
                  <a:gd name="T61" fmla="*/ 347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65" h="353">
                    <a:moveTo>
                      <a:pt x="37" y="347"/>
                    </a:moveTo>
                    <a:lnTo>
                      <a:pt x="4" y="352"/>
                    </a:lnTo>
                    <a:lnTo>
                      <a:pt x="0" y="325"/>
                    </a:lnTo>
                    <a:lnTo>
                      <a:pt x="0" y="297"/>
                    </a:lnTo>
                    <a:lnTo>
                      <a:pt x="0" y="273"/>
                    </a:lnTo>
                    <a:lnTo>
                      <a:pt x="4" y="243"/>
                    </a:lnTo>
                    <a:lnTo>
                      <a:pt x="12" y="217"/>
                    </a:lnTo>
                    <a:lnTo>
                      <a:pt x="20" y="189"/>
                    </a:lnTo>
                    <a:lnTo>
                      <a:pt x="30" y="159"/>
                    </a:lnTo>
                    <a:lnTo>
                      <a:pt x="44" y="130"/>
                    </a:lnTo>
                    <a:lnTo>
                      <a:pt x="59" y="103"/>
                    </a:lnTo>
                    <a:lnTo>
                      <a:pt x="77" y="72"/>
                    </a:lnTo>
                    <a:lnTo>
                      <a:pt x="62" y="66"/>
                    </a:lnTo>
                    <a:lnTo>
                      <a:pt x="164" y="0"/>
                    </a:lnTo>
                    <a:lnTo>
                      <a:pt x="126" y="113"/>
                    </a:lnTo>
                    <a:lnTo>
                      <a:pt x="126" y="112"/>
                    </a:lnTo>
                    <a:lnTo>
                      <a:pt x="123" y="110"/>
                    </a:lnTo>
                    <a:lnTo>
                      <a:pt x="126" y="109"/>
                    </a:lnTo>
                    <a:lnTo>
                      <a:pt x="123" y="109"/>
                    </a:lnTo>
                    <a:lnTo>
                      <a:pt x="120" y="106"/>
                    </a:lnTo>
                    <a:lnTo>
                      <a:pt x="119" y="101"/>
                    </a:lnTo>
                    <a:lnTo>
                      <a:pt x="115" y="97"/>
                    </a:lnTo>
                    <a:lnTo>
                      <a:pt x="97" y="124"/>
                    </a:lnTo>
                    <a:lnTo>
                      <a:pt x="82" y="156"/>
                    </a:lnTo>
                    <a:lnTo>
                      <a:pt x="68" y="184"/>
                    </a:lnTo>
                    <a:lnTo>
                      <a:pt x="58" y="210"/>
                    </a:lnTo>
                    <a:lnTo>
                      <a:pt x="50" y="239"/>
                    </a:lnTo>
                    <a:lnTo>
                      <a:pt x="44" y="267"/>
                    </a:lnTo>
                    <a:lnTo>
                      <a:pt x="38" y="296"/>
                    </a:lnTo>
                    <a:lnTo>
                      <a:pt x="37" y="322"/>
                    </a:lnTo>
                    <a:lnTo>
                      <a:pt x="37" y="347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447" name="Freeform 1223"/>
              <p:cNvSpPr>
                <a:spLocks/>
              </p:cNvSpPr>
              <p:nvPr/>
            </p:nvSpPr>
            <p:spPr bwMode="auto">
              <a:xfrm>
                <a:off x="2084" y="1513"/>
                <a:ext cx="730" cy="730"/>
              </a:xfrm>
              <a:custGeom>
                <a:avLst/>
                <a:gdLst>
                  <a:gd name="T0" fmla="*/ 326 w 730"/>
                  <a:gd name="T1" fmla="*/ 728 h 730"/>
                  <a:gd name="T2" fmla="*/ 272 w 730"/>
                  <a:gd name="T3" fmla="*/ 717 h 730"/>
                  <a:gd name="T4" fmla="*/ 223 w 730"/>
                  <a:gd name="T5" fmla="*/ 700 h 730"/>
                  <a:gd name="T6" fmla="*/ 175 w 730"/>
                  <a:gd name="T7" fmla="*/ 676 h 730"/>
                  <a:gd name="T8" fmla="*/ 132 w 730"/>
                  <a:gd name="T9" fmla="*/ 645 h 730"/>
                  <a:gd name="T10" fmla="*/ 95 w 730"/>
                  <a:gd name="T11" fmla="*/ 610 h 730"/>
                  <a:gd name="T12" fmla="*/ 62 w 730"/>
                  <a:gd name="T13" fmla="*/ 568 h 730"/>
                  <a:gd name="T14" fmla="*/ 36 w 730"/>
                  <a:gd name="T15" fmla="*/ 522 h 730"/>
                  <a:gd name="T16" fmla="*/ 15 w 730"/>
                  <a:gd name="T17" fmla="*/ 472 h 730"/>
                  <a:gd name="T18" fmla="*/ 3 w 730"/>
                  <a:gd name="T19" fmla="*/ 419 h 730"/>
                  <a:gd name="T20" fmla="*/ 0 w 730"/>
                  <a:gd name="T21" fmla="*/ 364 h 730"/>
                  <a:gd name="T22" fmla="*/ 3 w 730"/>
                  <a:gd name="T23" fmla="*/ 309 h 730"/>
                  <a:gd name="T24" fmla="*/ 15 w 730"/>
                  <a:gd name="T25" fmla="*/ 256 h 730"/>
                  <a:gd name="T26" fmla="*/ 36 w 730"/>
                  <a:gd name="T27" fmla="*/ 206 h 730"/>
                  <a:gd name="T28" fmla="*/ 62 w 730"/>
                  <a:gd name="T29" fmla="*/ 160 h 730"/>
                  <a:gd name="T30" fmla="*/ 95 w 730"/>
                  <a:gd name="T31" fmla="*/ 118 h 730"/>
                  <a:gd name="T32" fmla="*/ 132 w 730"/>
                  <a:gd name="T33" fmla="*/ 83 h 730"/>
                  <a:gd name="T34" fmla="*/ 175 w 730"/>
                  <a:gd name="T35" fmla="*/ 52 h 730"/>
                  <a:gd name="T36" fmla="*/ 223 w 730"/>
                  <a:gd name="T37" fmla="*/ 28 h 730"/>
                  <a:gd name="T38" fmla="*/ 272 w 730"/>
                  <a:gd name="T39" fmla="*/ 11 h 730"/>
                  <a:gd name="T40" fmla="*/ 326 w 730"/>
                  <a:gd name="T41" fmla="*/ 0 h 730"/>
                  <a:gd name="T42" fmla="*/ 383 w 730"/>
                  <a:gd name="T43" fmla="*/ 0 h 730"/>
                  <a:gd name="T44" fmla="*/ 438 w 730"/>
                  <a:gd name="T45" fmla="*/ 7 h 730"/>
                  <a:gd name="T46" fmla="*/ 490 w 730"/>
                  <a:gd name="T47" fmla="*/ 22 h 730"/>
                  <a:gd name="T48" fmla="*/ 538 w 730"/>
                  <a:gd name="T49" fmla="*/ 43 h 730"/>
                  <a:gd name="T50" fmla="*/ 582 w 730"/>
                  <a:gd name="T51" fmla="*/ 72 h 730"/>
                  <a:gd name="T52" fmla="*/ 622 w 730"/>
                  <a:gd name="T53" fmla="*/ 106 h 730"/>
                  <a:gd name="T54" fmla="*/ 656 w 730"/>
                  <a:gd name="T55" fmla="*/ 146 h 730"/>
                  <a:gd name="T56" fmla="*/ 685 w 730"/>
                  <a:gd name="T57" fmla="*/ 190 h 730"/>
                  <a:gd name="T58" fmla="*/ 706 w 730"/>
                  <a:gd name="T59" fmla="*/ 238 h 730"/>
                  <a:gd name="T60" fmla="*/ 721 w 730"/>
                  <a:gd name="T61" fmla="*/ 290 h 730"/>
                  <a:gd name="T62" fmla="*/ 729 w 730"/>
                  <a:gd name="T63" fmla="*/ 345 h 730"/>
                  <a:gd name="T64" fmla="*/ 728 w 730"/>
                  <a:gd name="T65" fmla="*/ 402 h 730"/>
                  <a:gd name="T66" fmla="*/ 717 w 730"/>
                  <a:gd name="T67" fmla="*/ 456 h 730"/>
                  <a:gd name="T68" fmla="*/ 700 w 730"/>
                  <a:gd name="T69" fmla="*/ 505 h 730"/>
                  <a:gd name="T70" fmla="*/ 676 w 730"/>
                  <a:gd name="T71" fmla="*/ 553 h 730"/>
                  <a:gd name="T72" fmla="*/ 645 w 730"/>
                  <a:gd name="T73" fmla="*/ 596 h 730"/>
                  <a:gd name="T74" fmla="*/ 610 w 730"/>
                  <a:gd name="T75" fmla="*/ 633 h 730"/>
                  <a:gd name="T76" fmla="*/ 568 w 730"/>
                  <a:gd name="T77" fmla="*/ 666 h 730"/>
                  <a:gd name="T78" fmla="*/ 522 w 730"/>
                  <a:gd name="T79" fmla="*/ 692 h 730"/>
                  <a:gd name="T80" fmla="*/ 472 w 730"/>
                  <a:gd name="T81" fmla="*/ 713 h 730"/>
                  <a:gd name="T82" fmla="*/ 419 w 730"/>
                  <a:gd name="T83" fmla="*/ 725 h 730"/>
                  <a:gd name="T84" fmla="*/ 364 w 730"/>
                  <a:gd name="T85" fmla="*/ 729 h 7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30" h="730">
                    <a:moveTo>
                      <a:pt x="364" y="729"/>
                    </a:moveTo>
                    <a:lnTo>
                      <a:pt x="345" y="729"/>
                    </a:lnTo>
                    <a:lnTo>
                      <a:pt x="326" y="728"/>
                    </a:lnTo>
                    <a:lnTo>
                      <a:pt x="309" y="725"/>
                    </a:lnTo>
                    <a:lnTo>
                      <a:pt x="290" y="721"/>
                    </a:lnTo>
                    <a:lnTo>
                      <a:pt x="272" y="717"/>
                    </a:lnTo>
                    <a:lnTo>
                      <a:pt x="256" y="713"/>
                    </a:lnTo>
                    <a:lnTo>
                      <a:pt x="238" y="706"/>
                    </a:lnTo>
                    <a:lnTo>
                      <a:pt x="223" y="700"/>
                    </a:lnTo>
                    <a:lnTo>
                      <a:pt x="206" y="692"/>
                    </a:lnTo>
                    <a:lnTo>
                      <a:pt x="190" y="685"/>
                    </a:lnTo>
                    <a:lnTo>
                      <a:pt x="175" y="676"/>
                    </a:lnTo>
                    <a:lnTo>
                      <a:pt x="160" y="666"/>
                    </a:lnTo>
                    <a:lnTo>
                      <a:pt x="146" y="656"/>
                    </a:lnTo>
                    <a:lnTo>
                      <a:pt x="132" y="645"/>
                    </a:lnTo>
                    <a:lnTo>
                      <a:pt x="118" y="633"/>
                    </a:lnTo>
                    <a:lnTo>
                      <a:pt x="106" y="622"/>
                    </a:lnTo>
                    <a:lnTo>
                      <a:pt x="95" y="610"/>
                    </a:lnTo>
                    <a:lnTo>
                      <a:pt x="83" y="596"/>
                    </a:lnTo>
                    <a:lnTo>
                      <a:pt x="72" y="582"/>
                    </a:lnTo>
                    <a:lnTo>
                      <a:pt x="62" y="568"/>
                    </a:lnTo>
                    <a:lnTo>
                      <a:pt x="52" y="553"/>
                    </a:lnTo>
                    <a:lnTo>
                      <a:pt x="43" y="538"/>
                    </a:lnTo>
                    <a:lnTo>
                      <a:pt x="36" y="522"/>
                    </a:lnTo>
                    <a:lnTo>
                      <a:pt x="28" y="505"/>
                    </a:lnTo>
                    <a:lnTo>
                      <a:pt x="22" y="490"/>
                    </a:lnTo>
                    <a:lnTo>
                      <a:pt x="15" y="472"/>
                    </a:lnTo>
                    <a:lnTo>
                      <a:pt x="11" y="456"/>
                    </a:lnTo>
                    <a:lnTo>
                      <a:pt x="7" y="438"/>
                    </a:lnTo>
                    <a:lnTo>
                      <a:pt x="3" y="419"/>
                    </a:lnTo>
                    <a:lnTo>
                      <a:pt x="0" y="402"/>
                    </a:lnTo>
                    <a:lnTo>
                      <a:pt x="0" y="383"/>
                    </a:lnTo>
                    <a:lnTo>
                      <a:pt x="0" y="364"/>
                    </a:lnTo>
                    <a:lnTo>
                      <a:pt x="0" y="345"/>
                    </a:lnTo>
                    <a:lnTo>
                      <a:pt x="0" y="326"/>
                    </a:lnTo>
                    <a:lnTo>
                      <a:pt x="3" y="309"/>
                    </a:lnTo>
                    <a:lnTo>
                      <a:pt x="7" y="290"/>
                    </a:lnTo>
                    <a:lnTo>
                      <a:pt x="11" y="272"/>
                    </a:lnTo>
                    <a:lnTo>
                      <a:pt x="15" y="256"/>
                    </a:lnTo>
                    <a:lnTo>
                      <a:pt x="22" y="238"/>
                    </a:lnTo>
                    <a:lnTo>
                      <a:pt x="28" y="223"/>
                    </a:lnTo>
                    <a:lnTo>
                      <a:pt x="36" y="206"/>
                    </a:lnTo>
                    <a:lnTo>
                      <a:pt x="43" y="190"/>
                    </a:lnTo>
                    <a:lnTo>
                      <a:pt x="52" y="175"/>
                    </a:lnTo>
                    <a:lnTo>
                      <a:pt x="62" y="160"/>
                    </a:lnTo>
                    <a:lnTo>
                      <a:pt x="72" y="146"/>
                    </a:lnTo>
                    <a:lnTo>
                      <a:pt x="83" y="132"/>
                    </a:lnTo>
                    <a:lnTo>
                      <a:pt x="95" y="118"/>
                    </a:lnTo>
                    <a:lnTo>
                      <a:pt x="106" y="106"/>
                    </a:lnTo>
                    <a:lnTo>
                      <a:pt x="118" y="95"/>
                    </a:lnTo>
                    <a:lnTo>
                      <a:pt x="132" y="83"/>
                    </a:lnTo>
                    <a:lnTo>
                      <a:pt x="146" y="72"/>
                    </a:lnTo>
                    <a:lnTo>
                      <a:pt x="160" y="62"/>
                    </a:lnTo>
                    <a:lnTo>
                      <a:pt x="175" y="52"/>
                    </a:lnTo>
                    <a:lnTo>
                      <a:pt x="190" y="43"/>
                    </a:lnTo>
                    <a:lnTo>
                      <a:pt x="206" y="36"/>
                    </a:lnTo>
                    <a:lnTo>
                      <a:pt x="223" y="28"/>
                    </a:lnTo>
                    <a:lnTo>
                      <a:pt x="238" y="22"/>
                    </a:lnTo>
                    <a:lnTo>
                      <a:pt x="256" y="15"/>
                    </a:lnTo>
                    <a:lnTo>
                      <a:pt x="272" y="11"/>
                    </a:lnTo>
                    <a:lnTo>
                      <a:pt x="290" y="7"/>
                    </a:lnTo>
                    <a:lnTo>
                      <a:pt x="309" y="3"/>
                    </a:lnTo>
                    <a:lnTo>
                      <a:pt x="326" y="0"/>
                    </a:lnTo>
                    <a:lnTo>
                      <a:pt x="345" y="0"/>
                    </a:lnTo>
                    <a:lnTo>
                      <a:pt x="364" y="0"/>
                    </a:lnTo>
                    <a:lnTo>
                      <a:pt x="383" y="0"/>
                    </a:lnTo>
                    <a:lnTo>
                      <a:pt x="402" y="0"/>
                    </a:lnTo>
                    <a:lnTo>
                      <a:pt x="419" y="3"/>
                    </a:lnTo>
                    <a:lnTo>
                      <a:pt x="438" y="7"/>
                    </a:lnTo>
                    <a:lnTo>
                      <a:pt x="456" y="11"/>
                    </a:lnTo>
                    <a:lnTo>
                      <a:pt x="472" y="15"/>
                    </a:lnTo>
                    <a:lnTo>
                      <a:pt x="490" y="22"/>
                    </a:lnTo>
                    <a:lnTo>
                      <a:pt x="505" y="28"/>
                    </a:lnTo>
                    <a:lnTo>
                      <a:pt x="522" y="36"/>
                    </a:lnTo>
                    <a:lnTo>
                      <a:pt x="538" y="43"/>
                    </a:lnTo>
                    <a:lnTo>
                      <a:pt x="553" y="52"/>
                    </a:lnTo>
                    <a:lnTo>
                      <a:pt x="568" y="62"/>
                    </a:lnTo>
                    <a:lnTo>
                      <a:pt x="582" y="72"/>
                    </a:lnTo>
                    <a:lnTo>
                      <a:pt x="596" y="83"/>
                    </a:lnTo>
                    <a:lnTo>
                      <a:pt x="610" y="95"/>
                    </a:lnTo>
                    <a:lnTo>
                      <a:pt x="622" y="106"/>
                    </a:lnTo>
                    <a:lnTo>
                      <a:pt x="633" y="118"/>
                    </a:lnTo>
                    <a:lnTo>
                      <a:pt x="645" y="132"/>
                    </a:lnTo>
                    <a:lnTo>
                      <a:pt x="656" y="146"/>
                    </a:lnTo>
                    <a:lnTo>
                      <a:pt x="666" y="160"/>
                    </a:lnTo>
                    <a:lnTo>
                      <a:pt x="676" y="175"/>
                    </a:lnTo>
                    <a:lnTo>
                      <a:pt x="685" y="190"/>
                    </a:lnTo>
                    <a:lnTo>
                      <a:pt x="692" y="206"/>
                    </a:lnTo>
                    <a:lnTo>
                      <a:pt x="700" y="223"/>
                    </a:lnTo>
                    <a:lnTo>
                      <a:pt x="706" y="238"/>
                    </a:lnTo>
                    <a:lnTo>
                      <a:pt x="713" y="256"/>
                    </a:lnTo>
                    <a:lnTo>
                      <a:pt x="717" y="272"/>
                    </a:lnTo>
                    <a:lnTo>
                      <a:pt x="721" y="290"/>
                    </a:lnTo>
                    <a:lnTo>
                      <a:pt x="725" y="309"/>
                    </a:lnTo>
                    <a:lnTo>
                      <a:pt x="728" y="326"/>
                    </a:lnTo>
                    <a:lnTo>
                      <a:pt x="729" y="345"/>
                    </a:lnTo>
                    <a:lnTo>
                      <a:pt x="729" y="364"/>
                    </a:lnTo>
                    <a:lnTo>
                      <a:pt x="729" y="383"/>
                    </a:lnTo>
                    <a:lnTo>
                      <a:pt x="728" y="402"/>
                    </a:lnTo>
                    <a:lnTo>
                      <a:pt x="725" y="419"/>
                    </a:lnTo>
                    <a:lnTo>
                      <a:pt x="721" y="438"/>
                    </a:lnTo>
                    <a:lnTo>
                      <a:pt x="717" y="456"/>
                    </a:lnTo>
                    <a:lnTo>
                      <a:pt x="713" y="472"/>
                    </a:lnTo>
                    <a:lnTo>
                      <a:pt x="706" y="490"/>
                    </a:lnTo>
                    <a:lnTo>
                      <a:pt x="700" y="505"/>
                    </a:lnTo>
                    <a:lnTo>
                      <a:pt x="692" y="522"/>
                    </a:lnTo>
                    <a:lnTo>
                      <a:pt x="685" y="538"/>
                    </a:lnTo>
                    <a:lnTo>
                      <a:pt x="676" y="553"/>
                    </a:lnTo>
                    <a:lnTo>
                      <a:pt x="666" y="568"/>
                    </a:lnTo>
                    <a:lnTo>
                      <a:pt x="656" y="582"/>
                    </a:lnTo>
                    <a:lnTo>
                      <a:pt x="645" y="596"/>
                    </a:lnTo>
                    <a:lnTo>
                      <a:pt x="633" y="610"/>
                    </a:lnTo>
                    <a:lnTo>
                      <a:pt x="622" y="622"/>
                    </a:lnTo>
                    <a:lnTo>
                      <a:pt x="610" y="633"/>
                    </a:lnTo>
                    <a:lnTo>
                      <a:pt x="596" y="645"/>
                    </a:lnTo>
                    <a:lnTo>
                      <a:pt x="582" y="656"/>
                    </a:lnTo>
                    <a:lnTo>
                      <a:pt x="568" y="666"/>
                    </a:lnTo>
                    <a:lnTo>
                      <a:pt x="553" y="676"/>
                    </a:lnTo>
                    <a:lnTo>
                      <a:pt x="538" y="685"/>
                    </a:lnTo>
                    <a:lnTo>
                      <a:pt x="522" y="692"/>
                    </a:lnTo>
                    <a:lnTo>
                      <a:pt x="505" y="700"/>
                    </a:lnTo>
                    <a:lnTo>
                      <a:pt x="490" y="706"/>
                    </a:lnTo>
                    <a:lnTo>
                      <a:pt x="472" y="713"/>
                    </a:lnTo>
                    <a:lnTo>
                      <a:pt x="456" y="717"/>
                    </a:lnTo>
                    <a:lnTo>
                      <a:pt x="438" y="721"/>
                    </a:lnTo>
                    <a:lnTo>
                      <a:pt x="419" y="725"/>
                    </a:lnTo>
                    <a:lnTo>
                      <a:pt x="402" y="728"/>
                    </a:lnTo>
                    <a:lnTo>
                      <a:pt x="383" y="729"/>
                    </a:lnTo>
                    <a:lnTo>
                      <a:pt x="364" y="729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448" name="Freeform 1224"/>
              <p:cNvSpPr>
                <a:spLocks/>
              </p:cNvSpPr>
              <p:nvPr/>
            </p:nvSpPr>
            <p:spPr bwMode="auto">
              <a:xfrm>
                <a:off x="2098" y="1527"/>
                <a:ext cx="702" cy="704"/>
              </a:xfrm>
              <a:custGeom>
                <a:avLst/>
                <a:gdLst>
                  <a:gd name="T0" fmla="*/ 314 w 702"/>
                  <a:gd name="T1" fmla="*/ 701 h 704"/>
                  <a:gd name="T2" fmla="*/ 262 w 702"/>
                  <a:gd name="T3" fmla="*/ 691 h 704"/>
                  <a:gd name="T4" fmla="*/ 213 w 702"/>
                  <a:gd name="T5" fmla="*/ 675 h 704"/>
                  <a:gd name="T6" fmla="*/ 168 w 702"/>
                  <a:gd name="T7" fmla="*/ 651 h 704"/>
                  <a:gd name="T8" fmla="*/ 127 w 702"/>
                  <a:gd name="T9" fmla="*/ 622 h 704"/>
                  <a:gd name="T10" fmla="*/ 91 w 702"/>
                  <a:gd name="T11" fmla="*/ 588 h 704"/>
                  <a:gd name="T12" fmla="*/ 59 w 702"/>
                  <a:gd name="T13" fmla="*/ 547 h 704"/>
                  <a:gd name="T14" fmla="*/ 34 w 702"/>
                  <a:gd name="T15" fmla="*/ 503 h 704"/>
                  <a:gd name="T16" fmla="*/ 15 w 702"/>
                  <a:gd name="T17" fmla="*/ 455 h 704"/>
                  <a:gd name="T18" fmla="*/ 3 w 702"/>
                  <a:gd name="T19" fmla="*/ 404 h 704"/>
                  <a:gd name="T20" fmla="*/ 0 w 702"/>
                  <a:gd name="T21" fmla="*/ 351 h 704"/>
                  <a:gd name="T22" fmla="*/ 3 w 702"/>
                  <a:gd name="T23" fmla="*/ 297 h 704"/>
                  <a:gd name="T24" fmla="*/ 15 w 702"/>
                  <a:gd name="T25" fmla="*/ 247 h 704"/>
                  <a:gd name="T26" fmla="*/ 34 w 702"/>
                  <a:gd name="T27" fmla="*/ 199 h 704"/>
                  <a:gd name="T28" fmla="*/ 59 w 702"/>
                  <a:gd name="T29" fmla="*/ 155 h 704"/>
                  <a:gd name="T30" fmla="*/ 91 w 702"/>
                  <a:gd name="T31" fmla="*/ 115 h 704"/>
                  <a:gd name="T32" fmla="*/ 127 w 702"/>
                  <a:gd name="T33" fmla="*/ 80 h 704"/>
                  <a:gd name="T34" fmla="*/ 168 w 702"/>
                  <a:gd name="T35" fmla="*/ 51 h 704"/>
                  <a:gd name="T36" fmla="*/ 213 w 702"/>
                  <a:gd name="T37" fmla="*/ 28 h 704"/>
                  <a:gd name="T38" fmla="*/ 262 w 702"/>
                  <a:gd name="T39" fmla="*/ 11 h 704"/>
                  <a:gd name="T40" fmla="*/ 314 w 702"/>
                  <a:gd name="T41" fmla="*/ 1 h 704"/>
                  <a:gd name="T42" fmla="*/ 367 w 702"/>
                  <a:gd name="T43" fmla="*/ 0 h 704"/>
                  <a:gd name="T44" fmla="*/ 420 w 702"/>
                  <a:gd name="T45" fmla="*/ 7 h 704"/>
                  <a:gd name="T46" fmla="*/ 470 w 702"/>
                  <a:gd name="T47" fmla="*/ 21 h 704"/>
                  <a:gd name="T48" fmla="*/ 517 w 702"/>
                  <a:gd name="T49" fmla="*/ 42 h 704"/>
                  <a:gd name="T50" fmla="*/ 560 w 702"/>
                  <a:gd name="T51" fmla="*/ 70 h 704"/>
                  <a:gd name="T52" fmla="*/ 598 w 702"/>
                  <a:gd name="T53" fmla="*/ 103 h 704"/>
                  <a:gd name="T54" fmla="*/ 630 w 702"/>
                  <a:gd name="T55" fmla="*/ 141 h 704"/>
                  <a:gd name="T56" fmla="*/ 658 w 702"/>
                  <a:gd name="T57" fmla="*/ 184 h 704"/>
                  <a:gd name="T58" fmla="*/ 680 w 702"/>
                  <a:gd name="T59" fmla="*/ 231 h 704"/>
                  <a:gd name="T60" fmla="*/ 693 w 702"/>
                  <a:gd name="T61" fmla="*/ 281 h 704"/>
                  <a:gd name="T62" fmla="*/ 701 w 702"/>
                  <a:gd name="T63" fmla="*/ 334 h 704"/>
                  <a:gd name="T64" fmla="*/ 700 w 702"/>
                  <a:gd name="T65" fmla="*/ 386 h 704"/>
                  <a:gd name="T66" fmla="*/ 689 w 702"/>
                  <a:gd name="T67" fmla="*/ 439 h 704"/>
                  <a:gd name="T68" fmla="*/ 673 w 702"/>
                  <a:gd name="T69" fmla="*/ 488 h 704"/>
                  <a:gd name="T70" fmla="*/ 649 w 702"/>
                  <a:gd name="T71" fmla="*/ 533 h 704"/>
                  <a:gd name="T72" fmla="*/ 620 w 702"/>
                  <a:gd name="T73" fmla="*/ 574 h 704"/>
                  <a:gd name="T74" fmla="*/ 586 w 702"/>
                  <a:gd name="T75" fmla="*/ 611 h 704"/>
                  <a:gd name="T76" fmla="*/ 546 w 702"/>
                  <a:gd name="T77" fmla="*/ 643 h 704"/>
                  <a:gd name="T78" fmla="*/ 502 w 702"/>
                  <a:gd name="T79" fmla="*/ 668 h 704"/>
                  <a:gd name="T80" fmla="*/ 454 w 702"/>
                  <a:gd name="T81" fmla="*/ 687 h 704"/>
                  <a:gd name="T82" fmla="*/ 404 w 702"/>
                  <a:gd name="T83" fmla="*/ 699 h 704"/>
                  <a:gd name="T84" fmla="*/ 350 w 702"/>
                  <a:gd name="T85" fmla="*/ 703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02" h="704">
                    <a:moveTo>
                      <a:pt x="350" y="703"/>
                    </a:moveTo>
                    <a:lnTo>
                      <a:pt x="333" y="703"/>
                    </a:lnTo>
                    <a:lnTo>
                      <a:pt x="314" y="701"/>
                    </a:lnTo>
                    <a:lnTo>
                      <a:pt x="296" y="699"/>
                    </a:lnTo>
                    <a:lnTo>
                      <a:pt x="280" y="695"/>
                    </a:lnTo>
                    <a:lnTo>
                      <a:pt x="262" y="691"/>
                    </a:lnTo>
                    <a:lnTo>
                      <a:pt x="246" y="687"/>
                    </a:lnTo>
                    <a:lnTo>
                      <a:pt x="230" y="681"/>
                    </a:lnTo>
                    <a:lnTo>
                      <a:pt x="213" y="675"/>
                    </a:lnTo>
                    <a:lnTo>
                      <a:pt x="198" y="668"/>
                    </a:lnTo>
                    <a:lnTo>
                      <a:pt x="183" y="660"/>
                    </a:lnTo>
                    <a:lnTo>
                      <a:pt x="168" y="651"/>
                    </a:lnTo>
                    <a:lnTo>
                      <a:pt x="154" y="643"/>
                    </a:lnTo>
                    <a:lnTo>
                      <a:pt x="140" y="632"/>
                    </a:lnTo>
                    <a:lnTo>
                      <a:pt x="127" y="622"/>
                    </a:lnTo>
                    <a:lnTo>
                      <a:pt x="114" y="611"/>
                    </a:lnTo>
                    <a:lnTo>
                      <a:pt x="102" y="600"/>
                    </a:lnTo>
                    <a:lnTo>
                      <a:pt x="91" y="588"/>
                    </a:lnTo>
                    <a:lnTo>
                      <a:pt x="80" y="574"/>
                    </a:lnTo>
                    <a:lnTo>
                      <a:pt x="70" y="561"/>
                    </a:lnTo>
                    <a:lnTo>
                      <a:pt x="59" y="547"/>
                    </a:lnTo>
                    <a:lnTo>
                      <a:pt x="51" y="533"/>
                    </a:lnTo>
                    <a:lnTo>
                      <a:pt x="42" y="519"/>
                    </a:lnTo>
                    <a:lnTo>
                      <a:pt x="34" y="503"/>
                    </a:lnTo>
                    <a:lnTo>
                      <a:pt x="27" y="488"/>
                    </a:lnTo>
                    <a:lnTo>
                      <a:pt x="20" y="472"/>
                    </a:lnTo>
                    <a:lnTo>
                      <a:pt x="15" y="455"/>
                    </a:lnTo>
                    <a:lnTo>
                      <a:pt x="11" y="439"/>
                    </a:lnTo>
                    <a:lnTo>
                      <a:pt x="7" y="421"/>
                    </a:lnTo>
                    <a:lnTo>
                      <a:pt x="3" y="404"/>
                    </a:lnTo>
                    <a:lnTo>
                      <a:pt x="0" y="386"/>
                    </a:lnTo>
                    <a:lnTo>
                      <a:pt x="0" y="369"/>
                    </a:lnTo>
                    <a:lnTo>
                      <a:pt x="0" y="351"/>
                    </a:lnTo>
                    <a:lnTo>
                      <a:pt x="0" y="334"/>
                    </a:lnTo>
                    <a:lnTo>
                      <a:pt x="0" y="315"/>
                    </a:lnTo>
                    <a:lnTo>
                      <a:pt x="3" y="297"/>
                    </a:lnTo>
                    <a:lnTo>
                      <a:pt x="7" y="281"/>
                    </a:lnTo>
                    <a:lnTo>
                      <a:pt x="11" y="264"/>
                    </a:lnTo>
                    <a:lnTo>
                      <a:pt x="15" y="247"/>
                    </a:lnTo>
                    <a:lnTo>
                      <a:pt x="20" y="231"/>
                    </a:lnTo>
                    <a:lnTo>
                      <a:pt x="27" y="214"/>
                    </a:lnTo>
                    <a:lnTo>
                      <a:pt x="34" y="199"/>
                    </a:lnTo>
                    <a:lnTo>
                      <a:pt x="42" y="184"/>
                    </a:lnTo>
                    <a:lnTo>
                      <a:pt x="51" y="169"/>
                    </a:lnTo>
                    <a:lnTo>
                      <a:pt x="59" y="155"/>
                    </a:lnTo>
                    <a:lnTo>
                      <a:pt x="70" y="141"/>
                    </a:lnTo>
                    <a:lnTo>
                      <a:pt x="80" y="128"/>
                    </a:lnTo>
                    <a:lnTo>
                      <a:pt x="91" y="115"/>
                    </a:lnTo>
                    <a:lnTo>
                      <a:pt x="102" y="103"/>
                    </a:lnTo>
                    <a:lnTo>
                      <a:pt x="114" y="91"/>
                    </a:lnTo>
                    <a:lnTo>
                      <a:pt x="127" y="80"/>
                    </a:lnTo>
                    <a:lnTo>
                      <a:pt x="140" y="70"/>
                    </a:lnTo>
                    <a:lnTo>
                      <a:pt x="154" y="60"/>
                    </a:lnTo>
                    <a:lnTo>
                      <a:pt x="168" y="51"/>
                    </a:lnTo>
                    <a:lnTo>
                      <a:pt x="183" y="42"/>
                    </a:lnTo>
                    <a:lnTo>
                      <a:pt x="198" y="35"/>
                    </a:lnTo>
                    <a:lnTo>
                      <a:pt x="213" y="28"/>
                    </a:lnTo>
                    <a:lnTo>
                      <a:pt x="230" y="21"/>
                    </a:lnTo>
                    <a:lnTo>
                      <a:pt x="246" y="16"/>
                    </a:lnTo>
                    <a:lnTo>
                      <a:pt x="262" y="11"/>
                    </a:lnTo>
                    <a:lnTo>
                      <a:pt x="280" y="7"/>
                    </a:lnTo>
                    <a:lnTo>
                      <a:pt x="296" y="3"/>
                    </a:lnTo>
                    <a:lnTo>
                      <a:pt x="314" y="1"/>
                    </a:lnTo>
                    <a:lnTo>
                      <a:pt x="333" y="0"/>
                    </a:lnTo>
                    <a:lnTo>
                      <a:pt x="350" y="0"/>
                    </a:lnTo>
                    <a:lnTo>
                      <a:pt x="367" y="0"/>
                    </a:lnTo>
                    <a:lnTo>
                      <a:pt x="386" y="1"/>
                    </a:lnTo>
                    <a:lnTo>
                      <a:pt x="404" y="3"/>
                    </a:lnTo>
                    <a:lnTo>
                      <a:pt x="420" y="7"/>
                    </a:lnTo>
                    <a:lnTo>
                      <a:pt x="438" y="11"/>
                    </a:lnTo>
                    <a:lnTo>
                      <a:pt x="454" y="16"/>
                    </a:lnTo>
                    <a:lnTo>
                      <a:pt x="470" y="21"/>
                    </a:lnTo>
                    <a:lnTo>
                      <a:pt x="487" y="28"/>
                    </a:lnTo>
                    <a:lnTo>
                      <a:pt x="502" y="35"/>
                    </a:lnTo>
                    <a:lnTo>
                      <a:pt x="517" y="42"/>
                    </a:lnTo>
                    <a:lnTo>
                      <a:pt x="532" y="51"/>
                    </a:lnTo>
                    <a:lnTo>
                      <a:pt x="546" y="60"/>
                    </a:lnTo>
                    <a:lnTo>
                      <a:pt x="560" y="70"/>
                    </a:lnTo>
                    <a:lnTo>
                      <a:pt x="573" y="80"/>
                    </a:lnTo>
                    <a:lnTo>
                      <a:pt x="586" y="91"/>
                    </a:lnTo>
                    <a:lnTo>
                      <a:pt x="598" y="103"/>
                    </a:lnTo>
                    <a:lnTo>
                      <a:pt x="609" y="115"/>
                    </a:lnTo>
                    <a:lnTo>
                      <a:pt x="620" y="128"/>
                    </a:lnTo>
                    <a:lnTo>
                      <a:pt x="630" y="141"/>
                    </a:lnTo>
                    <a:lnTo>
                      <a:pt x="641" y="155"/>
                    </a:lnTo>
                    <a:lnTo>
                      <a:pt x="649" y="169"/>
                    </a:lnTo>
                    <a:lnTo>
                      <a:pt x="658" y="184"/>
                    </a:lnTo>
                    <a:lnTo>
                      <a:pt x="666" y="199"/>
                    </a:lnTo>
                    <a:lnTo>
                      <a:pt x="673" y="214"/>
                    </a:lnTo>
                    <a:lnTo>
                      <a:pt x="680" y="231"/>
                    </a:lnTo>
                    <a:lnTo>
                      <a:pt x="685" y="247"/>
                    </a:lnTo>
                    <a:lnTo>
                      <a:pt x="689" y="264"/>
                    </a:lnTo>
                    <a:lnTo>
                      <a:pt x="693" y="281"/>
                    </a:lnTo>
                    <a:lnTo>
                      <a:pt x="697" y="297"/>
                    </a:lnTo>
                    <a:lnTo>
                      <a:pt x="700" y="315"/>
                    </a:lnTo>
                    <a:lnTo>
                      <a:pt x="701" y="334"/>
                    </a:lnTo>
                    <a:lnTo>
                      <a:pt x="701" y="351"/>
                    </a:lnTo>
                    <a:lnTo>
                      <a:pt x="701" y="369"/>
                    </a:lnTo>
                    <a:lnTo>
                      <a:pt x="700" y="386"/>
                    </a:lnTo>
                    <a:lnTo>
                      <a:pt x="697" y="404"/>
                    </a:lnTo>
                    <a:lnTo>
                      <a:pt x="693" y="421"/>
                    </a:lnTo>
                    <a:lnTo>
                      <a:pt x="689" y="439"/>
                    </a:lnTo>
                    <a:lnTo>
                      <a:pt x="685" y="455"/>
                    </a:lnTo>
                    <a:lnTo>
                      <a:pt x="680" y="472"/>
                    </a:lnTo>
                    <a:lnTo>
                      <a:pt x="673" y="488"/>
                    </a:lnTo>
                    <a:lnTo>
                      <a:pt x="666" y="503"/>
                    </a:lnTo>
                    <a:lnTo>
                      <a:pt x="658" y="519"/>
                    </a:lnTo>
                    <a:lnTo>
                      <a:pt x="649" y="533"/>
                    </a:lnTo>
                    <a:lnTo>
                      <a:pt x="641" y="547"/>
                    </a:lnTo>
                    <a:lnTo>
                      <a:pt x="630" y="561"/>
                    </a:lnTo>
                    <a:lnTo>
                      <a:pt x="620" y="574"/>
                    </a:lnTo>
                    <a:lnTo>
                      <a:pt x="609" y="588"/>
                    </a:lnTo>
                    <a:lnTo>
                      <a:pt x="598" y="600"/>
                    </a:lnTo>
                    <a:lnTo>
                      <a:pt x="586" y="611"/>
                    </a:lnTo>
                    <a:lnTo>
                      <a:pt x="573" y="622"/>
                    </a:lnTo>
                    <a:lnTo>
                      <a:pt x="560" y="632"/>
                    </a:lnTo>
                    <a:lnTo>
                      <a:pt x="546" y="643"/>
                    </a:lnTo>
                    <a:lnTo>
                      <a:pt x="532" y="651"/>
                    </a:lnTo>
                    <a:lnTo>
                      <a:pt x="517" y="660"/>
                    </a:lnTo>
                    <a:lnTo>
                      <a:pt x="502" y="668"/>
                    </a:lnTo>
                    <a:lnTo>
                      <a:pt x="487" y="675"/>
                    </a:lnTo>
                    <a:lnTo>
                      <a:pt x="470" y="681"/>
                    </a:lnTo>
                    <a:lnTo>
                      <a:pt x="454" y="687"/>
                    </a:lnTo>
                    <a:lnTo>
                      <a:pt x="438" y="691"/>
                    </a:lnTo>
                    <a:lnTo>
                      <a:pt x="420" y="695"/>
                    </a:lnTo>
                    <a:lnTo>
                      <a:pt x="404" y="699"/>
                    </a:lnTo>
                    <a:lnTo>
                      <a:pt x="386" y="701"/>
                    </a:lnTo>
                    <a:lnTo>
                      <a:pt x="367" y="703"/>
                    </a:lnTo>
                    <a:lnTo>
                      <a:pt x="350" y="703"/>
                    </a:lnTo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9804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12700" cap="rnd" cmpd="sng">
                <a:solidFill>
                  <a:srgbClr val="777777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449" name="Freeform 1225"/>
              <p:cNvSpPr>
                <a:spLocks/>
              </p:cNvSpPr>
              <p:nvPr/>
            </p:nvSpPr>
            <p:spPr bwMode="auto">
              <a:xfrm>
                <a:off x="2138" y="1567"/>
                <a:ext cx="622" cy="622"/>
              </a:xfrm>
              <a:custGeom>
                <a:avLst/>
                <a:gdLst>
                  <a:gd name="T0" fmla="*/ 279 w 622"/>
                  <a:gd name="T1" fmla="*/ 618 h 622"/>
                  <a:gd name="T2" fmla="*/ 232 w 622"/>
                  <a:gd name="T3" fmla="*/ 611 h 622"/>
                  <a:gd name="T4" fmla="*/ 190 w 622"/>
                  <a:gd name="T5" fmla="*/ 596 h 622"/>
                  <a:gd name="T6" fmla="*/ 150 w 622"/>
                  <a:gd name="T7" fmla="*/ 576 h 622"/>
                  <a:gd name="T8" fmla="*/ 114 w 622"/>
                  <a:gd name="T9" fmla="*/ 549 h 622"/>
                  <a:gd name="T10" fmla="*/ 81 w 622"/>
                  <a:gd name="T11" fmla="*/ 518 h 622"/>
                  <a:gd name="T12" fmla="*/ 53 w 622"/>
                  <a:gd name="T13" fmla="*/ 483 h 622"/>
                  <a:gd name="T14" fmla="*/ 30 w 622"/>
                  <a:gd name="T15" fmla="*/ 444 h 622"/>
                  <a:gd name="T16" fmla="*/ 15 w 622"/>
                  <a:gd name="T17" fmla="*/ 401 h 622"/>
                  <a:gd name="T18" fmla="*/ 3 w 622"/>
                  <a:gd name="T19" fmla="*/ 358 h 622"/>
                  <a:gd name="T20" fmla="*/ 0 w 622"/>
                  <a:gd name="T21" fmla="*/ 310 h 622"/>
                  <a:gd name="T22" fmla="*/ 3 w 622"/>
                  <a:gd name="T23" fmla="*/ 262 h 622"/>
                  <a:gd name="T24" fmla="*/ 15 w 622"/>
                  <a:gd name="T25" fmla="*/ 219 h 622"/>
                  <a:gd name="T26" fmla="*/ 30 w 622"/>
                  <a:gd name="T27" fmla="*/ 176 h 622"/>
                  <a:gd name="T28" fmla="*/ 53 w 622"/>
                  <a:gd name="T29" fmla="*/ 137 h 622"/>
                  <a:gd name="T30" fmla="*/ 81 w 622"/>
                  <a:gd name="T31" fmla="*/ 102 h 622"/>
                  <a:gd name="T32" fmla="*/ 114 w 622"/>
                  <a:gd name="T33" fmla="*/ 71 h 622"/>
                  <a:gd name="T34" fmla="*/ 150 w 622"/>
                  <a:gd name="T35" fmla="*/ 44 h 622"/>
                  <a:gd name="T36" fmla="*/ 190 w 622"/>
                  <a:gd name="T37" fmla="*/ 24 h 622"/>
                  <a:gd name="T38" fmla="*/ 232 w 622"/>
                  <a:gd name="T39" fmla="*/ 9 h 622"/>
                  <a:gd name="T40" fmla="*/ 279 w 622"/>
                  <a:gd name="T41" fmla="*/ 2 h 622"/>
                  <a:gd name="T42" fmla="*/ 326 w 622"/>
                  <a:gd name="T43" fmla="*/ 1 h 622"/>
                  <a:gd name="T44" fmla="*/ 373 w 622"/>
                  <a:gd name="T45" fmla="*/ 5 h 622"/>
                  <a:gd name="T46" fmla="*/ 417 w 622"/>
                  <a:gd name="T47" fmla="*/ 18 h 622"/>
                  <a:gd name="T48" fmla="*/ 458 w 622"/>
                  <a:gd name="T49" fmla="*/ 37 h 622"/>
                  <a:gd name="T50" fmla="*/ 495 w 622"/>
                  <a:gd name="T51" fmla="*/ 62 h 622"/>
                  <a:gd name="T52" fmla="*/ 529 w 622"/>
                  <a:gd name="T53" fmla="*/ 91 h 622"/>
                  <a:gd name="T54" fmla="*/ 558 w 622"/>
                  <a:gd name="T55" fmla="*/ 125 h 622"/>
                  <a:gd name="T56" fmla="*/ 583 w 622"/>
                  <a:gd name="T57" fmla="*/ 162 h 622"/>
                  <a:gd name="T58" fmla="*/ 602 w 622"/>
                  <a:gd name="T59" fmla="*/ 203 h 622"/>
                  <a:gd name="T60" fmla="*/ 615 w 622"/>
                  <a:gd name="T61" fmla="*/ 247 h 622"/>
                  <a:gd name="T62" fmla="*/ 619 w 622"/>
                  <a:gd name="T63" fmla="*/ 294 h 622"/>
                  <a:gd name="T64" fmla="*/ 618 w 622"/>
                  <a:gd name="T65" fmla="*/ 341 h 622"/>
                  <a:gd name="T66" fmla="*/ 611 w 622"/>
                  <a:gd name="T67" fmla="*/ 388 h 622"/>
                  <a:gd name="T68" fmla="*/ 596 w 622"/>
                  <a:gd name="T69" fmla="*/ 430 h 622"/>
                  <a:gd name="T70" fmla="*/ 576 w 622"/>
                  <a:gd name="T71" fmla="*/ 470 h 622"/>
                  <a:gd name="T72" fmla="*/ 549 w 622"/>
                  <a:gd name="T73" fmla="*/ 506 h 622"/>
                  <a:gd name="T74" fmla="*/ 518 w 622"/>
                  <a:gd name="T75" fmla="*/ 539 h 622"/>
                  <a:gd name="T76" fmla="*/ 483 w 622"/>
                  <a:gd name="T77" fmla="*/ 567 h 622"/>
                  <a:gd name="T78" fmla="*/ 444 w 622"/>
                  <a:gd name="T79" fmla="*/ 590 h 622"/>
                  <a:gd name="T80" fmla="*/ 401 w 622"/>
                  <a:gd name="T81" fmla="*/ 605 h 622"/>
                  <a:gd name="T82" fmla="*/ 358 w 622"/>
                  <a:gd name="T83" fmla="*/ 617 h 622"/>
                  <a:gd name="T84" fmla="*/ 310 w 622"/>
                  <a:gd name="T85" fmla="*/ 621 h 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22" h="622">
                    <a:moveTo>
                      <a:pt x="310" y="621"/>
                    </a:moveTo>
                    <a:lnTo>
                      <a:pt x="294" y="619"/>
                    </a:lnTo>
                    <a:lnTo>
                      <a:pt x="279" y="618"/>
                    </a:lnTo>
                    <a:lnTo>
                      <a:pt x="262" y="617"/>
                    </a:lnTo>
                    <a:lnTo>
                      <a:pt x="247" y="615"/>
                    </a:lnTo>
                    <a:lnTo>
                      <a:pt x="232" y="611"/>
                    </a:lnTo>
                    <a:lnTo>
                      <a:pt x="219" y="605"/>
                    </a:lnTo>
                    <a:lnTo>
                      <a:pt x="203" y="602"/>
                    </a:lnTo>
                    <a:lnTo>
                      <a:pt x="190" y="596"/>
                    </a:lnTo>
                    <a:lnTo>
                      <a:pt x="176" y="590"/>
                    </a:lnTo>
                    <a:lnTo>
                      <a:pt x="162" y="583"/>
                    </a:lnTo>
                    <a:lnTo>
                      <a:pt x="150" y="576"/>
                    </a:lnTo>
                    <a:lnTo>
                      <a:pt x="137" y="567"/>
                    </a:lnTo>
                    <a:lnTo>
                      <a:pt x="125" y="558"/>
                    </a:lnTo>
                    <a:lnTo>
                      <a:pt x="114" y="549"/>
                    </a:lnTo>
                    <a:lnTo>
                      <a:pt x="102" y="539"/>
                    </a:lnTo>
                    <a:lnTo>
                      <a:pt x="91" y="529"/>
                    </a:lnTo>
                    <a:lnTo>
                      <a:pt x="81" y="518"/>
                    </a:lnTo>
                    <a:lnTo>
                      <a:pt x="71" y="506"/>
                    </a:lnTo>
                    <a:lnTo>
                      <a:pt x="62" y="495"/>
                    </a:lnTo>
                    <a:lnTo>
                      <a:pt x="53" y="483"/>
                    </a:lnTo>
                    <a:lnTo>
                      <a:pt x="44" y="470"/>
                    </a:lnTo>
                    <a:lnTo>
                      <a:pt x="37" y="458"/>
                    </a:lnTo>
                    <a:lnTo>
                      <a:pt x="30" y="444"/>
                    </a:lnTo>
                    <a:lnTo>
                      <a:pt x="24" y="430"/>
                    </a:lnTo>
                    <a:lnTo>
                      <a:pt x="18" y="417"/>
                    </a:lnTo>
                    <a:lnTo>
                      <a:pt x="15" y="401"/>
                    </a:lnTo>
                    <a:lnTo>
                      <a:pt x="9" y="388"/>
                    </a:lnTo>
                    <a:lnTo>
                      <a:pt x="5" y="373"/>
                    </a:lnTo>
                    <a:lnTo>
                      <a:pt x="3" y="358"/>
                    </a:lnTo>
                    <a:lnTo>
                      <a:pt x="2" y="341"/>
                    </a:lnTo>
                    <a:lnTo>
                      <a:pt x="1" y="326"/>
                    </a:lnTo>
                    <a:lnTo>
                      <a:pt x="0" y="310"/>
                    </a:lnTo>
                    <a:lnTo>
                      <a:pt x="1" y="294"/>
                    </a:lnTo>
                    <a:lnTo>
                      <a:pt x="2" y="279"/>
                    </a:lnTo>
                    <a:lnTo>
                      <a:pt x="3" y="262"/>
                    </a:lnTo>
                    <a:lnTo>
                      <a:pt x="5" y="247"/>
                    </a:lnTo>
                    <a:lnTo>
                      <a:pt x="9" y="232"/>
                    </a:lnTo>
                    <a:lnTo>
                      <a:pt x="15" y="219"/>
                    </a:lnTo>
                    <a:lnTo>
                      <a:pt x="18" y="203"/>
                    </a:lnTo>
                    <a:lnTo>
                      <a:pt x="24" y="190"/>
                    </a:lnTo>
                    <a:lnTo>
                      <a:pt x="30" y="176"/>
                    </a:lnTo>
                    <a:lnTo>
                      <a:pt x="37" y="162"/>
                    </a:lnTo>
                    <a:lnTo>
                      <a:pt x="44" y="150"/>
                    </a:lnTo>
                    <a:lnTo>
                      <a:pt x="53" y="137"/>
                    </a:lnTo>
                    <a:lnTo>
                      <a:pt x="62" y="125"/>
                    </a:lnTo>
                    <a:lnTo>
                      <a:pt x="71" y="114"/>
                    </a:lnTo>
                    <a:lnTo>
                      <a:pt x="81" y="102"/>
                    </a:lnTo>
                    <a:lnTo>
                      <a:pt x="91" y="91"/>
                    </a:lnTo>
                    <a:lnTo>
                      <a:pt x="102" y="81"/>
                    </a:lnTo>
                    <a:lnTo>
                      <a:pt x="114" y="71"/>
                    </a:lnTo>
                    <a:lnTo>
                      <a:pt x="125" y="62"/>
                    </a:lnTo>
                    <a:lnTo>
                      <a:pt x="137" y="53"/>
                    </a:lnTo>
                    <a:lnTo>
                      <a:pt x="150" y="44"/>
                    </a:lnTo>
                    <a:lnTo>
                      <a:pt x="162" y="37"/>
                    </a:lnTo>
                    <a:lnTo>
                      <a:pt x="176" y="30"/>
                    </a:lnTo>
                    <a:lnTo>
                      <a:pt x="190" y="24"/>
                    </a:lnTo>
                    <a:lnTo>
                      <a:pt x="203" y="18"/>
                    </a:lnTo>
                    <a:lnTo>
                      <a:pt x="219" y="15"/>
                    </a:lnTo>
                    <a:lnTo>
                      <a:pt x="232" y="9"/>
                    </a:lnTo>
                    <a:lnTo>
                      <a:pt x="247" y="5"/>
                    </a:lnTo>
                    <a:lnTo>
                      <a:pt x="262" y="3"/>
                    </a:lnTo>
                    <a:lnTo>
                      <a:pt x="279" y="2"/>
                    </a:lnTo>
                    <a:lnTo>
                      <a:pt x="294" y="1"/>
                    </a:lnTo>
                    <a:lnTo>
                      <a:pt x="310" y="0"/>
                    </a:lnTo>
                    <a:lnTo>
                      <a:pt x="326" y="1"/>
                    </a:lnTo>
                    <a:lnTo>
                      <a:pt x="341" y="2"/>
                    </a:lnTo>
                    <a:lnTo>
                      <a:pt x="358" y="3"/>
                    </a:lnTo>
                    <a:lnTo>
                      <a:pt x="373" y="5"/>
                    </a:lnTo>
                    <a:lnTo>
                      <a:pt x="388" y="9"/>
                    </a:lnTo>
                    <a:lnTo>
                      <a:pt x="401" y="15"/>
                    </a:lnTo>
                    <a:lnTo>
                      <a:pt x="417" y="18"/>
                    </a:lnTo>
                    <a:lnTo>
                      <a:pt x="430" y="24"/>
                    </a:lnTo>
                    <a:lnTo>
                      <a:pt x="444" y="30"/>
                    </a:lnTo>
                    <a:lnTo>
                      <a:pt x="458" y="37"/>
                    </a:lnTo>
                    <a:lnTo>
                      <a:pt x="470" y="44"/>
                    </a:lnTo>
                    <a:lnTo>
                      <a:pt x="483" y="53"/>
                    </a:lnTo>
                    <a:lnTo>
                      <a:pt x="495" y="62"/>
                    </a:lnTo>
                    <a:lnTo>
                      <a:pt x="506" y="71"/>
                    </a:lnTo>
                    <a:lnTo>
                      <a:pt x="518" y="81"/>
                    </a:lnTo>
                    <a:lnTo>
                      <a:pt x="529" y="91"/>
                    </a:lnTo>
                    <a:lnTo>
                      <a:pt x="539" y="102"/>
                    </a:lnTo>
                    <a:lnTo>
                      <a:pt x="549" y="114"/>
                    </a:lnTo>
                    <a:lnTo>
                      <a:pt x="558" y="125"/>
                    </a:lnTo>
                    <a:lnTo>
                      <a:pt x="567" y="137"/>
                    </a:lnTo>
                    <a:lnTo>
                      <a:pt x="576" y="150"/>
                    </a:lnTo>
                    <a:lnTo>
                      <a:pt x="583" y="162"/>
                    </a:lnTo>
                    <a:lnTo>
                      <a:pt x="590" y="176"/>
                    </a:lnTo>
                    <a:lnTo>
                      <a:pt x="596" y="190"/>
                    </a:lnTo>
                    <a:lnTo>
                      <a:pt x="602" y="203"/>
                    </a:lnTo>
                    <a:lnTo>
                      <a:pt x="605" y="219"/>
                    </a:lnTo>
                    <a:lnTo>
                      <a:pt x="611" y="232"/>
                    </a:lnTo>
                    <a:lnTo>
                      <a:pt x="615" y="247"/>
                    </a:lnTo>
                    <a:lnTo>
                      <a:pt x="617" y="262"/>
                    </a:lnTo>
                    <a:lnTo>
                      <a:pt x="618" y="279"/>
                    </a:lnTo>
                    <a:lnTo>
                      <a:pt x="619" y="294"/>
                    </a:lnTo>
                    <a:lnTo>
                      <a:pt x="621" y="310"/>
                    </a:lnTo>
                    <a:lnTo>
                      <a:pt x="619" y="326"/>
                    </a:lnTo>
                    <a:lnTo>
                      <a:pt x="618" y="341"/>
                    </a:lnTo>
                    <a:lnTo>
                      <a:pt x="617" y="358"/>
                    </a:lnTo>
                    <a:lnTo>
                      <a:pt x="615" y="373"/>
                    </a:lnTo>
                    <a:lnTo>
                      <a:pt x="611" y="388"/>
                    </a:lnTo>
                    <a:lnTo>
                      <a:pt x="605" y="401"/>
                    </a:lnTo>
                    <a:lnTo>
                      <a:pt x="602" y="417"/>
                    </a:lnTo>
                    <a:lnTo>
                      <a:pt x="596" y="430"/>
                    </a:lnTo>
                    <a:lnTo>
                      <a:pt x="590" y="444"/>
                    </a:lnTo>
                    <a:lnTo>
                      <a:pt x="583" y="458"/>
                    </a:lnTo>
                    <a:lnTo>
                      <a:pt x="576" y="470"/>
                    </a:lnTo>
                    <a:lnTo>
                      <a:pt x="567" y="483"/>
                    </a:lnTo>
                    <a:lnTo>
                      <a:pt x="558" y="495"/>
                    </a:lnTo>
                    <a:lnTo>
                      <a:pt x="549" y="506"/>
                    </a:lnTo>
                    <a:lnTo>
                      <a:pt x="539" y="518"/>
                    </a:lnTo>
                    <a:lnTo>
                      <a:pt x="529" y="529"/>
                    </a:lnTo>
                    <a:lnTo>
                      <a:pt x="518" y="539"/>
                    </a:lnTo>
                    <a:lnTo>
                      <a:pt x="506" y="549"/>
                    </a:lnTo>
                    <a:lnTo>
                      <a:pt x="495" y="558"/>
                    </a:lnTo>
                    <a:lnTo>
                      <a:pt x="483" y="567"/>
                    </a:lnTo>
                    <a:lnTo>
                      <a:pt x="470" y="576"/>
                    </a:lnTo>
                    <a:lnTo>
                      <a:pt x="458" y="583"/>
                    </a:lnTo>
                    <a:lnTo>
                      <a:pt x="444" y="590"/>
                    </a:lnTo>
                    <a:lnTo>
                      <a:pt x="430" y="596"/>
                    </a:lnTo>
                    <a:lnTo>
                      <a:pt x="417" y="602"/>
                    </a:lnTo>
                    <a:lnTo>
                      <a:pt x="401" y="605"/>
                    </a:lnTo>
                    <a:lnTo>
                      <a:pt x="388" y="611"/>
                    </a:lnTo>
                    <a:lnTo>
                      <a:pt x="373" y="615"/>
                    </a:lnTo>
                    <a:lnTo>
                      <a:pt x="358" y="617"/>
                    </a:lnTo>
                    <a:lnTo>
                      <a:pt x="341" y="618"/>
                    </a:lnTo>
                    <a:lnTo>
                      <a:pt x="326" y="619"/>
                    </a:lnTo>
                    <a:lnTo>
                      <a:pt x="310" y="621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rgbClr val="EAEAEA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450" name="Freeform 1226"/>
              <p:cNvSpPr>
                <a:spLocks/>
              </p:cNvSpPr>
              <p:nvPr/>
            </p:nvSpPr>
            <p:spPr bwMode="auto">
              <a:xfrm>
                <a:off x="2248" y="1678"/>
                <a:ext cx="402" cy="339"/>
              </a:xfrm>
              <a:custGeom>
                <a:avLst/>
                <a:gdLst>
                  <a:gd name="T0" fmla="*/ 351 w 402"/>
                  <a:gd name="T1" fmla="*/ 334 h 339"/>
                  <a:gd name="T2" fmla="*/ 362 w 402"/>
                  <a:gd name="T3" fmla="*/ 320 h 339"/>
                  <a:gd name="T4" fmla="*/ 372 w 402"/>
                  <a:gd name="T5" fmla="*/ 305 h 339"/>
                  <a:gd name="T6" fmla="*/ 381 w 402"/>
                  <a:gd name="T7" fmla="*/ 288 h 339"/>
                  <a:gd name="T8" fmla="*/ 387 w 402"/>
                  <a:gd name="T9" fmla="*/ 272 h 339"/>
                  <a:gd name="T10" fmla="*/ 393 w 402"/>
                  <a:gd name="T11" fmla="*/ 255 h 339"/>
                  <a:gd name="T12" fmla="*/ 397 w 402"/>
                  <a:gd name="T13" fmla="*/ 237 h 339"/>
                  <a:gd name="T14" fmla="*/ 399 w 402"/>
                  <a:gd name="T15" fmla="*/ 218 h 339"/>
                  <a:gd name="T16" fmla="*/ 401 w 402"/>
                  <a:gd name="T17" fmla="*/ 200 h 339"/>
                  <a:gd name="T18" fmla="*/ 399 w 402"/>
                  <a:gd name="T19" fmla="*/ 180 h 339"/>
                  <a:gd name="T20" fmla="*/ 397 w 402"/>
                  <a:gd name="T21" fmla="*/ 160 h 339"/>
                  <a:gd name="T22" fmla="*/ 392 w 402"/>
                  <a:gd name="T23" fmla="*/ 140 h 339"/>
                  <a:gd name="T24" fmla="*/ 384 w 402"/>
                  <a:gd name="T25" fmla="*/ 122 h 339"/>
                  <a:gd name="T26" fmla="*/ 377 w 402"/>
                  <a:gd name="T27" fmla="*/ 105 h 339"/>
                  <a:gd name="T28" fmla="*/ 366 w 402"/>
                  <a:gd name="T29" fmla="*/ 88 h 339"/>
                  <a:gd name="T30" fmla="*/ 354 w 402"/>
                  <a:gd name="T31" fmla="*/ 72 h 339"/>
                  <a:gd name="T32" fmla="*/ 341 w 402"/>
                  <a:gd name="T33" fmla="*/ 59 h 339"/>
                  <a:gd name="T34" fmla="*/ 328 w 402"/>
                  <a:gd name="T35" fmla="*/ 46 h 339"/>
                  <a:gd name="T36" fmla="*/ 312 w 402"/>
                  <a:gd name="T37" fmla="*/ 33 h 339"/>
                  <a:gd name="T38" fmla="*/ 295 w 402"/>
                  <a:gd name="T39" fmla="*/ 23 h 339"/>
                  <a:gd name="T40" fmla="*/ 278 w 402"/>
                  <a:gd name="T41" fmla="*/ 16 h 339"/>
                  <a:gd name="T42" fmla="*/ 259 w 402"/>
                  <a:gd name="T43" fmla="*/ 8 h 339"/>
                  <a:gd name="T44" fmla="*/ 240 w 402"/>
                  <a:gd name="T45" fmla="*/ 3 h 339"/>
                  <a:gd name="T46" fmla="*/ 220 w 402"/>
                  <a:gd name="T47" fmla="*/ 1 h 339"/>
                  <a:gd name="T48" fmla="*/ 200 w 402"/>
                  <a:gd name="T49" fmla="*/ 0 h 339"/>
                  <a:gd name="T50" fmla="*/ 180 w 402"/>
                  <a:gd name="T51" fmla="*/ 1 h 339"/>
                  <a:gd name="T52" fmla="*/ 160 w 402"/>
                  <a:gd name="T53" fmla="*/ 3 h 339"/>
                  <a:gd name="T54" fmla="*/ 141 w 402"/>
                  <a:gd name="T55" fmla="*/ 8 h 339"/>
                  <a:gd name="T56" fmla="*/ 122 w 402"/>
                  <a:gd name="T57" fmla="*/ 16 h 339"/>
                  <a:gd name="T58" fmla="*/ 105 w 402"/>
                  <a:gd name="T59" fmla="*/ 23 h 339"/>
                  <a:gd name="T60" fmla="*/ 88 w 402"/>
                  <a:gd name="T61" fmla="*/ 33 h 339"/>
                  <a:gd name="T62" fmla="*/ 72 w 402"/>
                  <a:gd name="T63" fmla="*/ 46 h 339"/>
                  <a:gd name="T64" fmla="*/ 59 w 402"/>
                  <a:gd name="T65" fmla="*/ 59 h 339"/>
                  <a:gd name="T66" fmla="*/ 46 w 402"/>
                  <a:gd name="T67" fmla="*/ 72 h 339"/>
                  <a:gd name="T68" fmla="*/ 34 w 402"/>
                  <a:gd name="T69" fmla="*/ 88 h 339"/>
                  <a:gd name="T70" fmla="*/ 23 w 402"/>
                  <a:gd name="T71" fmla="*/ 105 h 339"/>
                  <a:gd name="T72" fmla="*/ 16 w 402"/>
                  <a:gd name="T73" fmla="*/ 122 h 339"/>
                  <a:gd name="T74" fmla="*/ 8 w 402"/>
                  <a:gd name="T75" fmla="*/ 140 h 339"/>
                  <a:gd name="T76" fmla="*/ 3 w 402"/>
                  <a:gd name="T77" fmla="*/ 160 h 339"/>
                  <a:gd name="T78" fmla="*/ 1 w 402"/>
                  <a:gd name="T79" fmla="*/ 180 h 339"/>
                  <a:gd name="T80" fmla="*/ 0 w 402"/>
                  <a:gd name="T81" fmla="*/ 200 h 339"/>
                  <a:gd name="T82" fmla="*/ 1 w 402"/>
                  <a:gd name="T83" fmla="*/ 219 h 339"/>
                  <a:gd name="T84" fmla="*/ 3 w 402"/>
                  <a:gd name="T85" fmla="*/ 238 h 339"/>
                  <a:gd name="T86" fmla="*/ 8 w 402"/>
                  <a:gd name="T87" fmla="*/ 257 h 339"/>
                  <a:gd name="T88" fmla="*/ 13 w 402"/>
                  <a:gd name="T89" fmla="*/ 274 h 339"/>
                  <a:gd name="T90" fmla="*/ 22 w 402"/>
                  <a:gd name="T91" fmla="*/ 291 h 339"/>
                  <a:gd name="T92" fmla="*/ 31 w 402"/>
                  <a:gd name="T93" fmla="*/ 307 h 339"/>
                  <a:gd name="T94" fmla="*/ 41 w 402"/>
                  <a:gd name="T95" fmla="*/ 324 h 339"/>
                  <a:gd name="T96" fmla="*/ 53 w 402"/>
                  <a:gd name="T97" fmla="*/ 338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02" h="339">
                    <a:moveTo>
                      <a:pt x="351" y="334"/>
                    </a:moveTo>
                    <a:lnTo>
                      <a:pt x="362" y="320"/>
                    </a:lnTo>
                    <a:lnTo>
                      <a:pt x="372" y="305"/>
                    </a:lnTo>
                    <a:lnTo>
                      <a:pt x="381" y="288"/>
                    </a:lnTo>
                    <a:lnTo>
                      <a:pt x="387" y="272"/>
                    </a:lnTo>
                    <a:lnTo>
                      <a:pt x="393" y="255"/>
                    </a:lnTo>
                    <a:lnTo>
                      <a:pt x="397" y="237"/>
                    </a:lnTo>
                    <a:lnTo>
                      <a:pt x="399" y="218"/>
                    </a:lnTo>
                    <a:lnTo>
                      <a:pt x="401" y="200"/>
                    </a:lnTo>
                    <a:lnTo>
                      <a:pt x="399" y="180"/>
                    </a:lnTo>
                    <a:lnTo>
                      <a:pt x="397" y="160"/>
                    </a:lnTo>
                    <a:lnTo>
                      <a:pt x="392" y="140"/>
                    </a:lnTo>
                    <a:lnTo>
                      <a:pt x="384" y="122"/>
                    </a:lnTo>
                    <a:lnTo>
                      <a:pt x="377" y="105"/>
                    </a:lnTo>
                    <a:lnTo>
                      <a:pt x="366" y="88"/>
                    </a:lnTo>
                    <a:lnTo>
                      <a:pt x="354" y="72"/>
                    </a:lnTo>
                    <a:lnTo>
                      <a:pt x="341" y="59"/>
                    </a:lnTo>
                    <a:lnTo>
                      <a:pt x="328" y="46"/>
                    </a:lnTo>
                    <a:lnTo>
                      <a:pt x="312" y="33"/>
                    </a:lnTo>
                    <a:lnTo>
                      <a:pt x="295" y="23"/>
                    </a:lnTo>
                    <a:lnTo>
                      <a:pt x="278" y="16"/>
                    </a:lnTo>
                    <a:lnTo>
                      <a:pt x="259" y="8"/>
                    </a:lnTo>
                    <a:lnTo>
                      <a:pt x="240" y="3"/>
                    </a:lnTo>
                    <a:lnTo>
                      <a:pt x="220" y="1"/>
                    </a:lnTo>
                    <a:lnTo>
                      <a:pt x="200" y="0"/>
                    </a:lnTo>
                    <a:lnTo>
                      <a:pt x="180" y="1"/>
                    </a:lnTo>
                    <a:lnTo>
                      <a:pt x="160" y="3"/>
                    </a:lnTo>
                    <a:lnTo>
                      <a:pt x="141" y="8"/>
                    </a:lnTo>
                    <a:lnTo>
                      <a:pt x="122" y="16"/>
                    </a:lnTo>
                    <a:lnTo>
                      <a:pt x="105" y="23"/>
                    </a:lnTo>
                    <a:lnTo>
                      <a:pt x="88" y="33"/>
                    </a:lnTo>
                    <a:lnTo>
                      <a:pt x="72" y="46"/>
                    </a:lnTo>
                    <a:lnTo>
                      <a:pt x="59" y="59"/>
                    </a:lnTo>
                    <a:lnTo>
                      <a:pt x="46" y="72"/>
                    </a:lnTo>
                    <a:lnTo>
                      <a:pt x="34" y="88"/>
                    </a:lnTo>
                    <a:lnTo>
                      <a:pt x="23" y="105"/>
                    </a:lnTo>
                    <a:lnTo>
                      <a:pt x="16" y="122"/>
                    </a:lnTo>
                    <a:lnTo>
                      <a:pt x="8" y="140"/>
                    </a:lnTo>
                    <a:lnTo>
                      <a:pt x="3" y="160"/>
                    </a:lnTo>
                    <a:lnTo>
                      <a:pt x="1" y="180"/>
                    </a:lnTo>
                    <a:lnTo>
                      <a:pt x="0" y="200"/>
                    </a:lnTo>
                    <a:lnTo>
                      <a:pt x="1" y="219"/>
                    </a:lnTo>
                    <a:lnTo>
                      <a:pt x="3" y="238"/>
                    </a:lnTo>
                    <a:lnTo>
                      <a:pt x="8" y="257"/>
                    </a:lnTo>
                    <a:lnTo>
                      <a:pt x="13" y="274"/>
                    </a:lnTo>
                    <a:lnTo>
                      <a:pt x="22" y="291"/>
                    </a:lnTo>
                    <a:lnTo>
                      <a:pt x="31" y="307"/>
                    </a:lnTo>
                    <a:lnTo>
                      <a:pt x="41" y="324"/>
                    </a:lnTo>
                    <a:lnTo>
                      <a:pt x="53" y="338"/>
                    </a:lnTo>
                  </a:path>
                </a:pathLst>
              </a:custGeom>
              <a:noFill/>
              <a:ln w="1270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451" name="Freeform 1227"/>
              <p:cNvSpPr>
                <a:spLocks/>
              </p:cNvSpPr>
              <p:nvPr/>
            </p:nvSpPr>
            <p:spPr bwMode="auto">
              <a:xfrm>
                <a:off x="2255" y="1687"/>
                <a:ext cx="388" cy="326"/>
              </a:xfrm>
              <a:custGeom>
                <a:avLst/>
                <a:gdLst>
                  <a:gd name="T0" fmla="*/ 51 w 388"/>
                  <a:gd name="T1" fmla="*/ 325 h 326"/>
                  <a:gd name="T2" fmla="*/ 40 w 388"/>
                  <a:gd name="T3" fmla="*/ 311 h 326"/>
                  <a:gd name="T4" fmla="*/ 30 w 388"/>
                  <a:gd name="T5" fmla="*/ 296 h 326"/>
                  <a:gd name="T6" fmla="*/ 21 w 388"/>
                  <a:gd name="T7" fmla="*/ 281 h 326"/>
                  <a:gd name="T8" fmla="*/ 13 w 388"/>
                  <a:gd name="T9" fmla="*/ 263 h 326"/>
                  <a:gd name="T10" fmla="*/ 7 w 388"/>
                  <a:gd name="T11" fmla="*/ 246 h 326"/>
                  <a:gd name="T12" fmla="*/ 3 w 388"/>
                  <a:gd name="T13" fmla="*/ 229 h 326"/>
                  <a:gd name="T14" fmla="*/ 0 w 388"/>
                  <a:gd name="T15" fmla="*/ 210 h 326"/>
                  <a:gd name="T16" fmla="*/ 0 w 388"/>
                  <a:gd name="T17" fmla="*/ 193 h 326"/>
                  <a:gd name="T18" fmla="*/ 0 w 388"/>
                  <a:gd name="T19" fmla="*/ 173 h 326"/>
                  <a:gd name="T20" fmla="*/ 3 w 388"/>
                  <a:gd name="T21" fmla="*/ 154 h 326"/>
                  <a:gd name="T22" fmla="*/ 9 w 388"/>
                  <a:gd name="T23" fmla="*/ 135 h 326"/>
                  <a:gd name="T24" fmla="*/ 15 w 388"/>
                  <a:gd name="T25" fmla="*/ 118 h 326"/>
                  <a:gd name="T26" fmla="*/ 22 w 388"/>
                  <a:gd name="T27" fmla="*/ 100 h 326"/>
                  <a:gd name="T28" fmla="*/ 32 w 388"/>
                  <a:gd name="T29" fmla="*/ 85 h 326"/>
                  <a:gd name="T30" fmla="*/ 44 w 388"/>
                  <a:gd name="T31" fmla="*/ 70 h 326"/>
                  <a:gd name="T32" fmla="*/ 56 w 388"/>
                  <a:gd name="T33" fmla="*/ 56 h 326"/>
                  <a:gd name="T34" fmla="*/ 70 w 388"/>
                  <a:gd name="T35" fmla="*/ 43 h 326"/>
                  <a:gd name="T36" fmla="*/ 85 w 388"/>
                  <a:gd name="T37" fmla="*/ 32 h 326"/>
                  <a:gd name="T38" fmla="*/ 101 w 388"/>
                  <a:gd name="T39" fmla="*/ 22 h 326"/>
                  <a:gd name="T40" fmla="*/ 118 w 388"/>
                  <a:gd name="T41" fmla="*/ 15 h 326"/>
                  <a:gd name="T42" fmla="*/ 136 w 388"/>
                  <a:gd name="T43" fmla="*/ 8 h 326"/>
                  <a:gd name="T44" fmla="*/ 154 w 388"/>
                  <a:gd name="T45" fmla="*/ 3 h 326"/>
                  <a:gd name="T46" fmla="*/ 173 w 388"/>
                  <a:gd name="T47" fmla="*/ 0 h 326"/>
                  <a:gd name="T48" fmla="*/ 193 w 388"/>
                  <a:gd name="T49" fmla="*/ 0 h 326"/>
                  <a:gd name="T50" fmla="*/ 213 w 388"/>
                  <a:gd name="T51" fmla="*/ 0 h 326"/>
                  <a:gd name="T52" fmla="*/ 232 w 388"/>
                  <a:gd name="T53" fmla="*/ 3 h 326"/>
                  <a:gd name="T54" fmla="*/ 250 w 388"/>
                  <a:gd name="T55" fmla="*/ 8 h 326"/>
                  <a:gd name="T56" fmla="*/ 268 w 388"/>
                  <a:gd name="T57" fmla="*/ 15 h 326"/>
                  <a:gd name="T58" fmla="*/ 285 w 388"/>
                  <a:gd name="T59" fmla="*/ 22 h 326"/>
                  <a:gd name="T60" fmla="*/ 301 w 388"/>
                  <a:gd name="T61" fmla="*/ 32 h 326"/>
                  <a:gd name="T62" fmla="*/ 316 w 388"/>
                  <a:gd name="T63" fmla="*/ 43 h 326"/>
                  <a:gd name="T64" fmla="*/ 330 w 388"/>
                  <a:gd name="T65" fmla="*/ 56 h 326"/>
                  <a:gd name="T66" fmla="*/ 342 w 388"/>
                  <a:gd name="T67" fmla="*/ 70 h 326"/>
                  <a:gd name="T68" fmla="*/ 354 w 388"/>
                  <a:gd name="T69" fmla="*/ 85 h 326"/>
                  <a:gd name="T70" fmla="*/ 364 w 388"/>
                  <a:gd name="T71" fmla="*/ 100 h 326"/>
                  <a:gd name="T72" fmla="*/ 371 w 388"/>
                  <a:gd name="T73" fmla="*/ 118 h 326"/>
                  <a:gd name="T74" fmla="*/ 377 w 388"/>
                  <a:gd name="T75" fmla="*/ 135 h 326"/>
                  <a:gd name="T76" fmla="*/ 383 w 388"/>
                  <a:gd name="T77" fmla="*/ 154 h 326"/>
                  <a:gd name="T78" fmla="*/ 387 w 388"/>
                  <a:gd name="T79" fmla="*/ 173 h 326"/>
                  <a:gd name="T80" fmla="*/ 387 w 388"/>
                  <a:gd name="T81" fmla="*/ 193 h 326"/>
                  <a:gd name="T82" fmla="*/ 387 w 388"/>
                  <a:gd name="T83" fmla="*/ 206 h 326"/>
                  <a:gd name="T84" fmla="*/ 385 w 388"/>
                  <a:gd name="T85" fmla="*/ 220 h 326"/>
                  <a:gd name="T86" fmla="*/ 383 w 388"/>
                  <a:gd name="T87" fmla="*/ 233 h 326"/>
                  <a:gd name="T88" fmla="*/ 379 w 388"/>
                  <a:gd name="T89" fmla="*/ 246 h 326"/>
                  <a:gd name="T90" fmla="*/ 374 w 388"/>
                  <a:gd name="T91" fmla="*/ 260 h 326"/>
                  <a:gd name="T92" fmla="*/ 369 w 388"/>
                  <a:gd name="T93" fmla="*/ 272 h 326"/>
                  <a:gd name="T94" fmla="*/ 364 w 388"/>
                  <a:gd name="T95" fmla="*/ 284 h 326"/>
                  <a:gd name="T96" fmla="*/ 356 w 388"/>
                  <a:gd name="T97" fmla="*/ 296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88" h="326">
                    <a:moveTo>
                      <a:pt x="51" y="325"/>
                    </a:moveTo>
                    <a:lnTo>
                      <a:pt x="40" y="311"/>
                    </a:lnTo>
                    <a:lnTo>
                      <a:pt x="30" y="296"/>
                    </a:lnTo>
                    <a:lnTo>
                      <a:pt x="21" y="281"/>
                    </a:lnTo>
                    <a:lnTo>
                      <a:pt x="13" y="263"/>
                    </a:lnTo>
                    <a:lnTo>
                      <a:pt x="7" y="246"/>
                    </a:lnTo>
                    <a:lnTo>
                      <a:pt x="3" y="229"/>
                    </a:lnTo>
                    <a:lnTo>
                      <a:pt x="0" y="210"/>
                    </a:lnTo>
                    <a:lnTo>
                      <a:pt x="0" y="193"/>
                    </a:lnTo>
                    <a:lnTo>
                      <a:pt x="0" y="173"/>
                    </a:lnTo>
                    <a:lnTo>
                      <a:pt x="3" y="154"/>
                    </a:lnTo>
                    <a:lnTo>
                      <a:pt x="9" y="135"/>
                    </a:lnTo>
                    <a:lnTo>
                      <a:pt x="15" y="118"/>
                    </a:lnTo>
                    <a:lnTo>
                      <a:pt x="22" y="100"/>
                    </a:lnTo>
                    <a:lnTo>
                      <a:pt x="32" y="85"/>
                    </a:lnTo>
                    <a:lnTo>
                      <a:pt x="44" y="70"/>
                    </a:lnTo>
                    <a:lnTo>
                      <a:pt x="56" y="56"/>
                    </a:lnTo>
                    <a:lnTo>
                      <a:pt x="70" y="43"/>
                    </a:lnTo>
                    <a:lnTo>
                      <a:pt x="85" y="32"/>
                    </a:lnTo>
                    <a:lnTo>
                      <a:pt x="101" y="22"/>
                    </a:lnTo>
                    <a:lnTo>
                      <a:pt x="118" y="15"/>
                    </a:lnTo>
                    <a:lnTo>
                      <a:pt x="136" y="8"/>
                    </a:lnTo>
                    <a:lnTo>
                      <a:pt x="154" y="3"/>
                    </a:lnTo>
                    <a:lnTo>
                      <a:pt x="173" y="0"/>
                    </a:lnTo>
                    <a:lnTo>
                      <a:pt x="193" y="0"/>
                    </a:lnTo>
                    <a:lnTo>
                      <a:pt x="213" y="0"/>
                    </a:lnTo>
                    <a:lnTo>
                      <a:pt x="232" y="3"/>
                    </a:lnTo>
                    <a:lnTo>
                      <a:pt x="250" y="8"/>
                    </a:lnTo>
                    <a:lnTo>
                      <a:pt x="268" y="15"/>
                    </a:lnTo>
                    <a:lnTo>
                      <a:pt x="285" y="22"/>
                    </a:lnTo>
                    <a:lnTo>
                      <a:pt x="301" y="32"/>
                    </a:lnTo>
                    <a:lnTo>
                      <a:pt x="316" y="43"/>
                    </a:lnTo>
                    <a:lnTo>
                      <a:pt x="330" y="56"/>
                    </a:lnTo>
                    <a:lnTo>
                      <a:pt x="342" y="70"/>
                    </a:lnTo>
                    <a:lnTo>
                      <a:pt x="354" y="85"/>
                    </a:lnTo>
                    <a:lnTo>
                      <a:pt x="364" y="100"/>
                    </a:lnTo>
                    <a:lnTo>
                      <a:pt x="371" y="118"/>
                    </a:lnTo>
                    <a:lnTo>
                      <a:pt x="377" y="135"/>
                    </a:lnTo>
                    <a:lnTo>
                      <a:pt x="383" y="154"/>
                    </a:lnTo>
                    <a:lnTo>
                      <a:pt x="387" y="173"/>
                    </a:lnTo>
                    <a:lnTo>
                      <a:pt x="387" y="193"/>
                    </a:lnTo>
                    <a:lnTo>
                      <a:pt x="387" y="206"/>
                    </a:lnTo>
                    <a:lnTo>
                      <a:pt x="385" y="220"/>
                    </a:lnTo>
                    <a:lnTo>
                      <a:pt x="383" y="233"/>
                    </a:lnTo>
                    <a:lnTo>
                      <a:pt x="379" y="246"/>
                    </a:lnTo>
                    <a:lnTo>
                      <a:pt x="374" y="260"/>
                    </a:lnTo>
                    <a:lnTo>
                      <a:pt x="369" y="272"/>
                    </a:lnTo>
                    <a:lnTo>
                      <a:pt x="364" y="284"/>
                    </a:lnTo>
                    <a:lnTo>
                      <a:pt x="356" y="296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452" name="Freeform 1228"/>
              <p:cNvSpPr>
                <a:spLocks/>
              </p:cNvSpPr>
              <p:nvPr/>
            </p:nvSpPr>
            <p:spPr bwMode="auto">
              <a:xfrm>
                <a:off x="2526" y="1661"/>
                <a:ext cx="30" cy="39"/>
              </a:xfrm>
              <a:custGeom>
                <a:avLst/>
                <a:gdLst>
                  <a:gd name="T0" fmla="*/ 16 w 30"/>
                  <a:gd name="T1" fmla="*/ 0 h 39"/>
                  <a:gd name="T2" fmla="*/ 29 w 30"/>
                  <a:gd name="T3" fmla="*/ 5 h 39"/>
                  <a:gd name="T4" fmla="*/ 13 w 30"/>
                  <a:gd name="T5" fmla="*/ 38 h 39"/>
                  <a:gd name="T6" fmla="*/ 0 w 30"/>
                  <a:gd name="T7" fmla="*/ 32 h 39"/>
                  <a:gd name="T8" fmla="*/ 16 w 30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9">
                    <a:moveTo>
                      <a:pt x="16" y="0"/>
                    </a:moveTo>
                    <a:lnTo>
                      <a:pt x="29" y="5"/>
                    </a:lnTo>
                    <a:lnTo>
                      <a:pt x="13" y="38"/>
                    </a:lnTo>
                    <a:lnTo>
                      <a:pt x="0" y="32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453" name="Freeform 1229"/>
              <p:cNvSpPr>
                <a:spLocks/>
              </p:cNvSpPr>
              <p:nvPr/>
            </p:nvSpPr>
            <p:spPr bwMode="auto">
              <a:xfrm>
                <a:off x="2526" y="1661"/>
                <a:ext cx="30" cy="39"/>
              </a:xfrm>
              <a:custGeom>
                <a:avLst/>
                <a:gdLst>
                  <a:gd name="T0" fmla="*/ 16 w 30"/>
                  <a:gd name="T1" fmla="*/ 0 h 39"/>
                  <a:gd name="T2" fmla="*/ 29 w 30"/>
                  <a:gd name="T3" fmla="*/ 5 h 39"/>
                  <a:gd name="T4" fmla="*/ 13 w 30"/>
                  <a:gd name="T5" fmla="*/ 38 h 39"/>
                  <a:gd name="T6" fmla="*/ 0 w 30"/>
                  <a:gd name="T7" fmla="*/ 32 h 39"/>
                  <a:gd name="T8" fmla="*/ 16 w 30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9">
                    <a:moveTo>
                      <a:pt x="16" y="0"/>
                    </a:moveTo>
                    <a:lnTo>
                      <a:pt x="29" y="5"/>
                    </a:lnTo>
                    <a:lnTo>
                      <a:pt x="13" y="38"/>
                    </a:lnTo>
                    <a:lnTo>
                      <a:pt x="0" y="32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454" name="Freeform 1230"/>
              <p:cNvSpPr>
                <a:spLocks/>
              </p:cNvSpPr>
              <p:nvPr/>
            </p:nvSpPr>
            <p:spPr bwMode="auto">
              <a:xfrm>
                <a:off x="2474" y="1691"/>
                <a:ext cx="22" cy="40"/>
              </a:xfrm>
              <a:custGeom>
                <a:avLst/>
                <a:gdLst>
                  <a:gd name="T0" fmla="*/ 7 w 22"/>
                  <a:gd name="T1" fmla="*/ 0 h 40"/>
                  <a:gd name="T2" fmla="*/ 21 w 22"/>
                  <a:gd name="T3" fmla="*/ 2 h 40"/>
                  <a:gd name="T4" fmla="*/ 13 w 22"/>
                  <a:gd name="T5" fmla="*/ 39 h 40"/>
                  <a:gd name="T6" fmla="*/ 0 w 22"/>
                  <a:gd name="T7" fmla="*/ 36 h 40"/>
                  <a:gd name="T8" fmla="*/ 7 w 22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40">
                    <a:moveTo>
                      <a:pt x="7" y="0"/>
                    </a:moveTo>
                    <a:lnTo>
                      <a:pt x="21" y="2"/>
                    </a:lnTo>
                    <a:lnTo>
                      <a:pt x="13" y="39"/>
                    </a:lnTo>
                    <a:lnTo>
                      <a:pt x="0" y="36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4C4C4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455" name="Freeform 1231"/>
              <p:cNvSpPr>
                <a:spLocks/>
              </p:cNvSpPr>
              <p:nvPr/>
            </p:nvSpPr>
            <p:spPr bwMode="auto">
              <a:xfrm>
                <a:off x="2474" y="1691"/>
                <a:ext cx="22" cy="40"/>
              </a:xfrm>
              <a:custGeom>
                <a:avLst/>
                <a:gdLst>
                  <a:gd name="T0" fmla="*/ 7 w 22"/>
                  <a:gd name="T1" fmla="*/ 0 h 40"/>
                  <a:gd name="T2" fmla="*/ 21 w 22"/>
                  <a:gd name="T3" fmla="*/ 2 h 40"/>
                  <a:gd name="T4" fmla="*/ 13 w 22"/>
                  <a:gd name="T5" fmla="*/ 39 h 40"/>
                  <a:gd name="T6" fmla="*/ 0 w 22"/>
                  <a:gd name="T7" fmla="*/ 36 h 40"/>
                  <a:gd name="T8" fmla="*/ 7 w 22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40">
                    <a:moveTo>
                      <a:pt x="7" y="0"/>
                    </a:moveTo>
                    <a:lnTo>
                      <a:pt x="21" y="2"/>
                    </a:lnTo>
                    <a:lnTo>
                      <a:pt x="13" y="39"/>
                    </a:lnTo>
                    <a:lnTo>
                      <a:pt x="0" y="36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393939"/>
              </a:solidFill>
              <a:ln w="12700" cap="rnd" cmpd="sng">
                <a:solidFill>
                  <a:srgbClr val="393939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456" name="Freeform 1232"/>
              <p:cNvSpPr>
                <a:spLocks/>
              </p:cNvSpPr>
              <p:nvPr/>
            </p:nvSpPr>
            <p:spPr bwMode="auto">
              <a:xfrm>
                <a:off x="2278" y="1779"/>
                <a:ext cx="40" cy="32"/>
              </a:xfrm>
              <a:custGeom>
                <a:avLst/>
                <a:gdLst>
                  <a:gd name="T0" fmla="*/ 39 w 40"/>
                  <a:gd name="T1" fmla="*/ 19 h 32"/>
                  <a:gd name="T2" fmla="*/ 31 w 40"/>
                  <a:gd name="T3" fmla="*/ 31 h 32"/>
                  <a:gd name="T4" fmla="*/ 0 w 40"/>
                  <a:gd name="T5" fmla="*/ 12 h 32"/>
                  <a:gd name="T6" fmla="*/ 5 w 40"/>
                  <a:gd name="T7" fmla="*/ 0 h 32"/>
                  <a:gd name="T8" fmla="*/ 39 w 40"/>
                  <a:gd name="T9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32">
                    <a:moveTo>
                      <a:pt x="39" y="19"/>
                    </a:moveTo>
                    <a:lnTo>
                      <a:pt x="31" y="31"/>
                    </a:lnTo>
                    <a:lnTo>
                      <a:pt x="0" y="12"/>
                    </a:lnTo>
                    <a:lnTo>
                      <a:pt x="5" y="0"/>
                    </a:lnTo>
                    <a:lnTo>
                      <a:pt x="39" y="19"/>
                    </a:lnTo>
                  </a:path>
                </a:pathLst>
              </a:custGeom>
              <a:solidFill>
                <a:srgbClr val="4C4C4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457" name="Freeform 1233"/>
              <p:cNvSpPr>
                <a:spLocks/>
              </p:cNvSpPr>
              <p:nvPr/>
            </p:nvSpPr>
            <p:spPr bwMode="auto">
              <a:xfrm>
                <a:off x="2278" y="1779"/>
                <a:ext cx="40" cy="32"/>
              </a:xfrm>
              <a:custGeom>
                <a:avLst/>
                <a:gdLst>
                  <a:gd name="T0" fmla="*/ 39 w 40"/>
                  <a:gd name="T1" fmla="*/ 19 h 32"/>
                  <a:gd name="T2" fmla="*/ 31 w 40"/>
                  <a:gd name="T3" fmla="*/ 31 h 32"/>
                  <a:gd name="T4" fmla="*/ 0 w 40"/>
                  <a:gd name="T5" fmla="*/ 12 h 32"/>
                  <a:gd name="T6" fmla="*/ 5 w 40"/>
                  <a:gd name="T7" fmla="*/ 0 h 32"/>
                  <a:gd name="T8" fmla="*/ 39 w 40"/>
                  <a:gd name="T9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32">
                    <a:moveTo>
                      <a:pt x="39" y="19"/>
                    </a:moveTo>
                    <a:lnTo>
                      <a:pt x="31" y="31"/>
                    </a:lnTo>
                    <a:lnTo>
                      <a:pt x="0" y="12"/>
                    </a:lnTo>
                    <a:lnTo>
                      <a:pt x="5" y="0"/>
                    </a:lnTo>
                    <a:lnTo>
                      <a:pt x="39" y="19"/>
                    </a:lnTo>
                  </a:path>
                </a:pathLst>
              </a:custGeom>
              <a:solidFill>
                <a:srgbClr val="393939"/>
              </a:solidFill>
              <a:ln w="12700" cap="rnd" cmpd="sng">
                <a:solidFill>
                  <a:srgbClr val="393939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458" name="Freeform 1234"/>
              <p:cNvSpPr>
                <a:spLocks/>
              </p:cNvSpPr>
              <p:nvPr/>
            </p:nvSpPr>
            <p:spPr bwMode="auto">
              <a:xfrm>
                <a:off x="2602" y="1850"/>
                <a:ext cx="38" cy="18"/>
              </a:xfrm>
              <a:custGeom>
                <a:avLst/>
                <a:gdLst>
                  <a:gd name="T0" fmla="*/ 0 w 38"/>
                  <a:gd name="T1" fmla="*/ 3 h 18"/>
                  <a:gd name="T2" fmla="*/ 0 w 38"/>
                  <a:gd name="T3" fmla="*/ 17 h 18"/>
                  <a:gd name="T4" fmla="*/ 37 w 38"/>
                  <a:gd name="T5" fmla="*/ 13 h 18"/>
                  <a:gd name="T6" fmla="*/ 35 w 38"/>
                  <a:gd name="T7" fmla="*/ 0 h 18"/>
                  <a:gd name="T8" fmla="*/ 0 w 38"/>
                  <a:gd name="T9" fmla="*/ 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8">
                    <a:moveTo>
                      <a:pt x="0" y="3"/>
                    </a:moveTo>
                    <a:lnTo>
                      <a:pt x="0" y="17"/>
                    </a:lnTo>
                    <a:lnTo>
                      <a:pt x="37" y="13"/>
                    </a:lnTo>
                    <a:lnTo>
                      <a:pt x="35" y="0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4C4C4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459" name="Freeform 1235"/>
              <p:cNvSpPr>
                <a:spLocks/>
              </p:cNvSpPr>
              <p:nvPr/>
            </p:nvSpPr>
            <p:spPr bwMode="auto">
              <a:xfrm>
                <a:off x="2602" y="1850"/>
                <a:ext cx="38" cy="18"/>
              </a:xfrm>
              <a:custGeom>
                <a:avLst/>
                <a:gdLst>
                  <a:gd name="T0" fmla="*/ 0 w 38"/>
                  <a:gd name="T1" fmla="*/ 3 h 18"/>
                  <a:gd name="T2" fmla="*/ 0 w 38"/>
                  <a:gd name="T3" fmla="*/ 17 h 18"/>
                  <a:gd name="T4" fmla="*/ 37 w 38"/>
                  <a:gd name="T5" fmla="*/ 13 h 18"/>
                  <a:gd name="T6" fmla="*/ 35 w 38"/>
                  <a:gd name="T7" fmla="*/ 0 h 18"/>
                  <a:gd name="T8" fmla="*/ 0 w 38"/>
                  <a:gd name="T9" fmla="*/ 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8">
                    <a:moveTo>
                      <a:pt x="0" y="3"/>
                    </a:moveTo>
                    <a:lnTo>
                      <a:pt x="0" y="17"/>
                    </a:lnTo>
                    <a:lnTo>
                      <a:pt x="37" y="13"/>
                    </a:lnTo>
                    <a:lnTo>
                      <a:pt x="35" y="0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393939"/>
              </a:solidFill>
              <a:ln w="12700" cap="rnd" cmpd="sng">
                <a:solidFill>
                  <a:srgbClr val="393939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460" name="Freeform 1236"/>
              <p:cNvSpPr>
                <a:spLocks/>
              </p:cNvSpPr>
              <p:nvPr/>
            </p:nvSpPr>
            <p:spPr bwMode="auto">
              <a:xfrm>
                <a:off x="2594" y="2006"/>
                <a:ext cx="38" cy="36"/>
              </a:xfrm>
              <a:custGeom>
                <a:avLst/>
                <a:gdLst>
                  <a:gd name="T0" fmla="*/ 8 w 38"/>
                  <a:gd name="T1" fmla="*/ 0 h 36"/>
                  <a:gd name="T2" fmla="*/ 0 w 38"/>
                  <a:gd name="T3" fmla="*/ 10 h 36"/>
                  <a:gd name="T4" fmla="*/ 27 w 38"/>
                  <a:gd name="T5" fmla="*/ 35 h 36"/>
                  <a:gd name="T6" fmla="*/ 37 w 38"/>
                  <a:gd name="T7" fmla="*/ 24 h 36"/>
                  <a:gd name="T8" fmla="*/ 8 w 38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6">
                    <a:moveTo>
                      <a:pt x="8" y="0"/>
                    </a:moveTo>
                    <a:lnTo>
                      <a:pt x="0" y="10"/>
                    </a:lnTo>
                    <a:lnTo>
                      <a:pt x="27" y="35"/>
                    </a:lnTo>
                    <a:lnTo>
                      <a:pt x="37" y="24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461" name="Freeform 1237"/>
              <p:cNvSpPr>
                <a:spLocks/>
              </p:cNvSpPr>
              <p:nvPr/>
            </p:nvSpPr>
            <p:spPr bwMode="auto">
              <a:xfrm>
                <a:off x="2594" y="2006"/>
                <a:ext cx="38" cy="36"/>
              </a:xfrm>
              <a:custGeom>
                <a:avLst/>
                <a:gdLst>
                  <a:gd name="T0" fmla="*/ 8 w 38"/>
                  <a:gd name="T1" fmla="*/ 0 h 36"/>
                  <a:gd name="T2" fmla="*/ 0 w 38"/>
                  <a:gd name="T3" fmla="*/ 10 h 36"/>
                  <a:gd name="T4" fmla="*/ 27 w 38"/>
                  <a:gd name="T5" fmla="*/ 35 h 36"/>
                  <a:gd name="T6" fmla="*/ 37 w 38"/>
                  <a:gd name="T7" fmla="*/ 24 h 36"/>
                  <a:gd name="T8" fmla="*/ 8 w 38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6">
                    <a:moveTo>
                      <a:pt x="8" y="0"/>
                    </a:moveTo>
                    <a:lnTo>
                      <a:pt x="0" y="10"/>
                    </a:lnTo>
                    <a:lnTo>
                      <a:pt x="27" y="35"/>
                    </a:lnTo>
                    <a:lnTo>
                      <a:pt x="37" y="24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462" name="Freeform 1238"/>
              <p:cNvSpPr>
                <a:spLocks/>
              </p:cNvSpPr>
              <p:nvPr/>
            </p:nvSpPr>
            <p:spPr bwMode="auto">
              <a:xfrm>
                <a:off x="2638" y="1802"/>
                <a:ext cx="41" cy="24"/>
              </a:xfrm>
              <a:custGeom>
                <a:avLst/>
                <a:gdLst>
                  <a:gd name="T0" fmla="*/ 36 w 41"/>
                  <a:gd name="T1" fmla="*/ 0 h 24"/>
                  <a:gd name="T2" fmla="*/ 40 w 41"/>
                  <a:gd name="T3" fmla="*/ 12 h 24"/>
                  <a:gd name="T4" fmla="*/ 3 w 41"/>
                  <a:gd name="T5" fmla="*/ 23 h 24"/>
                  <a:gd name="T6" fmla="*/ 0 w 41"/>
                  <a:gd name="T7" fmla="*/ 8 h 24"/>
                  <a:gd name="T8" fmla="*/ 36 w 41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24">
                    <a:moveTo>
                      <a:pt x="36" y="0"/>
                    </a:moveTo>
                    <a:lnTo>
                      <a:pt x="40" y="12"/>
                    </a:lnTo>
                    <a:lnTo>
                      <a:pt x="3" y="23"/>
                    </a:lnTo>
                    <a:lnTo>
                      <a:pt x="0" y="8"/>
                    </a:lnTo>
                    <a:lnTo>
                      <a:pt x="36" y="0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463" name="Freeform 1239"/>
              <p:cNvSpPr>
                <a:spLocks/>
              </p:cNvSpPr>
              <p:nvPr/>
            </p:nvSpPr>
            <p:spPr bwMode="auto">
              <a:xfrm>
                <a:off x="2638" y="1802"/>
                <a:ext cx="41" cy="24"/>
              </a:xfrm>
              <a:custGeom>
                <a:avLst/>
                <a:gdLst>
                  <a:gd name="T0" fmla="*/ 36 w 41"/>
                  <a:gd name="T1" fmla="*/ 0 h 24"/>
                  <a:gd name="T2" fmla="*/ 40 w 41"/>
                  <a:gd name="T3" fmla="*/ 12 h 24"/>
                  <a:gd name="T4" fmla="*/ 3 w 41"/>
                  <a:gd name="T5" fmla="*/ 23 h 24"/>
                  <a:gd name="T6" fmla="*/ 0 w 41"/>
                  <a:gd name="T7" fmla="*/ 8 h 24"/>
                  <a:gd name="T8" fmla="*/ 36 w 41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24">
                    <a:moveTo>
                      <a:pt x="36" y="0"/>
                    </a:moveTo>
                    <a:lnTo>
                      <a:pt x="40" y="12"/>
                    </a:lnTo>
                    <a:lnTo>
                      <a:pt x="3" y="23"/>
                    </a:lnTo>
                    <a:lnTo>
                      <a:pt x="0" y="8"/>
                    </a:lnTo>
                    <a:lnTo>
                      <a:pt x="36" y="0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464" name="Freeform 1240"/>
              <p:cNvSpPr>
                <a:spLocks/>
              </p:cNvSpPr>
              <p:nvPr/>
            </p:nvSpPr>
            <p:spPr bwMode="auto">
              <a:xfrm>
                <a:off x="2341" y="1661"/>
                <a:ext cx="29" cy="39"/>
              </a:xfrm>
              <a:custGeom>
                <a:avLst/>
                <a:gdLst>
                  <a:gd name="T0" fmla="*/ 12 w 29"/>
                  <a:gd name="T1" fmla="*/ 0 h 39"/>
                  <a:gd name="T2" fmla="*/ 0 w 29"/>
                  <a:gd name="T3" fmla="*/ 5 h 39"/>
                  <a:gd name="T4" fmla="*/ 15 w 29"/>
                  <a:gd name="T5" fmla="*/ 38 h 39"/>
                  <a:gd name="T6" fmla="*/ 28 w 29"/>
                  <a:gd name="T7" fmla="*/ 32 h 39"/>
                  <a:gd name="T8" fmla="*/ 12 w 29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39">
                    <a:moveTo>
                      <a:pt x="12" y="0"/>
                    </a:moveTo>
                    <a:lnTo>
                      <a:pt x="0" y="5"/>
                    </a:lnTo>
                    <a:lnTo>
                      <a:pt x="15" y="38"/>
                    </a:lnTo>
                    <a:lnTo>
                      <a:pt x="28" y="32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465" name="Freeform 1241"/>
              <p:cNvSpPr>
                <a:spLocks/>
              </p:cNvSpPr>
              <p:nvPr/>
            </p:nvSpPr>
            <p:spPr bwMode="auto">
              <a:xfrm>
                <a:off x="2341" y="1661"/>
                <a:ext cx="29" cy="39"/>
              </a:xfrm>
              <a:custGeom>
                <a:avLst/>
                <a:gdLst>
                  <a:gd name="T0" fmla="*/ 12 w 29"/>
                  <a:gd name="T1" fmla="*/ 0 h 39"/>
                  <a:gd name="T2" fmla="*/ 0 w 29"/>
                  <a:gd name="T3" fmla="*/ 5 h 39"/>
                  <a:gd name="T4" fmla="*/ 15 w 29"/>
                  <a:gd name="T5" fmla="*/ 38 h 39"/>
                  <a:gd name="T6" fmla="*/ 28 w 29"/>
                  <a:gd name="T7" fmla="*/ 32 h 39"/>
                  <a:gd name="T8" fmla="*/ 12 w 29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39">
                    <a:moveTo>
                      <a:pt x="12" y="0"/>
                    </a:moveTo>
                    <a:lnTo>
                      <a:pt x="0" y="5"/>
                    </a:lnTo>
                    <a:lnTo>
                      <a:pt x="15" y="38"/>
                    </a:lnTo>
                    <a:lnTo>
                      <a:pt x="28" y="32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466" name="Freeform 1242"/>
              <p:cNvSpPr>
                <a:spLocks/>
              </p:cNvSpPr>
              <p:nvPr/>
            </p:nvSpPr>
            <p:spPr bwMode="auto">
              <a:xfrm>
                <a:off x="2214" y="1833"/>
                <a:ext cx="40" cy="19"/>
              </a:xfrm>
              <a:custGeom>
                <a:avLst/>
                <a:gdLst>
                  <a:gd name="T0" fmla="*/ 2 w 40"/>
                  <a:gd name="T1" fmla="*/ 0 h 19"/>
                  <a:gd name="T2" fmla="*/ 0 w 40"/>
                  <a:gd name="T3" fmla="*/ 13 h 19"/>
                  <a:gd name="T4" fmla="*/ 38 w 40"/>
                  <a:gd name="T5" fmla="*/ 18 h 19"/>
                  <a:gd name="T6" fmla="*/ 39 w 40"/>
                  <a:gd name="T7" fmla="*/ 4 h 19"/>
                  <a:gd name="T8" fmla="*/ 2 w 40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9">
                    <a:moveTo>
                      <a:pt x="2" y="0"/>
                    </a:moveTo>
                    <a:lnTo>
                      <a:pt x="0" y="13"/>
                    </a:lnTo>
                    <a:lnTo>
                      <a:pt x="38" y="18"/>
                    </a:lnTo>
                    <a:lnTo>
                      <a:pt x="39" y="4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467" name="Freeform 1243"/>
              <p:cNvSpPr>
                <a:spLocks/>
              </p:cNvSpPr>
              <p:nvPr/>
            </p:nvSpPr>
            <p:spPr bwMode="auto">
              <a:xfrm>
                <a:off x="2214" y="1833"/>
                <a:ext cx="40" cy="19"/>
              </a:xfrm>
              <a:custGeom>
                <a:avLst/>
                <a:gdLst>
                  <a:gd name="T0" fmla="*/ 2 w 40"/>
                  <a:gd name="T1" fmla="*/ 0 h 19"/>
                  <a:gd name="T2" fmla="*/ 0 w 40"/>
                  <a:gd name="T3" fmla="*/ 13 h 19"/>
                  <a:gd name="T4" fmla="*/ 38 w 40"/>
                  <a:gd name="T5" fmla="*/ 18 h 19"/>
                  <a:gd name="T6" fmla="*/ 39 w 40"/>
                  <a:gd name="T7" fmla="*/ 4 h 19"/>
                  <a:gd name="T8" fmla="*/ 2 w 40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9">
                    <a:moveTo>
                      <a:pt x="2" y="0"/>
                    </a:moveTo>
                    <a:lnTo>
                      <a:pt x="0" y="13"/>
                    </a:lnTo>
                    <a:lnTo>
                      <a:pt x="38" y="18"/>
                    </a:lnTo>
                    <a:lnTo>
                      <a:pt x="39" y="4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468" name="Line 1244"/>
              <p:cNvSpPr>
                <a:spLocks noChangeShapeType="1"/>
              </p:cNvSpPr>
              <p:nvPr/>
            </p:nvSpPr>
            <p:spPr bwMode="auto">
              <a:xfrm flipH="1">
                <a:off x="2229" y="1892"/>
                <a:ext cx="1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9469" name="Line 1245"/>
              <p:cNvSpPr>
                <a:spLocks noChangeShapeType="1"/>
              </p:cNvSpPr>
              <p:nvPr/>
            </p:nvSpPr>
            <p:spPr bwMode="auto">
              <a:xfrm>
                <a:off x="2229" y="1892"/>
                <a:ext cx="22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9470" name="Line 1246"/>
              <p:cNvSpPr>
                <a:spLocks noChangeShapeType="1"/>
              </p:cNvSpPr>
              <p:nvPr/>
            </p:nvSpPr>
            <p:spPr bwMode="auto">
              <a:xfrm flipV="1">
                <a:off x="2240" y="1940"/>
                <a:ext cx="18" cy="7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9471" name="Line 1247"/>
              <p:cNvSpPr>
                <a:spLocks noChangeShapeType="1"/>
              </p:cNvSpPr>
              <p:nvPr/>
            </p:nvSpPr>
            <p:spPr bwMode="auto">
              <a:xfrm flipV="1">
                <a:off x="2258" y="1978"/>
                <a:ext cx="16" cy="1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9472" name="Line 1248"/>
              <p:cNvSpPr>
                <a:spLocks noChangeShapeType="1"/>
              </p:cNvSpPr>
              <p:nvPr/>
            </p:nvSpPr>
            <p:spPr bwMode="auto">
              <a:xfrm flipV="1">
                <a:off x="2288" y="2013"/>
                <a:ext cx="15" cy="14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9473" name="Line 1249"/>
              <p:cNvSpPr>
                <a:spLocks noChangeShapeType="1"/>
              </p:cNvSpPr>
              <p:nvPr/>
            </p:nvSpPr>
            <p:spPr bwMode="auto">
              <a:xfrm>
                <a:off x="2244" y="1793"/>
                <a:ext cx="19" cy="7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9474" name="Line 1250"/>
              <p:cNvSpPr>
                <a:spLocks noChangeShapeType="1"/>
              </p:cNvSpPr>
              <p:nvPr/>
            </p:nvSpPr>
            <p:spPr bwMode="auto">
              <a:xfrm>
                <a:off x="2273" y="1747"/>
                <a:ext cx="16" cy="1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9475" name="Line 1251"/>
              <p:cNvSpPr>
                <a:spLocks noChangeShapeType="1"/>
              </p:cNvSpPr>
              <p:nvPr/>
            </p:nvSpPr>
            <p:spPr bwMode="auto">
              <a:xfrm>
                <a:off x="2310" y="1707"/>
                <a:ext cx="12" cy="17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9476" name="Line 1252"/>
              <p:cNvSpPr>
                <a:spLocks noChangeShapeType="1"/>
              </p:cNvSpPr>
              <p:nvPr/>
            </p:nvSpPr>
            <p:spPr bwMode="auto">
              <a:xfrm>
                <a:off x="2404" y="1665"/>
                <a:ext cx="3" cy="18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9477" name="Line 1253"/>
              <p:cNvSpPr>
                <a:spLocks noChangeShapeType="1"/>
              </p:cNvSpPr>
              <p:nvPr/>
            </p:nvSpPr>
            <p:spPr bwMode="auto">
              <a:xfrm>
                <a:off x="2449" y="1658"/>
                <a:ext cx="0" cy="2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9478" name="Line 1254"/>
              <p:cNvSpPr>
                <a:spLocks noChangeShapeType="1"/>
              </p:cNvSpPr>
              <p:nvPr/>
            </p:nvSpPr>
            <p:spPr bwMode="auto">
              <a:xfrm flipH="1">
                <a:off x="2489" y="1666"/>
                <a:ext cx="4" cy="17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9479" name="Line 1255"/>
              <p:cNvSpPr>
                <a:spLocks noChangeShapeType="1"/>
              </p:cNvSpPr>
              <p:nvPr/>
            </p:nvSpPr>
            <p:spPr bwMode="auto">
              <a:xfrm flipH="1">
                <a:off x="2569" y="1702"/>
                <a:ext cx="10" cy="15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9480" name="Line 1256"/>
              <p:cNvSpPr>
                <a:spLocks noChangeShapeType="1"/>
              </p:cNvSpPr>
              <p:nvPr/>
            </p:nvSpPr>
            <p:spPr bwMode="auto">
              <a:xfrm flipH="1">
                <a:off x="2595" y="1730"/>
                <a:ext cx="14" cy="13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9481" name="Line 1257"/>
              <p:cNvSpPr>
                <a:spLocks noChangeShapeType="1"/>
              </p:cNvSpPr>
              <p:nvPr/>
            </p:nvSpPr>
            <p:spPr bwMode="auto">
              <a:xfrm flipH="1">
                <a:off x="2621" y="1768"/>
                <a:ext cx="17" cy="11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9482" name="Line 1258"/>
              <p:cNvSpPr>
                <a:spLocks noChangeShapeType="1"/>
              </p:cNvSpPr>
              <p:nvPr/>
            </p:nvSpPr>
            <p:spPr bwMode="auto">
              <a:xfrm flipH="1">
                <a:off x="2648" y="1878"/>
                <a:ext cx="19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9483" name="Line 1259"/>
              <p:cNvSpPr>
                <a:spLocks noChangeShapeType="1"/>
              </p:cNvSpPr>
              <p:nvPr/>
            </p:nvSpPr>
            <p:spPr bwMode="auto">
              <a:xfrm flipH="1" flipV="1">
                <a:off x="2643" y="1924"/>
                <a:ext cx="17" cy="2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9484" name="Line 1260"/>
              <p:cNvSpPr>
                <a:spLocks noChangeShapeType="1"/>
              </p:cNvSpPr>
              <p:nvPr/>
            </p:nvSpPr>
            <p:spPr bwMode="auto">
              <a:xfrm flipH="1" flipV="1">
                <a:off x="2627" y="1970"/>
                <a:ext cx="15" cy="8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9485" name="Line 1261"/>
              <p:cNvSpPr>
                <a:spLocks noChangeShapeType="1"/>
              </p:cNvSpPr>
              <p:nvPr/>
            </p:nvSpPr>
            <p:spPr bwMode="auto">
              <a:xfrm flipV="1">
                <a:off x="2304" y="1999"/>
                <a:ext cx="14" cy="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9486" name="Line 1262"/>
              <p:cNvSpPr>
                <a:spLocks noChangeShapeType="1"/>
              </p:cNvSpPr>
              <p:nvPr/>
            </p:nvSpPr>
            <p:spPr bwMode="auto">
              <a:xfrm flipV="1">
                <a:off x="2274" y="1955"/>
                <a:ext cx="15" cy="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9487" name="Line 1263"/>
              <p:cNvSpPr>
                <a:spLocks noChangeShapeType="1"/>
              </p:cNvSpPr>
              <p:nvPr/>
            </p:nvSpPr>
            <p:spPr bwMode="auto">
              <a:xfrm flipV="1">
                <a:off x="2257" y="1906"/>
                <a:ext cx="16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9488" name="Line 1264"/>
              <p:cNvSpPr>
                <a:spLocks noChangeShapeType="1"/>
              </p:cNvSpPr>
              <p:nvPr/>
            </p:nvSpPr>
            <p:spPr bwMode="auto">
              <a:xfrm>
                <a:off x="2317" y="1739"/>
                <a:ext cx="12" cy="1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9489" name="Line 1265"/>
              <p:cNvSpPr>
                <a:spLocks noChangeShapeType="1"/>
              </p:cNvSpPr>
              <p:nvPr/>
            </p:nvSpPr>
            <p:spPr bwMode="auto">
              <a:xfrm>
                <a:off x="2369" y="1702"/>
                <a:ext cx="10" cy="1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9490" name="Line 1266"/>
              <p:cNvSpPr>
                <a:spLocks noChangeShapeType="1"/>
              </p:cNvSpPr>
              <p:nvPr/>
            </p:nvSpPr>
            <p:spPr bwMode="auto">
              <a:xfrm>
                <a:off x="2425" y="1688"/>
                <a:ext cx="2" cy="1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9491" name="Line 1267"/>
              <p:cNvSpPr>
                <a:spLocks noChangeShapeType="1"/>
              </p:cNvSpPr>
              <p:nvPr/>
            </p:nvSpPr>
            <p:spPr bwMode="auto">
              <a:xfrm flipH="1">
                <a:off x="2535" y="1713"/>
                <a:ext cx="9" cy="1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9492" name="Line 1268"/>
              <p:cNvSpPr>
                <a:spLocks noChangeShapeType="1"/>
              </p:cNvSpPr>
              <p:nvPr/>
            </p:nvSpPr>
            <p:spPr bwMode="auto">
              <a:xfrm flipH="1">
                <a:off x="2577" y="1749"/>
                <a:ext cx="12" cy="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9493" name="Line 1269"/>
              <p:cNvSpPr>
                <a:spLocks noChangeShapeType="1"/>
              </p:cNvSpPr>
              <p:nvPr/>
            </p:nvSpPr>
            <p:spPr bwMode="auto">
              <a:xfrm flipH="1">
                <a:off x="2609" y="1800"/>
                <a:ext cx="15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9494" name="Line 1270"/>
              <p:cNvSpPr>
                <a:spLocks noChangeShapeType="1"/>
              </p:cNvSpPr>
              <p:nvPr/>
            </p:nvSpPr>
            <p:spPr bwMode="auto">
              <a:xfrm flipH="1" flipV="1">
                <a:off x="2620" y="1921"/>
                <a:ext cx="16" cy="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9495" name="Line 1271"/>
              <p:cNvSpPr>
                <a:spLocks noChangeShapeType="1"/>
              </p:cNvSpPr>
              <p:nvPr/>
            </p:nvSpPr>
            <p:spPr bwMode="auto">
              <a:xfrm flipH="1" flipV="1">
                <a:off x="2599" y="1972"/>
                <a:ext cx="14" cy="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9496" name="Freeform 1272"/>
              <p:cNvSpPr>
                <a:spLocks/>
              </p:cNvSpPr>
              <p:nvPr/>
            </p:nvSpPr>
            <p:spPr bwMode="auto">
              <a:xfrm>
                <a:off x="2425" y="1855"/>
                <a:ext cx="48" cy="49"/>
              </a:xfrm>
              <a:custGeom>
                <a:avLst/>
                <a:gdLst>
                  <a:gd name="T0" fmla="*/ 23 w 48"/>
                  <a:gd name="T1" fmla="*/ 48 h 49"/>
                  <a:gd name="T2" fmla="*/ 18 w 48"/>
                  <a:gd name="T3" fmla="*/ 48 h 49"/>
                  <a:gd name="T4" fmla="*/ 13 w 48"/>
                  <a:gd name="T5" fmla="*/ 46 h 49"/>
                  <a:gd name="T6" fmla="*/ 9 w 48"/>
                  <a:gd name="T7" fmla="*/ 44 h 49"/>
                  <a:gd name="T8" fmla="*/ 6 w 48"/>
                  <a:gd name="T9" fmla="*/ 41 h 49"/>
                  <a:gd name="T10" fmla="*/ 3 w 48"/>
                  <a:gd name="T11" fmla="*/ 37 h 49"/>
                  <a:gd name="T12" fmla="*/ 1 w 48"/>
                  <a:gd name="T13" fmla="*/ 32 h 49"/>
                  <a:gd name="T14" fmla="*/ 0 w 48"/>
                  <a:gd name="T15" fmla="*/ 28 h 49"/>
                  <a:gd name="T16" fmla="*/ 0 w 48"/>
                  <a:gd name="T17" fmla="*/ 23 h 49"/>
                  <a:gd name="T18" fmla="*/ 0 w 48"/>
                  <a:gd name="T19" fmla="*/ 19 h 49"/>
                  <a:gd name="T20" fmla="*/ 1 w 48"/>
                  <a:gd name="T21" fmla="*/ 13 h 49"/>
                  <a:gd name="T22" fmla="*/ 3 w 48"/>
                  <a:gd name="T23" fmla="*/ 9 h 49"/>
                  <a:gd name="T24" fmla="*/ 6 w 48"/>
                  <a:gd name="T25" fmla="*/ 6 h 49"/>
                  <a:gd name="T26" fmla="*/ 9 w 48"/>
                  <a:gd name="T27" fmla="*/ 3 h 49"/>
                  <a:gd name="T28" fmla="*/ 13 w 48"/>
                  <a:gd name="T29" fmla="*/ 1 h 49"/>
                  <a:gd name="T30" fmla="*/ 18 w 48"/>
                  <a:gd name="T31" fmla="*/ 0 h 49"/>
                  <a:gd name="T32" fmla="*/ 23 w 48"/>
                  <a:gd name="T33" fmla="*/ 0 h 49"/>
                  <a:gd name="T34" fmla="*/ 28 w 48"/>
                  <a:gd name="T35" fmla="*/ 0 h 49"/>
                  <a:gd name="T36" fmla="*/ 33 w 48"/>
                  <a:gd name="T37" fmla="*/ 1 h 49"/>
                  <a:gd name="T38" fmla="*/ 37 w 48"/>
                  <a:gd name="T39" fmla="*/ 3 h 49"/>
                  <a:gd name="T40" fmla="*/ 40 w 48"/>
                  <a:gd name="T41" fmla="*/ 6 h 49"/>
                  <a:gd name="T42" fmla="*/ 43 w 48"/>
                  <a:gd name="T43" fmla="*/ 9 h 49"/>
                  <a:gd name="T44" fmla="*/ 45 w 48"/>
                  <a:gd name="T45" fmla="*/ 13 h 49"/>
                  <a:gd name="T46" fmla="*/ 47 w 48"/>
                  <a:gd name="T47" fmla="*/ 19 h 49"/>
                  <a:gd name="T48" fmla="*/ 47 w 48"/>
                  <a:gd name="T49" fmla="*/ 23 h 49"/>
                  <a:gd name="T50" fmla="*/ 47 w 48"/>
                  <a:gd name="T51" fmla="*/ 28 h 49"/>
                  <a:gd name="T52" fmla="*/ 45 w 48"/>
                  <a:gd name="T53" fmla="*/ 32 h 49"/>
                  <a:gd name="T54" fmla="*/ 43 w 48"/>
                  <a:gd name="T55" fmla="*/ 37 h 49"/>
                  <a:gd name="T56" fmla="*/ 40 w 48"/>
                  <a:gd name="T57" fmla="*/ 41 h 49"/>
                  <a:gd name="T58" fmla="*/ 37 w 48"/>
                  <a:gd name="T59" fmla="*/ 44 h 49"/>
                  <a:gd name="T60" fmla="*/ 33 w 48"/>
                  <a:gd name="T61" fmla="*/ 46 h 49"/>
                  <a:gd name="T62" fmla="*/ 28 w 48"/>
                  <a:gd name="T63" fmla="*/ 48 h 49"/>
                  <a:gd name="T64" fmla="*/ 23 w 48"/>
                  <a:gd name="T65" fmla="*/ 4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8" h="49">
                    <a:moveTo>
                      <a:pt x="23" y="48"/>
                    </a:moveTo>
                    <a:lnTo>
                      <a:pt x="18" y="48"/>
                    </a:lnTo>
                    <a:lnTo>
                      <a:pt x="13" y="46"/>
                    </a:lnTo>
                    <a:lnTo>
                      <a:pt x="9" y="44"/>
                    </a:lnTo>
                    <a:lnTo>
                      <a:pt x="6" y="41"/>
                    </a:lnTo>
                    <a:lnTo>
                      <a:pt x="3" y="37"/>
                    </a:lnTo>
                    <a:lnTo>
                      <a:pt x="1" y="32"/>
                    </a:lnTo>
                    <a:lnTo>
                      <a:pt x="0" y="28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1" y="13"/>
                    </a:lnTo>
                    <a:lnTo>
                      <a:pt x="3" y="9"/>
                    </a:lnTo>
                    <a:lnTo>
                      <a:pt x="6" y="6"/>
                    </a:lnTo>
                    <a:lnTo>
                      <a:pt x="9" y="3"/>
                    </a:lnTo>
                    <a:lnTo>
                      <a:pt x="13" y="1"/>
                    </a:lnTo>
                    <a:lnTo>
                      <a:pt x="18" y="0"/>
                    </a:lnTo>
                    <a:lnTo>
                      <a:pt x="23" y="0"/>
                    </a:lnTo>
                    <a:lnTo>
                      <a:pt x="28" y="0"/>
                    </a:lnTo>
                    <a:lnTo>
                      <a:pt x="33" y="1"/>
                    </a:lnTo>
                    <a:lnTo>
                      <a:pt x="37" y="3"/>
                    </a:lnTo>
                    <a:lnTo>
                      <a:pt x="40" y="6"/>
                    </a:lnTo>
                    <a:lnTo>
                      <a:pt x="43" y="9"/>
                    </a:lnTo>
                    <a:lnTo>
                      <a:pt x="45" y="13"/>
                    </a:lnTo>
                    <a:lnTo>
                      <a:pt x="47" y="19"/>
                    </a:lnTo>
                    <a:lnTo>
                      <a:pt x="47" y="23"/>
                    </a:lnTo>
                    <a:lnTo>
                      <a:pt x="47" y="28"/>
                    </a:lnTo>
                    <a:lnTo>
                      <a:pt x="45" y="32"/>
                    </a:lnTo>
                    <a:lnTo>
                      <a:pt x="43" y="37"/>
                    </a:lnTo>
                    <a:lnTo>
                      <a:pt x="40" y="41"/>
                    </a:lnTo>
                    <a:lnTo>
                      <a:pt x="37" y="44"/>
                    </a:lnTo>
                    <a:lnTo>
                      <a:pt x="33" y="46"/>
                    </a:lnTo>
                    <a:lnTo>
                      <a:pt x="28" y="48"/>
                    </a:lnTo>
                    <a:lnTo>
                      <a:pt x="23" y="48"/>
                    </a:lnTo>
                  </a:path>
                </a:pathLst>
              </a:custGeom>
              <a:solidFill>
                <a:srgbClr val="4C4C4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497" name="Freeform 1273"/>
              <p:cNvSpPr>
                <a:spLocks/>
              </p:cNvSpPr>
              <p:nvPr/>
            </p:nvSpPr>
            <p:spPr bwMode="auto">
              <a:xfrm>
                <a:off x="2425" y="1855"/>
                <a:ext cx="48" cy="49"/>
              </a:xfrm>
              <a:custGeom>
                <a:avLst/>
                <a:gdLst>
                  <a:gd name="T0" fmla="*/ 23 w 48"/>
                  <a:gd name="T1" fmla="*/ 48 h 49"/>
                  <a:gd name="T2" fmla="*/ 18 w 48"/>
                  <a:gd name="T3" fmla="*/ 48 h 49"/>
                  <a:gd name="T4" fmla="*/ 13 w 48"/>
                  <a:gd name="T5" fmla="*/ 46 h 49"/>
                  <a:gd name="T6" fmla="*/ 9 w 48"/>
                  <a:gd name="T7" fmla="*/ 44 h 49"/>
                  <a:gd name="T8" fmla="*/ 6 w 48"/>
                  <a:gd name="T9" fmla="*/ 41 h 49"/>
                  <a:gd name="T10" fmla="*/ 3 w 48"/>
                  <a:gd name="T11" fmla="*/ 37 h 49"/>
                  <a:gd name="T12" fmla="*/ 1 w 48"/>
                  <a:gd name="T13" fmla="*/ 32 h 49"/>
                  <a:gd name="T14" fmla="*/ 0 w 48"/>
                  <a:gd name="T15" fmla="*/ 28 h 49"/>
                  <a:gd name="T16" fmla="*/ 0 w 48"/>
                  <a:gd name="T17" fmla="*/ 23 h 49"/>
                  <a:gd name="T18" fmla="*/ 0 w 48"/>
                  <a:gd name="T19" fmla="*/ 19 h 49"/>
                  <a:gd name="T20" fmla="*/ 1 w 48"/>
                  <a:gd name="T21" fmla="*/ 13 h 49"/>
                  <a:gd name="T22" fmla="*/ 3 w 48"/>
                  <a:gd name="T23" fmla="*/ 9 h 49"/>
                  <a:gd name="T24" fmla="*/ 6 w 48"/>
                  <a:gd name="T25" fmla="*/ 6 h 49"/>
                  <a:gd name="T26" fmla="*/ 9 w 48"/>
                  <a:gd name="T27" fmla="*/ 3 h 49"/>
                  <a:gd name="T28" fmla="*/ 13 w 48"/>
                  <a:gd name="T29" fmla="*/ 1 h 49"/>
                  <a:gd name="T30" fmla="*/ 18 w 48"/>
                  <a:gd name="T31" fmla="*/ 0 h 49"/>
                  <a:gd name="T32" fmla="*/ 23 w 48"/>
                  <a:gd name="T33" fmla="*/ 0 h 49"/>
                  <a:gd name="T34" fmla="*/ 28 w 48"/>
                  <a:gd name="T35" fmla="*/ 0 h 49"/>
                  <a:gd name="T36" fmla="*/ 33 w 48"/>
                  <a:gd name="T37" fmla="*/ 1 h 49"/>
                  <a:gd name="T38" fmla="*/ 37 w 48"/>
                  <a:gd name="T39" fmla="*/ 3 h 49"/>
                  <a:gd name="T40" fmla="*/ 40 w 48"/>
                  <a:gd name="T41" fmla="*/ 6 h 49"/>
                  <a:gd name="T42" fmla="*/ 43 w 48"/>
                  <a:gd name="T43" fmla="*/ 9 h 49"/>
                  <a:gd name="T44" fmla="*/ 45 w 48"/>
                  <a:gd name="T45" fmla="*/ 13 h 49"/>
                  <a:gd name="T46" fmla="*/ 47 w 48"/>
                  <a:gd name="T47" fmla="*/ 19 h 49"/>
                  <a:gd name="T48" fmla="*/ 47 w 48"/>
                  <a:gd name="T49" fmla="*/ 23 h 49"/>
                  <a:gd name="T50" fmla="*/ 47 w 48"/>
                  <a:gd name="T51" fmla="*/ 28 h 49"/>
                  <a:gd name="T52" fmla="*/ 45 w 48"/>
                  <a:gd name="T53" fmla="*/ 32 h 49"/>
                  <a:gd name="T54" fmla="*/ 43 w 48"/>
                  <a:gd name="T55" fmla="*/ 37 h 49"/>
                  <a:gd name="T56" fmla="*/ 40 w 48"/>
                  <a:gd name="T57" fmla="*/ 41 h 49"/>
                  <a:gd name="T58" fmla="*/ 37 w 48"/>
                  <a:gd name="T59" fmla="*/ 44 h 49"/>
                  <a:gd name="T60" fmla="*/ 33 w 48"/>
                  <a:gd name="T61" fmla="*/ 46 h 49"/>
                  <a:gd name="T62" fmla="*/ 28 w 48"/>
                  <a:gd name="T63" fmla="*/ 48 h 49"/>
                  <a:gd name="T64" fmla="*/ 23 w 48"/>
                  <a:gd name="T65" fmla="*/ 4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8" h="49">
                    <a:moveTo>
                      <a:pt x="23" y="48"/>
                    </a:moveTo>
                    <a:lnTo>
                      <a:pt x="18" y="48"/>
                    </a:lnTo>
                    <a:lnTo>
                      <a:pt x="13" y="46"/>
                    </a:lnTo>
                    <a:lnTo>
                      <a:pt x="9" y="44"/>
                    </a:lnTo>
                    <a:lnTo>
                      <a:pt x="6" y="41"/>
                    </a:lnTo>
                    <a:lnTo>
                      <a:pt x="3" y="37"/>
                    </a:lnTo>
                    <a:lnTo>
                      <a:pt x="1" y="32"/>
                    </a:lnTo>
                    <a:lnTo>
                      <a:pt x="0" y="28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1" y="13"/>
                    </a:lnTo>
                    <a:lnTo>
                      <a:pt x="3" y="9"/>
                    </a:lnTo>
                    <a:lnTo>
                      <a:pt x="6" y="6"/>
                    </a:lnTo>
                    <a:lnTo>
                      <a:pt x="9" y="3"/>
                    </a:lnTo>
                    <a:lnTo>
                      <a:pt x="13" y="1"/>
                    </a:lnTo>
                    <a:lnTo>
                      <a:pt x="18" y="0"/>
                    </a:lnTo>
                    <a:lnTo>
                      <a:pt x="23" y="0"/>
                    </a:lnTo>
                    <a:lnTo>
                      <a:pt x="28" y="0"/>
                    </a:lnTo>
                    <a:lnTo>
                      <a:pt x="33" y="1"/>
                    </a:lnTo>
                    <a:lnTo>
                      <a:pt x="37" y="3"/>
                    </a:lnTo>
                    <a:lnTo>
                      <a:pt x="40" y="6"/>
                    </a:lnTo>
                    <a:lnTo>
                      <a:pt x="43" y="9"/>
                    </a:lnTo>
                    <a:lnTo>
                      <a:pt x="45" y="13"/>
                    </a:lnTo>
                    <a:lnTo>
                      <a:pt x="47" y="19"/>
                    </a:lnTo>
                    <a:lnTo>
                      <a:pt x="47" y="23"/>
                    </a:lnTo>
                    <a:lnTo>
                      <a:pt x="47" y="28"/>
                    </a:lnTo>
                    <a:lnTo>
                      <a:pt x="45" y="32"/>
                    </a:lnTo>
                    <a:lnTo>
                      <a:pt x="43" y="37"/>
                    </a:lnTo>
                    <a:lnTo>
                      <a:pt x="40" y="41"/>
                    </a:lnTo>
                    <a:lnTo>
                      <a:pt x="37" y="44"/>
                    </a:lnTo>
                    <a:lnTo>
                      <a:pt x="33" y="46"/>
                    </a:lnTo>
                    <a:lnTo>
                      <a:pt x="28" y="48"/>
                    </a:lnTo>
                    <a:lnTo>
                      <a:pt x="23" y="48"/>
                    </a:lnTo>
                  </a:path>
                </a:pathLst>
              </a:custGeom>
              <a:solidFill>
                <a:srgbClr val="393939"/>
              </a:solidFill>
              <a:ln w="12700" cap="rnd" cmpd="sng">
                <a:solidFill>
                  <a:srgbClr val="393939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498" name="Freeform 1274"/>
              <p:cNvSpPr>
                <a:spLocks/>
              </p:cNvSpPr>
              <p:nvPr/>
            </p:nvSpPr>
            <p:spPr bwMode="auto">
              <a:xfrm>
                <a:off x="2295" y="2022"/>
                <a:ext cx="17" cy="17"/>
              </a:xfrm>
              <a:custGeom>
                <a:avLst/>
                <a:gdLst>
                  <a:gd name="T0" fmla="*/ 8 w 17"/>
                  <a:gd name="T1" fmla="*/ 0 h 17"/>
                  <a:gd name="T2" fmla="*/ 6 w 17"/>
                  <a:gd name="T3" fmla="*/ 0 h 17"/>
                  <a:gd name="T4" fmla="*/ 4 w 17"/>
                  <a:gd name="T5" fmla="*/ 0 h 17"/>
                  <a:gd name="T6" fmla="*/ 3 w 17"/>
                  <a:gd name="T7" fmla="*/ 1 h 17"/>
                  <a:gd name="T8" fmla="*/ 2 w 17"/>
                  <a:gd name="T9" fmla="*/ 1 h 17"/>
                  <a:gd name="T10" fmla="*/ 0 w 17"/>
                  <a:gd name="T11" fmla="*/ 2 h 17"/>
                  <a:gd name="T12" fmla="*/ 0 w 17"/>
                  <a:gd name="T13" fmla="*/ 5 h 17"/>
                  <a:gd name="T14" fmla="*/ 0 w 17"/>
                  <a:gd name="T15" fmla="*/ 6 h 17"/>
                  <a:gd name="T16" fmla="*/ 0 w 17"/>
                  <a:gd name="T17" fmla="*/ 7 h 17"/>
                  <a:gd name="T18" fmla="*/ 0 w 17"/>
                  <a:gd name="T19" fmla="*/ 8 h 17"/>
                  <a:gd name="T20" fmla="*/ 0 w 17"/>
                  <a:gd name="T21" fmla="*/ 10 h 17"/>
                  <a:gd name="T22" fmla="*/ 0 w 17"/>
                  <a:gd name="T23" fmla="*/ 12 h 17"/>
                  <a:gd name="T24" fmla="*/ 2 w 17"/>
                  <a:gd name="T25" fmla="*/ 13 h 17"/>
                  <a:gd name="T26" fmla="*/ 3 w 17"/>
                  <a:gd name="T27" fmla="*/ 13 h 17"/>
                  <a:gd name="T28" fmla="*/ 4 w 17"/>
                  <a:gd name="T29" fmla="*/ 14 h 17"/>
                  <a:gd name="T30" fmla="*/ 6 w 17"/>
                  <a:gd name="T31" fmla="*/ 14 h 17"/>
                  <a:gd name="T32" fmla="*/ 8 w 17"/>
                  <a:gd name="T33" fmla="*/ 16 h 17"/>
                  <a:gd name="T34" fmla="*/ 10 w 17"/>
                  <a:gd name="T35" fmla="*/ 14 h 17"/>
                  <a:gd name="T36" fmla="*/ 11 w 17"/>
                  <a:gd name="T37" fmla="*/ 14 h 17"/>
                  <a:gd name="T38" fmla="*/ 12 w 17"/>
                  <a:gd name="T39" fmla="*/ 13 h 17"/>
                  <a:gd name="T40" fmla="*/ 14 w 17"/>
                  <a:gd name="T41" fmla="*/ 13 h 17"/>
                  <a:gd name="T42" fmla="*/ 14 w 17"/>
                  <a:gd name="T43" fmla="*/ 12 h 17"/>
                  <a:gd name="T44" fmla="*/ 16 w 17"/>
                  <a:gd name="T45" fmla="*/ 10 h 17"/>
                  <a:gd name="T46" fmla="*/ 16 w 17"/>
                  <a:gd name="T47" fmla="*/ 8 h 17"/>
                  <a:gd name="T48" fmla="*/ 16 w 17"/>
                  <a:gd name="T49" fmla="*/ 7 h 17"/>
                  <a:gd name="T50" fmla="*/ 16 w 17"/>
                  <a:gd name="T51" fmla="*/ 6 h 17"/>
                  <a:gd name="T52" fmla="*/ 16 w 17"/>
                  <a:gd name="T53" fmla="*/ 5 h 17"/>
                  <a:gd name="T54" fmla="*/ 14 w 17"/>
                  <a:gd name="T55" fmla="*/ 2 h 17"/>
                  <a:gd name="T56" fmla="*/ 14 w 17"/>
                  <a:gd name="T57" fmla="*/ 1 h 17"/>
                  <a:gd name="T58" fmla="*/ 12 w 17"/>
                  <a:gd name="T59" fmla="*/ 1 h 17"/>
                  <a:gd name="T60" fmla="*/ 11 w 17"/>
                  <a:gd name="T61" fmla="*/ 0 h 17"/>
                  <a:gd name="T62" fmla="*/ 10 w 17"/>
                  <a:gd name="T63" fmla="*/ 0 h 17"/>
                  <a:gd name="T64" fmla="*/ 8 w 17"/>
                  <a:gd name="T6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" h="17">
                    <a:moveTo>
                      <a:pt x="8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3"/>
                    </a:lnTo>
                    <a:lnTo>
                      <a:pt x="3" y="13"/>
                    </a:lnTo>
                    <a:lnTo>
                      <a:pt x="4" y="14"/>
                    </a:lnTo>
                    <a:lnTo>
                      <a:pt x="6" y="14"/>
                    </a:lnTo>
                    <a:lnTo>
                      <a:pt x="8" y="16"/>
                    </a:lnTo>
                    <a:lnTo>
                      <a:pt x="10" y="14"/>
                    </a:lnTo>
                    <a:lnTo>
                      <a:pt x="11" y="14"/>
                    </a:lnTo>
                    <a:lnTo>
                      <a:pt x="12" y="13"/>
                    </a:lnTo>
                    <a:lnTo>
                      <a:pt x="14" y="13"/>
                    </a:lnTo>
                    <a:lnTo>
                      <a:pt x="14" y="12"/>
                    </a:lnTo>
                    <a:lnTo>
                      <a:pt x="16" y="10"/>
                    </a:lnTo>
                    <a:lnTo>
                      <a:pt x="16" y="8"/>
                    </a:lnTo>
                    <a:lnTo>
                      <a:pt x="16" y="7"/>
                    </a:lnTo>
                    <a:lnTo>
                      <a:pt x="16" y="6"/>
                    </a:lnTo>
                    <a:lnTo>
                      <a:pt x="16" y="5"/>
                    </a:lnTo>
                    <a:lnTo>
                      <a:pt x="14" y="2"/>
                    </a:lnTo>
                    <a:lnTo>
                      <a:pt x="14" y="1"/>
                    </a:lnTo>
                    <a:lnTo>
                      <a:pt x="12" y="1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CC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499" name="Freeform 1275"/>
              <p:cNvSpPr>
                <a:spLocks/>
              </p:cNvSpPr>
              <p:nvPr/>
            </p:nvSpPr>
            <p:spPr bwMode="auto">
              <a:xfrm>
                <a:off x="2295" y="2022"/>
                <a:ext cx="17" cy="17"/>
              </a:xfrm>
              <a:custGeom>
                <a:avLst/>
                <a:gdLst>
                  <a:gd name="T0" fmla="*/ 8 w 17"/>
                  <a:gd name="T1" fmla="*/ 0 h 17"/>
                  <a:gd name="T2" fmla="*/ 6 w 17"/>
                  <a:gd name="T3" fmla="*/ 0 h 17"/>
                  <a:gd name="T4" fmla="*/ 4 w 17"/>
                  <a:gd name="T5" fmla="*/ 0 h 17"/>
                  <a:gd name="T6" fmla="*/ 3 w 17"/>
                  <a:gd name="T7" fmla="*/ 1 h 17"/>
                  <a:gd name="T8" fmla="*/ 2 w 17"/>
                  <a:gd name="T9" fmla="*/ 1 h 17"/>
                  <a:gd name="T10" fmla="*/ 0 w 17"/>
                  <a:gd name="T11" fmla="*/ 2 h 17"/>
                  <a:gd name="T12" fmla="*/ 0 w 17"/>
                  <a:gd name="T13" fmla="*/ 5 h 17"/>
                  <a:gd name="T14" fmla="*/ 0 w 17"/>
                  <a:gd name="T15" fmla="*/ 6 h 17"/>
                  <a:gd name="T16" fmla="*/ 0 w 17"/>
                  <a:gd name="T17" fmla="*/ 7 h 17"/>
                  <a:gd name="T18" fmla="*/ 0 w 17"/>
                  <a:gd name="T19" fmla="*/ 8 h 17"/>
                  <a:gd name="T20" fmla="*/ 0 w 17"/>
                  <a:gd name="T21" fmla="*/ 10 h 17"/>
                  <a:gd name="T22" fmla="*/ 0 w 17"/>
                  <a:gd name="T23" fmla="*/ 12 h 17"/>
                  <a:gd name="T24" fmla="*/ 2 w 17"/>
                  <a:gd name="T25" fmla="*/ 13 h 17"/>
                  <a:gd name="T26" fmla="*/ 3 w 17"/>
                  <a:gd name="T27" fmla="*/ 13 h 17"/>
                  <a:gd name="T28" fmla="*/ 4 w 17"/>
                  <a:gd name="T29" fmla="*/ 14 h 17"/>
                  <a:gd name="T30" fmla="*/ 6 w 17"/>
                  <a:gd name="T31" fmla="*/ 14 h 17"/>
                  <a:gd name="T32" fmla="*/ 8 w 17"/>
                  <a:gd name="T33" fmla="*/ 16 h 17"/>
                  <a:gd name="T34" fmla="*/ 10 w 17"/>
                  <a:gd name="T35" fmla="*/ 14 h 17"/>
                  <a:gd name="T36" fmla="*/ 11 w 17"/>
                  <a:gd name="T37" fmla="*/ 14 h 17"/>
                  <a:gd name="T38" fmla="*/ 12 w 17"/>
                  <a:gd name="T39" fmla="*/ 13 h 17"/>
                  <a:gd name="T40" fmla="*/ 14 w 17"/>
                  <a:gd name="T41" fmla="*/ 13 h 17"/>
                  <a:gd name="T42" fmla="*/ 14 w 17"/>
                  <a:gd name="T43" fmla="*/ 12 h 17"/>
                  <a:gd name="T44" fmla="*/ 16 w 17"/>
                  <a:gd name="T45" fmla="*/ 10 h 17"/>
                  <a:gd name="T46" fmla="*/ 16 w 17"/>
                  <a:gd name="T47" fmla="*/ 8 h 17"/>
                  <a:gd name="T48" fmla="*/ 16 w 17"/>
                  <a:gd name="T49" fmla="*/ 7 h 17"/>
                  <a:gd name="T50" fmla="*/ 16 w 17"/>
                  <a:gd name="T51" fmla="*/ 6 h 17"/>
                  <a:gd name="T52" fmla="*/ 16 w 17"/>
                  <a:gd name="T53" fmla="*/ 5 h 17"/>
                  <a:gd name="T54" fmla="*/ 14 w 17"/>
                  <a:gd name="T55" fmla="*/ 2 h 17"/>
                  <a:gd name="T56" fmla="*/ 14 w 17"/>
                  <a:gd name="T57" fmla="*/ 1 h 17"/>
                  <a:gd name="T58" fmla="*/ 12 w 17"/>
                  <a:gd name="T59" fmla="*/ 1 h 17"/>
                  <a:gd name="T60" fmla="*/ 11 w 17"/>
                  <a:gd name="T61" fmla="*/ 0 h 17"/>
                  <a:gd name="T62" fmla="*/ 10 w 17"/>
                  <a:gd name="T63" fmla="*/ 0 h 17"/>
                  <a:gd name="T64" fmla="*/ 8 w 17"/>
                  <a:gd name="T6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" h="17">
                    <a:moveTo>
                      <a:pt x="8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3"/>
                    </a:lnTo>
                    <a:lnTo>
                      <a:pt x="3" y="13"/>
                    </a:lnTo>
                    <a:lnTo>
                      <a:pt x="4" y="14"/>
                    </a:lnTo>
                    <a:lnTo>
                      <a:pt x="6" y="14"/>
                    </a:lnTo>
                    <a:lnTo>
                      <a:pt x="8" y="16"/>
                    </a:lnTo>
                    <a:lnTo>
                      <a:pt x="10" y="14"/>
                    </a:lnTo>
                    <a:lnTo>
                      <a:pt x="11" y="14"/>
                    </a:lnTo>
                    <a:lnTo>
                      <a:pt x="12" y="13"/>
                    </a:lnTo>
                    <a:lnTo>
                      <a:pt x="14" y="13"/>
                    </a:lnTo>
                    <a:lnTo>
                      <a:pt x="14" y="12"/>
                    </a:lnTo>
                    <a:lnTo>
                      <a:pt x="16" y="10"/>
                    </a:lnTo>
                    <a:lnTo>
                      <a:pt x="16" y="8"/>
                    </a:lnTo>
                    <a:lnTo>
                      <a:pt x="16" y="7"/>
                    </a:lnTo>
                    <a:lnTo>
                      <a:pt x="16" y="6"/>
                    </a:lnTo>
                    <a:lnTo>
                      <a:pt x="16" y="5"/>
                    </a:lnTo>
                    <a:lnTo>
                      <a:pt x="14" y="2"/>
                    </a:lnTo>
                    <a:lnTo>
                      <a:pt x="14" y="1"/>
                    </a:lnTo>
                    <a:lnTo>
                      <a:pt x="12" y="1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B2B2B2"/>
              </a:solidFill>
              <a:ln w="12700" cap="rnd" cmpd="sng">
                <a:solidFill>
                  <a:srgbClr val="B2B2B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500" name="Freeform 1276"/>
              <p:cNvSpPr>
                <a:spLocks/>
              </p:cNvSpPr>
              <p:nvPr/>
            </p:nvSpPr>
            <p:spPr bwMode="auto">
              <a:xfrm>
                <a:off x="2301" y="1681"/>
                <a:ext cx="233" cy="301"/>
              </a:xfrm>
              <a:custGeom>
                <a:avLst/>
                <a:gdLst>
                  <a:gd name="T0" fmla="*/ 3 w 233"/>
                  <a:gd name="T1" fmla="*/ 0 h 301"/>
                  <a:gd name="T2" fmla="*/ 0 w 233"/>
                  <a:gd name="T3" fmla="*/ 3 h 301"/>
                  <a:gd name="T4" fmla="*/ 215 w 233"/>
                  <a:gd name="T5" fmla="*/ 300 h 301"/>
                  <a:gd name="T6" fmla="*/ 232 w 233"/>
                  <a:gd name="T7" fmla="*/ 285 h 301"/>
                  <a:gd name="T8" fmla="*/ 221 w 233"/>
                  <a:gd name="T9" fmla="*/ 273 h 301"/>
                  <a:gd name="T10" fmla="*/ 196 w 233"/>
                  <a:gd name="T11" fmla="*/ 240 h 301"/>
                  <a:gd name="T12" fmla="*/ 160 w 233"/>
                  <a:gd name="T13" fmla="*/ 195 h 301"/>
                  <a:gd name="T14" fmla="*/ 118 w 233"/>
                  <a:gd name="T15" fmla="*/ 142 h 301"/>
                  <a:gd name="T16" fmla="*/ 75 w 233"/>
                  <a:gd name="T17" fmla="*/ 90 h 301"/>
                  <a:gd name="T18" fmla="*/ 37 w 233"/>
                  <a:gd name="T19" fmla="*/ 46 h 301"/>
                  <a:gd name="T20" fmla="*/ 13 w 233"/>
                  <a:gd name="T21" fmla="*/ 15 h 301"/>
                  <a:gd name="T22" fmla="*/ 3 w 233"/>
                  <a:gd name="T23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3" h="301">
                    <a:moveTo>
                      <a:pt x="3" y="0"/>
                    </a:moveTo>
                    <a:lnTo>
                      <a:pt x="0" y="3"/>
                    </a:lnTo>
                    <a:lnTo>
                      <a:pt x="215" y="300"/>
                    </a:lnTo>
                    <a:lnTo>
                      <a:pt x="232" y="285"/>
                    </a:lnTo>
                    <a:lnTo>
                      <a:pt x="221" y="273"/>
                    </a:lnTo>
                    <a:lnTo>
                      <a:pt x="196" y="240"/>
                    </a:lnTo>
                    <a:lnTo>
                      <a:pt x="160" y="195"/>
                    </a:lnTo>
                    <a:lnTo>
                      <a:pt x="118" y="142"/>
                    </a:lnTo>
                    <a:lnTo>
                      <a:pt x="75" y="90"/>
                    </a:lnTo>
                    <a:lnTo>
                      <a:pt x="37" y="46"/>
                    </a:lnTo>
                    <a:lnTo>
                      <a:pt x="13" y="15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393939"/>
              </a:solidFill>
              <a:ln w="12700" cap="rnd" cmpd="sng">
                <a:solidFill>
                  <a:srgbClr val="393939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501" name="Freeform 1277"/>
              <p:cNvSpPr>
                <a:spLocks/>
              </p:cNvSpPr>
              <p:nvPr/>
            </p:nvSpPr>
            <p:spPr bwMode="auto">
              <a:xfrm>
                <a:off x="2442" y="1873"/>
                <a:ext cx="17" cy="17"/>
              </a:xfrm>
              <a:custGeom>
                <a:avLst/>
                <a:gdLst>
                  <a:gd name="T0" fmla="*/ 8 w 17"/>
                  <a:gd name="T1" fmla="*/ 0 h 17"/>
                  <a:gd name="T2" fmla="*/ 9 w 17"/>
                  <a:gd name="T3" fmla="*/ 0 h 17"/>
                  <a:gd name="T4" fmla="*/ 10 w 17"/>
                  <a:gd name="T5" fmla="*/ 1 h 17"/>
                  <a:gd name="T6" fmla="*/ 12 w 17"/>
                  <a:gd name="T7" fmla="*/ 1 h 17"/>
                  <a:gd name="T8" fmla="*/ 12 w 17"/>
                  <a:gd name="T9" fmla="*/ 3 h 17"/>
                  <a:gd name="T10" fmla="*/ 14 w 17"/>
                  <a:gd name="T11" fmla="*/ 3 h 17"/>
                  <a:gd name="T12" fmla="*/ 14 w 17"/>
                  <a:gd name="T13" fmla="*/ 5 h 17"/>
                  <a:gd name="T14" fmla="*/ 16 w 17"/>
                  <a:gd name="T15" fmla="*/ 6 h 17"/>
                  <a:gd name="T16" fmla="*/ 16 w 17"/>
                  <a:gd name="T17" fmla="*/ 7 h 17"/>
                  <a:gd name="T18" fmla="*/ 16 w 17"/>
                  <a:gd name="T19" fmla="*/ 9 h 17"/>
                  <a:gd name="T20" fmla="*/ 14 w 17"/>
                  <a:gd name="T21" fmla="*/ 10 h 17"/>
                  <a:gd name="T22" fmla="*/ 14 w 17"/>
                  <a:gd name="T23" fmla="*/ 12 h 17"/>
                  <a:gd name="T24" fmla="*/ 12 w 17"/>
                  <a:gd name="T25" fmla="*/ 12 h 17"/>
                  <a:gd name="T26" fmla="*/ 12 w 17"/>
                  <a:gd name="T27" fmla="*/ 14 h 17"/>
                  <a:gd name="T28" fmla="*/ 10 w 17"/>
                  <a:gd name="T29" fmla="*/ 14 h 17"/>
                  <a:gd name="T30" fmla="*/ 9 w 17"/>
                  <a:gd name="T31" fmla="*/ 14 h 17"/>
                  <a:gd name="T32" fmla="*/ 8 w 17"/>
                  <a:gd name="T33" fmla="*/ 16 h 17"/>
                  <a:gd name="T34" fmla="*/ 6 w 17"/>
                  <a:gd name="T35" fmla="*/ 14 h 17"/>
                  <a:gd name="T36" fmla="*/ 5 w 17"/>
                  <a:gd name="T37" fmla="*/ 14 h 17"/>
                  <a:gd name="T38" fmla="*/ 3 w 17"/>
                  <a:gd name="T39" fmla="*/ 14 h 17"/>
                  <a:gd name="T40" fmla="*/ 3 w 17"/>
                  <a:gd name="T41" fmla="*/ 12 h 17"/>
                  <a:gd name="T42" fmla="*/ 1 w 17"/>
                  <a:gd name="T43" fmla="*/ 12 h 17"/>
                  <a:gd name="T44" fmla="*/ 1 w 17"/>
                  <a:gd name="T45" fmla="*/ 10 h 17"/>
                  <a:gd name="T46" fmla="*/ 0 w 17"/>
                  <a:gd name="T47" fmla="*/ 9 h 17"/>
                  <a:gd name="T48" fmla="*/ 0 w 17"/>
                  <a:gd name="T49" fmla="*/ 7 h 17"/>
                  <a:gd name="T50" fmla="*/ 0 w 17"/>
                  <a:gd name="T51" fmla="*/ 6 h 17"/>
                  <a:gd name="T52" fmla="*/ 1 w 17"/>
                  <a:gd name="T53" fmla="*/ 5 h 17"/>
                  <a:gd name="T54" fmla="*/ 1 w 17"/>
                  <a:gd name="T55" fmla="*/ 3 h 17"/>
                  <a:gd name="T56" fmla="*/ 3 w 17"/>
                  <a:gd name="T57" fmla="*/ 3 h 17"/>
                  <a:gd name="T58" fmla="*/ 3 w 17"/>
                  <a:gd name="T59" fmla="*/ 1 h 17"/>
                  <a:gd name="T60" fmla="*/ 5 w 17"/>
                  <a:gd name="T61" fmla="*/ 1 h 17"/>
                  <a:gd name="T62" fmla="*/ 6 w 17"/>
                  <a:gd name="T63" fmla="*/ 0 h 17"/>
                  <a:gd name="T64" fmla="*/ 8 w 17"/>
                  <a:gd name="T6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" h="17">
                    <a:moveTo>
                      <a:pt x="8" y="0"/>
                    </a:moveTo>
                    <a:lnTo>
                      <a:pt x="9" y="0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4" y="5"/>
                    </a:lnTo>
                    <a:lnTo>
                      <a:pt x="16" y="6"/>
                    </a:lnTo>
                    <a:lnTo>
                      <a:pt x="16" y="7"/>
                    </a:lnTo>
                    <a:lnTo>
                      <a:pt x="16" y="9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2" y="12"/>
                    </a:lnTo>
                    <a:lnTo>
                      <a:pt x="12" y="14"/>
                    </a:lnTo>
                    <a:lnTo>
                      <a:pt x="10" y="14"/>
                    </a:lnTo>
                    <a:lnTo>
                      <a:pt x="9" y="14"/>
                    </a:lnTo>
                    <a:lnTo>
                      <a:pt x="8" y="16"/>
                    </a:lnTo>
                    <a:lnTo>
                      <a:pt x="6" y="14"/>
                    </a:lnTo>
                    <a:lnTo>
                      <a:pt x="5" y="14"/>
                    </a:lnTo>
                    <a:lnTo>
                      <a:pt x="3" y="14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1" y="10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E5E5E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502" name="Freeform 1278"/>
              <p:cNvSpPr>
                <a:spLocks/>
              </p:cNvSpPr>
              <p:nvPr/>
            </p:nvSpPr>
            <p:spPr bwMode="auto">
              <a:xfrm>
                <a:off x="2442" y="1873"/>
                <a:ext cx="17" cy="17"/>
              </a:xfrm>
              <a:custGeom>
                <a:avLst/>
                <a:gdLst>
                  <a:gd name="T0" fmla="*/ 8 w 17"/>
                  <a:gd name="T1" fmla="*/ 0 h 17"/>
                  <a:gd name="T2" fmla="*/ 9 w 17"/>
                  <a:gd name="T3" fmla="*/ 0 h 17"/>
                  <a:gd name="T4" fmla="*/ 10 w 17"/>
                  <a:gd name="T5" fmla="*/ 1 h 17"/>
                  <a:gd name="T6" fmla="*/ 12 w 17"/>
                  <a:gd name="T7" fmla="*/ 1 h 17"/>
                  <a:gd name="T8" fmla="*/ 12 w 17"/>
                  <a:gd name="T9" fmla="*/ 3 h 17"/>
                  <a:gd name="T10" fmla="*/ 14 w 17"/>
                  <a:gd name="T11" fmla="*/ 3 h 17"/>
                  <a:gd name="T12" fmla="*/ 14 w 17"/>
                  <a:gd name="T13" fmla="*/ 5 h 17"/>
                  <a:gd name="T14" fmla="*/ 16 w 17"/>
                  <a:gd name="T15" fmla="*/ 6 h 17"/>
                  <a:gd name="T16" fmla="*/ 16 w 17"/>
                  <a:gd name="T17" fmla="*/ 7 h 17"/>
                  <a:gd name="T18" fmla="*/ 16 w 17"/>
                  <a:gd name="T19" fmla="*/ 9 h 17"/>
                  <a:gd name="T20" fmla="*/ 14 w 17"/>
                  <a:gd name="T21" fmla="*/ 10 h 17"/>
                  <a:gd name="T22" fmla="*/ 14 w 17"/>
                  <a:gd name="T23" fmla="*/ 12 h 17"/>
                  <a:gd name="T24" fmla="*/ 12 w 17"/>
                  <a:gd name="T25" fmla="*/ 12 h 17"/>
                  <a:gd name="T26" fmla="*/ 12 w 17"/>
                  <a:gd name="T27" fmla="*/ 14 h 17"/>
                  <a:gd name="T28" fmla="*/ 10 w 17"/>
                  <a:gd name="T29" fmla="*/ 14 h 17"/>
                  <a:gd name="T30" fmla="*/ 9 w 17"/>
                  <a:gd name="T31" fmla="*/ 14 h 17"/>
                  <a:gd name="T32" fmla="*/ 8 w 17"/>
                  <a:gd name="T33" fmla="*/ 16 h 17"/>
                  <a:gd name="T34" fmla="*/ 6 w 17"/>
                  <a:gd name="T35" fmla="*/ 14 h 17"/>
                  <a:gd name="T36" fmla="*/ 5 w 17"/>
                  <a:gd name="T37" fmla="*/ 14 h 17"/>
                  <a:gd name="T38" fmla="*/ 3 w 17"/>
                  <a:gd name="T39" fmla="*/ 14 h 17"/>
                  <a:gd name="T40" fmla="*/ 3 w 17"/>
                  <a:gd name="T41" fmla="*/ 12 h 17"/>
                  <a:gd name="T42" fmla="*/ 1 w 17"/>
                  <a:gd name="T43" fmla="*/ 12 h 17"/>
                  <a:gd name="T44" fmla="*/ 1 w 17"/>
                  <a:gd name="T45" fmla="*/ 10 h 17"/>
                  <a:gd name="T46" fmla="*/ 0 w 17"/>
                  <a:gd name="T47" fmla="*/ 9 h 17"/>
                  <a:gd name="T48" fmla="*/ 0 w 17"/>
                  <a:gd name="T49" fmla="*/ 7 h 17"/>
                  <a:gd name="T50" fmla="*/ 0 w 17"/>
                  <a:gd name="T51" fmla="*/ 6 h 17"/>
                  <a:gd name="T52" fmla="*/ 1 w 17"/>
                  <a:gd name="T53" fmla="*/ 5 h 17"/>
                  <a:gd name="T54" fmla="*/ 1 w 17"/>
                  <a:gd name="T55" fmla="*/ 3 h 17"/>
                  <a:gd name="T56" fmla="*/ 3 w 17"/>
                  <a:gd name="T57" fmla="*/ 3 h 17"/>
                  <a:gd name="T58" fmla="*/ 3 w 17"/>
                  <a:gd name="T59" fmla="*/ 1 h 17"/>
                  <a:gd name="T60" fmla="*/ 5 w 17"/>
                  <a:gd name="T61" fmla="*/ 1 h 17"/>
                  <a:gd name="T62" fmla="*/ 6 w 17"/>
                  <a:gd name="T63" fmla="*/ 0 h 17"/>
                  <a:gd name="T64" fmla="*/ 8 w 17"/>
                  <a:gd name="T6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" h="17">
                    <a:moveTo>
                      <a:pt x="8" y="0"/>
                    </a:moveTo>
                    <a:lnTo>
                      <a:pt x="9" y="0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4" y="5"/>
                    </a:lnTo>
                    <a:lnTo>
                      <a:pt x="16" y="6"/>
                    </a:lnTo>
                    <a:lnTo>
                      <a:pt x="16" y="7"/>
                    </a:lnTo>
                    <a:lnTo>
                      <a:pt x="16" y="9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2" y="12"/>
                    </a:lnTo>
                    <a:lnTo>
                      <a:pt x="12" y="14"/>
                    </a:lnTo>
                    <a:lnTo>
                      <a:pt x="10" y="14"/>
                    </a:lnTo>
                    <a:lnTo>
                      <a:pt x="9" y="14"/>
                    </a:lnTo>
                    <a:lnTo>
                      <a:pt x="8" y="16"/>
                    </a:lnTo>
                    <a:lnTo>
                      <a:pt x="6" y="14"/>
                    </a:lnTo>
                    <a:lnTo>
                      <a:pt x="5" y="14"/>
                    </a:lnTo>
                    <a:lnTo>
                      <a:pt x="3" y="14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1" y="10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8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503" name="Rectangle 1279"/>
              <p:cNvSpPr>
                <a:spLocks noChangeArrowheads="1"/>
              </p:cNvSpPr>
              <p:nvPr/>
            </p:nvSpPr>
            <p:spPr bwMode="auto">
              <a:xfrm>
                <a:off x="2106" y="1772"/>
                <a:ext cx="152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defTabSz="76200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800">
                    <a:solidFill>
                      <a:srgbClr val="FF0000"/>
                    </a:solidFill>
                  </a:rPr>
                  <a:t>2</a:t>
                </a:r>
              </a:p>
            </p:txBody>
          </p:sp>
          <p:sp>
            <p:nvSpPr>
              <p:cNvPr id="309504" name="Rectangle 1280"/>
              <p:cNvSpPr>
                <a:spLocks noChangeArrowheads="1"/>
              </p:cNvSpPr>
              <p:nvPr/>
            </p:nvSpPr>
            <p:spPr bwMode="auto">
              <a:xfrm>
                <a:off x="2261" y="1564"/>
                <a:ext cx="152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defTabSz="76200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800">
                    <a:solidFill>
                      <a:srgbClr val="FF0000"/>
                    </a:solidFill>
                  </a:rPr>
                  <a:t>4</a:t>
                </a:r>
              </a:p>
            </p:txBody>
          </p:sp>
          <p:sp>
            <p:nvSpPr>
              <p:cNvPr id="309505" name="Rectangle 1281"/>
              <p:cNvSpPr>
                <a:spLocks noChangeArrowheads="1"/>
              </p:cNvSpPr>
              <p:nvPr/>
            </p:nvSpPr>
            <p:spPr bwMode="auto">
              <a:xfrm>
                <a:off x="2492" y="1568"/>
                <a:ext cx="152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defTabSz="76200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800">
                    <a:solidFill>
                      <a:srgbClr val="FF0000"/>
                    </a:solidFill>
                  </a:rPr>
                  <a:t>6</a:t>
                </a:r>
              </a:p>
            </p:txBody>
          </p:sp>
          <p:sp>
            <p:nvSpPr>
              <p:cNvPr id="309506" name="Rectangle 1282"/>
              <p:cNvSpPr>
                <a:spLocks noChangeArrowheads="1"/>
              </p:cNvSpPr>
              <p:nvPr/>
            </p:nvSpPr>
            <p:spPr bwMode="auto">
              <a:xfrm>
                <a:off x="2641" y="1738"/>
                <a:ext cx="152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defTabSz="76200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800">
                    <a:solidFill>
                      <a:srgbClr val="FF0000"/>
                    </a:solidFill>
                  </a:rPr>
                  <a:t>8</a:t>
                </a:r>
              </a:p>
            </p:txBody>
          </p:sp>
          <p:sp>
            <p:nvSpPr>
              <p:cNvPr id="309507" name="Rectangle 1283"/>
              <p:cNvSpPr>
                <a:spLocks noChangeArrowheads="1"/>
              </p:cNvSpPr>
              <p:nvPr/>
            </p:nvSpPr>
            <p:spPr bwMode="auto">
              <a:xfrm>
                <a:off x="2575" y="1992"/>
                <a:ext cx="187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defTabSz="76200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800">
                    <a:solidFill>
                      <a:srgbClr val="FF0000"/>
                    </a:solidFill>
                  </a:rPr>
                  <a:t>10</a:t>
                </a:r>
              </a:p>
            </p:txBody>
          </p:sp>
          <p:sp>
            <p:nvSpPr>
              <p:cNvPr id="309508" name="Rectangle 1284"/>
              <p:cNvSpPr>
                <a:spLocks noChangeArrowheads="1"/>
              </p:cNvSpPr>
              <p:nvPr/>
            </p:nvSpPr>
            <p:spPr bwMode="auto">
              <a:xfrm>
                <a:off x="2263" y="1765"/>
                <a:ext cx="187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defTabSz="76200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800">
                    <a:solidFill>
                      <a:srgbClr val="000000"/>
                    </a:solidFill>
                  </a:rPr>
                  <a:t>40</a:t>
                </a:r>
              </a:p>
            </p:txBody>
          </p:sp>
          <p:sp>
            <p:nvSpPr>
              <p:cNvPr id="309509" name="Rectangle 1285"/>
              <p:cNvSpPr>
                <a:spLocks noChangeArrowheads="1"/>
              </p:cNvSpPr>
              <p:nvPr/>
            </p:nvSpPr>
            <p:spPr bwMode="auto">
              <a:xfrm>
                <a:off x="2384" y="1705"/>
                <a:ext cx="187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defTabSz="76200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800">
                    <a:solidFill>
                      <a:srgbClr val="000000"/>
                    </a:solidFill>
                  </a:rPr>
                  <a:t>80</a:t>
                </a:r>
              </a:p>
            </p:txBody>
          </p:sp>
          <p:sp>
            <p:nvSpPr>
              <p:cNvPr id="309510" name="Rectangle 1286"/>
              <p:cNvSpPr>
                <a:spLocks noChangeArrowheads="1"/>
              </p:cNvSpPr>
              <p:nvPr/>
            </p:nvSpPr>
            <p:spPr bwMode="auto">
              <a:xfrm>
                <a:off x="2427" y="1800"/>
                <a:ext cx="223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defTabSz="76200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800">
                    <a:solidFill>
                      <a:srgbClr val="000000"/>
                    </a:solidFill>
                  </a:rPr>
                  <a:t>120</a:t>
                </a:r>
              </a:p>
            </p:txBody>
          </p:sp>
          <p:sp>
            <p:nvSpPr>
              <p:cNvPr id="309511" name="Rectangle 1287"/>
              <p:cNvSpPr>
                <a:spLocks noChangeArrowheads="1"/>
              </p:cNvSpPr>
              <p:nvPr/>
            </p:nvSpPr>
            <p:spPr bwMode="auto">
              <a:xfrm>
                <a:off x="2320" y="1931"/>
                <a:ext cx="291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defTabSz="76200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800">
                    <a:solidFill>
                      <a:srgbClr val="000000"/>
                    </a:solidFill>
                  </a:rPr>
                  <a:t>lbf/in</a:t>
                </a:r>
                <a:r>
                  <a:rPr lang="en-GB" sz="800" baseline="30000">
                    <a:solidFill>
                      <a:srgbClr val="000000"/>
                    </a:solidFill>
                  </a:rPr>
                  <a:t>2</a:t>
                </a:r>
              </a:p>
            </p:txBody>
          </p:sp>
          <p:sp>
            <p:nvSpPr>
              <p:cNvPr id="309512" name="Rectangle 1288"/>
              <p:cNvSpPr>
                <a:spLocks noChangeArrowheads="1"/>
              </p:cNvSpPr>
              <p:nvPr/>
            </p:nvSpPr>
            <p:spPr bwMode="auto">
              <a:xfrm>
                <a:off x="2346" y="1997"/>
                <a:ext cx="216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defTabSz="76200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800">
                    <a:solidFill>
                      <a:srgbClr val="FF0000"/>
                    </a:solidFill>
                  </a:rPr>
                  <a:t>bar</a:t>
                </a:r>
              </a:p>
            </p:txBody>
          </p:sp>
          <p:pic>
            <p:nvPicPr>
              <p:cNvPr id="309513" name="Picture 1289"/>
              <p:cNvPicPr>
                <a:picLocks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1" y="2092"/>
                <a:ext cx="356" cy="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09514" name="Freeform 1290"/>
              <p:cNvSpPr>
                <a:spLocks/>
              </p:cNvSpPr>
              <p:nvPr/>
            </p:nvSpPr>
            <p:spPr bwMode="auto">
              <a:xfrm>
                <a:off x="1458" y="1753"/>
                <a:ext cx="154" cy="329"/>
              </a:xfrm>
              <a:custGeom>
                <a:avLst/>
                <a:gdLst>
                  <a:gd name="T0" fmla="*/ 35 w 154"/>
                  <a:gd name="T1" fmla="*/ 324 h 329"/>
                  <a:gd name="T2" fmla="*/ 3 w 154"/>
                  <a:gd name="T3" fmla="*/ 328 h 329"/>
                  <a:gd name="T4" fmla="*/ 0 w 154"/>
                  <a:gd name="T5" fmla="*/ 303 h 329"/>
                  <a:gd name="T6" fmla="*/ 0 w 154"/>
                  <a:gd name="T7" fmla="*/ 277 h 329"/>
                  <a:gd name="T8" fmla="*/ 0 w 154"/>
                  <a:gd name="T9" fmla="*/ 254 h 329"/>
                  <a:gd name="T10" fmla="*/ 3 w 154"/>
                  <a:gd name="T11" fmla="*/ 227 h 329"/>
                  <a:gd name="T12" fmla="*/ 11 w 154"/>
                  <a:gd name="T13" fmla="*/ 202 h 329"/>
                  <a:gd name="T14" fmla="*/ 19 w 154"/>
                  <a:gd name="T15" fmla="*/ 176 h 329"/>
                  <a:gd name="T16" fmla="*/ 28 w 154"/>
                  <a:gd name="T17" fmla="*/ 148 h 329"/>
                  <a:gd name="T18" fmla="*/ 41 w 154"/>
                  <a:gd name="T19" fmla="*/ 121 h 329"/>
                  <a:gd name="T20" fmla="*/ 55 w 154"/>
                  <a:gd name="T21" fmla="*/ 96 h 329"/>
                  <a:gd name="T22" fmla="*/ 72 w 154"/>
                  <a:gd name="T23" fmla="*/ 67 h 329"/>
                  <a:gd name="T24" fmla="*/ 58 w 154"/>
                  <a:gd name="T25" fmla="*/ 61 h 329"/>
                  <a:gd name="T26" fmla="*/ 153 w 154"/>
                  <a:gd name="T27" fmla="*/ 0 h 329"/>
                  <a:gd name="T28" fmla="*/ 117 w 154"/>
                  <a:gd name="T29" fmla="*/ 105 h 329"/>
                  <a:gd name="T30" fmla="*/ 117 w 154"/>
                  <a:gd name="T31" fmla="*/ 104 h 329"/>
                  <a:gd name="T32" fmla="*/ 115 w 154"/>
                  <a:gd name="T33" fmla="*/ 103 h 329"/>
                  <a:gd name="T34" fmla="*/ 117 w 154"/>
                  <a:gd name="T35" fmla="*/ 102 h 329"/>
                  <a:gd name="T36" fmla="*/ 115 w 154"/>
                  <a:gd name="T37" fmla="*/ 102 h 329"/>
                  <a:gd name="T38" fmla="*/ 112 w 154"/>
                  <a:gd name="T39" fmla="*/ 99 h 329"/>
                  <a:gd name="T40" fmla="*/ 111 w 154"/>
                  <a:gd name="T41" fmla="*/ 94 h 329"/>
                  <a:gd name="T42" fmla="*/ 107 w 154"/>
                  <a:gd name="T43" fmla="*/ 90 h 329"/>
                  <a:gd name="T44" fmla="*/ 90 w 154"/>
                  <a:gd name="T45" fmla="*/ 116 h 329"/>
                  <a:gd name="T46" fmla="*/ 76 w 154"/>
                  <a:gd name="T47" fmla="*/ 145 h 329"/>
                  <a:gd name="T48" fmla="*/ 63 w 154"/>
                  <a:gd name="T49" fmla="*/ 171 h 329"/>
                  <a:gd name="T50" fmla="*/ 54 w 154"/>
                  <a:gd name="T51" fmla="*/ 196 h 329"/>
                  <a:gd name="T52" fmla="*/ 46 w 154"/>
                  <a:gd name="T53" fmla="*/ 223 h 329"/>
                  <a:gd name="T54" fmla="*/ 41 w 154"/>
                  <a:gd name="T55" fmla="*/ 249 h 329"/>
                  <a:gd name="T56" fmla="*/ 36 w 154"/>
                  <a:gd name="T57" fmla="*/ 276 h 329"/>
                  <a:gd name="T58" fmla="*/ 35 w 154"/>
                  <a:gd name="T59" fmla="*/ 300 h 329"/>
                  <a:gd name="T60" fmla="*/ 35 w 154"/>
                  <a:gd name="T61" fmla="*/ 324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54" h="329">
                    <a:moveTo>
                      <a:pt x="35" y="324"/>
                    </a:moveTo>
                    <a:lnTo>
                      <a:pt x="3" y="328"/>
                    </a:lnTo>
                    <a:lnTo>
                      <a:pt x="0" y="303"/>
                    </a:lnTo>
                    <a:lnTo>
                      <a:pt x="0" y="277"/>
                    </a:lnTo>
                    <a:lnTo>
                      <a:pt x="0" y="254"/>
                    </a:lnTo>
                    <a:lnTo>
                      <a:pt x="3" y="227"/>
                    </a:lnTo>
                    <a:lnTo>
                      <a:pt x="11" y="202"/>
                    </a:lnTo>
                    <a:lnTo>
                      <a:pt x="19" y="176"/>
                    </a:lnTo>
                    <a:lnTo>
                      <a:pt x="28" y="148"/>
                    </a:lnTo>
                    <a:lnTo>
                      <a:pt x="41" y="121"/>
                    </a:lnTo>
                    <a:lnTo>
                      <a:pt x="55" y="96"/>
                    </a:lnTo>
                    <a:lnTo>
                      <a:pt x="72" y="67"/>
                    </a:lnTo>
                    <a:lnTo>
                      <a:pt x="58" y="61"/>
                    </a:lnTo>
                    <a:lnTo>
                      <a:pt x="153" y="0"/>
                    </a:lnTo>
                    <a:lnTo>
                      <a:pt x="117" y="105"/>
                    </a:lnTo>
                    <a:lnTo>
                      <a:pt x="117" y="104"/>
                    </a:lnTo>
                    <a:lnTo>
                      <a:pt x="115" y="103"/>
                    </a:lnTo>
                    <a:lnTo>
                      <a:pt x="117" y="102"/>
                    </a:lnTo>
                    <a:lnTo>
                      <a:pt x="115" y="102"/>
                    </a:lnTo>
                    <a:lnTo>
                      <a:pt x="112" y="99"/>
                    </a:lnTo>
                    <a:lnTo>
                      <a:pt x="111" y="94"/>
                    </a:lnTo>
                    <a:lnTo>
                      <a:pt x="107" y="90"/>
                    </a:lnTo>
                    <a:lnTo>
                      <a:pt x="90" y="116"/>
                    </a:lnTo>
                    <a:lnTo>
                      <a:pt x="76" y="145"/>
                    </a:lnTo>
                    <a:lnTo>
                      <a:pt x="63" y="171"/>
                    </a:lnTo>
                    <a:lnTo>
                      <a:pt x="54" y="196"/>
                    </a:lnTo>
                    <a:lnTo>
                      <a:pt x="46" y="223"/>
                    </a:lnTo>
                    <a:lnTo>
                      <a:pt x="41" y="249"/>
                    </a:lnTo>
                    <a:lnTo>
                      <a:pt x="36" y="276"/>
                    </a:lnTo>
                    <a:lnTo>
                      <a:pt x="35" y="300"/>
                    </a:lnTo>
                    <a:lnTo>
                      <a:pt x="35" y="324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515" name="Freeform 1291"/>
              <p:cNvSpPr>
                <a:spLocks/>
              </p:cNvSpPr>
              <p:nvPr/>
            </p:nvSpPr>
            <p:spPr bwMode="auto">
              <a:xfrm>
                <a:off x="1724" y="2862"/>
                <a:ext cx="306" cy="182"/>
              </a:xfrm>
              <a:custGeom>
                <a:avLst/>
                <a:gdLst>
                  <a:gd name="T0" fmla="*/ 304 w 306"/>
                  <a:gd name="T1" fmla="*/ 148 h 182"/>
                  <a:gd name="T2" fmla="*/ 305 w 306"/>
                  <a:gd name="T3" fmla="*/ 181 h 182"/>
                  <a:gd name="T4" fmla="*/ 281 w 306"/>
                  <a:gd name="T5" fmla="*/ 180 h 182"/>
                  <a:gd name="T6" fmla="*/ 257 w 306"/>
                  <a:gd name="T7" fmla="*/ 178 h 182"/>
                  <a:gd name="T8" fmla="*/ 231 w 306"/>
                  <a:gd name="T9" fmla="*/ 176 h 182"/>
                  <a:gd name="T10" fmla="*/ 207 w 306"/>
                  <a:gd name="T11" fmla="*/ 169 h 182"/>
                  <a:gd name="T12" fmla="*/ 182 w 306"/>
                  <a:gd name="T13" fmla="*/ 160 h 182"/>
                  <a:gd name="T14" fmla="*/ 156 w 306"/>
                  <a:gd name="T15" fmla="*/ 149 h 182"/>
                  <a:gd name="T16" fmla="*/ 132 w 306"/>
                  <a:gd name="T17" fmla="*/ 137 h 182"/>
                  <a:gd name="T18" fmla="*/ 107 w 306"/>
                  <a:gd name="T19" fmla="*/ 121 h 182"/>
                  <a:gd name="T20" fmla="*/ 82 w 306"/>
                  <a:gd name="T21" fmla="*/ 104 h 182"/>
                  <a:gd name="T22" fmla="*/ 58 w 306"/>
                  <a:gd name="T23" fmla="*/ 87 h 182"/>
                  <a:gd name="T24" fmla="*/ 51 w 306"/>
                  <a:gd name="T25" fmla="*/ 98 h 182"/>
                  <a:gd name="T26" fmla="*/ 0 w 306"/>
                  <a:gd name="T27" fmla="*/ 0 h 182"/>
                  <a:gd name="T28" fmla="*/ 98 w 306"/>
                  <a:gd name="T29" fmla="*/ 45 h 182"/>
                  <a:gd name="T30" fmla="*/ 99 w 306"/>
                  <a:gd name="T31" fmla="*/ 46 h 182"/>
                  <a:gd name="T32" fmla="*/ 98 w 306"/>
                  <a:gd name="T33" fmla="*/ 46 h 182"/>
                  <a:gd name="T34" fmla="*/ 94 w 306"/>
                  <a:gd name="T35" fmla="*/ 46 h 182"/>
                  <a:gd name="T36" fmla="*/ 94 w 306"/>
                  <a:gd name="T37" fmla="*/ 48 h 182"/>
                  <a:gd name="T38" fmla="*/ 92 w 306"/>
                  <a:gd name="T39" fmla="*/ 49 h 182"/>
                  <a:gd name="T40" fmla="*/ 88 w 306"/>
                  <a:gd name="T41" fmla="*/ 50 h 182"/>
                  <a:gd name="T42" fmla="*/ 82 w 306"/>
                  <a:gd name="T43" fmla="*/ 54 h 182"/>
                  <a:gd name="T44" fmla="*/ 107 w 306"/>
                  <a:gd name="T45" fmla="*/ 73 h 182"/>
                  <a:gd name="T46" fmla="*/ 133 w 306"/>
                  <a:gd name="T47" fmla="*/ 90 h 182"/>
                  <a:gd name="T48" fmla="*/ 157 w 306"/>
                  <a:gd name="T49" fmla="*/ 104 h 182"/>
                  <a:gd name="T50" fmla="*/ 182 w 306"/>
                  <a:gd name="T51" fmla="*/ 118 h 182"/>
                  <a:gd name="T52" fmla="*/ 207 w 306"/>
                  <a:gd name="T53" fmla="*/ 128 h 182"/>
                  <a:gd name="T54" fmla="*/ 231 w 306"/>
                  <a:gd name="T55" fmla="*/ 136 h 182"/>
                  <a:gd name="T56" fmla="*/ 258 w 306"/>
                  <a:gd name="T57" fmla="*/ 143 h 182"/>
                  <a:gd name="T58" fmla="*/ 282 w 306"/>
                  <a:gd name="T59" fmla="*/ 146 h 182"/>
                  <a:gd name="T60" fmla="*/ 304 w 306"/>
                  <a:gd name="T61" fmla="*/ 148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06" h="182">
                    <a:moveTo>
                      <a:pt x="304" y="148"/>
                    </a:moveTo>
                    <a:lnTo>
                      <a:pt x="305" y="181"/>
                    </a:lnTo>
                    <a:lnTo>
                      <a:pt x="281" y="180"/>
                    </a:lnTo>
                    <a:lnTo>
                      <a:pt x="257" y="178"/>
                    </a:lnTo>
                    <a:lnTo>
                      <a:pt x="231" y="176"/>
                    </a:lnTo>
                    <a:lnTo>
                      <a:pt x="207" y="169"/>
                    </a:lnTo>
                    <a:lnTo>
                      <a:pt x="182" y="160"/>
                    </a:lnTo>
                    <a:lnTo>
                      <a:pt x="156" y="149"/>
                    </a:lnTo>
                    <a:lnTo>
                      <a:pt x="132" y="137"/>
                    </a:lnTo>
                    <a:lnTo>
                      <a:pt x="107" y="121"/>
                    </a:lnTo>
                    <a:lnTo>
                      <a:pt x="82" y="104"/>
                    </a:lnTo>
                    <a:lnTo>
                      <a:pt x="58" y="87"/>
                    </a:lnTo>
                    <a:lnTo>
                      <a:pt x="51" y="98"/>
                    </a:lnTo>
                    <a:lnTo>
                      <a:pt x="0" y="0"/>
                    </a:lnTo>
                    <a:lnTo>
                      <a:pt x="98" y="45"/>
                    </a:lnTo>
                    <a:lnTo>
                      <a:pt x="99" y="46"/>
                    </a:lnTo>
                    <a:lnTo>
                      <a:pt x="98" y="46"/>
                    </a:lnTo>
                    <a:lnTo>
                      <a:pt x="94" y="46"/>
                    </a:lnTo>
                    <a:lnTo>
                      <a:pt x="94" y="48"/>
                    </a:lnTo>
                    <a:lnTo>
                      <a:pt x="92" y="49"/>
                    </a:lnTo>
                    <a:lnTo>
                      <a:pt x="88" y="50"/>
                    </a:lnTo>
                    <a:lnTo>
                      <a:pt x="82" y="54"/>
                    </a:lnTo>
                    <a:lnTo>
                      <a:pt x="107" y="73"/>
                    </a:lnTo>
                    <a:lnTo>
                      <a:pt x="133" y="90"/>
                    </a:lnTo>
                    <a:lnTo>
                      <a:pt x="157" y="104"/>
                    </a:lnTo>
                    <a:lnTo>
                      <a:pt x="182" y="118"/>
                    </a:lnTo>
                    <a:lnTo>
                      <a:pt x="207" y="128"/>
                    </a:lnTo>
                    <a:lnTo>
                      <a:pt x="231" y="136"/>
                    </a:lnTo>
                    <a:lnTo>
                      <a:pt x="258" y="143"/>
                    </a:lnTo>
                    <a:lnTo>
                      <a:pt x="282" y="146"/>
                    </a:lnTo>
                    <a:lnTo>
                      <a:pt x="304" y="148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516" name="Freeform 1292"/>
              <p:cNvSpPr>
                <a:spLocks/>
              </p:cNvSpPr>
              <p:nvPr/>
            </p:nvSpPr>
            <p:spPr bwMode="auto">
              <a:xfrm>
                <a:off x="891" y="1143"/>
                <a:ext cx="603" cy="275"/>
              </a:xfrm>
              <a:custGeom>
                <a:avLst/>
                <a:gdLst>
                  <a:gd name="T0" fmla="*/ 602 w 603"/>
                  <a:gd name="T1" fmla="*/ 163 h 275"/>
                  <a:gd name="T2" fmla="*/ 428 w 603"/>
                  <a:gd name="T3" fmla="*/ 47 h 275"/>
                  <a:gd name="T4" fmla="*/ 428 w 603"/>
                  <a:gd name="T5" fmla="*/ 79 h 275"/>
                  <a:gd name="T6" fmla="*/ 330 w 603"/>
                  <a:gd name="T7" fmla="*/ 75 h 275"/>
                  <a:gd name="T8" fmla="*/ 215 w 603"/>
                  <a:gd name="T9" fmla="*/ 66 h 275"/>
                  <a:gd name="T10" fmla="*/ 102 w 603"/>
                  <a:gd name="T11" fmla="*/ 51 h 275"/>
                  <a:gd name="T12" fmla="*/ 47 w 603"/>
                  <a:gd name="T13" fmla="*/ 39 h 275"/>
                  <a:gd name="T14" fmla="*/ 16 w 603"/>
                  <a:gd name="T15" fmla="*/ 26 h 275"/>
                  <a:gd name="T16" fmla="*/ 0 w 603"/>
                  <a:gd name="T17" fmla="*/ 0 h 275"/>
                  <a:gd name="T18" fmla="*/ 0 w 603"/>
                  <a:gd name="T19" fmla="*/ 161 h 275"/>
                  <a:gd name="T20" fmla="*/ 21 w 603"/>
                  <a:gd name="T21" fmla="*/ 182 h 275"/>
                  <a:gd name="T22" fmla="*/ 63 w 603"/>
                  <a:gd name="T23" fmla="*/ 198 h 275"/>
                  <a:gd name="T24" fmla="*/ 105 w 603"/>
                  <a:gd name="T25" fmla="*/ 207 h 275"/>
                  <a:gd name="T26" fmla="*/ 162 w 603"/>
                  <a:gd name="T27" fmla="*/ 216 h 275"/>
                  <a:gd name="T28" fmla="*/ 240 w 603"/>
                  <a:gd name="T29" fmla="*/ 225 h 275"/>
                  <a:gd name="T30" fmla="*/ 323 w 603"/>
                  <a:gd name="T31" fmla="*/ 231 h 275"/>
                  <a:gd name="T32" fmla="*/ 428 w 603"/>
                  <a:gd name="T33" fmla="*/ 234 h 275"/>
                  <a:gd name="T34" fmla="*/ 428 w 603"/>
                  <a:gd name="T35" fmla="*/ 274 h 275"/>
                  <a:gd name="T36" fmla="*/ 602 w 603"/>
                  <a:gd name="T37" fmla="*/ 163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03" h="275">
                    <a:moveTo>
                      <a:pt x="602" y="163"/>
                    </a:moveTo>
                    <a:lnTo>
                      <a:pt x="428" y="47"/>
                    </a:lnTo>
                    <a:lnTo>
                      <a:pt x="428" y="79"/>
                    </a:lnTo>
                    <a:lnTo>
                      <a:pt x="330" y="75"/>
                    </a:lnTo>
                    <a:lnTo>
                      <a:pt x="215" y="66"/>
                    </a:lnTo>
                    <a:lnTo>
                      <a:pt x="102" y="51"/>
                    </a:lnTo>
                    <a:lnTo>
                      <a:pt x="47" y="39"/>
                    </a:lnTo>
                    <a:lnTo>
                      <a:pt x="16" y="26"/>
                    </a:lnTo>
                    <a:lnTo>
                      <a:pt x="0" y="0"/>
                    </a:lnTo>
                    <a:lnTo>
                      <a:pt x="0" y="161"/>
                    </a:lnTo>
                    <a:lnTo>
                      <a:pt x="21" y="182"/>
                    </a:lnTo>
                    <a:lnTo>
                      <a:pt x="63" y="198"/>
                    </a:lnTo>
                    <a:lnTo>
                      <a:pt x="105" y="207"/>
                    </a:lnTo>
                    <a:lnTo>
                      <a:pt x="162" y="216"/>
                    </a:lnTo>
                    <a:lnTo>
                      <a:pt x="240" y="225"/>
                    </a:lnTo>
                    <a:lnTo>
                      <a:pt x="323" y="231"/>
                    </a:lnTo>
                    <a:lnTo>
                      <a:pt x="428" y="234"/>
                    </a:lnTo>
                    <a:lnTo>
                      <a:pt x="428" y="274"/>
                    </a:lnTo>
                    <a:lnTo>
                      <a:pt x="602" y="163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09746" name="Text Box 1522"/>
            <p:cNvSpPr txBox="1">
              <a:spLocks noChangeArrowheads="1"/>
            </p:cNvSpPr>
            <p:nvPr/>
          </p:nvSpPr>
          <p:spPr bwMode="auto">
            <a:xfrm>
              <a:off x="680" y="1856"/>
              <a:ext cx="2218" cy="349"/>
            </a:xfrm>
            <a:prstGeom prst="rect">
              <a:avLst/>
            </a:prstGeom>
            <a:solidFill>
              <a:srgbClr val="FFFF99"/>
            </a:solidFill>
            <a:ln w="349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fr-FR" sz="2800">
                  <a:solidFill>
                    <a:schemeClr val="tx1"/>
                  </a:solidFill>
                </a:rPr>
                <a:t>Réglage diminution</a:t>
              </a:r>
            </a:p>
          </p:txBody>
        </p:sp>
      </p:grpSp>
      <p:grpSp>
        <p:nvGrpSpPr>
          <p:cNvPr id="309752" name="Group 1528"/>
          <p:cNvGrpSpPr>
            <a:grpSpLocks/>
          </p:cNvGrpSpPr>
          <p:nvPr/>
        </p:nvGrpSpPr>
        <p:grpSpPr bwMode="auto">
          <a:xfrm>
            <a:off x="1093788" y="1533525"/>
            <a:ext cx="7361237" cy="4748213"/>
            <a:chOff x="689" y="966"/>
            <a:chExt cx="4637" cy="2991"/>
          </a:xfrm>
        </p:grpSpPr>
        <p:grpSp>
          <p:nvGrpSpPr>
            <p:cNvPr id="309292" name="Group 1068"/>
            <p:cNvGrpSpPr>
              <a:grpSpLocks/>
            </p:cNvGrpSpPr>
            <p:nvPr/>
          </p:nvGrpSpPr>
          <p:grpSpPr bwMode="auto">
            <a:xfrm>
              <a:off x="2849" y="966"/>
              <a:ext cx="2477" cy="2991"/>
              <a:chOff x="337" y="842"/>
              <a:chExt cx="2477" cy="2991"/>
            </a:xfrm>
          </p:grpSpPr>
          <p:sp>
            <p:nvSpPr>
              <p:cNvPr id="309072" name="Rectangle 848"/>
              <p:cNvSpPr>
                <a:spLocks noChangeArrowheads="1"/>
              </p:cNvSpPr>
              <p:nvPr/>
            </p:nvSpPr>
            <p:spPr bwMode="auto">
              <a:xfrm>
                <a:off x="1360" y="908"/>
                <a:ext cx="70" cy="165"/>
              </a:xfrm>
              <a:prstGeom prst="rect">
                <a:avLst/>
              </a:prstGeom>
              <a:gradFill rotWithShape="0">
                <a:gsLst>
                  <a:gs pos="0">
                    <a:srgbClr val="CBCBCB">
                      <a:gamma/>
                      <a:shade val="29804"/>
                      <a:invGamma/>
                    </a:srgbClr>
                  </a:gs>
                  <a:gs pos="50000">
                    <a:srgbClr val="CBCBCB"/>
                  </a:gs>
                  <a:gs pos="100000">
                    <a:srgbClr val="CBCBCB">
                      <a:gamma/>
                      <a:shade val="29804"/>
                      <a:invGamma/>
                    </a:srgbClr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9073" name="Rectangle 849"/>
              <p:cNvSpPr>
                <a:spLocks noChangeArrowheads="1"/>
              </p:cNvSpPr>
              <p:nvPr/>
            </p:nvSpPr>
            <p:spPr bwMode="auto">
              <a:xfrm>
                <a:off x="1537" y="908"/>
                <a:ext cx="78" cy="167"/>
              </a:xfrm>
              <a:prstGeom prst="rect">
                <a:avLst/>
              </a:prstGeom>
              <a:gradFill rotWithShape="0">
                <a:gsLst>
                  <a:gs pos="0">
                    <a:srgbClr val="CBCBCB">
                      <a:gamma/>
                      <a:shade val="29804"/>
                      <a:invGamma/>
                    </a:srgbClr>
                  </a:gs>
                  <a:gs pos="50000">
                    <a:srgbClr val="CBCBCB"/>
                  </a:gs>
                  <a:gs pos="100000">
                    <a:srgbClr val="CBCBCB">
                      <a:gamma/>
                      <a:shade val="29804"/>
                      <a:invGamma/>
                    </a:srgbClr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9074" name="Rectangle 850"/>
              <p:cNvSpPr>
                <a:spLocks noChangeArrowheads="1"/>
              </p:cNvSpPr>
              <p:nvPr/>
            </p:nvSpPr>
            <p:spPr bwMode="auto">
              <a:xfrm>
                <a:off x="1438" y="908"/>
                <a:ext cx="91" cy="99"/>
              </a:xfrm>
              <a:prstGeom prst="rect">
                <a:avLst/>
              </a:prstGeom>
              <a:gradFill rotWithShape="0">
                <a:gsLst>
                  <a:gs pos="0">
                    <a:srgbClr val="CBCBCB">
                      <a:gamma/>
                      <a:shade val="29804"/>
                      <a:invGamma/>
                    </a:srgbClr>
                  </a:gs>
                  <a:gs pos="50000">
                    <a:srgbClr val="CBCBCB"/>
                  </a:gs>
                  <a:gs pos="100000">
                    <a:srgbClr val="CBCBCB">
                      <a:gamma/>
                      <a:shade val="29804"/>
                      <a:invGamma/>
                    </a:srgbClr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grpSp>
            <p:nvGrpSpPr>
              <p:cNvPr id="309075" name="Group 851"/>
              <p:cNvGrpSpPr>
                <a:grpSpLocks/>
              </p:cNvGrpSpPr>
              <p:nvPr/>
            </p:nvGrpSpPr>
            <p:grpSpPr bwMode="auto">
              <a:xfrm>
                <a:off x="1120" y="1040"/>
                <a:ext cx="105" cy="85"/>
                <a:chOff x="1120" y="1040"/>
                <a:chExt cx="105" cy="85"/>
              </a:xfrm>
            </p:grpSpPr>
            <p:sp>
              <p:nvSpPr>
                <p:cNvPr id="309076" name="Rectangle 852"/>
                <p:cNvSpPr>
                  <a:spLocks noChangeArrowheads="1"/>
                </p:cNvSpPr>
                <p:nvPr/>
              </p:nvSpPr>
              <p:spPr bwMode="auto">
                <a:xfrm>
                  <a:off x="1198" y="1040"/>
                  <a:ext cx="27" cy="85"/>
                </a:xfrm>
                <a:prstGeom prst="rect">
                  <a:avLst/>
                </a:prstGeom>
                <a:solidFill>
                  <a:srgbClr val="969696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9077" name="Rectangle 853"/>
                <p:cNvSpPr>
                  <a:spLocks noChangeArrowheads="1"/>
                </p:cNvSpPr>
                <p:nvPr/>
              </p:nvSpPr>
              <p:spPr bwMode="auto">
                <a:xfrm>
                  <a:off x="1174" y="1040"/>
                  <a:ext cx="27" cy="85"/>
                </a:xfrm>
                <a:prstGeom prst="rect">
                  <a:avLst/>
                </a:prstGeom>
                <a:solidFill>
                  <a:srgbClr val="969696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9078" name="Rectangle 854"/>
                <p:cNvSpPr>
                  <a:spLocks noChangeArrowheads="1"/>
                </p:cNvSpPr>
                <p:nvPr/>
              </p:nvSpPr>
              <p:spPr bwMode="auto">
                <a:xfrm>
                  <a:off x="1152" y="1040"/>
                  <a:ext cx="27" cy="85"/>
                </a:xfrm>
                <a:prstGeom prst="rect">
                  <a:avLst/>
                </a:prstGeom>
                <a:solidFill>
                  <a:srgbClr val="969696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9079" name="Rectangle 855"/>
                <p:cNvSpPr>
                  <a:spLocks noChangeArrowheads="1"/>
                </p:cNvSpPr>
                <p:nvPr/>
              </p:nvSpPr>
              <p:spPr bwMode="auto">
                <a:xfrm>
                  <a:off x="1134" y="1040"/>
                  <a:ext cx="27" cy="85"/>
                </a:xfrm>
                <a:prstGeom prst="rect">
                  <a:avLst/>
                </a:prstGeom>
                <a:solidFill>
                  <a:srgbClr val="969696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9080" name="Rectangle 856"/>
                <p:cNvSpPr>
                  <a:spLocks noChangeArrowheads="1"/>
                </p:cNvSpPr>
                <p:nvPr/>
              </p:nvSpPr>
              <p:spPr bwMode="auto">
                <a:xfrm>
                  <a:off x="1120" y="1040"/>
                  <a:ext cx="27" cy="85"/>
                </a:xfrm>
                <a:prstGeom prst="rect">
                  <a:avLst/>
                </a:prstGeom>
                <a:solidFill>
                  <a:srgbClr val="969696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309081" name="Group 857"/>
              <p:cNvGrpSpPr>
                <a:grpSpLocks/>
              </p:cNvGrpSpPr>
              <p:nvPr/>
            </p:nvGrpSpPr>
            <p:grpSpPr bwMode="auto">
              <a:xfrm>
                <a:off x="1747" y="1040"/>
                <a:ext cx="105" cy="85"/>
                <a:chOff x="1747" y="1040"/>
                <a:chExt cx="105" cy="85"/>
              </a:xfrm>
            </p:grpSpPr>
            <p:sp>
              <p:nvSpPr>
                <p:cNvPr id="309082" name="Rectangle 858"/>
                <p:cNvSpPr>
                  <a:spLocks noChangeArrowheads="1"/>
                </p:cNvSpPr>
                <p:nvPr/>
              </p:nvSpPr>
              <p:spPr bwMode="auto">
                <a:xfrm>
                  <a:off x="1747" y="1040"/>
                  <a:ext cx="27" cy="85"/>
                </a:xfrm>
                <a:prstGeom prst="rect">
                  <a:avLst/>
                </a:prstGeom>
                <a:solidFill>
                  <a:srgbClr val="969696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9083" name="Rectangle 859"/>
                <p:cNvSpPr>
                  <a:spLocks noChangeArrowheads="1"/>
                </p:cNvSpPr>
                <p:nvPr/>
              </p:nvSpPr>
              <p:spPr bwMode="auto">
                <a:xfrm>
                  <a:off x="1771" y="1040"/>
                  <a:ext cx="27" cy="85"/>
                </a:xfrm>
                <a:prstGeom prst="rect">
                  <a:avLst/>
                </a:prstGeom>
                <a:solidFill>
                  <a:srgbClr val="969696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9084" name="Rectangle 860"/>
                <p:cNvSpPr>
                  <a:spLocks noChangeArrowheads="1"/>
                </p:cNvSpPr>
                <p:nvPr/>
              </p:nvSpPr>
              <p:spPr bwMode="auto">
                <a:xfrm>
                  <a:off x="1793" y="1040"/>
                  <a:ext cx="27" cy="85"/>
                </a:xfrm>
                <a:prstGeom prst="rect">
                  <a:avLst/>
                </a:prstGeom>
                <a:solidFill>
                  <a:srgbClr val="969696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9085" name="Rectangle 861"/>
                <p:cNvSpPr>
                  <a:spLocks noChangeArrowheads="1"/>
                </p:cNvSpPr>
                <p:nvPr/>
              </p:nvSpPr>
              <p:spPr bwMode="auto">
                <a:xfrm>
                  <a:off x="1811" y="1040"/>
                  <a:ext cx="27" cy="85"/>
                </a:xfrm>
                <a:prstGeom prst="rect">
                  <a:avLst/>
                </a:prstGeom>
                <a:solidFill>
                  <a:srgbClr val="969696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9086" name="Rectangle 862"/>
                <p:cNvSpPr>
                  <a:spLocks noChangeArrowheads="1"/>
                </p:cNvSpPr>
                <p:nvPr/>
              </p:nvSpPr>
              <p:spPr bwMode="auto">
                <a:xfrm>
                  <a:off x="1825" y="1040"/>
                  <a:ext cx="27" cy="85"/>
                </a:xfrm>
                <a:prstGeom prst="rect">
                  <a:avLst/>
                </a:prstGeom>
                <a:solidFill>
                  <a:srgbClr val="969696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309087" name="Freeform 863"/>
              <p:cNvSpPr>
                <a:spLocks/>
              </p:cNvSpPr>
              <p:nvPr/>
            </p:nvSpPr>
            <p:spPr bwMode="auto">
              <a:xfrm>
                <a:off x="1020" y="1333"/>
                <a:ext cx="962" cy="1207"/>
              </a:xfrm>
              <a:custGeom>
                <a:avLst/>
                <a:gdLst>
                  <a:gd name="T0" fmla="*/ 100 w 962"/>
                  <a:gd name="T1" fmla="*/ 56 h 1207"/>
                  <a:gd name="T2" fmla="*/ 94 w 962"/>
                  <a:gd name="T3" fmla="*/ 761 h 1207"/>
                  <a:gd name="T4" fmla="*/ 5 w 962"/>
                  <a:gd name="T5" fmla="*/ 761 h 1207"/>
                  <a:gd name="T6" fmla="*/ 0 w 962"/>
                  <a:gd name="T7" fmla="*/ 1195 h 1207"/>
                  <a:gd name="T8" fmla="*/ 117 w 962"/>
                  <a:gd name="T9" fmla="*/ 1180 h 1207"/>
                  <a:gd name="T10" fmla="*/ 357 w 962"/>
                  <a:gd name="T11" fmla="*/ 1187 h 1207"/>
                  <a:gd name="T12" fmla="*/ 414 w 962"/>
                  <a:gd name="T13" fmla="*/ 1148 h 1207"/>
                  <a:gd name="T14" fmla="*/ 514 w 962"/>
                  <a:gd name="T15" fmla="*/ 1145 h 1207"/>
                  <a:gd name="T16" fmla="*/ 586 w 962"/>
                  <a:gd name="T17" fmla="*/ 1186 h 1207"/>
                  <a:gd name="T18" fmla="*/ 822 w 962"/>
                  <a:gd name="T19" fmla="*/ 1190 h 1207"/>
                  <a:gd name="T20" fmla="*/ 961 w 962"/>
                  <a:gd name="T21" fmla="*/ 1206 h 1207"/>
                  <a:gd name="T22" fmla="*/ 933 w 962"/>
                  <a:gd name="T23" fmla="*/ 623 h 1207"/>
                  <a:gd name="T24" fmla="*/ 855 w 962"/>
                  <a:gd name="T25" fmla="*/ 611 h 1207"/>
                  <a:gd name="T26" fmla="*/ 844 w 962"/>
                  <a:gd name="T27" fmla="*/ 0 h 1207"/>
                  <a:gd name="T28" fmla="*/ 100 w 962"/>
                  <a:gd name="T29" fmla="*/ 12 h 1207"/>
                  <a:gd name="T30" fmla="*/ 100 w 962"/>
                  <a:gd name="T31" fmla="*/ 100 h 1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62" h="1207">
                    <a:moveTo>
                      <a:pt x="100" y="56"/>
                    </a:moveTo>
                    <a:lnTo>
                      <a:pt x="94" y="761"/>
                    </a:lnTo>
                    <a:lnTo>
                      <a:pt x="5" y="761"/>
                    </a:lnTo>
                    <a:lnTo>
                      <a:pt x="0" y="1195"/>
                    </a:lnTo>
                    <a:lnTo>
                      <a:pt x="117" y="1180"/>
                    </a:lnTo>
                    <a:lnTo>
                      <a:pt x="357" y="1187"/>
                    </a:lnTo>
                    <a:lnTo>
                      <a:pt x="414" y="1148"/>
                    </a:lnTo>
                    <a:lnTo>
                      <a:pt x="514" y="1145"/>
                    </a:lnTo>
                    <a:lnTo>
                      <a:pt x="586" y="1186"/>
                    </a:lnTo>
                    <a:lnTo>
                      <a:pt x="822" y="1190"/>
                    </a:lnTo>
                    <a:lnTo>
                      <a:pt x="961" y="1206"/>
                    </a:lnTo>
                    <a:lnTo>
                      <a:pt x="933" y="623"/>
                    </a:lnTo>
                    <a:lnTo>
                      <a:pt x="855" y="611"/>
                    </a:lnTo>
                    <a:lnTo>
                      <a:pt x="844" y="0"/>
                    </a:lnTo>
                    <a:lnTo>
                      <a:pt x="100" y="12"/>
                    </a:lnTo>
                    <a:lnTo>
                      <a:pt x="100" y="100"/>
                    </a:lnTo>
                  </a:path>
                </a:pathLst>
              </a:custGeom>
              <a:solidFill>
                <a:srgbClr val="CCEC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088" name="Freeform 864"/>
              <p:cNvSpPr>
                <a:spLocks/>
              </p:cNvSpPr>
              <p:nvPr/>
            </p:nvSpPr>
            <p:spPr bwMode="auto">
              <a:xfrm>
                <a:off x="1243" y="1438"/>
                <a:ext cx="487" cy="48"/>
              </a:xfrm>
              <a:custGeom>
                <a:avLst/>
                <a:gdLst>
                  <a:gd name="T0" fmla="*/ 486 w 487"/>
                  <a:gd name="T1" fmla="*/ 47 h 48"/>
                  <a:gd name="T2" fmla="*/ 486 w 487"/>
                  <a:gd name="T3" fmla="*/ 0 h 48"/>
                  <a:gd name="T4" fmla="*/ 0 w 487"/>
                  <a:gd name="T5" fmla="*/ 0 h 48"/>
                  <a:gd name="T6" fmla="*/ 0 w 487"/>
                  <a:gd name="T7" fmla="*/ 47 h 48"/>
                  <a:gd name="T8" fmla="*/ 486 w 487"/>
                  <a:gd name="T9" fmla="*/ 4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48">
                    <a:moveTo>
                      <a:pt x="486" y="47"/>
                    </a:moveTo>
                    <a:lnTo>
                      <a:pt x="486" y="0"/>
                    </a:lnTo>
                    <a:lnTo>
                      <a:pt x="0" y="0"/>
                    </a:lnTo>
                    <a:lnTo>
                      <a:pt x="0" y="47"/>
                    </a:lnTo>
                    <a:lnTo>
                      <a:pt x="486" y="47"/>
                    </a:lnTo>
                  </a:path>
                </a:pathLst>
              </a:custGeom>
              <a:gradFill rotWithShape="0">
                <a:gsLst>
                  <a:gs pos="0">
                    <a:srgbClr val="B2B2B2">
                      <a:gamma/>
                      <a:shade val="40000"/>
                      <a:invGamma/>
                    </a:srgbClr>
                  </a:gs>
                  <a:gs pos="50000">
                    <a:srgbClr val="B2B2B2"/>
                  </a:gs>
                  <a:gs pos="100000">
                    <a:srgbClr val="B2B2B2">
                      <a:gamma/>
                      <a:shade val="40000"/>
                      <a:invGamma/>
                    </a:srgbClr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089" name="Freeform 865"/>
              <p:cNvSpPr>
                <a:spLocks/>
              </p:cNvSpPr>
              <p:nvPr/>
            </p:nvSpPr>
            <p:spPr bwMode="auto">
              <a:xfrm>
                <a:off x="1265" y="1412"/>
                <a:ext cx="88" cy="27"/>
              </a:xfrm>
              <a:custGeom>
                <a:avLst/>
                <a:gdLst>
                  <a:gd name="T0" fmla="*/ 87 w 88"/>
                  <a:gd name="T1" fmla="*/ 26 h 27"/>
                  <a:gd name="T2" fmla="*/ 87 w 88"/>
                  <a:gd name="T3" fmla="*/ 0 h 27"/>
                  <a:gd name="T4" fmla="*/ 0 w 88"/>
                  <a:gd name="T5" fmla="*/ 0 h 27"/>
                  <a:gd name="T6" fmla="*/ 0 w 88"/>
                  <a:gd name="T7" fmla="*/ 26 h 27"/>
                  <a:gd name="T8" fmla="*/ 87 w 88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27">
                    <a:moveTo>
                      <a:pt x="87" y="26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6"/>
                    </a:lnTo>
                    <a:lnTo>
                      <a:pt x="87" y="26"/>
                    </a:lnTo>
                  </a:path>
                </a:pathLst>
              </a:custGeom>
              <a:solidFill>
                <a:srgbClr val="FF9F7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090" name="Freeform 866"/>
              <p:cNvSpPr>
                <a:spLocks/>
              </p:cNvSpPr>
              <p:nvPr/>
            </p:nvSpPr>
            <p:spPr bwMode="auto">
              <a:xfrm>
                <a:off x="1621" y="1412"/>
                <a:ext cx="87" cy="27"/>
              </a:xfrm>
              <a:custGeom>
                <a:avLst/>
                <a:gdLst>
                  <a:gd name="T0" fmla="*/ 0 w 87"/>
                  <a:gd name="T1" fmla="*/ 26 h 27"/>
                  <a:gd name="T2" fmla="*/ 0 w 87"/>
                  <a:gd name="T3" fmla="*/ 0 h 27"/>
                  <a:gd name="T4" fmla="*/ 86 w 87"/>
                  <a:gd name="T5" fmla="*/ 0 h 27"/>
                  <a:gd name="T6" fmla="*/ 86 w 87"/>
                  <a:gd name="T7" fmla="*/ 26 h 27"/>
                  <a:gd name="T8" fmla="*/ 0 w 87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27">
                    <a:moveTo>
                      <a:pt x="0" y="26"/>
                    </a:moveTo>
                    <a:lnTo>
                      <a:pt x="0" y="0"/>
                    </a:lnTo>
                    <a:lnTo>
                      <a:pt x="86" y="0"/>
                    </a:lnTo>
                    <a:lnTo>
                      <a:pt x="86" y="26"/>
                    </a:lnTo>
                    <a:lnTo>
                      <a:pt x="0" y="26"/>
                    </a:lnTo>
                  </a:path>
                </a:pathLst>
              </a:custGeom>
              <a:solidFill>
                <a:srgbClr val="FF9F7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09091" name="Group 867"/>
              <p:cNvGrpSpPr>
                <a:grpSpLocks/>
              </p:cNvGrpSpPr>
              <p:nvPr/>
            </p:nvGrpSpPr>
            <p:grpSpPr bwMode="auto">
              <a:xfrm>
                <a:off x="1214" y="2219"/>
                <a:ext cx="544" cy="149"/>
                <a:chOff x="1214" y="2219"/>
                <a:chExt cx="544" cy="149"/>
              </a:xfrm>
            </p:grpSpPr>
            <p:sp>
              <p:nvSpPr>
                <p:cNvPr id="309092" name="Freeform 868"/>
                <p:cNvSpPr>
                  <a:spLocks/>
                </p:cNvSpPr>
                <p:nvPr/>
              </p:nvSpPr>
              <p:spPr bwMode="auto">
                <a:xfrm>
                  <a:off x="1261" y="2223"/>
                  <a:ext cx="464" cy="137"/>
                </a:xfrm>
                <a:custGeom>
                  <a:avLst/>
                  <a:gdLst>
                    <a:gd name="T0" fmla="*/ 0 w 464"/>
                    <a:gd name="T1" fmla="*/ 42 h 137"/>
                    <a:gd name="T2" fmla="*/ 452 w 464"/>
                    <a:gd name="T3" fmla="*/ 0 h 137"/>
                    <a:gd name="T4" fmla="*/ 463 w 464"/>
                    <a:gd name="T5" fmla="*/ 92 h 137"/>
                    <a:gd name="T6" fmla="*/ 12 w 464"/>
                    <a:gd name="T7" fmla="*/ 136 h 137"/>
                    <a:gd name="T8" fmla="*/ 0 w 464"/>
                    <a:gd name="T9" fmla="*/ 42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4" h="137">
                      <a:moveTo>
                        <a:pt x="0" y="42"/>
                      </a:moveTo>
                      <a:lnTo>
                        <a:pt x="452" y="0"/>
                      </a:lnTo>
                      <a:lnTo>
                        <a:pt x="463" y="92"/>
                      </a:lnTo>
                      <a:lnTo>
                        <a:pt x="12" y="136"/>
                      </a:lnTo>
                      <a:lnTo>
                        <a:pt x="0" y="42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>
                        <a:gamma/>
                        <a:shade val="69804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69804"/>
                        <a:invGamma/>
                      </a:schemeClr>
                    </a:gs>
                  </a:gsLst>
                  <a:lin ang="0" scaled="1"/>
                </a:gra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9093" name="Freeform 869"/>
                <p:cNvSpPr>
                  <a:spLocks/>
                </p:cNvSpPr>
                <p:nvPr/>
              </p:nvSpPr>
              <p:spPr bwMode="auto">
                <a:xfrm>
                  <a:off x="1214" y="2266"/>
                  <a:ext cx="101" cy="102"/>
                </a:xfrm>
                <a:custGeom>
                  <a:avLst/>
                  <a:gdLst>
                    <a:gd name="T0" fmla="*/ 50 w 101"/>
                    <a:gd name="T1" fmla="*/ 101 h 102"/>
                    <a:gd name="T2" fmla="*/ 85 w 101"/>
                    <a:gd name="T3" fmla="*/ 86 h 102"/>
                    <a:gd name="T4" fmla="*/ 100 w 101"/>
                    <a:gd name="T5" fmla="*/ 50 h 102"/>
                    <a:gd name="T6" fmla="*/ 96 w 101"/>
                    <a:gd name="T7" fmla="*/ 31 h 102"/>
                    <a:gd name="T8" fmla="*/ 86 w 101"/>
                    <a:gd name="T9" fmla="*/ 15 h 102"/>
                    <a:gd name="T10" fmla="*/ 50 w 101"/>
                    <a:gd name="T11" fmla="*/ 0 h 102"/>
                    <a:gd name="T12" fmla="*/ 31 w 101"/>
                    <a:gd name="T13" fmla="*/ 4 h 102"/>
                    <a:gd name="T14" fmla="*/ 15 w 101"/>
                    <a:gd name="T15" fmla="*/ 15 h 102"/>
                    <a:gd name="T16" fmla="*/ 0 w 101"/>
                    <a:gd name="T17" fmla="*/ 50 h 102"/>
                    <a:gd name="T18" fmla="*/ 15 w 101"/>
                    <a:gd name="T19" fmla="*/ 86 h 102"/>
                    <a:gd name="T20" fmla="*/ 50 w 101"/>
                    <a:gd name="T2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01" h="102">
                      <a:moveTo>
                        <a:pt x="50" y="101"/>
                      </a:moveTo>
                      <a:lnTo>
                        <a:pt x="85" y="86"/>
                      </a:lnTo>
                      <a:lnTo>
                        <a:pt x="100" y="50"/>
                      </a:lnTo>
                      <a:lnTo>
                        <a:pt x="96" y="31"/>
                      </a:lnTo>
                      <a:lnTo>
                        <a:pt x="86" y="15"/>
                      </a:lnTo>
                      <a:lnTo>
                        <a:pt x="50" y="0"/>
                      </a:lnTo>
                      <a:lnTo>
                        <a:pt x="31" y="4"/>
                      </a:lnTo>
                      <a:lnTo>
                        <a:pt x="15" y="15"/>
                      </a:lnTo>
                      <a:lnTo>
                        <a:pt x="0" y="50"/>
                      </a:lnTo>
                      <a:lnTo>
                        <a:pt x="15" y="86"/>
                      </a:lnTo>
                      <a:lnTo>
                        <a:pt x="50" y="101"/>
                      </a:lnTo>
                    </a:path>
                  </a:pathLst>
                </a:custGeom>
                <a:solidFill>
                  <a:schemeClr val="hlink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9094" name="Freeform 870"/>
                <p:cNvSpPr>
                  <a:spLocks/>
                </p:cNvSpPr>
                <p:nvPr/>
              </p:nvSpPr>
              <p:spPr bwMode="auto">
                <a:xfrm>
                  <a:off x="1658" y="2219"/>
                  <a:ext cx="100" cy="102"/>
                </a:xfrm>
                <a:custGeom>
                  <a:avLst/>
                  <a:gdLst>
                    <a:gd name="T0" fmla="*/ 50 w 100"/>
                    <a:gd name="T1" fmla="*/ 101 h 102"/>
                    <a:gd name="T2" fmla="*/ 15 w 100"/>
                    <a:gd name="T3" fmla="*/ 86 h 102"/>
                    <a:gd name="T4" fmla="*/ 0 w 100"/>
                    <a:gd name="T5" fmla="*/ 50 h 102"/>
                    <a:gd name="T6" fmla="*/ 14 w 100"/>
                    <a:gd name="T7" fmla="*/ 15 h 102"/>
                    <a:gd name="T8" fmla="*/ 50 w 100"/>
                    <a:gd name="T9" fmla="*/ 0 h 102"/>
                    <a:gd name="T10" fmla="*/ 69 w 100"/>
                    <a:gd name="T11" fmla="*/ 4 h 102"/>
                    <a:gd name="T12" fmla="*/ 85 w 100"/>
                    <a:gd name="T13" fmla="*/ 15 h 102"/>
                    <a:gd name="T14" fmla="*/ 99 w 100"/>
                    <a:gd name="T15" fmla="*/ 50 h 102"/>
                    <a:gd name="T16" fmla="*/ 96 w 100"/>
                    <a:gd name="T17" fmla="*/ 69 h 102"/>
                    <a:gd name="T18" fmla="*/ 85 w 100"/>
                    <a:gd name="T19" fmla="*/ 86 h 102"/>
                    <a:gd name="T20" fmla="*/ 50 w 100"/>
                    <a:gd name="T2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00" h="102">
                      <a:moveTo>
                        <a:pt x="50" y="101"/>
                      </a:moveTo>
                      <a:lnTo>
                        <a:pt x="15" y="86"/>
                      </a:lnTo>
                      <a:lnTo>
                        <a:pt x="0" y="50"/>
                      </a:lnTo>
                      <a:lnTo>
                        <a:pt x="14" y="15"/>
                      </a:lnTo>
                      <a:lnTo>
                        <a:pt x="50" y="0"/>
                      </a:lnTo>
                      <a:lnTo>
                        <a:pt x="69" y="4"/>
                      </a:lnTo>
                      <a:lnTo>
                        <a:pt x="85" y="15"/>
                      </a:lnTo>
                      <a:lnTo>
                        <a:pt x="99" y="50"/>
                      </a:lnTo>
                      <a:lnTo>
                        <a:pt x="96" y="69"/>
                      </a:lnTo>
                      <a:lnTo>
                        <a:pt x="85" y="86"/>
                      </a:lnTo>
                      <a:lnTo>
                        <a:pt x="50" y="101"/>
                      </a:lnTo>
                    </a:path>
                  </a:pathLst>
                </a:custGeom>
                <a:solidFill>
                  <a:schemeClr val="hlink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309095" name="Group 871"/>
              <p:cNvGrpSpPr>
                <a:grpSpLocks/>
              </p:cNvGrpSpPr>
              <p:nvPr/>
            </p:nvGrpSpPr>
            <p:grpSpPr bwMode="auto">
              <a:xfrm>
                <a:off x="1214" y="2079"/>
                <a:ext cx="544" cy="148"/>
                <a:chOff x="1214" y="2079"/>
                <a:chExt cx="544" cy="148"/>
              </a:xfrm>
            </p:grpSpPr>
            <p:sp>
              <p:nvSpPr>
                <p:cNvPr id="309096" name="Freeform 872"/>
                <p:cNvSpPr>
                  <a:spLocks/>
                </p:cNvSpPr>
                <p:nvPr/>
              </p:nvSpPr>
              <p:spPr bwMode="auto">
                <a:xfrm>
                  <a:off x="1254" y="2082"/>
                  <a:ext cx="464" cy="137"/>
                </a:xfrm>
                <a:custGeom>
                  <a:avLst/>
                  <a:gdLst>
                    <a:gd name="T0" fmla="*/ 0 w 464"/>
                    <a:gd name="T1" fmla="*/ 42 h 137"/>
                    <a:gd name="T2" fmla="*/ 452 w 464"/>
                    <a:gd name="T3" fmla="*/ 0 h 137"/>
                    <a:gd name="T4" fmla="*/ 463 w 464"/>
                    <a:gd name="T5" fmla="*/ 92 h 137"/>
                    <a:gd name="T6" fmla="*/ 12 w 464"/>
                    <a:gd name="T7" fmla="*/ 136 h 137"/>
                    <a:gd name="T8" fmla="*/ 0 w 464"/>
                    <a:gd name="T9" fmla="*/ 42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4" h="137">
                      <a:moveTo>
                        <a:pt x="0" y="42"/>
                      </a:moveTo>
                      <a:lnTo>
                        <a:pt x="452" y="0"/>
                      </a:lnTo>
                      <a:lnTo>
                        <a:pt x="463" y="92"/>
                      </a:lnTo>
                      <a:lnTo>
                        <a:pt x="12" y="136"/>
                      </a:lnTo>
                      <a:lnTo>
                        <a:pt x="0" y="42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>
                        <a:gamma/>
                        <a:shade val="69804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69804"/>
                        <a:invGamma/>
                      </a:schemeClr>
                    </a:gs>
                  </a:gsLst>
                  <a:lin ang="0" scaled="1"/>
                </a:gra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9097" name="Freeform 873"/>
                <p:cNvSpPr>
                  <a:spLocks/>
                </p:cNvSpPr>
                <p:nvPr/>
              </p:nvSpPr>
              <p:spPr bwMode="auto">
                <a:xfrm>
                  <a:off x="1214" y="2126"/>
                  <a:ext cx="101" cy="101"/>
                </a:xfrm>
                <a:custGeom>
                  <a:avLst/>
                  <a:gdLst>
                    <a:gd name="T0" fmla="*/ 50 w 101"/>
                    <a:gd name="T1" fmla="*/ 100 h 101"/>
                    <a:gd name="T2" fmla="*/ 85 w 101"/>
                    <a:gd name="T3" fmla="*/ 86 h 101"/>
                    <a:gd name="T4" fmla="*/ 100 w 101"/>
                    <a:gd name="T5" fmla="*/ 50 h 101"/>
                    <a:gd name="T6" fmla="*/ 96 w 101"/>
                    <a:gd name="T7" fmla="*/ 31 h 101"/>
                    <a:gd name="T8" fmla="*/ 86 w 101"/>
                    <a:gd name="T9" fmla="*/ 15 h 101"/>
                    <a:gd name="T10" fmla="*/ 50 w 101"/>
                    <a:gd name="T11" fmla="*/ 0 h 101"/>
                    <a:gd name="T12" fmla="*/ 31 w 101"/>
                    <a:gd name="T13" fmla="*/ 4 h 101"/>
                    <a:gd name="T14" fmla="*/ 15 w 101"/>
                    <a:gd name="T15" fmla="*/ 14 h 101"/>
                    <a:gd name="T16" fmla="*/ 0 w 101"/>
                    <a:gd name="T17" fmla="*/ 50 h 101"/>
                    <a:gd name="T18" fmla="*/ 15 w 101"/>
                    <a:gd name="T19" fmla="*/ 85 h 101"/>
                    <a:gd name="T20" fmla="*/ 50 w 101"/>
                    <a:gd name="T21" fmla="*/ 10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01" h="101">
                      <a:moveTo>
                        <a:pt x="50" y="100"/>
                      </a:moveTo>
                      <a:lnTo>
                        <a:pt x="85" y="86"/>
                      </a:lnTo>
                      <a:lnTo>
                        <a:pt x="100" y="50"/>
                      </a:lnTo>
                      <a:lnTo>
                        <a:pt x="96" y="31"/>
                      </a:lnTo>
                      <a:lnTo>
                        <a:pt x="86" y="15"/>
                      </a:lnTo>
                      <a:lnTo>
                        <a:pt x="50" y="0"/>
                      </a:lnTo>
                      <a:lnTo>
                        <a:pt x="31" y="4"/>
                      </a:lnTo>
                      <a:lnTo>
                        <a:pt x="15" y="14"/>
                      </a:lnTo>
                      <a:lnTo>
                        <a:pt x="0" y="50"/>
                      </a:lnTo>
                      <a:lnTo>
                        <a:pt x="15" y="85"/>
                      </a:lnTo>
                      <a:lnTo>
                        <a:pt x="50" y="100"/>
                      </a:lnTo>
                    </a:path>
                  </a:pathLst>
                </a:custGeom>
                <a:solidFill>
                  <a:schemeClr val="hlink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9098" name="Freeform 874"/>
                <p:cNvSpPr>
                  <a:spLocks/>
                </p:cNvSpPr>
                <p:nvPr/>
              </p:nvSpPr>
              <p:spPr bwMode="auto">
                <a:xfrm>
                  <a:off x="1658" y="2079"/>
                  <a:ext cx="100" cy="101"/>
                </a:xfrm>
                <a:custGeom>
                  <a:avLst/>
                  <a:gdLst>
                    <a:gd name="T0" fmla="*/ 50 w 100"/>
                    <a:gd name="T1" fmla="*/ 100 h 101"/>
                    <a:gd name="T2" fmla="*/ 15 w 100"/>
                    <a:gd name="T3" fmla="*/ 86 h 101"/>
                    <a:gd name="T4" fmla="*/ 0 w 100"/>
                    <a:gd name="T5" fmla="*/ 50 h 101"/>
                    <a:gd name="T6" fmla="*/ 14 w 100"/>
                    <a:gd name="T7" fmla="*/ 15 h 101"/>
                    <a:gd name="T8" fmla="*/ 50 w 100"/>
                    <a:gd name="T9" fmla="*/ 0 h 101"/>
                    <a:gd name="T10" fmla="*/ 69 w 100"/>
                    <a:gd name="T11" fmla="*/ 4 h 101"/>
                    <a:gd name="T12" fmla="*/ 85 w 100"/>
                    <a:gd name="T13" fmla="*/ 14 h 101"/>
                    <a:gd name="T14" fmla="*/ 99 w 100"/>
                    <a:gd name="T15" fmla="*/ 50 h 101"/>
                    <a:gd name="T16" fmla="*/ 96 w 100"/>
                    <a:gd name="T17" fmla="*/ 69 h 101"/>
                    <a:gd name="T18" fmla="*/ 85 w 100"/>
                    <a:gd name="T19" fmla="*/ 85 h 101"/>
                    <a:gd name="T20" fmla="*/ 50 w 100"/>
                    <a:gd name="T21" fmla="*/ 10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00" h="101">
                      <a:moveTo>
                        <a:pt x="50" y="100"/>
                      </a:moveTo>
                      <a:lnTo>
                        <a:pt x="15" y="86"/>
                      </a:lnTo>
                      <a:lnTo>
                        <a:pt x="0" y="50"/>
                      </a:lnTo>
                      <a:lnTo>
                        <a:pt x="14" y="15"/>
                      </a:lnTo>
                      <a:lnTo>
                        <a:pt x="50" y="0"/>
                      </a:lnTo>
                      <a:lnTo>
                        <a:pt x="69" y="4"/>
                      </a:lnTo>
                      <a:lnTo>
                        <a:pt x="85" y="14"/>
                      </a:lnTo>
                      <a:lnTo>
                        <a:pt x="99" y="50"/>
                      </a:lnTo>
                      <a:lnTo>
                        <a:pt x="96" y="69"/>
                      </a:lnTo>
                      <a:lnTo>
                        <a:pt x="85" y="85"/>
                      </a:lnTo>
                      <a:lnTo>
                        <a:pt x="50" y="100"/>
                      </a:lnTo>
                    </a:path>
                  </a:pathLst>
                </a:custGeom>
                <a:solidFill>
                  <a:schemeClr val="hlink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309099" name="Group 875"/>
              <p:cNvGrpSpPr>
                <a:grpSpLocks/>
              </p:cNvGrpSpPr>
              <p:nvPr/>
            </p:nvGrpSpPr>
            <p:grpSpPr bwMode="auto">
              <a:xfrm>
                <a:off x="1209" y="1934"/>
                <a:ext cx="544" cy="148"/>
                <a:chOff x="1209" y="1934"/>
                <a:chExt cx="544" cy="148"/>
              </a:xfrm>
            </p:grpSpPr>
            <p:sp>
              <p:nvSpPr>
                <p:cNvPr id="309100" name="Freeform 876"/>
                <p:cNvSpPr>
                  <a:spLocks/>
                </p:cNvSpPr>
                <p:nvPr/>
              </p:nvSpPr>
              <p:spPr bwMode="auto">
                <a:xfrm>
                  <a:off x="1251" y="1939"/>
                  <a:ext cx="464" cy="137"/>
                </a:xfrm>
                <a:custGeom>
                  <a:avLst/>
                  <a:gdLst>
                    <a:gd name="T0" fmla="*/ 0 w 464"/>
                    <a:gd name="T1" fmla="*/ 42 h 137"/>
                    <a:gd name="T2" fmla="*/ 452 w 464"/>
                    <a:gd name="T3" fmla="*/ 0 h 137"/>
                    <a:gd name="T4" fmla="*/ 463 w 464"/>
                    <a:gd name="T5" fmla="*/ 92 h 137"/>
                    <a:gd name="T6" fmla="*/ 12 w 464"/>
                    <a:gd name="T7" fmla="*/ 136 h 137"/>
                    <a:gd name="T8" fmla="*/ 0 w 464"/>
                    <a:gd name="T9" fmla="*/ 42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4" h="137">
                      <a:moveTo>
                        <a:pt x="0" y="42"/>
                      </a:moveTo>
                      <a:lnTo>
                        <a:pt x="452" y="0"/>
                      </a:lnTo>
                      <a:lnTo>
                        <a:pt x="463" y="92"/>
                      </a:lnTo>
                      <a:lnTo>
                        <a:pt x="12" y="136"/>
                      </a:lnTo>
                      <a:lnTo>
                        <a:pt x="0" y="42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>
                        <a:gamma/>
                        <a:shade val="69804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69804"/>
                        <a:invGamma/>
                      </a:schemeClr>
                    </a:gs>
                  </a:gsLst>
                  <a:lin ang="0" scaled="1"/>
                </a:gra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9101" name="Freeform 877"/>
                <p:cNvSpPr>
                  <a:spLocks/>
                </p:cNvSpPr>
                <p:nvPr/>
              </p:nvSpPr>
              <p:spPr bwMode="auto">
                <a:xfrm>
                  <a:off x="1209" y="1981"/>
                  <a:ext cx="101" cy="101"/>
                </a:xfrm>
                <a:custGeom>
                  <a:avLst/>
                  <a:gdLst>
                    <a:gd name="T0" fmla="*/ 50 w 101"/>
                    <a:gd name="T1" fmla="*/ 100 h 101"/>
                    <a:gd name="T2" fmla="*/ 85 w 101"/>
                    <a:gd name="T3" fmla="*/ 86 h 101"/>
                    <a:gd name="T4" fmla="*/ 100 w 101"/>
                    <a:gd name="T5" fmla="*/ 50 h 101"/>
                    <a:gd name="T6" fmla="*/ 96 w 101"/>
                    <a:gd name="T7" fmla="*/ 31 h 101"/>
                    <a:gd name="T8" fmla="*/ 86 w 101"/>
                    <a:gd name="T9" fmla="*/ 15 h 101"/>
                    <a:gd name="T10" fmla="*/ 50 w 101"/>
                    <a:gd name="T11" fmla="*/ 0 h 101"/>
                    <a:gd name="T12" fmla="*/ 31 w 101"/>
                    <a:gd name="T13" fmla="*/ 3 h 101"/>
                    <a:gd name="T14" fmla="*/ 15 w 101"/>
                    <a:gd name="T15" fmla="*/ 14 h 101"/>
                    <a:gd name="T16" fmla="*/ 0 w 101"/>
                    <a:gd name="T17" fmla="*/ 50 h 101"/>
                    <a:gd name="T18" fmla="*/ 15 w 101"/>
                    <a:gd name="T19" fmla="*/ 85 h 101"/>
                    <a:gd name="T20" fmla="*/ 50 w 101"/>
                    <a:gd name="T21" fmla="*/ 10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01" h="101">
                      <a:moveTo>
                        <a:pt x="50" y="100"/>
                      </a:moveTo>
                      <a:lnTo>
                        <a:pt x="85" y="86"/>
                      </a:lnTo>
                      <a:lnTo>
                        <a:pt x="100" y="50"/>
                      </a:lnTo>
                      <a:lnTo>
                        <a:pt x="96" y="31"/>
                      </a:lnTo>
                      <a:lnTo>
                        <a:pt x="86" y="15"/>
                      </a:lnTo>
                      <a:lnTo>
                        <a:pt x="50" y="0"/>
                      </a:lnTo>
                      <a:lnTo>
                        <a:pt x="31" y="3"/>
                      </a:lnTo>
                      <a:lnTo>
                        <a:pt x="15" y="14"/>
                      </a:lnTo>
                      <a:lnTo>
                        <a:pt x="0" y="50"/>
                      </a:lnTo>
                      <a:lnTo>
                        <a:pt x="15" y="85"/>
                      </a:lnTo>
                      <a:lnTo>
                        <a:pt x="50" y="100"/>
                      </a:lnTo>
                    </a:path>
                  </a:pathLst>
                </a:custGeom>
                <a:solidFill>
                  <a:schemeClr val="hlink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9102" name="Freeform 878"/>
                <p:cNvSpPr>
                  <a:spLocks/>
                </p:cNvSpPr>
                <p:nvPr/>
              </p:nvSpPr>
              <p:spPr bwMode="auto">
                <a:xfrm>
                  <a:off x="1653" y="1934"/>
                  <a:ext cx="100" cy="102"/>
                </a:xfrm>
                <a:custGeom>
                  <a:avLst/>
                  <a:gdLst>
                    <a:gd name="T0" fmla="*/ 50 w 100"/>
                    <a:gd name="T1" fmla="*/ 101 h 102"/>
                    <a:gd name="T2" fmla="*/ 15 w 100"/>
                    <a:gd name="T3" fmla="*/ 86 h 102"/>
                    <a:gd name="T4" fmla="*/ 0 w 100"/>
                    <a:gd name="T5" fmla="*/ 50 h 102"/>
                    <a:gd name="T6" fmla="*/ 14 w 100"/>
                    <a:gd name="T7" fmla="*/ 15 h 102"/>
                    <a:gd name="T8" fmla="*/ 50 w 100"/>
                    <a:gd name="T9" fmla="*/ 0 h 102"/>
                    <a:gd name="T10" fmla="*/ 69 w 100"/>
                    <a:gd name="T11" fmla="*/ 4 h 102"/>
                    <a:gd name="T12" fmla="*/ 85 w 100"/>
                    <a:gd name="T13" fmla="*/ 15 h 102"/>
                    <a:gd name="T14" fmla="*/ 99 w 100"/>
                    <a:gd name="T15" fmla="*/ 50 h 102"/>
                    <a:gd name="T16" fmla="*/ 96 w 100"/>
                    <a:gd name="T17" fmla="*/ 69 h 102"/>
                    <a:gd name="T18" fmla="*/ 85 w 100"/>
                    <a:gd name="T19" fmla="*/ 86 h 102"/>
                    <a:gd name="T20" fmla="*/ 50 w 100"/>
                    <a:gd name="T2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00" h="102">
                      <a:moveTo>
                        <a:pt x="50" y="101"/>
                      </a:moveTo>
                      <a:lnTo>
                        <a:pt x="15" y="86"/>
                      </a:lnTo>
                      <a:lnTo>
                        <a:pt x="0" y="50"/>
                      </a:lnTo>
                      <a:lnTo>
                        <a:pt x="14" y="15"/>
                      </a:lnTo>
                      <a:lnTo>
                        <a:pt x="50" y="0"/>
                      </a:lnTo>
                      <a:lnTo>
                        <a:pt x="69" y="4"/>
                      </a:lnTo>
                      <a:lnTo>
                        <a:pt x="85" y="15"/>
                      </a:lnTo>
                      <a:lnTo>
                        <a:pt x="99" y="50"/>
                      </a:lnTo>
                      <a:lnTo>
                        <a:pt x="96" y="69"/>
                      </a:lnTo>
                      <a:lnTo>
                        <a:pt x="85" y="86"/>
                      </a:lnTo>
                      <a:lnTo>
                        <a:pt x="50" y="101"/>
                      </a:lnTo>
                    </a:path>
                  </a:pathLst>
                </a:custGeom>
                <a:solidFill>
                  <a:schemeClr val="hlink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309103" name="Group 879"/>
              <p:cNvGrpSpPr>
                <a:grpSpLocks/>
              </p:cNvGrpSpPr>
              <p:nvPr/>
            </p:nvGrpSpPr>
            <p:grpSpPr bwMode="auto">
              <a:xfrm>
                <a:off x="1214" y="1794"/>
                <a:ext cx="544" cy="154"/>
                <a:chOff x="1214" y="1794"/>
                <a:chExt cx="544" cy="154"/>
              </a:xfrm>
            </p:grpSpPr>
            <p:sp>
              <p:nvSpPr>
                <p:cNvPr id="309104" name="Freeform 880"/>
                <p:cNvSpPr>
                  <a:spLocks/>
                </p:cNvSpPr>
                <p:nvPr/>
              </p:nvSpPr>
              <p:spPr bwMode="auto">
                <a:xfrm>
                  <a:off x="1258" y="1801"/>
                  <a:ext cx="464" cy="137"/>
                </a:xfrm>
                <a:custGeom>
                  <a:avLst/>
                  <a:gdLst>
                    <a:gd name="T0" fmla="*/ 0 w 464"/>
                    <a:gd name="T1" fmla="*/ 42 h 137"/>
                    <a:gd name="T2" fmla="*/ 452 w 464"/>
                    <a:gd name="T3" fmla="*/ 0 h 137"/>
                    <a:gd name="T4" fmla="*/ 463 w 464"/>
                    <a:gd name="T5" fmla="*/ 92 h 137"/>
                    <a:gd name="T6" fmla="*/ 12 w 464"/>
                    <a:gd name="T7" fmla="*/ 136 h 137"/>
                    <a:gd name="T8" fmla="*/ 0 w 464"/>
                    <a:gd name="T9" fmla="*/ 42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4" h="137">
                      <a:moveTo>
                        <a:pt x="0" y="42"/>
                      </a:moveTo>
                      <a:lnTo>
                        <a:pt x="452" y="0"/>
                      </a:lnTo>
                      <a:lnTo>
                        <a:pt x="463" y="92"/>
                      </a:lnTo>
                      <a:lnTo>
                        <a:pt x="12" y="136"/>
                      </a:lnTo>
                      <a:lnTo>
                        <a:pt x="0" y="42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>
                        <a:gamma/>
                        <a:shade val="69804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69804"/>
                        <a:invGamma/>
                      </a:schemeClr>
                    </a:gs>
                  </a:gsLst>
                  <a:lin ang="0" scaled="1"/>
                </a:gra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9105" name="Freeform 881"/>
                <p:cNvSpPr>
                  <a:spLocks/>
                </p:cNvSpPr>
                <p:nvPr/>
              </p:nvSpPr>
              <p:spPr bwMode="auto">
                <a:xfrm>
                  <a:off x="1214" y="1846"/>
                  <a:ext cx="101" cy="102"/>
                </a:xfrm>
                <a:custGeom>
                  <a:avLst/>
                  <a:gdLst>
                    <a:gd name="T0" fmla="*/ 50 w 101"/>
                    <a:gd name="T1" fmla="*/ 101 h 102"/>
                    <a:gd name="T2" fmla="*/ 85 w 101"/>
                    <a:gd name="T3" fmla="*/ 86 h 102"/>
                    <a:gd name="T4" fmla="*/ 100 w 101"/>
                    <a:gd name="T5" fmla="*/ 51 h 102"/>
                    <a:gd name="T6" fmla="*/ 96 w 101"/>
                    <a:gd name="T7" fmla="*/ 31 h 102"/>
                    <a:gd name="T8" fmla="*/ 86 w 101"/>
                    <a:gd name="T9" fmla="*/ 15 h 102"/>
                    <a:gd name="T10" fmla="*/ 50 w 101"/>
                    <a:gd name="T11" fmla="*/ 0 h 102"/>
                    <a:gd name="T12" fmla="*/ 31 w 101"/>
                    <a:gd name="T13" fmla="*/ 4 h 102"/>
                    <a:gd name="T14" fmla="*/ 15 w 101"/>
                    <a:gd name="T15" fmla="*/ 15 h 102"/>
                    <a:gd name="T16" fmla="*/ 0 w 101"/>
                    <a:gd name="T17" fmla="*/ 51 h 102"/>
                    <a:gd name="T18" fmla="*/ 15 w 101"/>
                    <a:gd name="T19" fmla="*/ 86 h 102"/>
                    <a:gd name="T20" fmla="*/ 50 w 101"/>
                    <a:gd name="T2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01" h="102">
                      <a:moveTo>
                        <a:pt x="50" y="101"/>
                      </a:moveTo>
                      <a:lnTo>
                        <a:pt x="85" y="86"/>
                      </a:lnTo>
                      <a:lnTo>
                        <a:pt x="100" y="51"/>
                      </a:lnTo>
                      <a:lnTo>
                        <a:pt x="96" y="31"/>
                      </a:lnTo>
                      <a:lnTo>
                        <a:pt x="86" y="15"/>
                      </a:lnTo>
                      <a:lnTo>
                        <a:pt x="50" y="0"/>
                      </a:lnTo>
                      <a:lnTo>
                        <a:pt x="31" y="4"/>
                      </a:lnTo>
                      <a:lnTo>
                        <a:pt x="15" y="15"/>
                      </a:lnTo>
                      <a:lnTo>
                        <a:pt x="0" y="51"/>
                      </a:lnTo>
                      <a:lnTo>
                        <a:pt x="15" y="86"/>
                      </a:lnTo>
                      <a:lnTo>
                        <a:pt x="50" y="101"/>
                      </a:lnTo>
                    </a:path>
                  </a:pathLst>
                </a:custGeom>
                <a:solidFill>
                  <a:schemeClr val="hlink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9106" name="Freeform 882"/>
                <p:cNvSpPr>
                  <a:spLocks/>
                </p:cNvSpPr>
                <p:nvPr/>
              </p:nvSpPr>
              <p:spPr bwMode="auto">
                <a:xfrm>
                  <a:off x="1658" y="1794"/>
                  <a:ext cx="100" cy="101"/>
                </a:xfrm>
                <a:custGeom>
                  <a:avLst/>
                  <a:gdLst>
                    <a:gd name="T0" fmla="*/ 50 w 100"/>
                    <a:gd name="T1" fmla="*/ 100 h 101"/>
                    <a:gd name="T2" fmla="*/ 15 w 100"/>
                    <a:gd name="T3" fmla="*/ 86 h 101"/>
                    <a:gd name="T4" fmla="*/ 0 w 100"/>
                    <a:gd name="T5" fmla="*/ 50 h 101"/>
                    <a:gd name="T6" fmla="*/ 14 w 100"/>
                    <a:gd name="T7" fmla="*/ 15 h 101"/>
                    <a:gd name="T8" fmla="*/ 50 w 100"/>
                    <a:gd name="T9" fmla="*/ 0 h 101"/>
                    <a:gd name="T10" fmla="*/ 69 w 100"/>
                    <a:gd name="T11" fmla="*/ 4 h 101"/>
                    <a:gd name="T12" fmla="*/ 85 w 100"/>
                    <a:gd name="T13" fmla="*/ 14 h 101"/>
                    <a:gd name="T14" fmla="*/ 99 w 100"/>
                    <a:gd name="T15" fmla="*/ 50 h 101"/>
                    <a:gd name="T16" fmla="*/ 96 w 100"/>
                    <a:gd name="T17" fmla="*/ 69 h 101"/>
                    <a:gd name="T18" fmla="*/ 85 w 100"/>
                    <a:gd name="T19" fmla="*/ 85 h 101"/>
                    <a:gd name="T20" fmla="*/ 50 w 100"/>
                    <a:gd name="T21" fmla="*/ 10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00" h="101">
                      <a:moveTo>
                        <a:pt x="50" y="100"/>
                      </a:moveTo>
                      <a:lnTo>
                        <a:pt x="15" y="86"/>
                      </a:lnTo>
                      <a:lnTo>
                        <a:pt x="0" y="50"/>
                      </a:lnTo>
                      <a:lnTo>
                        <a:pt x="14" y="15"/>
                      </a:lnTo>
                      <a:lnTo>
                        <a:pt x="50" y="0"/>
                      </a:lnTo>
                      <a:lnTo>
                        <a:pt x="69" y="4"/>
                      </a:lnTo>
                      <a:lnTo>
                        <a:pt x="85" y="14"/>
                      </a:lnTo>
                      <a:lnTo>
                        <a:pt x="99" y="50"/>
                      </a:lnTo>
                      <a:lnTo>
                        <a:pt x="96" y="69"/>
                      </a:lnTo>
                      <a:lnTo>
                        <a:pt x="85" y="85"/>
                      </a:lnTo>
                      <a:lnTo>
                        <a:pt x="50" y="100"/>
                      </a:lnTo>
                    </a:path>
                  </a:pathLst>
                </a:custGeom>
                <a:solidFill>
                  <a:schemeClr val="hlink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309107" name="Freeform 883"/>
              <p:cNvSpPr>
                <a:spLocks/>
              </p:cNvSpPr>
              <p:nvPr/>
            </p:nvSpPr>
            <p:spPr bwMode="auto">
              <a:xfrm>
                <a:off x="1351" y="1407"/>
                <a:ext cx="271" cy="32"/>
              </a:xfrm>
              <a:custGeom>
                <a:avLst/>
                <a:gdLst>
                  <a:gd name="T0" fmla="*/ 270 w 271"/>
                  <a:gd name="T1" fmla="*/ 31 h 32"/>
                  <a:gd name="T2" fmla="*/ 270 w 271"/>
                  <a:gd name="T3" fmla="*/ 0 h 32"/>
                  <a:gd name="T4" fmla="*/ 0 w 271"/>
                  <a:gd name="T5" fmla="*/ 0 h 32"/>
                  <a:gd name="T6" fmla="*/ 0 w 271"/>
                  <a:gd name="T7" fmla="*/ 31 h 32"/>
                  <a:gd name="T8" fmla="*/ 270 w 271"/>
                  <a:gd name="T9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1" h="32">
                    <a:moveTo>
                      <a:pt x="270" y="31"/>
                    </a:moveTo>
                    <a:lnTo>
                      <a:pt x="270" y="0"/>
                    </a:lnTo>
                    <a:lnTo>
                      <a:pt x="0" y="0"/>
                    </a:lnTo>
                    <a:lnTo>
                      <a:pt x="0" y="31"/>
                    </a:lnTo>
                    <a:lnTo>
                      <a:pt x="270" y="31"/>
                    </a:lnTo>
                  </a:path>
                </a:pathLst>
              </a:custGeom>
              <a:gradFill rotWithShape="0">
                <a:gsLst>
                  <a:gs pos="0">
                    <a:srgbClr val="B2B2B2">
                      <a:gamma/>
                      <a:shade val="40000"/>
                      <a:invGamma/>
                    </a:srgbClr>
                  </a:gs>
                  <a:gs pos="50000">
                    <a:srgbClr val="B2B2B2"/>
                  </a:gs>
                  <a:gs pos="100000">
                    <a:srgbClr val="B2B2B2">
                      <a:gamma/>
                      <a:shade val="40000"/>
                      <a:invGamma/>
                    </a:srgbClr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108" name="Freeform 884"/>
              <p:cNvSpPr>
                <a:spLocks/>
              </p:cNvSpPr>
              <p:nvPr/>
            </p:nvSpPr>
            <p:spPr bwMode="auto">
              <a:xfrm>
                <a:off x="920" y="1022"/>
                <a:ext cx="432" cy="1488"/>
              </a:xfrm>
              <a:custGeom>
                <a:avLst/>
                <a:gdLst>
                  <a:gd name="T0" fmla="*/ 0 w 432"/>
                  <a:gd name="T1" fmla="*/ 1487 h 1488"/>
                  <a:gd name="T2" fmla="*/ 0 w 432"/>
                  <a:gd name="T3" fmla="*/ 1212 h 1488"/>
                  <a:gd name="T4" fmla="*/ 40 w 432"/>
                  <a:gd name="T5" fmla="*/ 1212 h 1488"/>
                  <a:gd name="T6" fmla="*/ 62 w 432"/>
                  <a:gd name="T7" fmla="*/ 1201 h 1488"/>
                  <a:gd name="T8" fmla="*/ 62 w 432"/>
                  <a:gd name="T9" fmla="*/ 887 h 1488"/>
                  <a:gd name="T10" fmla="*/ 182 w 432"/>
                  <a:gd name="T11" fmla="*/ 887 h 1488"/>
                  <a:gd name="T12" fmla="*/ 182 w 432"/>
                  <a:gd name="T13" fmla="*/ 802 h 1488"/>
                  <a:gd name="T14" fmla="*/ 124 w 432"/>
                  <a:gd name="T15" fmla="*/ 802 h 1488"/>
                  <a:gd name="T16" fmla="*/ 119 w 432"/>
                  <a:gd name="T17" fmla="*/ 800 h 1488"/>
                  <a:gd name="T18" fmla="*/ 112 w 432"/>
                  <a:gd name="T19" fmla="*/ 788 h 1488"/>
                  <a:gd name="T20" fmla="*/ 112 w 432"/>
                  <a:gd name="T21" fmla="*/ 757 h 1488"/>
                  <a:gd name="T22" fmla="*/ 115 w 432"/>
                  <a:gd name="T23" fmla="*/ 751 h 1488"/>
                  <a:gd name="T24" fmla="*/ 124 w 432"/>
                  <a:gd name="T25" fmla="*/ 746 h 1488"/>
                  <a:gd name="T26" fmla="*/ 182 w 432"/>
                  <a:gd name="T27" fmla="*/ 746 h 1488"/>
                  <a:gd name="T28" fmla="*/ 182 w 432"/>
                  <a:gd name="T29" fmla="*/ 595 h 1488"/>
                  <a:gd name="T30" fmla="*/ 168 w 432"/>
                  <a:gd name="T31" fmla="*/ 580 h 1488"/>
                  <a:gd name="T32" fmla="*/ 168 w 432"/>
                  <a:gd name="T33" fmla="*/ 232 h 1488"/>
                  <a:gd name="T34" fmla="*/ 218 w 432"/>
                  <a:gd name="T35" fmla="*/ 231 h 1488"/>
                  <a:gd name="T36" fmla="*/ 218 w 432"/>
                  <a:gd name="T37" fmla="*/ 123 h 1488"/>
                  <a:gd name="T38" fmla="*/ 290 w 432"/>
                  <a:gd name="T39" fmla="*/ 123 h 1488"/>
                  <a:gd name="T40" fmla="*/ 296 w 432"/>
                  <a:gd name="T41" fmla="*/ 121 h 1488"/>
                  <a:gd name="T42" fmla="*/ 303 w 432"/>
                  <a:gd name="T43" fmla="*/ 106 h 1488"/>
                  <a:gd name="T44" fmla="*/ 303 w 432"/>
                  <a:gd name="T45" fmla="*/ 0 h 1488"/>
                  <a:gd name="T46" fmla="*/ 363 w 432"/>
                  <a:gd name="T47" fmla="*/ 0 h 1488"/>
                  <a:gd name="T48" fmla="*/ 369 w 432"/>
                  <a:gd name="T49" fmla="*/ 2 h 1488"/>
                  <a:gd name="T50" fmla="*/ 374 w 432"/>
                  <a:gd name="T51" fmla="*/ 16 h 1488"/>
                  <a:gd name="T52" fmla="*/ 374 w 432"/>
                  <a:gd name="T53" fmla="*/ 314 h 1488"/>
                  <a:gd name="T54" fmla="*/ 431 w 432"/>
                  <a:gd name="T55" fmla="*/ 314 h 1488"/>
                  <a:gd name="T56" fmla="*/ 431 w 432"/>
                  <a:gd name="T57" fmla="*/ 394 h 1488"/>
                  <a:gd name="T58" fmla="*/ 223 w 432"/>
                  <a:gd name="T59" fmla="*/ 394 h 1488"/>
                  <a:gd name="T60" fmla="*/ 223 w 432"/>
                  <a:gd name="T61" fmla="*/ 1106 h 1488"/>
                  <a:gd name="T62" fmla="*/ 187 w 432"/>
                  <a:gd name="T63" fmla="*/ 1106 h 1488"/>
                  <a:gd name="T64" fmla="*/ 187 w 432"/>
                  <a:gd name="T65" fmla="*/ 1383 h 1488"/>
                  <a:gd name="T66" fmla="*/ 141 w 432"/>
                  <a:gd name="T67" fmla="*/ 1487 h 1488"/>
                  <a:gd name="T68" fmla="*/ 0 w 432"/>
                  <a:gd name="T69" fmla="*/ 1487 h 1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32" h="1488">
                    <a:moveTo>
                      <a:pt x="0" y="1487"/>
                    </a:moveTo>
                    <a:lnTo>
                      <a:pt x="0" y="1212"/>
                    </a:lnTo>
                    <a:lnTo>
                      <a:pt x="40" y="1212"/>
                    </a:lnTo>
                    <a:lnTo>
                      <a:pt x="62" y="1201"/>
                    </a:lnTo>
                    <a:lnTo>
                      <a:pt x="62" y="887"/>
                    </a:lnTo>
                    <a:lnTo>
                      <a:pt x="182" y="887"/>
                    </a:lnTo>
                    <a:lnTo>
                      <a:pt x="182" y="802"/>
                    </a:lnTo>
                    <a:lnTo>
                      <a:pt x="124" y="802"/>
                    </a:lnTo>
                    <a:lnTo>
                      <a:pt x="119" y="800"/>
                    </a:lnTo>
                    <a:lnTo>
                      <a:pt x="112" y="788"/>
                    </a:lnTo>
                    <a:lnTo>
                      <a:pt x="112" y="757"/>
                    </a:lnTo>
                    <a:lnTo>
                      <a:pt x="115" y="751"/>
                    </a:lnTo>
                    <a:lnTo>
                      <a:pt x="124" y="746"/>
                    </a:lnTo>
                    <a:lnTo>
                      <a:pt x="182" y="746"/>
                    </a:lnTo>
                    <a:lnTo>
                      <a:pt x="182" y="595"/>
                    </a:lnTo>
                    <a:lnTo>
                      <a:pt x="168" y="580"/>
                    </a:lnTo>
                    <a:lnTo>
                      <a:pt x="168" y="232"/>
                    </a:lnTo>
                    <a:lnTo>
                      <a:pt x="218" y="231"/>
                    </a:lnTo>
                    <a:lnTo>
                      <a:pt x="218" y="123"/>
                    </a:lnTo>
                    <a:lnTo>
                      <a:pt x="290" y="123"/>
                    </a:lnTo>
                    <a:lnTo>
                      <a:pt x="296" y="121"/>
                    </a:lnTo>
                    <a:lnTo>
                      <a:pt x="303" y="106"/>
                    </a:lnTo>
                    <a:lnTo>
                      <a:pt x="303" y="0"/>
                    </a:lnTo>
                    <a:lnTo>
                      <a:pt x="363" y="0"/>
                    </a:lnTo>
                    <a:lnTo>
                      <a:pt x="369" y="2"/>
                    </a:lnTo>
                    <a:lnTo>
                      <a:pt x="374" y="16"/>
                    </a:lnTo>
                    <a:lnTo>
                      <a:pt x="374" y="314"/>
                    </a:lnTo>
                    <a:lnTo>
                      <a:pt x="431" y="314"/>
                    </a:lnTo>
                    <a:lnTo>
                      <a:pt x="431" y="394"/>
                    </a:lnTo>
                    <a:lnTo>
                      <a:pt x="223" y="394"/>
                    </a:lnTo>
                    <a:lnTo>
                      <a:pt x="223" y="1106"/>
                    </a:lnTo>
                    <a:lnTo>
                      <a:pt x="187" y="1106"/>
                    </a:lnTo>
                    <a:lnTo>
                      <a:pt x="187" y="1383"/>
                    </a:lnTo>
                    <a:lnTo>
                      <a:pt x="141" y="1487"/>
                    </a:lnTo>
                    <a:lnTo>
                      <a:pt x="0" y="1487"/>
                    </a:lnTo>
                  </a:path>
                </a:pathLst>
              </a:custGeom>
              <a:solidFill>
                <a:srgbClr val="868686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109" name="Freeform 885"/>
              <p:cNvSpPr>
                <a:spLocks/>
              </p:cNvSpPr>
              <p:nvPr/>
            </p:nvSpPr>
            <p:spPr bwMode="auto">
              <a:xfrm>
                <a:off x="1621" y="1022"/>
                <a:ext cx="432" cy="1488"/>
              </a:xfrm>
              <a:custGeom>
                <a:avLst/>
                <a:gdLst>
                  <a:gd name="T0" fmla="*/ 431 w 432"/>
                  <a:gd name="T1" fmla="*/ 1487 h 1488"/>
                  <a:gd name="T2" fmla="*/ 431 w 432"/>
                  <a:gd name="T3" fmla="*/ 1212 h 1488"/>
                  <a:gd name="T4" fmla="*/ 391 w 432"/>
                  <a:gd name="T5" fmla="*/ 1212 h 1488"/>
                  <a:gd name="T6" fmla="*/ 369 w 432"/>
                  <a:gd name="T7" fmla="*/ 1201 h 1488"/>
                  <a:gd name="T8" fmla="*/ 369 w 432"/>
                  <a:gd name="T9" fmla="*/ 887 h 1488"/>
                  <a:gd name="T10" fmla="*/ 249 w 432"/>
                  <a:gd name="T11" fmla="*/ 887 h 1488"/>
                  <a:gd name="T12" fmla="*/ 249 w 432"/>
                  <a:gd name="T13" fmla="*/ 802 h 1488"/>
                  <a:gd name="T14" fmla="*/ 307 w 432"/>
                  <a:gd name="T15" fmla="*/ 802 h 1488"/>
                  <a:gd name="T16" fmla="*/ 312 w 432"/>
                  <a:gd name="T17" fmla="*/ 800 h 1488"/>
                  <a:gd name="T18" fmla="*/ 318 w 432"/>
                  <a:gd name="T19" fmla="*/ 788 h 1488"/>
                  <a:gd name="T20" fmla="*/ 318 w 432"/>
                  <a:gd name="T21" fmla="*/ 757 h 1488"/>
                  <a:gd name="T22" fmla="*/ 316 w 432"/>
                  <a:gd name="T23" fmla="*/ 751 h 1488"/>
                  <a:gd name="T24" fmla="*/ 307 w 432"/>
                  <a:gd name="T25" fmla="*/ 746 h 1488"/>
                  <a:gd name="T26" fmla="*/ 249 w 432"/>
                  <a:gd name="T27" fmla="*/ 746 h 1488"/>
                  <a:gd name="T28" fmla="*/ 249 w 432"/>
                  <a:gd name="T29" fmla="*/ 595 h 1488"/>
                  <a:gd name="T30" fmla="*/ 263 w 432"/>
                  <a:gd name="T31" fmla="*/ 580 h 1488"/>
                  <a:gd name="T32" fmla="*/ 263 w 432"/>
                  <a:gd name="T33" fmla="*/ 232 h 1488"/>
                  <a:gd name="T34" fmla="*/ 213 w 432"/>
                  <a:gd name="T35" fmla="*/ 231 h 1488"/>
                  <a:gd name="T36" fmla="*/ 213 w 432"/>
                  <a:gd name="T37" fmla="*/ 123 h 1488"/>
                  <a:gd name="T38" fmla="*/ 141 w 432"/>
                  <a:gd name="T39" fmla="*/ 123 h 1488"/>
                  <a:gd name="T40" fmla="*/ 134 w 432"/>
                  <a:gd name="T41" fmla="*/ 121 h 1488"/>
                  <a:gd name="T42" fmla="*/ 128 w 432"/>
                  <a:gd name="T43" fmla="*/ 106 h 1488"/>
                  <a:gd name="T44" fmla="*/ 128 w 432"/>
                  <a:gd name="T45" fmla="*/ 0 h 1488"/>
                  <a:gd name="T46" fmla="*/ 68 w 432"/>
                  <a:gd name="T47" fmla="*/ 0 h 1488"/>
                  <a:gd name="T48" fmla="*/ 62 w 432"/>
                  <a:gd name="T49" fmla="*/ 2 h 1488"/>
                  <a:gd name="T50" fmla="*/ 56 w 432"/>
                  <a:gd name="T51" fmla="*/ 16 h 1488"/>
                  <a:gd name="T52" fmla="*/ 56 w 432"/>
                  <a:gd name="T53" fmla="*/ 314 h 1488"/>
                  <a:gd name="T54" fmla="*/ 0 w 432"/>
                  <a:gd name="T55" fmla="*/ 314 h 1488"/>
                  <a:gd name="T56" fmla="*/ 0 w 432"/>
                  <a:gd name="T57" fmla="*/ 394 h 1488"/>
                  <a:gd name="T58" fmla="*/ 208 w 432"/>
                  <a:gd name="T59" fmla="*/ 394 h 1488"/>
                  <a:gd name="T60" fmla="*/ 208 w 432"/>
                  <a:gd name="T61" fmla="*/ 1106 h 1488"/>
                  <a:gd name="T62" fmla="*/ 244 w 432"/>
                  <a:gd name="T63" fmla="*/ 1106 h 1488"/>
                  <a:gd name="T64" fmla="*/ 244 w 432"/>
                  <a:gd name="T65" fmla="*/ 1383 h 1488"/>
                  <a:gd name="T66" fmla="*/ 290 w 432"/>
                  <a:gd name="T67" fmla="*/ 1487 h 1488"/>
                  <a:gd name="T68" fmla="*/ 431 w 432"/>
                  <a:gd name="T69" fmla="*/ 1487 h 1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32" h="1488">
                    <a:moveTo>
                      <a:pt x="431" y="1487"/>
                    </a:moveTo>
                    <a:lnTo>
                      <a:pt x="431" y="1212"/>
                    </a:lnTo>
                    <a:lnTo>
                      <a:pt x="391" y="1212"/>
                    </a:lnTo>
                    <a:lnTo>
                      <a:pt x="369" y="1201"/>
                    </a:lnTo>
                    <a:lnTo>
                      <a:pt x="369" y="887"/>
                    </a:lnTo>
                    <a:lnTo>
                      <a:pt x="249" y="887"/>
                    </a:lnTo>
                    <a:lnTo>
                      <a:pt x="249" y="802"/>
                    </a:lnTo>
                    <a:lnTo>
                      <a:pt x="307" y="802"/>
                    </a:lnTo>
                    <a:lnTo>
                      <a:pt x="312" y="800"/>
                    </a:lnTo>
                    <a:lnTo>
                      <a:pt x="318" y="788"/>
                    </a:lnTo>
                    <a:lnTo>
                      <a:pt x="318" y="757"/>
                    </a:lnTo>
                    <a:lnTo>
                      <a:pt x="316" y="751"/>
                    </a:lnTo>
                    <a:lnTo>
                      <a:pt x="307" y="746"/>
                    </a:lnTo>
                    <a:lnTo>
                      <a:pt x="249" y="746"/>
                    </a:lnTo>
                    <a:lnTo>
                      <a:pt x="249" y="595"/>
                    </a:lnTo>
                    <a:lnTo>
                      <a:pt x="263" y="580"/>
                    </a:lnTo>
                    <a:lnTo>
                      <a:pt x="263" y="232"/>
                    </a:lnTo>
                    <a:lnTo>
                      <a:pt x="213" y="231"/>
                    </a:lnTo>
                    <a:lnTo>
                      <a:pt x="213" y="123"/>
                    </a:lnTo>
                    <a:lnTo>
                      <a:pt x="141" y="123"/>
                    </a:lnTo>
                    <a:lnTo>
                      <a:pt x="134" y="121"/>
                    </a:lnTo>
                    <a:lnTo>
                      <a:pt x="128" y="106"/>
                    </a:lnTo>
                    <a:lnTo>
                      <a:pt x="128" y="0"/>
                    </a:lnTo>
                    <a:lnTo>
                      <a:pt x="68" y="0"/>
                    </a:lnTo>
                    <a:lnTo>
                      <a:pt x="62" y="2"/>
                    </a:lnTo>
                    <a:lnTo>
                      <a:pt x="56" y="16"/>
                    </a:lnTo>
                    <a:lnTo>
                      <a:pt x="56" y="314"/>
                    </a:lnTo>
                    <a:lnTo>
                      <a:pt x="0" y="314"/>
                    </a:lnTo>
                    <a:lnTo>
                      <a:pt x="0" y="394"/>
                    </a:lnTo>
                    <a:lnTo>
                      <a:pt x="208" y="394"/>
                    </a:lnTo>
                    <a:lnTo>
                      <a:pt x="208" y="1106"/>
                    </a:lnTo>
                    <a:lnTo>
                      <a:pt x="244" y="1106"/>
                    </a:lnTo>
                    <a:lnTo>
                      <a:pt x="244" y="1383"/>
                    </a:lnTo>
                    <a:lnTo>
                      <a:pt x="290" y="1487"/>
                    </a:lnTo>
                    <a:lnTo>
                      <a:pt x="431" y="1487"/>
                    </a:lnTo>
                  </a:path>
                </a:pathLst>
              </a:custGeom>
              <a:solidFill>
                <a:srgbClr val="868686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110" name="Freeform 886"/>
              <p:cNvSpPr>
                <a:spLocks/>
              </p:cNvSpPr>
              <p:nvPr/>
            </p:nvSpPr>
            <p:spPr bwMode="auto">
              <a:xfrm>
                <a:off x="1359" y="1012"/>
                <a:ext cx="253" cy="70"/>
              </a:xfrm>
              <a:custGeom>
                <a:avLst/>
                <a:gdLst>
                  <a:gd name="T0" fmla="*/ 0 w 253"/>
                  <a:gd name="T1" fmla="*/ 69 h 70"/>
                  <a:gd name="T2" fmla="*/ 252 w 253"/>
                  <a:gd name="T3" fmla="*/ 69 h 70"/>
                  <a:gd name="T4" fmla="*/ 243 w 253"/>
                  <a:gd name="T5" fmla="*/ 45 h 70"/>
                  <a:gd name="T6" fmla="*/ 230 w 253"/>
                  <a:gd name="T7" fmla="*/ 26 h 70"/>
                  <a:gd name="T8" fmla="*/ 215 w 253"/>
                  <a:gd name="T9" fmla="*/ 12 h 70"/>
                  <a:gd name="T10" fmla="*/ 200 w 253"/>
                  <a:gd name="T11" fmla="*/ 0 h 70"/>
                  <a:gd name="T12" fmla="*/ 54 w 253"/>
                  <a:gd name="T13" fmla="*/ 0 h 70"/>
                  <a:gd name="T14" fmla="*/ 38 w 253"/>
                  <a:gd name="T15" fmla="*/ 11 h 70"/>
                  <a:gd name="T16" fmla="*/ 23 w 253"/>
                  <a:gd name="T17" fmla="*/ 26 h 70"/>
                  <a:gd name="T18" fmla="*/ 14 w 253"/>
                  <a:gd name="T19" fmla="*/ 41 h 70"/>
                  <a:gd name="T20" fmla="*/ 0 w 253"/>
                  <a:gd name="T21" fmla="*/ 6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3" h="70">
                    <a:moveTo>
                      <a:pt x="0" y="69"/>
                    </a:moveTo>
                    <a:lnTo>
                      <a:pt x="252" y="69"/>
                    </a:lnTo>
                    <a:lnTo>
                      <a:pt x="243" y="45"/>
                    </a:lnTo>
                    <a:lnTo>
                      <a:pt x="230" y="26"/>
                    </a:lnTo>
                    <a:lnTo>
                      <a:pt x="215" y="12"/>
                    </a:lnTo>
                    <a:lnTo>
                      <a:pt x="200" y="0"/>
                    </a:lnTo>
                    <a:lnTo>
                      <a:pt x="54" y="0"/>
                    </a:lnTo>
                    <a:lnTo>
                      <a:pt x="38" y="11"/>
                    </a:lnTo>
                    <a:lnTo>
                      <a:pt x="23" y="26"/>
                    </a:lnTo>
                    <a:lnTo>
                      <a:pt x="14" y="41"/>
                    </a:lnTo>
                    <a:lnTo>
                      <a:pt x="0" y="69"/>
                    </a:lnTo>
                  </a:path>
                </a:pathLst>
              </a:custGeom>
              <a:gradFill rotWithShape="0">
                <a:gsLst>
                  <a:gs pos="0">
                    <a:srgbClr val="CBCBCB">
                      <a:gamma/>
                      <a:shade val="29804"/>
                      <a:invGamma/>
                    </a:srgbClr>
                  </a:gs>
                  <a:gs pos="50000">
                    <a:srgbClr val="CBCBCB"/>
                  </a:gs>
                  <a:gs pos="100000">
                    <a:srgbClr val="CBCBCB">
                      <a:gamma/>
                      <a:shade val="29804"/>
                      <a:invGamma/>
                    </a:srgbClr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111" name="Freeform 887"/>
              <p:cNvSpPr>
                <a:spLocks/>
              </p:cNvSpPr>
              <p:nvPr/>
            </p:nvSpPr>
            <p:spPr bwMode="auto">
              <a:xfrm>
                <a:off x="1359" y="1335"/>
                <a:ext cx="253" cy="70"/>
              </a:xfrm>
              <a:custGeom>
                <a:avLst/>
                <a:gdLst>
                  <a:gd name="T0" fmla="*/ 0 w 253"/>
                  <a:gd name="T1" fmla="*/ 69 h 70"/>
                  <a:gd name="T2" fmla="*/ 252 w 253"/>
                  <a:gd name="T3" fmla="*/ 69 h 70"/>
                  <a:gd name="T4" fmla="*/ 243 w 253"/>
                  <a:gd name="T5" fmla="*/ 45 h 70"/>
                  <a:gd name="T6" fmla="*/ 230 w 253"/>
                  <a:gd name="T7" fmla="*/ 26 h 70"/>
                  <a:gd name="T8" fmla="*/ 215 w 253"/>
                  <a:gd name="T9" fmla="*/ 12 h 70"/>
                  <a:gd name="T10" fmla="*/ 200 w 253"/>
                  <a:gd name="T11" fmla="*/ 0 h 70"/>
                  <a:gd name="T12" fmla="*/ 54 w 253"/>
                  <a:gd name="T13" fmla="*/ 0 h 70"/>
                  <a:gd name="T14" fmla="*/ 38 w 253"/>
                  <a:gd name="T15" fmla="*/ 11 h 70"/>
                  <a:gd name="T16" fmla="*/ 23 w 253"/>
                  <a:gd name="T17" fmla="*/ 26 h 70"/>
                  <a:gd name="T18" fmla="*/ 14 w 253"/>
                  <a:gd name="T19" fmla="*/ 41 h 70"/>
                  <a:gd name="T20" fmla="*/ 0 w 253"/>
                  <a:gd name="T21" fmla="*/ 6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3" h="70">
                    <a:moveTo>
                      <a:pt x="0" y="69"/>
                    </a:moveTo>
                    <a:lnTo>
                      <a:pt x="252" y="69"/>
                    </a:lnTo>
                    <a:lnTo>
                      <a:pt x="243" y="45"/>
                    </a:lnTo>
                    <a:lnTo>
                      <a:pt x="230" y="26"/>
                    </a:lnTo>
                    <a:lnTo>
                      <a:pt x="215" y="12"/>
                    </a:lnTo>
                    <a:lnTo>
                      <a:pt x="200" y="0"/>
                    </a:lnTo>
                    <a:lnTo>
                      <a:pt x="54" y="0"/>
                    </a:lnTo>
                    <a:lnTo>
                      <a:pt x="38" y="11"/>
                    </a:lnTo>
                    <a:lnTo>
                      <a:pt x="23" y="26"/>
                    </a:lnTo>
                    <a:lnTo>
                      <a:pt x="14" y="41"/>
                    </a:lnTo>
                    <a:lnTo>
                      <a:pt x="0" y="69"/>
                    </a:lnTo>
                  </a:path>
                </a:pathLst>
              </a:custGeom>
              <a:gradFill rotWithShape="0">
                <a:gsLst>
                  <a:gs pos="0">
                    <a:srgbClr val="CBCBCB">
                      <a:gamma/>
                      <a:shade val="29804"/>
                      <a:invGamma/>
                    </a:srgbClr>
                  </a:gs>
                  <a:gs pos="50000">
                    <a:srgbClr val="CBCBCB"/>
                  </a:gs>
                  <a:gs pos="100000">
                    <a:srgbClr val="CBCBCB">
                      <a:gamma/>
                      <a:shade val="29804"/>
                      <a:invGamma/>
                    </a:srgbClr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112" name="Freeform 888"/>
              <p:cNvSpPr>
                <a:spLocks/>
              </p:cNvSpPr>
              <p:nvPr/>
            </p:nvSpPr>
            <p:spPr bwMode="auto">
              <a:xfrm>
                <a:off x="1445" y="1010"/>
                <a:ext cx="80" cy="377"/>
              </a:xfrm>
              <a:custGeom>
                <a:avLst/>
                <a:gdLst>
                  <a:gd name="T0" fmla="*/ 0 w 80"/>
                  <a:gd name="T1" fmla="*/ 376 h 377"/>
                  <a:gd name="T2" fmla="*/ 0 w 80"/>
                  <a:gd name="T3" fmla="*/ 34 h 377"/>
                  <a:gd name="T4" fmla="*/ 9 w 80"/>
                  <a:gd name="T5" fmla="*/ 21 h 377"/>
                  <a:gd name="T6" fmla="*/ 22 w 80"/>
                  <a:gd name="T7" fmla="*/ 7 h 377"/>
                  <a:gd name="T8" fmla="*/ 30 w 80"/>
                  <a:gd name="T9" fmla="*/ 3 h 377"/>
                  <a:gd name="T10" fmla="*/ 40 w 80"/>
                  <a:gd name="T11" fmla="*/ 0 h 377"/>
                  <a:gd name="T12" fmla="*/ 55 w 80"/>
                  <a:gd name="T13" fmla="*/ 4 h 377"/>
                  <a:gd name="T14" fmla="*/ 66 w 80"/>
                  <a:gd name="T15" fmla="*/ 16 h 377"/>
                  <a:gd name="T16" fmla="*/ 75 w 80"/>
                  <a:gd name="T17" fmla="*/ 25 h 377"/>
                  <a:gd name="T18" fmla="*/ 79 w 80"/>
                  <a:gd name="T19" fmla="*/ 34 h 377"/>
                  <a:gd name="T20" fmla="*/ 79 w 80"/>
                  <a:gd name="T21" fmla="*/ 373 h 377"/>
                  <a:gd name="T22" fmla="*/ 70 w 80"/>
                  <a:gd name="T23" fmla="*/ 355 h 377"/>
                  <a:gd name="T24" fmla="*/ 63 w 80"/>
                  <a:gd name="T25" fmla="*/ 340 h 377"/>
                  <a:gd name="T26" fmla="*/ 55 w 80"/>
                  <a:gd name="T27" fmla="*/ 331 h 377"/>
                  <a:gd name="T28" fmla="*/ 42 w 80"/>
                  <a:gd name="T29" fmla="*/ 324 h 377"/>
                  <a:gd name="T30" fmla="*/ 25 w 80"/>
                  <a:gd name="T31" fmla="*/ 333 h 377"/>
                  <a:gd name="T32" fmla="*/ 16 w 80"/>
                  <a:gd name="T33" fmla="*/ 348 h 377"/>
                  <a:gd name="T34" fmla="*/ 10 w 80"/>
                  <a:gd name="T35" fmla="*/ 364 h 377"/>
                  <a:gd name="T36" fmla="*/ 0 w 80"/>
                  <a:gd name="T37" fmla="*/ 376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0" h="377">
                    <a:moveTo>
                      <a:pt x="0" y="376"/>
                    </a:moveTo>
                    <a:lnTo>
                      <a:pt x="0" y="34"/>
                    </a:lnTo>
                    <a:lnTo>
                      <a:pt x="9" y="21"/>
                    </a:lnTo>
                    <a:lnTo>
                      <a:pt x="22" y="7"/>
                    </a:lnTo>
                    <a:lnTo>
                      <a:pt x="30" y="3"/>
                    </a:lnTo>
                    <a:lnTo>
                      <a:pt x="40" y="0"/>
                    </a:lnTo>
                    <a:lnTo>
                      <a:pt x="55" y="4"/>
                    </a:lnTo>
                    <a:lnTo>
                      <a:pt x="66" y="16"/>
                    </a:lnTo>
                    <a:lnTo>
                      <a:pt x="75" y="25"/>
                    </a:lnTo>
                    <a:lnTo>
                      <a:pt x="79" y="34"/>
                    </a:lnTo>
                    <a:lnTo>
                      <a:pt x="79" y="373"/>
                    </a:lnTo>
                    <a:lnTo>
                      <a:pt x="70" y="355"/>
                    </a:lnTo>
                    <a:lnTo>
                      <a:pt x="63" y="340"/>
                    </a:lnTo>
                    <a:lnTo>
                      <a:pt x="55" y="331"/>
                    </a:lnTo>
                    <a:lnTo>
                      <a:pt x="42" y="324"/>
                    </a:lnTo>
                    <a:lnTo>
                      <a:pt x="25" y="333"/>
                    </a:lnTo>
                    <a:lnTo>
                      <a:pt x="16" y="348"/>
                    </a:lnTo>
                    <a:lnTo>
                      <a:pt x="10" y="364"/>
                    </a:lnTo>
                    <a:lnTo>
                      <a:pt x="0" y="376"/>
                    </a:lnTo>
                  </a:path>
                </a:pathLst>
              </a:custGeom>
              <a:gradFill rotWithShape="0">
                <a:gsLst>
                  <a:gs pos="0">
                    <a:srgbClr val="CBCBCB">
                      <a:gamma/>
                      <a:shade val="60000"/>
                      <a:invGamma/>
                    </a:srgbClr>
                  </a:gs>
                  <a:gs pos="50000">
                    <a:srgbClr val="CBCBCB"/>
                  </a:gs>
                  <a:gs pos="100000">
                    <a:srgbClr val="CBCBCB">
                      <a:gamma/>
                      <a:shade val="60000"/>
                      <a:invGamma/>
                    </a:srgbClr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113" name="Freeform 889"/>
              <p:cNvSpPr>
                <a:spLocks/>
              </p:cNvSpPr>
              <p:nvPr/>
            </p:nvSpPr>
            <p:spPr bwMode="auto">
              <a:xfrm>
                <a:off x="1413" y="1046"/>
                <a:ext cx="30" cy="361"/>
              </a:xfrm>
              <a:custGeom>
                <a:avLst/>
                <a:gdLst>
                  <a:gd name="T0" fmla="*/ 14 w 30"/>
                  <a:gd name="T1" fmla="*/ 360 h 361"/>
                  <a:gd name="T2" fmla="*/ 23 w 30"/>
                  <a:gd name="T3" fmla="*/ 355 h 361"/>
                  <a:gd name="T4" fmla="*/ 29 w 30"/>
                  <a:gd name="T5" fmla="*/ 343 h 361"/>
                  <a:gd name="T6" fmla="*/ 29 w 30"/>
                  <a:gd name="T7" fmla="*/ 0 h 361"/>
                  <a:gd name="T8" fmla="*/ 23 w 30"/>
                  <a:gd name="T9" fmla="*/ 9 h 361"/>
                  <a:gd name="T10" fmla="*/ 17 w 30"/>
                  <a:gd name="T11" fmla="*/ 10 h 361"/>
                  <a:gd name="T12" fmla="*/ 8 w 30"/>
                  <a:gd name="T13" fmla="*/ 7 h 361"/>
                  <a:gd name="T14" fmla="*/ 0 w 30"/>
                  <a:gd name="T15" fmla="*/ 1 h 361"/>
                  <a:gd name="T16" fmla="*/ 0 w 30"/>
                  <a:gd name="T17" fmla="*/ 346 h 361"/>
                  <a:gd name="T18" fmla="*/ 3 w 30"/>
                  <a:gd name="T19" fmla="*/ 352 h 361"/>
                  <a:gd name="T20" fmla="*/ 8 w 30"/>
                  <a:gd name="T21" fmla="*/ 357 h 361"/>
                  <a:gd name="T22" fmla="*/ 14 w 30"/>
                  <a:gd name="T23" fmla="*/ 360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" h="361">
                    <a:moveTo>
                      <a:pt x="14" y="360"/>
                    </a:moveTo>
                    <a:lnTo>
                      <a:pt x="23" y="355"/>
                    </a:lnTo>
                    <a:lnTo>
                      <a:pt x="29" y="343"/>
                    </a:lnTo>
                    <a:lnTo>
                      <a:pt x="29" y="0"/>
                    </a:lnTo>
                    <a:lnTo>
                      <a:pt x="23" y="9"/>
                    </a:lnTo>
                    <a:lnTo>
                      <a:pt x="17" y="10"/>
                    </a:lnTo>
                    <a:lnTo>
                      <a:pt x="8" y="7"/>
                    </a:lnTo>
                    <a:lnTo>
                      <a:pt x="0" y="1"/>
                    </a:lnTo>
                    <a:lnTo>
                      <a:pt x="0" y="346"/>
                    </a:lnTo>
                    <a:lnTo>
                      <a:pt x="3" y="352"/>
                    </a:lnTo>
                    <a:lnTo>
                      <a:pt x="8" y="357"/>
                    </a:lnTo>
                    <a:lnTo>
                      <a:pt x="14" y="360"/>
                    </a:lnTo>
                  </a:path>
                </a:pathLst>
              </a:custGeom>
              <a:gradFill rotWithShape="0">
                <a:gsLst>
                  <a:gs pos="0">
                    <a:srgbClr val="CBCBCB">
                      <a:gamma/>
                      <a:shade val="89804"/>
                      <a:invGamma/>
                    </a:srgbClr>
                  </a:gs>
                  <a:gs pos="50000">
                    <a:srgbClr val="CBCBCB"/>
                  </a:gs>
                  <a:gs pos="100000">
                    <a:srgbClr val="CBCBCB">
                      <a:gamma/>
                      <a:shade val="89804"/>
                      <a:invGamma/>
                    </a:srgbClr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114" name="Freeform 890"/>
              <p:cNvSpPr>
                <a:spLocks/>
              </p:cNvSpPr>
              <p:nvPr/>
            </p:nvSpPr>
            <p:spPr bwMode="auto">
              <a:xfrm>
                <a:off x="1529" y="1046"/>
                <a:ext cx="30" cy="361"/>
              </a:xfrm>
              <a:custGeom>
                <a:avLst/>
                <a:gdLst>
                  <a:gd name="T0" fmla="*/ 14 w 30"/>
                  <a:gd name="T1" fmla="*/ 360 h 361"/>
                  <a:gd name="T2" fmla="*/ 23 w 30"/>
                  <a:gd name="T3" fmla="*/ 355 h 361"/>
                  <a:gd name="T4" fmla="*/ 29 w 30"/>
                  <a:gd name="T5" fmla="*/ 343 h 361"/>
                  <a:gd name="T6" fmla="*/ 29 w 30"/>
                  <a:gd name="T7" fmla="*/ 0 h 361"/>
                  <a:gd name="T8" fmla="*/ 23 w 30"/>
                  <a:gd name="T9" fmla="*/ 9 h 361"/>
                  <a:gd name="T10" fmla="*/ 17 w 30"/>
                  <a:gd name="T11" fmla="*/ 10 h 361"/>
                  <a:gd name="T12" fmla="*/ 8 w 30"/>
                  <a:gd name="T13" fmla="*/ 7 h 361"/>
                  <a:gd name="T14" fmla="*/ 0 w 30"/>
                  <a:gd name="T15" fmla="*/ 1 h 361"/>
                  <a:gd name="T16" fmla="*/ 0 w 30"/>
                  <a:gd name="T17" fmla="*/ 346 h 361"/>
                  <a:gd name="T18" fmla="*/ 3 w 30"/>
                  <a:gd name="T19" fmla="*/ 352 h 361"/>
                  <a:gd name="T20" fmla="*/ 8 w 30"/>
                  <a:gd name="T21" fmla="*/ 357 h 361"/>
                  <a:gd name="T22" fmla="*/ 14 w 30"/>
                  <a:gd name="T23" fmla="*/ 360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" h="361">
                    <a:moveTo>
                      <a:pt x="14" y="360"/>
                    </a:moveTo>
                    <a:lnTo>
                      <a:pt x="23" y="355"/>
                    </a:lnTo>
                    <a:lnTo>
                      <a:pt x="29" y="343"/>
                    </a:lnTo>
                    <a:lnTo>
                      <a:pt x="29" y="0"/>
                    </a:lnTo>
                    <a:lnTo>
                      <a:pt x="23" y="9"/>
                    </a:lnTo>
                    <a:lnTo>
                      <a:pt x="17" y="10"/>
                    </a:lnTo>
                    <a:lnTo>
                      <a:pt x="8" y="7"/>
                    </a:lnTo>
                    <a:lnTo>
                      <a:pt x="0" y="1"/>
                    </a:lnTo>
                    <a:lnTo>
                      <a:pt x="0" y="346"/>
                    </a:lnTo>
                    <a:lnTo>
                      <a:pt x="3" y="352"/>
                    </a:lnTo>
                    <a:lnTo>
                      <a:pt x="8" y="357"/>
                    </a:lnTo>
                    <a:lnTo>
                      <a:pt x="14" y="360"/>
                    </a:lnTo>
                  </a:path>
                </a:pathLst>
              </a:custGeom>
              <a:gradFill rotWithShape="0">
                <a:gsLst>
                  <a:gs pos="0">
                    <a:srgbClr val="CBCBCB">
                      <a:gamma/>
                      <a:shade val="89804"/>
                      <a:invGamma/>
                    </a:srgbClr>
                  </a:gs>
                  <a:gs pos="50000">
                    <a:srgbClr val="CBCBCB"/>
                  </a:gs>
                  <a:gs pos="100000">
                    <a:srgbClr val="CBCBCB">
                      <a:gamma/>
                      <a:shade val="89804"/>
                      <a:invGamma/>
                    </a:srgbClr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115" name="Freeform 891"/>
              <p:cNvSpPr>
                <a:spLocks/>
              </p:cNvSpPr>
              <p:nvPr/>
            </p:nvSpPr>
            <p:spPr bwMode="auto">
              <a:xfrm>
                <a:off x="1359" y="1020"/>
                <a:ext cx="55" cy="384"/>
              </a:xfrm>
              <a:custGeom>
                <a:avLst/>
                <a:gdLst>
                  <a:gd name="T0" fmla="*/ 0 w 55"/>
                  <a:gd name="T1" fmla="*/ 383 h 384"/>
                  <a:gd name="T2" fmla="*/ 0 w 55"/>
                  <a:gd name="T3" fmla="*/ 59 h 384"/>
                  <a:gd name="T4" fmla="*/ 5 w 55"/>
                  <a:gd name="T5" fmla="*/ 44 h 384"/>
                  <a:gd name="T6" fmla="*/ 15 w 55"/>
                  <a:gd name="T7" fmla="*/ 24 h 384"/>
                  <a:gd name="T8" fmla="*/ 27 w 55"/>
                  <a:gd name="T9" fmla="*/ 11 h 384"/>
                  <a:gd name="T10" fmla="*/ 39 w 55"/>
                  <a:gd name="T11" fmla="*/ 0 h 384"/>
                  <a:gd name="T12" fmla="*/ 50 w 55"/>
                  <a:gd name="T13" fmla="*/ 0 h 384"/>
                  <a:gd name="T14" fmla="*/ 54 w 55"/>
                  <a:gd name="T15" fmla="*/ 11 h 384"/>
                  <a:gd name="T16" fmla="*/ 54 w 55"/>
                  <a:gd name="T17" fmla="*/ 326 h 384"/>
                  <a:gd name="T18" fmla="*/ 50 w 55"/>
                  <a:gd name="T19" fmla="*/ 318 h 384"/>
                  <a:gd name="T20" fmla="*/ 42 w 55"/>
                  <a:gd name="T21" fmla="*/ 320 h 384"/>
                  <a:gd name="T22" fmla="*/ 24 w 55"/>
                  <a:gd name="T23" fmla="*/ 335 h 384"/>
                  <a:gd name="T24" fmla="*/ 15 w 55"/>
                  <a:gd name="T25" fmla="*/ 351 h 384"/>
                  <a:gd name="T26" fmla="*/ 6 w 55"/>
                  <a:gd name="T27" fmla="*/ 366 h 384"/>
                  <a:gd name="T28" fmla="*/ 0 w 55"/>
                  <a:gd name="T29" fmla="*/ 383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5" h="384">
                    <a:moveTo>
                      <a:pt x="0" y="383"/>
                    </a:moveTo>
                    <a:lnTo>
                      <a:pt x="0" y="59"/>
                    </a:lnTo>
                    <a:lnTo>
                      <a:pt x="5" y="44"/>
                    </a:lnTo>
                    <a:lnTo>
                      <a:pt x="15" y="24"/>
                    </a:lnTo>
                    <a:lnTo>
                      <a:pt x="27" y="11"/>
                    </a:lnTo>
                    <a:lnTo>
                      <a:pt x="39" y="0"/>
                    </a:lnTo>
                    <a:lnTo>
                      <a:pt x="50" y="0"/>
                    </a:lnTo>
                    <a:lnTo>
                      <a:pt x="54" y="11"/>
                    </a:lnTo>
                    <a:lnTo>
                      <a:pt x="54" y="326"/>
                    </a:lnTo>
                    <a:lnTo>
                      <a:pt x="50" y="318"/>
                    </a:lnTo>
                    <a:lnTo>
                      <a:pt x="42" y="320"/>
                    </a:lnTo>
                    <a:lnTo>
                      <a:pt x="24" y="335"/>
                    </a:lnTo>
                    <a:lnTo>
                      <a:pt x="15" y="351"/>
                    </a:lnTo>
                    <a:lnTo>
                      <a:pt x="6" y="366"/>
                    </a:lnTo>
                    <a:lnTo>
                      <a:pt x="0" y="383"/>
                    </a:lnTo>
                  </a:path>
                </a:pathLst>
              </a:custGeom>
              <a:gradFill rotWithShape="0">
                <a:gsLst>
                  <a:gs pos="0">
                    <a:srgbClr val="B2B2B2"/>
                  </a:gs>
                  <a:gs pos="100000">
                    <a:srgbClr val="B2B2B2">
                      <a:gamma/>
                      <a:shade val="69804"/>
                      <a:invGamma/>
                    </a:srgbClr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116" name="Freeform 892"/>
              <p:cNvSpPr>
                <a:spLocks/>
              </p:cNvSpPr>
              <p:nvPr/>
            </p:nvSpPr>
            <p:spPr bwMode="auto">
              <a:xfrm>
                <a:off x="1558" y="1019"/>
                <a:ext cx="55" cy="384"/>
              </a:xfrm>
              <a:custGeom>
                <a:avLst/>
                <a:gdLst>
                  <a:gd name="T0" fmla="*/ 54 w 55"/>
                  <a:gd name="T1" fmla="*/ 383 h 384"/>
                  <a:gd name="T2" fmla="*/ 54 w 55"/>
                  <a:gd name="T3" fmla="*/ 59 h 384"/>
                  <a:gd name="T4" fmla="*/ 49 w 55"/>
                  <a:gd name="T5" fmla="*/ 44 h 384"/>
                  <a:gd name="T6" fmla="*/ 39 w 55"/>
                  <a:gd name="T7" fmla="*/ 24 h 384"/>
                  <a:gd name="T8" fmla="*/ 27 w 55"/>
                  <a:gd name="T9" fmla="*/ 11 h 384"/>
                  <a:gd name="T10" fmla="*/ 15 w 55"/>
                  <a:gd name="T11" fmla="*/ 0 h 384"/>
                  <a:gd name="T12" fmla="*/ 4 w 55"/>
                  <a:gd name="T13" fmla="*/ 0 h 384"/>
                  <a:gd name="T14" fmla="*/ 0 w 55"/>
                  <a:gd name="T15" fmla="*/ 11 h 384"/>
                  <a:gd name="T16" fmla="*/ 0 w 55"/>
                  <a:gd name="T17" fmla="*/ 326 h 384"/>
                  <a:gd name="T18" fmla="*/ 4 w 55"/>
                  <a:gd name="T19" fmla="*/ 318 h 384"/>
                  <a:gd name="T20" fmla="*/ 12 w 55"/>
                  <a:gd name="T21" fmla="*/ 320 h 384"/>
                  <a:gd name="T22" fmla="*/ 30 w 55"/>
                  <a:gd name="T23" fmla="*/ 335 h 384"/>
                  <a:gd name="T24" fmla="*/ 39 w 55"/>
                  <a:gd name="T25" fmla="*/ 351 h 384"/>
                  <a:gd name="T26" fmla="*/ 48 w 55"/>
                  <a:gd name="T27" fmla="*/ 366 h 384"/>
                  <a:gd name="T28" fmla="*/ 54 w 55"/>
                  <a:gd name="T29" fmla="*/ 383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5" h="384">
                    <a:moveTo>
                      <a:pt x="54" y="383"/>
                    </a:moveTo>
                    <a:lnTo>
                      <a:pt x="54" y="59"/>
                    </a:lnTo>
                    <a:lnTo>
                      <a:pt x="49" y="44"/>
                    </a:lnTo>
                    <a:lnTo>
                      <a:pt x="39" y="24"/>
                    </a:lnTo>
                    <a:lnTo>
                      <a:pt x="27" y="11"/>
                    </a:lnTo>
                    <a:lnTo>
                      <a:pt x="15" y="0"/>
                    </a:lnTo>
                    <a:lnTo>
                      <a:pt x="4" y="0"/>
                    </a:lnTo>
                    <a:lnTo>
                      <a:pt x="0" y="11"/>
                    </a:lnTo>
                    <a:lnTo>
                      <a:pt x="0" y="326"/>
                    </a:lnTo>
                    <a:lnTo>
                      <a:pt x="4" y="318"/>
                    </a:lnTo>
                    <a:lnTo>
                      <a:pt x="12" y="320"/>
                    </a:lnTo>
                    <a:lnTo>
                      <a:pt x="30" y="335"/>
                    </a:lnTo>
                    <a:lnTo>
                      <a:pt x="39" y="351"/>
                    </a:lnTo>
                    <a:lnTo>
                      <a:pt x="48" y="366"/>
                    </a:lnTo>
                    <a:lnTo>
                      <a:pt x="54" y="383"/>
                    </a:lnTo>
                  </a:path>
                </a:pathLst>
              </a:custGeom>
              <a:gradFill rotWithShape="0">
                <a:gsLst>
                  <a:gs pos="0">
                    <a:srgbClr val="B2B2B2">
                      <a:gamma/>
                      <a:shade val="60000"/>
                      <a:invGamma/>
                    </a:srgbClr>
                  </a:gs>
                  <a:gs pos="100000">
                    <a:srgbClr val="B2B2B2"/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117" name="Rectangle 893"/>
              <p:cNvSpPr>
                <a:spLocks noChangeArrowheads="1"/>
              </p:cNvSpPr>
              <p:nvPr/>
            </p:nvSpPr>
            <p:spPr bwMode="auto">
              <a:xfrm>
                <a:off x="1835" y="1641"/>
                <a:ext cx="31" cy="91"/>
              </a:xfrm>
              <a:prstGeom prst="rect">
                <a:avLst/>
              </a:prstGeom>
              <a:solidFill>
                <a:srgbClr val="CCEC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9118" name="Rectangle 894"/>
              <p:cNvSpPr>
                <a:spLocks noChangeArrowheads="1"/>
              </p:cNvSpPr>
              <p:nvPr/>
            </p:nvSpPr>
            <p:spPr bwMode="auto">
              <a:xfrm>
                <a:off x="1162" y="844"/>
                <a:ext cx="643" cy="8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29804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29804"/>
                      <a:invGamma/>
                    </a:srgbClr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9119" name="Rectangle 895"/>
              <p:cNvSpPr>
                <a:spLocks noChangeArrowheads="1"/>
              </p:cNvSpPr>
              <p:nvPr/>
            </p:nvSpPr>
            <p:spPr bwMode="auto">
              <a:xfrm>
                <a:off x="1106" y="1147"/>
                <a:ext cx="27" cy="103"/>
              </a:xfrm>
              <a:prstGeom prst="rect">
                <a:avLst/>
              </a:prstGeom>
              <a:solidFill>
                <a:srgbClr val="868686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9120" name="Rectangle 896"/>
              <p:cNvSpPr>
                <a:spLocks noChangeArrowheads="1"/>
              </p:cNvSpPr>
              <p:nvPr/>
            </p:nvSpPr>
            <p:spPr bwMode="auto">
              <a:xfrm>
                <a:off x="1838" y="1147"/>
                <a:ext cx="28" cy="103"/>
              </a:xfrm>
              <a:prstGeom prst="rect">
                <a:avLst/>
              </a:prstGeom>
              <a:solidFill>
                <a:srgbClr val="868686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9121" name="Freeform 897"/>
              <p:cNvSpPr>
                <a:spLocks/>
              </p:cNvSpPr>
              <p:nvPr/>
            </p:nvSpPr>
            <p:spPr bwMode="auto">
              <a:xfrm>
                <a:off x="1018" y="842"/>
                <a:ext cx="936" cy="792"/>
              </a:xfrm>
              <a:custGeom>
                <a:avLst/>
                <a:gdLst>
                  <a:gd name="T0" fmla="*/ 599 w 936"/>
                  <a:gd name="T1" fmla="*/ 61 h 792"/>
                  <a:gd name="T2" fmla="*/ 599 w 936"/>
                  <a:gd name="T3" fmla="*/ 381 h 792"/>
                  <a:gd name="T4" fmla="*/ 649 w 936"/>
                  <a:gd name="T5" fmla="*/ 381 h 792"/>
                  <a:gd name="T6" fmla="*/ 659 w 936"/>
                  <a:gd name="T7" fmla="*/ 370 h 792"/>
                  <a:gd name="T8" fmla="*/ 659 w 936"/>
                  <a:gd name="T9" fmla="*/ 90 h 792"/>
                  <a:gd name="T10" fmla="*/ 665 w 936"/>
                  <a:gd name="T11" fmla="*/ 78 h 792"/>
                  <a:gd name="T12" fmla="*/ 671 w 936"/>
                  <a:gd name="T13" fmla="*/ 75 h 792"/>
                  <a:gd name="T14" fmla="*/ 867 w 936"/>
                  <a:gd name="T15" fmla="*/ 75 h 792"/>
                  <a:gd name="T16" fmla="*/ 866 w 936"/>
                  <a:gd name="T17" fmla="*/ 196 h 792"/>
                  <a:gd name="T18" fmla="*/ 816 w 936"/>
                  <a:gd name="T19" fmla="*/ 196 h 792"/>
                  <a:gd name="T20" fmla="*/ 816 w 936"/>
                  <a:gd name="T21" fmla="*/ 283 h 792"/>
                  <a:gd name="T22" fmla="*/ 867 w 936"/>
                  <a:gd name="T23" fmla="*/ 284 h 792"/>
                  <a:gd name="T24" fmla="*/ 875 w 936"/>
                  <a:gd name="T25" fmla="*/ 290 h 792"/>
                  <a:gd name="T26" fmla="*/ 875 w 936"/>
                  <a:gd name="T27" fmla="*/ 483 h 792"/>
                  <a:gd name="T28" fmla="*/ 886 w 936"/>
                  <a:gd name="T29" fmla="*/ 493 h 792"/>
                  <a:gd name="T30" fmla="*/ 886 w 936"/>
                  <a:gd name="T31" fmla="*/ 761 h 792"/>
                  <a:gd name="T32" fmla="*/ 870 w 936"/>
                  <a:gd name="T33" fmla="*/ 774 h 792"/>
                  <a:gd name="T34" fmla="*/ 870 w 936"/>
                  <a:gd name="T35" fmla="*/ 791 h 792"/>
                  <a:gd name="T36" fmla="*/ 920 w 936"/>
                  <a:gd name="T37" fmla="*/ 791 h 792"/>
                  <a:gd name="T38" fmla="*/ 920 w 936"/>
                  <a:gd name="T39" fmla="*/ 731 h 792"/>
                  <a:gd name="T40" fmla="*/ 935 w 936"/>
                  <a:gd name="T41" fmla="*/ 714 h 792"/>
                  <a:gd name="T42" fmla="*/ 935 w 936"/>
                  <a:gd name="T43" fmla="*/ 110 h 792"/>
                  <a:gd name="T44" fmla="*/ 934 w 936"/>
                  <a:gd name="T45" fmla="*/ 93 h 792"/>
                  <a:gd name="T46" fmla="*/ 919 w 936"/>
                  <a:gd name="T47" fmla="*/ 55 h 792"/>
                  <a:gd name="T48" fmla="*/ 904 w 936"/>
                  <a:gd name="T49" fmla="*/ 36 h 792"/>
                  <a:gd name="T50" fmla="*/ 879 w 936"/>
                  <a:gd name="T51" fmla="*/ 17 h 792"/>
                  <a:gd name="T52" fmla="*/ 796 w 936"/>
                  <a:gd name="T53" fmla="*/ 0 h 792"/>
                  <a:gd name="T54" fmla="*/ 796 w 936"/>
                  <a:gd name="T55" fmla="*/ 14 h 792"/>
                  <a:gd name="T56" fmla="*/ 139 w 936"/>
                  <a:gd name="T57" fmla="*/ 14 h 792"/>
                  <a:gd name="T58" fmla="*/ 139 w 936"/>
                  <a:gd name="T59" fmla="*/ 0 h 792"/>
                  <a:gd name="T60" fmla="*/ 127 w 936"/>
                  <a:gd name="T61" fmla="*/ 0 h 792"/>
                  <a:gd name="T62" fmla="*/ 115 w 936"/>
                  <a:gd name="T63" fmla="*/ 0 h 792"/>
                  <a:gd name="T64" fmla="*/ 93 w 936"/>
                  <a:gd name="T65" fmla="*/ 4 h 792"/>
                  <a:gd name="T66" fmla="*/ 58 w 936"/>
                  <a:gd name="T67" fmla="*/ 17 h 792"/>
                  <a:gd name="T68" fmla="*/ 17 w 936"/>
                  <a:gd name="T69" fmla="*/ 54 h 792"/>
                  <a:gd name="T70" fmla="*/ 2 w 936"/>
                  <a:gd name="T71" fmla="*/ 92 h 792"/>
                  <a:gd name="T72" fmla="*/ 0 w 936"/>
                  <a:gd name="T73" fmla="*/ 110 h 792"/>
                  <a:gd name="T74" fmla="*/ 0 w 936"/>
                  <a:gd name="T75" fmla="*/ 714 h 792"/>
                  <a:gd name="T76" fmla="*/ 16 w 936"/>
                  <a:gd name="T77" fmla="*/ 731 h 792"/>
                  <a:gd name="T78" fmla="*/ 16 w 936"/>
                  <a:gd name="T79" fmla="*/ 791 h 792"/>
                  <a:gd name="T80" fmla="*/ 66 w 936"/>
                  <a:gd name="T81" fmla="*/ 791 h 792"/>
                  <a:gd name="T82" fmla="*/ 66 w 936"/>
                  <a:gd name="T83" fmla="*/ 774 h 792"/>
                  <a:gd name="T84" fmla="*/ 50 w 936"/>
                  <a:gd name="T85" fmla="*/ 761 h 792"/>
                  <a:gd name="T86" fmla="*/ 50 w 936"/>
                  <a:gd name="T87" fmla="*/ 493 h 792"/>
                  <a:gd name="T88" fmla="*/ 61 w 936"/>
                  <a:gd name="T89" fmla="*/ 483 h 792"/>
                  <a:gd name="T90" fmla="*/ 61 w 936"/>
                  <a:gd name="T91" fmla="*/ 290 h 792"/>
                  <a:gd name="T92" fmla="*/ 69 w 936"/>
                  <a:gd name="T93" fmla="*/ 284 h 792"/>
                  <a:gd name="T94" fmla="*/ 119 w 936"/>
                  <a:gd name="T95" fmla="*/ 283 h 792"/>
                  <a:gd name="T96" fmla="*/ 119 w 936"/>
                  <a:gd name="T97" fmla="*/ 196 h 792"/>
                  <a:gd name="T98" fmla="*/ 70 w 936"/>
                  <a:gd name="T99" fmla="*/ 196 h 792"/>
                  <a:gd name="T100" fmla="*/ 70 w 936"/>
                  <a:gd name="T101" fmla="*/ 76 h 792"/>
                  <a:gd name="T102" fmla="*/ 265 w 936"/>
                  <a:gd name="T103" fmla="*/ 75 h 792"/>
                  <a:gd name="T104" fmla="*/ 271 w 936"/>
                  <a:gd name="T105" fmla="*/ 77 h 792"/>
                  <a:gd name="T106" fmla="*/ 276 w 936"/>
                  <a:gd name="T107" fmla="*/ 90 h 792"/>
                  <a:gd name="T108" fmla="*/ 276 w 936"/>
                  <a:gd name="T109" fmla="*/ 370 h 792"/>
                  <a:gd name="T110" fmla="*/ 287 w 936"/>
                  <a:gd name="T111" fmla="*/ 381 h 792"/>
                  <a:gd name="T112" fmla="*/ 337 w 936"/>
                  <a:gd name="T113" fmla="*/ 381 h 792"/>
                  <a:gd name="T114" fmla="*/ 337 w 936"/>
                  <a:gd name="T115" fmla="*/ 61 h 792"/>
                  <a:gd name="T116" fmla="*/ 599 w 936"/>
                  <a:gd name="T117" fmla="*/ 61 h 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936" h="792">
                    <a:moveTo>
                      <a:pt x="599" y="61"/>
                    </a:moveTo>
                    <a:lnTo>
                      <a:pt x="599" y="381"/>
                    </a:lnTo>
                    <a:lnTo>
                      <a:pt x="649" y="381"/>
                    </a:lnTo>
                    <a:lnTo>
                      <a:pt x="659" y="370"/>
                    </a:lnTo>
                    <a:lnTo>
                      <a:pt x="659" y="90"/>
                    </a:lnTo>
                    <a:lnTo>
                      <a:pt x="665" y="78"/>
                    </a:lnTo>
                    <a:lnTo>
                      <a:pt x="671" y="75"/>
                    </a:lnTo>
                    <a:lnTo>
                      <a:pt x="867" y="75"/>
                    </a:lnTo>
                    <a:lnTo>
                      <a:pt x="866" y="196"/>
                    </a:lnTo>
                    <a:lnTo>
                      <a:pt x="816" y="196"/>
                    </a:lnTo>
                    <a:lnTo>
                      <a:pt x="816" y="283"/>
                    </a:lnTo>
                    <a:lnTo>
                      <a:pt x="867" y="284"/>
                    </a:lnTo>
                    <a:lnTo>
                      <a:pt x="875" y="290"/>
                    </a:lnTo>
                    <a:lnTo>
                      <a:pt x="875" y="483"/>
                    </a:lnTo>
                    <a:lnTo>
                      <a:pt x="886" y="493"/>
                    </a:lnTo>
                    <a:lnTo>
                      <a:pt x="886" y="761"/>
                    </a:lnTo>
                    <a:lnTo>
                      <a:pt x="870" y="774"/>
                    </a:lnTo>
                    <a:lnTo>
                      <a:pt x="870" y="791"/>
                    </a:lnTo>
                    <a:lnTo>
                      <a:pt x="920" y="791"/>
                    </a:lnTo>
                    <a:lnTo>
                      <a:pt x="920" y="731"/>
                    </a:lnTo>
                    <a:lnTo>
                      <a:pt x="935" y="714"/>
                    </a:lnTo>
                    <a:lnTo>
                      <a:pt x="935" y="110"/>
                    </a:lnTo>
                    <a:lnTo>
                      <a:pt x="934" y="93"/>
                    </a:lnTo>
                    <a:lnTo>
                      <a:pt x="919" y="55"/>
                    </a:lnTo>
                    <a:lnTo>
                      <a:pt x="904" y="36"/>
                    </a:lnTo>
                    <a:lnTo>
                      <a:pt x="879" y="17"/>
                    </a:lnTo>
                    <a:lnTo>
                      <a:pt x="796" y="0"/>
                    </a:lnTo>
                    <a:lnTo>
                      <a:pt x="796" y="14"/>
                    </a:lnTo>
                    <a:lnTo>
                      <a:pt x="139" y="14"/>
                    </a:lnTo>
                    <a:lnTo>
                      <a:pt x="139" y="0"/>
                    </a:lnTo>
                    <a:lnTo>
                      <a:pt x="127" y="0"/>
                    </a:lnTo>
                    <a:lnTo>
                      <a:pt x="115" y="0"/>
                    </a:lnTo>
                    <a:lnTo>
                      <a:pt x="93" y="4"/>
                    </a:lnTo>
                    <a:lnTo>
                      <a:pt x="58" y="17"/>
                    </a:lnTo>
                    <a:lnTo>
                      <a:pt x="17" y="54"/>
                    </a:lnTo>
                    <a:lnTo>
                      <a:pt x="2" y="92"/>
                    </a:lnTo>
                    <a:lnTo>
                      <a:pt x="0" y="110"/>
                    </a:lnTo>
                    <a:lnTo>
                      <a:pt x="0" y="714"/>
                    </a:lnTo>
                    <a:lnTo>
                      <a:pt x="16" y="731"/>
                    </a:lnTo>
                    <a:lnTo>
                      <a:pt x="16" y="791"/>
                    </a:lnTo>
                    <a:lnTo>
                      <a:pt x="66" y="791"/>
                    </a:lnTo>
                    <a:lnTo>
                      <a:pt x="66" y="774"/>
                    </a:lnTo>
                    <a:lnTo>
                      <a:pt x="50" y="761"/>
                    </a:lnTo>
                    <a:lnTo>
                      <a:pt x="50" y="493"/>
                    </a:lnTo>
                    <a:lnTo>
                      <a:pt x="61" y="483"/>
                    </a:lnTo>
                    <a:lnTo>
                      <a:pt x="61" y="290"/>
                    </a:lnTo>
                    <a:lnTo>
                      <a:pt x="69" y="284"/>
                    </a:lnTo>
                    <a:lnTo>
                      <a:pt x="119" y="283"/>
                    </a:lnTo>
                    <a:lnTo>
                      <a:pt x="119" y="196"/>
                    </a:lnTo>
                    <a:lnTo>
                      <a:pt x="70" y="196"/>
                    </a:lnTo>
                    <a:lnTo>
                      <a:pt x="70" y="76"/>
                    </a:lnTo>
                    <a:lnTo>
                      <a:pt x="265" y="75"/>
                    </a:lnTo>
                    <a:lnTo>
                      <a:pt x="271" y="77"/>
                    </a:lnTo>
                    <a:lnTo>
                      <a:pt x="276" y="90"/>
                    </a:lnTo>
                    <a:lnTo>
                      <a:pt x="276" y="370"/>
                    </a:lnTo>
                    <a:lnTo>
                      <a:pt x="287" y="381"/>
                    </a:lnTo>
                    <a:lnTo>
                      <a:pt x="337" y="381"/>
                    </a:lnTo>
                    <a:lnTo>
                      <a:pt x="337" y="61"/>
                    </a:lnTo>
                    <a:lnTo>
                      <a:pt x="599" y="61"/>
                    </a:lnTo>
                  </a:path>
                </a:pathLst>
              </a:custGeom>
              <a:solidFill>
                <a:srgbClr val="4D4D4D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09122" name="Group 898"/>
              <p:cNvGrpSpPr>
                <a:grpSpLocks/>
              </p:cNvGrpSpPr>
              <p:nvPr/>
            </p:nvGrpSpPr>
            <p:grpSpPr bwMode="auto">
              <a:xfrm>
                <a:off x="1399" y="1483"/>
                <a:ext cx="179" cy="491"/>
                <a:chOff x="1399" y="1483"/>
                <a:chExt cx="179" cy="491"/>
              </a:xfrm>
            </p:grpSpPr>
            <p:sp>
              <p:nvSpPr>
                <p:cNvPr id="309123" name="Freeform 899"/>
                <p:cNvSpPr>
                  <a:spLocks/>
                </p:cNvSpPr>
                <p:nvPr/>
              </p:nvSpPr>
              <p:spPr bwMode="auto">
                <a:xfrm>
                  <a:off x="1399" y="1483"/>
                  <a:ext cx="179" cy="491"/>
                </a:xfrm>
                <a:custGeom>
                  <a:avLst/>
                  <a:gdLst>
                    <a:gd name="T0" fmla="*/ 155 w 179"/>
                    <a:gd name="T1" fmla="*/ 26 h 491"/>
                    <a:gd name="T2" fmla="*/ 178 w 179"/>
                    <a:gd name="T3" fmla="*/ 1 h 491"/>
                    <a:gd name="T4" fmla="*/ 178 w 179"/>
                    <a:gd name="T5" fmla="*/ 0 h 491"/>
                    <a:gd name="T6" fmla="*/ 0 w 179"/>
                    <a:gd name="T7" fmla="*/ 0 h 491"/>
                    <a:gd name="T8" fmla="*/ 0 w 179"/>
                    <a:gd name="T9" fmla="*/ 26 h 491"/>
                    <a:gd name="T10" fmla="*/ 23 w 179"/>
                    <a:gd name="T11" fmla="*/ 49 h 491"/>
                    <a:gd name="T12" fmla="*/ 0 w 179"/>
                    <a:gd name="T13" fmla="*/ 74 h 491"/>
                    <a:gd name="T14" fmla="*/ 23 w 179"/>
                    <a:gd name="T15" fmla="*/ 97 h 491"/>
                    <a:gd name="T16" fmla="*/ 0 w 179"/>
                    <a:gd name="T17" fmla="*/ 118 h 491"/>
                    <a:gd name="T18" fmla="*/ 23 w 179"/>
                    <a:gd name="T19" fmla="*/ 142 h 491"/>
                    <a:gd name="T20" fmla="*/ 0 w 179"/>
                    <a:gd name="T21" fmla="*/ 167 h 491"/>
                    <a:gd name="T22" fmla="*/ 23 w 179"/>
                    <a:gd name="T23" fmla="*/ 188 h 491"/>
                    <a:gd name="T24" fmla="*/ 0 w 179"/>
                    <a:gd name="T25" fmla="*/ 211 h 491"/>
                    <a:gd name="T26" fmla="*/ 23 w 179"/>
                    <a:gd name="T27" fmla="*/ 235 h 491"/>
                    <a:gd name="T28" fmla="*/ 0 w 179"/>
                    <a:gd name="T29" fmla="*/ 258 h 491"/>
                    <a:gd name="T30" fmla="*/ 23 w 179"/>
                    <a:gd name="T31" fmla="*/ 281 h 491"/>
                    <a:gd name="T32" fmla="*/ 0 w 179"/>
                    <a:gd name="T33" fmla="*/ 304 h 491"/>
                    <a:gd name="T34" fmla="*/ 23 w 179"/>
                    <a:gd name="T35" fmla="*/ 329 h 491"/>
                    <a:gd name="T36" fmla="*/ 0 w 179"/>
                    <a:gd name="T37" fmla="*/ 352 h 491"/>
                    <a:gd name="T38" fmla="*/ 23 w 179"/>
                    <a:gd name="T39" fmla="*/ 374 h 491"/>
                    <a:gd name="T40" fmla="*/ 0 w 179"/>
                    <a:gd name="T41" fmla="*/ 397 h 491"/>
                    <a:gd name="T42" fmla="*/ 23 w 179"/>
                    <a:gd name="T43" fmla="*/ 422 h 491"/>
                    <a:gd name="T44" fmla="*/ 0 w 179"/>
                    <a:gd name="T45" fmla="*/ 445 h 491"/>
                    <a:gd name="T46" fmla="*/ 23 w 179"/>
                    <a:gd name="T47" fmla="*/ 468 h 491"/>
                    <a:gd name="T48" fmla="*/ 23 w 179"/>
                    <a:gd name="T49" fmla="*/ 490 h 491"/>
                    <a:gd name="T50" fmla="*/ 155 w 179"/>
                    <a:gd name="T51" fmla="*/ 490 h 491"/>
                    <a:gd name="T52" fmla="*/ 155 w 179"/>
                    <a:gd name="T53" fmla="*/ 477 h 491"/>
                    <a:gd name="T54" fmla="*/ 172 w 179"/>
                    <a:gd name="T55" fmla="*/ 460 h 491"/>
                    <a:gd name="T56" fmla="*/ 155 w 179"/>
                    <a:gd name="T57" fmla="*/ 445 h 491"/>
                    <a:gd name="T58" fmla="*/ 178 w 179"/>
                    <a:gd name="T59" fmla="*/ 422 h 491"/>
                    <a:gd name="T60" fmla="*/ 155 w 179"/>
                    <a:gd name="T61" fmla="*/ 397 h 491"/>
                    <a:gd name="T62" fmla="*/ 178 w 179"/>
                    <a:gd name="T63" fmla="*/ 374 h 491"/>
                    <a:gd name="T64" fmla="*/ 155 w 179"/>
                    <a:gd name="T65" fmla="*/ 352 h 491"/>
                    <a:gd name="T66" fmla="*/ 178 w 179"/>
                    <a:gd name="T67" fmla="*/ 329 h 491"/>
                    <a:gd name="T68" fmla="*/ 155 w 179"/>
                    <a:gd name="T69" fmla="*/ 304 h 491"/>
                    <a:gd name="T70" fmla="*/ 178 w 179"/>
                    <a:gd name="T71" fmla="*/ 281 h 491"/>
                    <a:gd name="T72" fmla="*/ 155 w 179"/>
                    <a:gd name="T73" fmla="*/ 258 h 491"/>
                    <a:gd name="T74" fmla="*/ 178 w 179"/>
                    <a:gd name="T75" fmla="*/ 235 h 491"/>
                    <a:gd name="T76" fmla="*/ 155 w 179"/>
                    <a:gd name="T77" fmla="*/ 211 h 491"/>
                    <a:gd name="T78" fmla="*/ 178 w 179"/>
                    <a:gd name="T79" fmla="*/ 188 h 491"/>
                    <a:gd name="T80" fmla="*/ 155 w 179"/>
                    <a:gd name="T81" fmla="*/ 167 h 491"/>
                    <a:gd name="T82" fmla="*/ 178 w 179"/>
                    <a:gd name="T83" fmla="*/ 142 h 491"/>
                    <a:gd name="T84" fmla="*/ 155 w 179"/>
                    <a:gd name="T85" fmla="*/ 118 h 491"/>
                    <a:gd name="T86" fmla="*/ 178 w 179"/>
                    <a:gd name="T87" fmla="*/ 97 h 491"/>
                    <a:gd name="T88" fmla="*/ 155 w 179"/>
                    <a:gd name="T89" fmla="*/ 74 h 491"/>
                    <a:gd name="T90" fmla="*/ 178 w 179"/>
                    <a:gd name="T91" fmla="*/ 49 h 491"/>
                    <a:gd name="T92" fmla="*/ 155 w 179"/>
                    <a:gd name="T93" fmla="*/ 26 h 4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79" h="491">
                      <a:moveTo>
                        <a:pt x="155" y="26"/>
                      </a:moveTo>
                      <a:lnTo>
                        <a:pt x="178" y="1"/>
                      </a:lnTo>
                      <a:lnTo>
                        <a:pt x="178" y="0"/>
                      </a:lnTo>
                      <a:lnTo>
                        <a:pt x="0" y="0"/>
                      </a:lnTo>
                      <a:lnTo>
                        <a:pt x="0" y="26"/>
                      </a:lnTo>
                      <a:lnTo>
                        <a:pt x="23" y="49"/>
                      </a:lnTo>
                      <a:lnTo>
                        <a:pt x="0" y="74"/>
                      </a:lnTo>
                      <a:lnTo>
                        <a:pt x="23" y="97"/>
                      </a:lnTo>
                      <a:lnTo>
                        <a:pt x="0" y="118"/>
                      </a:lnTo>
                      <a:lnTo>
                        <a:pt x="23" y="142"/>
                      </a:lnTo>
                      <a:lnTo>
                        <a:pt x="0" y="167"/>
                      </a:lnTo>
                      <a:lnTo>
                        <a:pt x="23" y="188"/>
                      </a:lnTo>
                      <a:lnTo>
                        <a:pt x="0" y="211"/>
                      </a:lnTo>
                      <a:lnTo>
                        <a:pt x="23" y="235"/>
                      </a:lnTo>
                      <a:lnTo>
                        <a:pt x="0" y="258"/>
                      </a:lnTo>
                      <a:lnTo>
                        <a:pt x="23" y="281"/>
                      </a:lnTo>
                      <a:lnTo>
                        <a:pt x="0" y="304"/>
                      </a:lnTo>
                      <a:lnTo>
                        <a:pt x="23" y="329"/>
                      </a:lnTo>
                      <a:lnTo>
                        <a:pt x="0" y="352"/>
                      </a:lnTo>
                      <a:lnTo>
                        <a:pt x="23" y="374"/>
                      </a:lnTo>
                      <a:lnTo>
                        <a:pt x="0" y="397"/>
                      </a:lnTo>
                      <a:lnTo>
                        <a:pt x="23" y="422"/>
                      </a:lnTo>
                      <a:lnTo>
                        <a:pt x="0" y="445"/>
                      </a:lnTo>
                      <a:lnTo>
                        <a:pt x="23" y="468"/>
                      </a:lnTo>
                      <a:lnTo>
                        <a:pt x="23" y="490"/>
                      </a:lnTo>
                      <a:lnTo>
                        <a:pt x="155" y="490"/>
                      </a:lnTo>
                      <a:lnTo>
                        <a:pt x="155" y="477"/>
                      </a:lnTo>
                      <a:lnTo>
                        <a:pt x="172" y="460"/>
                      </a:lnTo>
                      <a:lnTo>
                        <a:pt x="155" y="445"/>
                      </a:lnTo>
                      <a:lnTo>
                        <a:pt x="178" y="422"/>
                      </a:lnTo>
                      <a:lnTo>
                        <a:pt x="155" y="397"/>
                      </a:lnTo>
                      <a:lnTo>
                        <a:pt x="178" y="374"/>
                      </a:lnTo>
                      <a:lnTo>
                        <a:pt x="155" y="352"/>
                      </a:lnTo>
                      <a:lnTo>
                        <a:pt x="178" y="329"/>
                      </a:lnTo>
                      <a:lnTo>
                        <a:pt x="155" y="304"/>
                      </a:lnTo>
                      <a:lnTo>
                        <a:pt x="178" y="281"/>
                      </a:lnTo>
                      <a:lnTo>
                        <a:pt x="155" y="258"/>
                      </a:lnTo>
                      <a:lnTo>
                        <a:pt x="178" y="235"/>
                      </a:lnTo>
                      <a:lnTo>
                        <a:pt x="155" y="211"/>
                      </a:lnTo>
                      <a:lnTo>
                        <a:pt x="178" y="188"/>
                      </a:lnTo>
                      <a:lnTo>
                        <a:pt x="155" y="167"/>
                      </a:lnTo>
                      <a:lnTo>
                        <a:pt x="178" y="142"/>
                      </a:lnTo>
                      <a:lnTo>
                        <a:pt x="155" y="118"/>
                      </a:lnTo>
                      <a:lnTo>
                        <a:pt x="178" y="97"/>
                      </a:lnTo>
                      <a:lnTo>
                        <a:pt x="155" y="74"/>
                      </a:lnTo>
                      <a:lnTo>
                        <a:pt x="178" y="49"/>
                      </a:lnTo>
                      <a:lnTo>
                        <a:pt x="155" y="26"/>
                      </a:lnTo>
                    </a:path>
                  </a:pathLst>
                </a:custGeom>
                <a:gradFill rotWithShape="0">
                  <a:gsLst>
                    <a:gs pos="0">
                      <a:srgbClr val="CBCBCB">
                        <a:gamma/>
                        <a:shade val="60000"/>
                        <a:invGamma/>
                      </a:srgbClr>
                    </a:gs>
                    <a:gs pos="50000">
                      <a:srgbClr val="CBCBCB"/>
                    </a:gs>
                    <a:gs pos="100000">
                      <a:srgbClr val="CBCBCB">
                        <a:gamma/>
                        <a:shade val="60000"/>
                        <a:invGamma/>
                      </a:srgbClr>
                    </a:gs>
                  </a:gsLst>
                  <a:lin ang="0" scaled="1"/>
                </a:gra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9124" name="Line 900"/>
                <p:cNvSpPr>
                  <a:spLocks noChangeShapeType="1"/>
                </p:cNvSpPr>
                <p:nvPr/>
              </p:nvSpPr>
              <p:spPr bwMode="auto">
                <a:xfrm flipH="1" flipV="1">
                  <a:off x="1488" y="1496"/>
                  <a:ext cx="67" cy="1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9125" name="Line 901"/>
                <p:cNvSpPr>
                  <a:spLocks noChangeShapeType="1"/>
                </p:cNvSpPr>
                <p:nvPr/>
              </p:nvSpPr>
              <p:spPr bwMode="auto">
                <a:xfrm flipH="1" flipV="1">
                  <a:off x="1420" y="1534"/>
                  <a:ext cx="135" cy="2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9126" name="Line 902"/>
                <p:cNvSpPr>
                  <a:spLocks noChangeShapeType="1"/>
                </p:cNvSpPr>
                <p:nvPr/>
              </p:nvSpPr>
              <p:spPr bwMode="auto">
                <a:xfrm flipH="1" flipV="1">
                  <a:off x="1420" y="1580"/>
                  <a:ext cx="135" cy="2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9127" name="Line 903"/>
                <p:cNvSpPr>
                  <a:spLocks noChangeShapeType="1"/>
                </p:cNvSpPr>
                <p:nvPr/>
              </p:nvSpPr>
              <p:spPr bwMode="auto">
                <a:xfrm flipH="1" flipV="1">
                  <a:off x="1419" y="1627"/>
                  <a:ext cx="135" cy="2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9128" name="Line 904"/>
                <p:cNvSpPr>
                  <a:spLocks noChangeShapeType="1"/>
                </p:cNvSpPr>
                <p:nvPr/>
              </p:nvSpPr>
              <p:spPr bwMode="auto">
                <a:xfrm flipH="1" flipV="1">
                  <a:off x="1420" y="1672"/>
                  <a:ext cx="135" cy="2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9129" name="Line 905"/>
                <p:cNvSpPr>
                  <a:spLocks noChangeShapeType="1"/>
                </p:cNvSpPr>
                <p:nvPr/>
              </p:nvSpPr>
              <p:spPr bwMode="auto">
                <a:xfrm flipH="1" flipV="1">
                  <a:off x="1420" y="1719"/>
                  <a:ext cx="135" cy="2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9130" name="Line 906"/>
                <p:cNvSpPr>
                  <a:spLocks noChangeShapeType="1"/>
                </p:cNvSpPr>
                <p:nvPr/>
              </p:nvSpPr>
              <p:spPr bwMode="auto">
                <a:xfrm flipH="1" flipV="1">
                  <a:off x="1419" y="1766"/>
                  <a:ext cx="135" cy="2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9131" name="Line 907"/>
                <p:cNvSpPr>
                  <a:spLocks noChangeShapeType="1"/>
                </p:cNvSpPr>
                <p:nvPr/>
              </p:nvSpPr>
              <p:spPr bwMode="auto">
                <a:xfrm flipH="1" flipV="1">
                  <a:off x="1416" y="1812"/>
                  <a:ext cx="135" cy="2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9132" name="Line 908"/>
                <p:cNvSpPr>
                  <a:spLocks noChangeShapeType="1"/>
                </p:cNvSpPr>
                <p:nvPr/>
              </p:nvSpPr>
              <p:spPr bwMode="auto">
                <a:xfrm flipH="1" flipV="1">
                  <a:off x="1415" y="1858"/>
                  <a:ext cx="135" cy="2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9133" name="Line 909"/>
                <p:cNvSpPr>
                  <a:spLocks noChangeShapeType="1"/>
                </p:cNvSpPr>
                <p:nvPr/>
              </p:nvSpPr>
              <p:spPr bwMode="auto">
                <a:xfrm flipH="1" flipV="1">
                  <a:off x="1416" y="1906"/>
                  <a:ext cx="135" cy="2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9134" name="Line 910"/>
                <p:cNvSpPr>
                  <a:spLocks noChangeShapeType="1"/>
                </p:cNvSpPr>
                <p:nvPr/>
              </p:nvSpPr>
              <p:spPr bwMode="auto">
                <a:xfrm flipH="1" flipV="1">
                  <a:off x="1423" y="1949"/>
                  <a:ext cx="62" cy="1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grpSp>
              <p:nvGrpSpPr>
                <p:cNvPr id="309135" name="Group 911"/>
                <p:cNvGrpSpPr>
                  <a:grpSpLocks/>
                </p:cNvGrpSpPr>
                <p:nvPr/>
              </p:nvGrpSpPr>
              <p:grpSpPr bwMode="auto">
                <a:xfrm>
                  <a:off x="1400" y="1509"/>
                  <a:ext cx="173" cy="441"/>
                  <a:chOff x="1400" y="1509"/>
                  <a:chExt cx="173" cy="441"/>
                </a:xfrm>
              </p:grpSpPr>
              <p:sp>
                <p:nvSpPr>
                  <p:cNvPr id="309136" name="Line 91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402" y="1556"/>
                    <a:ext cx="169" cy="24"/>
                  </a:xfrm>
                  <a:prstGeom prst="line">
                    <a:avLst/>
                  </a:prstGeom>
                  <a:noFill/>
                  <a:ln w="12700">
                    <a:solidFill>
                      <a:srgbClr val="CBCBCB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309137" name="Line 91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402" y="1602"/>
                    <a:ext cx="169" cy="24"/>
                  </a:xfrm>
                  <a:prstGeom prst="line">
                    <a:avLst/>
                  </a:prstGeom>
                  <a:noFill/>
                  <a:ln w="12700">
                    <a:solidFill>
                      <a:srgbClr val="CBCBCB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309138" name="Line 91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402" y="1648"/>
                    <a:ext cx="169" cy="24"/>
                  </a:xfrm>
                  <a:prstGeom prst="line">
                    <a:avLst/>
                  </a:prstGeom>
                  <a:noFill/>
                  <a:ln w="12700">
                    <a:solidFill>
                      <a:srgbClr val="CBCBCB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309139" name="Line 91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402" y="1694"/>
                    <a:ext cx="169" cy="24"/>
                  </a:xfrm>
                  <a:prstGeom prst="line">
                    <a:avLst/>
                  </a:prstGeom>
                  <a:noFill/>
                  <a:ln w="12700">
                    <a:solidFill>
                      <a:srgbClr val="CBCBCB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309140" name="Line 91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402" y="1740"/>
                    <a:ext cx="169" cy="24"/>
                  </a:xfrm>
                  <a:prstGeom prst="line">
                    <a:avLst/>
                  </a:prstGeom>
                  <a:noFill/>
                  <a:ln w="12700">
                    <a:solidFill>
                      <a:srgbClr val="CBCBCB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309141" name="Line 91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402" y="1786"/>
                    <a:ext cx="169" cy="24"/>
                  </a:xfrm>
                  <a:prstGeom prst="line">
                    <a:avLst/>
                  </a:prstGeom>
                  <a:noFill/>
                  <a:ln w="12700">
                    <a:solidFill>
                      <a:srgbClr val="CBCBCB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309142" name="Line 91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404" y="1832"/>
                    <a:ext cx="169" cy="24"/>
                  </a:xfrm>
                  <a:prstGeom prst="line">
                    <a:avLst/>
                  </a:prstGeom>
                  <a:noFill/>
                  <a:ln w="12700">
                    <a:solidFill>
                      <a:srgbClr val="CBCBCB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309143" name="Line 91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400" y="1881"/>
                    <a:ext cx="169" cy="24"/>
                  </a:xfrm>
                  <a:prstGeom prst="line">
                    <a:avLst/>
                  </a:prstGeom>
                  <a:noFill/>
                  <a:ln w="12700">
                    <a:solidFill>
                      <a:srgbClr val="CBCBCB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309144" name="Line 92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401" y="1926"/>
                    <a:ext cx="169" cy="24"/>
                  </a:xfrm>
                  <a:prstGeom prst="line">
                    <a:avLst/>
                  </a:prstGeom>
                  <a:noFill/>
                  <a:ln w="12700">
                    <a:solidFill>
                      <a:srgbClr val="CBCBCB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309145" name="Line 92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400" y="1509"/>
                    <a:ext cx="169" cy="24"/>
                  </a:xfrm>
                  <a:prstGeom prst="line">
                    <a:avLst/>
                  </a:prstGeom>
                  <a:noFill/>
                  <a:ln w="12700">
                    <a:solidFill>
                      <a:srgbClr val="CBCBCB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309146" name="Group 922"/>
              <p:cNvGrpSpPr>
                <a:grpSpLocks/>
              </p:cNvGrpSpPr>
              <p:nvPr/>
            </p:nvGrpSpPr>
            <p:grpSpPr bwMode="auto">
              <a:xfrm>
                <a:off x="1192" y="1672"/>
                <a:ext cx="590" cy="224"/>
                <a:chOff x="1192" y="1672"/>
                <a:chExt cx="590" cy="224"/>
              </a:xfrm>
            </p:grpSpPr>
            <p:sp>
              <p:nvSpPr>
                <p:cNvPr id="309147" name="Freeform 923"/>
                <p:cNvSpPr>
                  <a:spLocks/>
                </p:cNvSpPr>
                <p:nvPr/>
              </p:nvSpPr>
              <p:spPr bwMode="auto">
                <a:xfrm>
                  <a:off x="1260" y="1672"/>
                  <a:ext cx="464" cy="137"/>
                </a:xfrm>
                <a:custGeom>
                  <a:avLst/>
                  <a:gdLst>
                    <a:gd name="T0" fmla="*/ 0 w 464"/>
                    <a:gd name="T1" fmla="*/ 42 h 137"/>
                    <a:gd name="T2" fmla="*/ 452 w 464"/>
                    <a:gd name="T3" fmla="*/ 0 h 137"/>
                    <a:gd name="T4" fmla="*/ 463 w 464"/>
                    <a:gd name="T5" fmla="*/ 92 h 137"/>
                    <a:gd name="T6" fmla="*/ 12 w 464"/>
                    <a:gd name="T7" fmla="*/ 136 h 137"/>
                    <a:gd name="T8" fmla="*/ 0 w 464"/>
                    <a:gd name="T9" fmla="*/ 42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4" h="137">
                      <a:moveTo>
                        <a:pt x="0" y="42"/>
                      </a:moveTo>
                      <a:lnTo>
                        <a:pt x="452" y="0"/>
                      </a:lnTo>
                      <a:lnTo>
                        <a:pt x="463" y="92"/>
                      </a:lnTo>
                      <a:lnTo>
                        <a:pt x="12" y="136"/>
                      </a:lnTo>
                      <a:lnTo>
                        <a:pt x="0" y="42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>
                        <a:gamma/>
                        <a:shade val="69804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69804"/>
                        <a:invGamma/>
                      </a:schemeClr>
                    </a:gs>
                  </a:gsLst>
                  <a:lin ang="0" scaled="1"/>
                </a:gra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9148" name="Freeform 924"/>
                <p:cNvSpPr>
                  <a:spLocks/>
                </p:cNvSpPr>
                <p:nvPr/>
              </p:nvSpPr>
              <p:spPr bwMode="auto">
                <a:xfrm>
                  <a:off x="1214" y="1709"/>
                  <a:ext cx="101" cy="102"/>
                </a:xfrm>
                <a:custGeom>
                  <a:avLst/>
                  <a:gdLst>
                    <a:gd name="T0" fmla="*/ 50 w 101"/>
                    <a:gd name="T1" fmla="*/ 101 h 102"/>
                    <a:gd name="T2" fmla="*/ 85 w 101"/>
                    <a:gd name="T3" fmla="*/ 86 h 102"/>
                    <a:gd name="T4" fmla="*/ 100 w 101"/>
                    <a:gd name="T5" fmla="*/ 50 h 102"/>
                    <a:gd name="T6" fmla="*/ 96 w 101"/>
                    <a:gd name="T7" fmla="*/ 31 h 102"/>
                    <a:gd name="T8" fmla="*/ 86 w 101"/>
                    <a:gd name="T9" fmla="*/ 15 h 102"/>
                    <a:gd name="T10" fmla="*/ 50 w 101"/>
                    <a:gd name="T11" fmla="*/ 0 h 102"/>
                    <a:gd name="T12" fmla="*/ 31 w 101"/>
                    <a:gd name="T13" fmla="*/ 4 h 102"/>
                    <a:gd name="T14" fmla="*/ 15 w 101"/>
                    <a:gd name="T15" fmla="*/ 15 h 102"/>
                    <a:gd name="T16" fmla="*/ 0 w 101"/>
                    <a:gd name="T17" fmla="*/ 50 h 102"/>
                    <a:gd name="T18" fmla="*/ 15 w 101"/>
                    <a:gd name="T19" fmla="*/ 86 h 102"/>
                    <a:gd name="T20" fmla="*/ 50 w 101"/>
                    <a:gd name="T21" fmla="*/ 10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01" h="102">
                      <a:moveTo>
                        <a:pt x="50" y="101"/>
                      </a:moveTo>
                      <a:lnTo>
                        <a:pt x="85" y="86"/>
                      </a:lnTo>
                      <a:lnTo>
                        <a:pt x="100" y="50"/>
                      </a:lnTo>
                      <a:lnTo>
                        <a:pt x="96" y="31"/>
                      </a:lnTo>
                      <a:lnTo>
                        <a:pt x="86" y="15"/>
                      </a:lnTo>
                      <a:lnTo>
                        <a:pt x="50" y="0"/>
                      </a:lnTo>
                      <a:lnTo>
                        <a:pt x="31" y="4"/>
                      </a:lnTo>
                      <a:lnTo>
                        <a:pt x="15" y="15"/>
                      </a:lnTo>
                      <a:lnTo>
                        <a:pt x="0" y="50"/>
                      </a:lnTo>
                      <a:lnTo>
                        <a:pt x="15" y="86"/>
                      </a:lnTo>
                      <a:lnTo>
                        <a:pt x="50" y="101"/>
                      </a:lnTo>
                    </a:path>
                  </a:pathLst>
                </a:custGeom>
                <a:solidFill>
                  <a:schemeClr val="hlink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9149" name="Freeform 925"/>
                <p:cNvSpPr>
                  <a:spLocks/>
                </p:cNvSpPr>
                <p:nvPr/>
              </p:nvSpPr>
              <p:spPr bwMode="auto">
                <a:xfrm>
                  <a:off x="1658" y="1713"/>
                  <a:ext cx="100" cy="51"/>
                </a:xfrm>
                <a:custGeom>
                  <a:avLst/>
                  <a:gdLst>
                    <a:gd name="T0" fmla="*/ 99 w 100"/>
                    <a:gd name="T1" fmla="*/ 0 h 51"/>
                    <a:gd name="T2" fmla="*/ 96 w 100"/>
                    <a:gd name="T3" fmla="*/ 19 h 51"/>
                    <a:gd name="T4" fmla="*/ 85 w 100"/>
                    <a:gd name="T5" fmla="*/ 35 h 51"/>
                    <a:gd name="T6" fmla="*/ 50 w 100"/>
                    <a:gd name="T7" fmla="*/ 50 h 51"/>
                    <a:gd name="T8" fmla="*/ 15 w 100"/>
                    <a:gd name="T9" fmla="*/ 35 h 51"/>
                    <a:gd name="T10" fmla="*/ 0 w 100"/>
                    <a:gd name="T11" fmla="*/ 0 h 51"/>
                    <a:gd name="T12" fmla="*/ 99 w 100"/>
                    <a:gd name="T13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51">
                      <a:moveTo>
                        <a:pt x="99" y="0"/>
                      </a:moveTo>
                      <a:lnTo>
                        <a:pt x="96" y="19"/>
                      </a:lnTo>
                      <a:lnTo>
                        <a:pt x="85" y="35"/>
                      </a:lnTo>
                      <a:lnTo>
                        <a:pt x="50" y="50"/>
                      </a:lnTo>
                      <a:lnTo>
                        <a:pt x="15" y="35"/>
                      </a:lnTo>
                      <a:lnTo>
                        <a:pt x="0" y="0"/>
                      </a:lnTo>
                      <a:lnTo>
                        <a:pt x="99" y="0"/>
                      </a:lnTo>
                    </a:path>
                  </a:pathLst>
                </a:custGeom>
                <a:solidFill>
                  <a:schemeClr val="hlink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9150" name="Freeform 926"/>
                <p:cNvSpPr>
                  <a:spLocks/>
                </p:cNvSpPr>
                <p:nvPr/>
              </p:nvSpPr>
              <p:spPr bwMode="auto">
                <a:xfrm>
                  <a:off x="1192" y="1672"/>
                  <a:ext cx="590" cy="39"/>
                </a:xfrm>
                <a:custGeom>
                  <a:avLst/>
                  <a:gdLst>
                    <a:gd name="T0" fmla="*/ 589 w 590"/>
                    <a:gd name="T1" fmla="*/ 38 h 39"/>
                    <a:gd name="T2" fmla="*/ 589 w 590"/>
                    <a:gd name="T3" fmla="*/ 0 h 39"/>
                    <a:gd name="T4" fmla="*/ 0 w 590"/>
                    <a:gd name="T5" fmla="*/ 0 h 39"/>
                    <a:gd name="T6" fmla="*/ 0 w 590"/>
                    <a:gd name="T7" fmla="*/ 38 h 39"/>
                    <a:gd name="T8" fmla="*/ 589 w 590"/>
                    <a:gd name="T9" fmla="*/ 38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90" h="39">
                      <a:moveTo>
                        <a:pt x="589" y="38"/>
                      </a:moveTo>
                      <a:lnTo>
                        <a:pt x="589" y="0"/>
                      </a:lnTo>
                      <a:lnTo>
                        <a:pt x="0" y="0"/>
                      </a:lnTo>
                      <a:lnTo>
                        <a:pt x="0" y="38"/>
                      </a:lnTo>
                      <a:lnTo>
                        <a:pt x="589" y="38"/>
                      </a:lnTo>
                    </a:path>
                  </a:pathLst>
                </a:custGeom>
                <a:gradFill rotWithShape="0">
                  <a:gsLst>
                    <a:gs pos="0">
                      <a:srgbClr val="EAEAEA">
                        <a:gamma/>
                        <a:shade val="80000"/>
                        <a:invGamma/>
                      </a:srgbClr>
                    </a:gs>
                    <a:gs pos="50000">
                      <a:srgbClr val="EAEAEA"/>
                    </a:gs>
                    <a:gs pos="100000">
                      <a:srgbClr val="EAEAEA">
                        <a:gamma/>
                        <a:shade val="80000"/>
                        <a:invGamma/>
                      </a:srgbClr>
                    </a:gs>
                  </a:gsLst>
                  <a:lin ang="0" scaled="1"/>
                </a:gra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9151" name="Freeform 927"/>
                <p:cNvSpPr>
                  <a:spLocks/>
                </p:cNvSpPr>
                <p:nvPr/>
              </p:nvSpPr>
              <p:spPr bwMode="auto">
                <a:xfrm>
                  <a:off x="1356" y="1710"/>
                  <a:ext cx="261" cy="186"/>
                </a:xfrm>
                <a:custGeom>
                  <a:avLst/>
                  <a:gdLst>
                    <a:gd name="T0" fmla="*/ 0 w 261"/>
                    <a:gd name="T1" fmla="*/ 185 h 186"/>
                    <a:gd name="T2" fmla="*/ 260 w 261"/>
                    <a:gd name="T3" fmla="*/ 185 h 186"/>
                    <a:gd name="T4" fmla="*/ 260 w 261"/>
                    <a:gd name="T5" fmla="*/ 0 h 186"/>
                    <a:gd name="T6" fmla="*/ 0 w 261"/>
                    <a:gd name="T7" fmla="*/ 0 h 186"/>
                    <a:gd name="T8" fmla="*/ 0 w 261"/>
                    <a:gd name="T9" fmla="*/ 185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1" h="186">
                      <a:moveTo>
                        <a:pt x="0" y="185"/>
                      </a:moveTo>
                      <a:lnTo>
                        <a:pt x="260" y="185"/>
                      </a:lnTo>
                      <a:lnTo>
                        <a:pt x="260" y="0"/>
                      </a:lnTo>
                      <a:lnTo>
                        <a:pt x="0" y="0"/>
                      </a:lnTo>
                      <a:lnTo>
                        <a:pt x="0" y="185"/>
                      </a:lnTo>
                    </a:path>
                  </a:pathLst>
                </a:custGeom>
                <a:gradFill rotWithShape="0">
                  <a:gsLst>
                    <a:gs pos="0">
                      <a:srgbClr val="EAEAEA">
                        <a:gamma/>
                        <a:shade val="80000"/>
                        <a:invGamma/>
                      </a:srgbClr>
                    </a:gs>
                    <a:gs pos="50000">
                      <a:srgbClr val="EAEAEA"/>
                    </a:gs>
                    <a:gs pos="100000">
                      <a:srgbClr val="EAEAEA">
                        <a:gamma/>
                        <a:shade val="80000"/>
                        <a:invGamma/>
                      </a:srgbClr>
                    </a:gs>
                  </a:gsLst>
                  <a:lin ang="0" scaled="1"/>
                </a:gra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309152" name="Freeform 928"/>
              <p:cNvSpPr>
                <a:spLocks/>
              </p:cNvSpPr>
              <p:nvPr/>
            </p:nvSpPr>
            <p:spPr bwMode="auto">
              <a:xfrm>
                <a:off x="2084" y="1513"/>
                <a:ext cx="730" cy="730"/>
              </a:xfrm>
              <a:custGeom>
                <a:avLst/>
                <a:gdLst>
                  <a:gd name="T0" fmla="*/ 326 w 730"/>
                  <a:gd name="T1" fmla="*/ 728 h 730"/>
                  <a:gd name="T2" fmla="*/ 272 w 730"/>
                  <a:gd name="T3" fmla="*/ 717 h 730"/>
                  <a:gd name="T4" fmla="*/ 223 w 730"/>
                  <a:gd name="T5" fmla="*/ 700 h 730"/>
                  <a:gd name="T6" fmla="*/ 175 w 730"/>
                  <a:gd name="T7" fmla="*/ 676 h 730"/>
                  <a:gd name="T8" fmla="*/ 132 w 730"/>
                  <a:gd name="T9" fmla="*/ 645 h 730"/>
                  <a:gd name="T10" fmla="*/ 95 w 730"/>
                  <a:gd name="T11" fmla="*/ 610 h 730"/>
                  <a:gd name="T12" fmla="*/ 62 w 730"/>
                  <a:gd name="T13" fmla="*/ 568 h 730"/>
                  <a:gd name="T14" fmla="*/ 36 w 730"/>
                  <a:gd name="T15" fmla="*/ 522 h 730"/>
                  <a:gd name="T16" fmla="*/ 15 w 730"/>
                  <a:gd name="T17" fmla="*/ 472 h 730"/>
                  <a:gd name="T18" fmla="*/ 3 w 730"/>
                  <a:gd name="T19" fmla="*/ 419 h 730"/>
                  <a:gd name="T20" fmla="*/ 0 w 730"/>
                  <a:gd name="T21" fmla="*/ 364 h 730"/>
                  <a:gd name="T22" fmla="*/ 3 w 730"/>
                  <a:gd name="T23" fmla="*/ 309 h 730"/>
                  <a:gd name="T24" fmla="*/ 15 w 730"/>
                  <a:gd name="T25" fmla="*/ 256 h 730"/>
                  <a:gd name="T26" fmla="*/ 36 w 730"/>
                  <a:gd name="T27" fmla="*/ 206 h 730"/>
                  <a:gd name="T28" fmla="*/ 62 w 730"/>
                  <a:gd name="T29" fmla="*/ 160 h 730"/>
                  <a:gd name="T30" fmla="*/ 95 w 730"/>
                  <a:gd name="T31" fmla="*/ 118 h 730"/>
                  <a:gd name="T32" fmla="*/ 132 w 730"/>
                  <a:gd name="T33" fmla="*/ 83 h 730"/>
                  <a:gd name="T34" fmla="*/ 175 w 730"/>
                  <a:gd name="T35" fmla="*/ 52 h 730"/>
                  <a:gd name="T36" fmla="*/ 223 w 730"/>
                  <a:gd name="T37" fmla="*/ 28 h 730"/>
                  <a:gd name="T38" fmla="*/ 272 w 730"/>
                  <a:gd name="T39" fmla="*/ 11 h 730"/>
                  <a:gd name="T40" fmla="*/ 326 w 730"/>
                  <a:gd name="T41" fmla="*/ 0 h 730"/>
                  <a:gd name="T42" fmla="*/ 383 w 730"/>
                  <a:gd name="T43" fmla="*/ 0 h 730"/>
                  <a:gd name="T44" fmla="*/ 438 w 730"/>
                  <a:gd name="T45" fmla="*/ 7 h 730"/>
                  <a:gd name="T46" fmla="*/ 490 w 730"/>
                  <a:gd name="T47" fmla="*/ 22 h 730"/>
                  <a:gd name="T48" fmla="*/ 538 w 730"/>
                  <a:gd name="T49" fmla="*/ 43 h 730"/>
                  <a:gd name="T50" fmla="*/ 582 w 730"/>
                  <a:gd name="T51" fmla="*/ 72 h 730"/>
                  <a:gd name="T52" fmla="*/ 622 w 730"/>
                  <a:gd name="T53" fmla="*/ 106 h 730"/>
                  <a:gd name="T54" fmla="*/ 656 w 730"/>
                  <a:gd name="T55" fmla="*/ 146 h 730"/>
                  <a:gd name="T56" fmla="*/ 685 w 730"/>
                  <a:gd name="T57" fmla="*/ 190 h 730"/>
                  <a:gd name="T58" fmla="*/ 706 w 730"/>
                  <a:gd name="T59" fmla="*/ 238 h 730"/>
                  <a:gd name="T60" fmla="*/ 721 w 730"/>
                  <a:gd name="T61" fmla="*/ 290 h 730"/>
                  <a:gd name="T62" fmla="*/ 729 w 730"/>
                  <a:gd name="T63" fmla="*/ 345 h 730"/>
                  <a:gd name="T64" fmla="*/ 728 w 730"/>
                  <a:gd name="T65" fmla="*/ 402 h 730"/>
                  <a:gd name="T66" fmla="*/ 717 w 730"/>
                  <a:gd name="T67" fmla="*/ 456 h 730"/>
                  <a:gd name="T68" fmla="*/ 700 w 730"/>
                  <a:gd name="T69" fmla="*/ 505 h 730"/>
                  <a:gd name="T70" fmla="*/ 676 w 730"/>
                  <a:gd name="T71" fmla="*/ 553 h 730"/>
                  <a:gd name="T72" fmla="*/ 645 w 730"/>
                  <a:gd name="T73" fmla="*/ 596 h 730"/>
                  <a:gd name="T74" fmla="*/ 610 w 730"/>
                  <a:gd name="T75" fmla="*/ 633 h 730"/>
                  <a:gd name="T76" fmla="*/ 568 w 730"/>
                  <a:gd name="T77" fmla="*/ 666 h 730"/>
                  <a:gd name="T78" fmla="*/ 522 w 730"/>
                  <a:gd name="T79" fmla="*/ 692 h 730"/>
                  <a:gd name="T80" fmla="*/ 472 w 730"/>
                  <a:gd name="T81" fmla="*/ 713 h 730"/>
                  <a:gd name="T82" fmla="*/ 419 w 730"/>
                  <a:gd name="T83" fmla="*/ 725 h 730"/>
                  <a:gd name="T84" fmla="*/ 364 w 730"/>
                  <a:gd name="T85" fmla="*/ 729 h 7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30" h="730">
                    <a:moveTo>
                      <a:pt x="364" y="729"/>
                    </a:moveTo>
                    <a:lnTo>
                      <a:pt x="345" y="729"/>
                    </a:lnTo>
                    <a:lnTo>
                      <a:pt x="326" y="728"/>
                    </a:lnTo>
                    <a:lnTo>
                      <a:pt x="309" y="725"/>
                    </a:lnTo>
                    <a:lnTo>
                      <a:pt x="290" y="721"/>
                    </a:lnTo>
                    <a:lnTo>
                      <a:pt x="272" y="717"/>
                    </a:lnTo>
                    <a:lnTo>
                      <a:pt x="256" y="713"/>
                    </a:lnTo>
                    <a:lnTo>
                      <a:pt x="238" y="706"/>
                    </a:lnTo>
                    <a:lnTo>
                      <a:pt x="223" y="700"/>
                    </a:lnTo>
                    <a:lnTo>
                      <a:pt x="206" y="692"/>
                    </a:lnTo>
                    <a:lnTo>
                      <a:pt x="190" y="685"/>
                    </a:lnTo>
                    <a:lnTo>
                      <a:pt x="175" y="676"/>
                    </a:lnTo>
                    <a:lnTo>
                      <a:pt x="160" y="666"/>
                    </a:lnTo>
                    <a:lnTo>
                      <a:pt x="146" y="656"/>
                    </a:lnTo>
                    <a:lnTo>
                      <a:pt x="132" y="645"/>
                    </a:lnTo>
                    <a:lnTo>
                      <a:pt x="118" y="633"/>
                    </a:lnTo>
                    <a:lnTo>
                      <a:pt x="106" y="622"/>
                    </a:lnTo>
                    <a:lnTo>
                      <a:pt x="95" y="610"/>
                    </a:lnTo>
                    <a:lnTo>
                      <a:pt x="83" y="596"/>
                    </a:lnTo>
                    <a:lnTo>
                      <a:pt x="72" y="582"/>
                    </a:lnTo>
                    <a:lnTo>
                      <a:pt x="62" y="568"/>
                    </a:lnTo>
                    <a:lnTo>
                      <a:pt x="52" y="553"/>
                    </a:lnTo>
                    <a:lnTo>
                      <a:pt x="43" y="538"/>
                    </a:lnTo>
                    <a:lnTo>
                      <a:pt x="36" y="522"/>
                    </a:lnTo>
                    <a:lnTo>
                      <a:pt x="28" y="505"/>
                    </a:lnTo>
                    <a:lnTo>
                      <a:pt x="22" y="490"/>
                    </a:lnTo>
                    <a:lnTo>
                      <a:pt x="15" y="472"/>
                    </a:lnTo>
                    <a:lnTo>
                      <a:pt x="11" y="456"/>
                    </a:lnTo>
                    <a:lnTo>
                      <a:pt x="7" y="438"/>
                    </a:lnTo>
                    <a:lnTo>
                      <a:pt x="3" y="419"/>
                    </a:lnTo>
                    <a:lnTo>
                      <a:pt x="0" y="402"/>
                    </a:lnTo>
                    <a:lnTo>
                      <a:pt x="0" y="383"/>
                    </a:lnTo>
                    <a:lnTo>
                      <a:pt x="0" y="364"/>
                    </a:lnTo>
                    <a:lnTo>
                      <a:pt x="0" y="345"/>
                    </a:lnTo>
                    <a:lnTo>
                      <a:pt x="0" y="326"/>
                    </a:lnTo>
                    <a:lnTo>
                      <a:pt x="3" y="309"/>
                    </a:lnTo>
                    <a:lnTo>
                      <a:pt x="7" y="290"/>
                    </a:lnTo>
                    <a:lnTo>
                      <a:pt x="11" y="272"/>
                    </a:lnTo>
                    <a:lnTo>
                      <a:pt x="15" y="256"/>
                    </a:lnTo>
                    <a:lnTo>
                      <a:pt x="22" y="238"/>
                    </a:lnTo>
                    <a:lnTo>
                      <a:pt x="28" y="223"/>
                    </a:lnTo>
                    <a:lnTo>
                      <a:pt x="36" y="206"/>
                    </a:lnTo>
                    <a:lnTo>
                      <a:pt x="43" y="190"/>
                    </a:lnTo>
                    <a:lnTo>
                      <a:pt x="52" y="175"/>
                    </a:lnTo>
                    <a:lnTo>
                      <a:pt x="62" y="160"/>
                    </a:lnTo>
                    <a:lnTo>
                      <a:pt x="72" y="146"/>
                    </a:lnTo>
                    <a:lnTo>
                      <a:pt x="83" y="132"/>
                    </a:lnTo>
                    <a:lnTo>
                      <a:pt x="95" y="118"/>
                    </a:lnTo>
                    <a:lnTo>
                      <a:pt x="106" y="106"/>
                    </a:lnTo>
                    <a:lnTo>
                      <a:pt x="118" y="95"/>
                    </a:lnTo>
                    <a:lnTo>
                      <a:pt x="132" y="83"/>
                    </a:lnTo>
                    <a:lnTo>
                      <a:pt x="146" y="72"/>
                    </a:lnTo>
                    <a:lnTo>
                      <a:pt x="160" y="62"/>
                    </a:lnTo>
                    <a:lnTo>
                      <a:pt x="175" y="52"/>
                    </a:lnTo>
                    <a:lnTo>
                      <a:pt x="190" y="43"/>
                    </a:lnTo>
                    <a:lnTo>
                      <a:pt x="206" y="36"/>
                    </a:lnTo>
                    <a:lnTo>
                      <a:pt x="223" y="28"/>
                    </a:lnTo>
                    <a:lnTo>
                      <a:pt x="238" y="22"/>
                    </a:lnTo>
                    <a:lnTo>
                      <a:pt x="256" y="15"/>
                    </a:lnTo>
                    <a:lnTo>
                      <a:pt x="272" y="11"/>
                    </a:lnTo>
                    <a:lnTo>
                      <a:pt x="290" y="7"/>
                    </a:lnTo>
                    <a:lnTo>
                      <a:pt x="309" y="3"/>
                    </a:lnTo>
                    <a:lnTo>
                      <a:pt x="326" y="0"/>
                    </a:lnTo>
                    <a:lnTo>
                      <a:pt x="345" y="0"/>
                    </a:lnTo>
                    <a:lnTo>
                      <a:pt x="364" y="0"/>
                    </a:lnTo>
                    <a:lnTo>
                      <a:pt x="383" y="0"/>
                    </a:lnTo>
                    <a:lnTo>
                      <a:pt x="402" y="0"/>
                    </a:lnTo>
                    <a:lnTo>
                      <a:pt x="419" y="3"/>
                    </a:lnTo>
                    <a:lnTo>
                      <a:pt x="438" y="7"/>
                    </a:lnTo>
                    <a:lnTo>
                      <a:pt x="456" y="11"/>
                    </a:lnTo>
                    <a:lnTo>
                      <a:pt x="472" y="15"/>
                    </a:lnTo>
                    <a:lnTo>
                      <a:pt x="490" y="22"/>
                    </a:lnTo>
                    <a:lnTo>
                      <a:pt x="505" y="28"/>
                    </a:lnTo>
                    <a:lnTo>
                      <a:pt x="522" y="36"/>
                    </a:lnTo>
                    <a:lnTo>
                      <a:pt x="538" y="43"/>
                    </a:lnTo>
                    <a:lnTo>
                      <a:pt x="553" y="52"/>
                    </a:lnTo>
                    <a:lnTo>
                      <a:pt x="568" y="62"/>
                    </a:lnTo>
                    <a:lnTo>
                      <a:pt x="582" y="72"/>
                    </a:lnTo>
                    <a:lnTo>
                      <a:pt x="596" y="83"/>
                    </a:lnTo>
                    <a:lnTo>
                      <a:pt x="610" y="95"/>
                    </a:lnTo>
                    <a:lnTo>
                      <a:pt x="622" y="106"/>
                    </a:lnTo>
                    <a:lnTo>
                      <a:pt x="633" y="118"/>
                    </a:lnTo>
                    <a:lnTo>
                      <a:pt x="645" y="132"/>
                    </a:lnTo>
                    <a:lnTo>
                      <a:pt x="656" y="146"/>
                    </a:lnTo>
                    <a:lnTo>
                      <a:pt x="666" y="160"/>
                    </a:lnTo>
                    <a:lnTo>
                      <a:pt x="676" y="175"/>
                    </a:lnTo>
                    <a:lnTo>
                      <a:pt x="685" y="190"/>
                    </a:lnTo>
                    <a:lnTo>
                      <a:pt x="692" y="206"/>
                    </a:lnTo>
                    <a:lnTo>
                      <a:pt x="700" y="223"/>
                    </a:lnTo>
                    <a:lnTo>
                      <a:pt x="706" y="238"/>
                    </a:lnTo>
                    <a:lnTo>
                      <a:pt x="713" y="256"/>
                    </a:lnTo>
                    <a:lnTo>
                      <a:pt x="717" y="272"/>
                    </a:lnTo>
                    <a:lnTo>
                      <a:pt x="721" y="290"/>
                    </a:lnTo>
                    <a:lnTo>
                      <a:pt x="725" y="309"/>
                    </a:lnTo>
                    <a:lnTo>
                      <a:pt x="728" y="326"/>
                    </a:lnTo>
                    <a:lnTo>
                      <a:pt x="729" y="345"/>
                    </a:lnTo>
                    <a:lnTo>
                      <a:pt x="729" y="364"/>
                    </a:lnTo>
                    <a:lnTo>
                      <a:pt x="729" y="383"/>
                    </a:lnTo>
                    <a:lnTo>
                      <a:pt x="728" y="402"/>
                    </a:lnTo>
                    <a:lnTo>
                      <a:pt x="725" y="419"/>
                    </a:lnTo>
                    <a:lnTo>
                      <a:pt x="721" y="438"/>
                    </a:lnTo>
                    <a:lnTo>
                      <a:pt x="717" y="456"/>
                    </a:lnTo>
                    <a:lnTo>
                      <a:pt x="713" y="472"/>
                    </a:lnTo>
                    <a:lnTo>
                      <a:pt x="706" y="490"/>
                    </a:lnTo>
                    <a:lnTo>
                      <a:pt x="700" y="505"/>
                    </a:lnTo>
                    <a:lnTo>
                      <a:pt x="692" y="522"/>
                    </a:lnTo>
                    <a:lnTo>
                      <a:pt x="685" y="538"/>
                    </a:lnTo>
                    <a:lnTo>
                      <a:pt x="676" y="553"/>
                    </a:lnTo>
                    <a:lnTo>
                      <a:pt x="666" y="568"/>
                    </a:lnTo>
                    <a:lnTo>
                      <a:pt x="656" y="582"/>
                    </a:lnTo>
                    <a:lnTo>
                      <a:pt x="645" y="596"/>
                    </a:lnTo>
                    <a:lnTo>
                      <a:pt x="633" y="610"/>
                    </a:lnTo>
                    <a:lnTo>
                      <a:pt x="622" y="622"/>
                    </a:lnTo>
                    <a:lnTo>
                      <a:pt x="610" y="633"/>
                    </a:lnTo>
                    <a:lnTo>
                      <a:pt x="596" y="645"/>
                    </a:lnTo>
                    <a:lnTo>
                      <a:pt x="582" y="656"/>
                    </a:lnTo>
                    <a:lnTo>
                      <a:pt x="568" y="666"/>
                    </a:lnTo>
                    <a:lnTo>
                      <a:pt x="553" y="676"/>
                    </a:lnTo>
                    <a:lnTo>
                      <a:pt x="538" y="685"/>
                    </a:lnTo>
                    <a:lnTo>
                      <a:pt x="522" y="692"/>
                    </a:lnTo>
                    <a:lnTo>
                      <a:pt x="505" y="700"/>
                    </a:lnTo>
                    <a:lnTo>
                      <a:pt x="490" y="706"/>
                    </a:lnTo>
                    <a:lnTo>
                      <a:pt x="472" y="713"/>
                    </a:lnTo>
                    <a:lnTo>
                      <a:pt x="456" y="717"/>
                    </a:lnTo>
                    <a:lnTo>
                      <a:pt x="438" y="721"/>
                    </a:lnTo>
                    <a:lnTo>
                      <a:pt x="419" y="725"/>
                    </a:lnTo>
                    <a:lnTo>
                      <a:pt x="402" y="728"/>
                    </a:lnTo>
                    <a:lnTo>
                      <a:pt x="383" y="729"/>
                    </a:lnTo>
                    <a:lnTo>
                      <a:pt x="364" y="729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153" name="Freeform 929"/>
              <p:cNvSpPr>
                <a:spLocks/>
              </p:cNvSpPr>
              <p:nvPr/>
            </p:nvSpPr>
            <p:spPr bwMode="auto">
              <a:xfrm>
                <a:off x="2098" y="1527"/>
                <a:ext cx="702" cy="704"/>
              </a:xfrm>
              <a:custGeom>
                <a:avLst/>
                <a:gdLst>
                  <a:gd name="T0" fmla="*/ 314 w 702"/>
                  <a:gd name="T1" fmla="*/ 701 h 704"/>
                  <a:gd name="T2" fmla="*/ 262 w 702"/>
                  <a:gd name="T3" fmla="*/ 691 h 704"/>
                  <a:gd name="T4" fmla="*/ 213 w 702"/>
                  <a:gd name="T5" fmla="*/ 675 h 704"/>
                  <a:gd name="T6" fmla="*/ 168 w 702"/>
                  <a:gd name="T7" fmla="*/ 651 h 704"/>
                  <a:gd name="T8" fmla="*/ 127 w 702"/>
                  <a:gd name="T9" fmla="*/ 622 h 704"/>
                  <a:gd name="T10" fmla="*/ 91 w 702"/>
                  <a:gd name="T11" fmla="*/ 588 h 704"/>
                  <a:gd name="T12" fmla="*/ 59 w 702"/>
                  <a:gd name="T13" fmla="*/ 547 h 704"/>
                  <a:gd name="T14" fmla="*/ 34 w 702"/>
                  <a:gd name="T15" fmla="*/ 503 h 704"/>
                  <a:gd name="T16" fmla="*/ 15 w 702"/>
                  <a:gd name="T17" fmla="*/ 455 h 704"/>
                  <a:gd name="T18" fmla="*/ 3 w 702"/>
                  <a:gd name="T19" fmla="*/ 404 h 704"/>
                  <a:gd name="T20" fmla="*/ 0 w 702"/>
                  <a:gd name="T21" fmla="*/ 351 h 704"/>
                  <a:gd name="T22" fmla="*/ 3 w 702"/>
                  <a:gd name="T23" fmla="*/ 297 h 704"/>
                  <a:gd name="T24" fmla="*/ 15 w 702"/>
                  <a:gd name="T25" fmla="*/ 247 h 704"/>
                  <a:gd name="T26" fmla="*/ 34 w 702"/>
                  <a:gd name="T27" fmla="*/ 199 h 704"/>
                  <a:gd name="T28" fmla="*/ 59 w 702"/>
                  <a:gd name="T29" fmla="*/ 155 h 704"/>
                  <a:gd name="T30" fmla="*/ 91 w 702"/>
                  <a:gd name="T31" fmla="*/ 115 h 704"/>
                  <a:gd name="T32" fmla="*/ 127 w 702"/>
                  <a:gd name="T33" fmla="*/ 80 h 704"/>
                  <a:gd name="T34" fmla="*/ 168 w 702"/>
                  <a:gd name="T35" fmla="*/ 51 h 704"/>
                  <a:gd name="T36" fmla="*/ 213 w 702"/>
                  <a:gd name="T37" fmla="*/ 28 h 704"/>
                  <a:gd name="T38" fmla="*/ 262 w 702"/>
                  <a:gd name="T39" fmla="*/ 11 h 704"/>
                  <a:gd name="T40" fmla="*/ 314 w 702"/>
                  <a:gd name="T41" fmla="*/ 1 h 704"/>
                  <a:gd name="T42" fmla="*/ 367 w 702"/>
                  <a:gd name="T43" fmla="*/ 0 h 704"/>
                  <a:gd name="T44" fmla="*/ 420 w 702"/>
                  <a:gd name="T45" fmla="*/ 7 h 704"/>
                  <a:gd name="T46" fmla="*/ 470 w 702"/>
                  <a:gd name="T47" fmla="*/ 21 h 704"/>
                  <a:gd name="T48" fmla="*/ 517 w 702"/>
                  <a:gd name="T49" fmla="*/ 42 h 704"/>
                  <a:gd name="T50" fmla="*/ 560 w 702"/>
                  <a:gd name="T51" fmla="*/ 70 h 704"/>
                  <a:gd name="T52" fmla="*/ 598 w 702"/>
                  <a:gd name="T53" fmla="*/ 103 h 704"/>
                  <a:gd name="T54" fmla="*/ 630 w 702"/>
                  <a:gd name="T55" fmla="*/ 141 h 704"/>
                  <a:gd name="T56" fmla="*/ 658 w 702"/>
                  <a:gd name="T57" fmla="*/ 184 h 704"/>
                  <a:gd name="T58" fmla="*/ 680 w 702"/>
                  <a:gd name="T59" fmla="*/ 231 h 704"/>
                  <a:gd name="T60" fmla="*/ 693 w 702"/>
                  <a:gd name="T61" fmla="*/ 281 h 704"/>
                  <a:gd name="T62" fmla="*/ 701 w 702"/>
                  <a:gd name="T63" fmla="*/ 334 h 704"/>
                  <a:gd name="T64" fmla="*/ 700 w 702"/>
                  <a:gd name="T65" fmla="*/ 386 h 704"/>
                  <a:gd name="T66" fmla="*/ 689 w 702"/>
                  <a:gd name="T67" fmla="*/ 439 h 704"/>
                  <a:gd name="T68" fmla="*/ 673 w 702"/>
                  <a:gd name="T69" fmla="*/ 488 h 704"/>
                  <a:gd name="T70" fmla="*/ 649 w 702"/>
                  <a:gd name="T71" fmla="*/ 533 h 704"/>
                  <a:gd name="T72" fmla="*/ 620 w 702"/>
                  <a:gd name="T73" fmla="*/ 574 h 704"/>
                  <a:gd name="T74" fmla="*/ 586 w 702"/>
                  <a:gd name="T75" fmla="*/ 611 h 704"/>
                  <a:gd name="T76" fmla="*/ 546 w 702"/>
                  <a:gd name="T77" fmla="*/ 643 h 704"/>
                  <a:gd name="T78" fmla="*/ 502 w 702"/>
                  <a:gd name="T79" fmla="*/ 668 h 704"/>
                  <a:gd name="T80" fmla="*/ 454 w 702"/>
                  <a:gd name="T81" fmla="*/ 687 h 704"/>
                  <a:gd name="T82" fmla="*/ 404 w 702"/>
                  <a:gd name="T83" fmla="*/ 699 h 704"/>
                  <a:gd name="T84" fmla="*/ 350 w 702"/>
                  <a:gd name="T85" fmla="*/ 703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02" h="704">
                    <a:moveTo>
                      <a:pt x="350" y="703"/>
                    </a:moveTo>
                    <a:lnTo>
                      <a:pt x="333" y="703"/>
                    </a:lnTo>
                    <a:lnTo>
                      <a:pt x="314" y="701"/>
                    </a:lnTo>
                    <a:lnTo>
                      <a:pt x="296" y="699"/>
                    </a:lnTo>
                    <a:lnTo>
                      <a:pt x="280" y="695"/>
                    </a:lnTo>
                    <a:lnTo>
                      <a:pt x="262" y="691"/>
                    </a:lnTo>
                    <a:lnTo>
                      <a:pt x="246" y="687"/>
                    </a:lnTo>
                    <a:lnTo>
                      <a:pt x="230" y="681"/>
                    </a:lnTo>
                    <a:lnTo>
                      <a:pt x="213" y="675"/>
                    </a:lnTo>
                    <a:lnTo>
                      <a:pt x="198" y="668"/>
                    </a:lnTo>
                    <a:lnTo>
                      <a:pt x="183" y="660"/>
                    </a:lnTo>
                    <a:lnTo>
                      <a:pt x="168" y="651"/>
                    </a:lnTo>
                    <a:lnTo>
                      <a:pt x="154" y="643"/>
                    </a:lnTo>
                    <a:lnTo>
                      <a:pt x="140" y="632"/>
                    </a:lnTo>
                    <a:lnTo>
                      <a:pt x="127" y="622"/>
                    </a:lnTo>
                    <a:lnTo>
                      <a:pt x="114" y="611"/>
                    </a:lnTo>
                    <a:lnTo>
                      <a:pt x="102" y="600"/>
                    </a:lnTo>
                    <a:lnTo>
                      <a:pt x="91" y="588"/>
                    </a:lnTo>
                    <a:lnTo>
                      <a:pt x="80" y="574"/>
                    </a:lnTo>
                    <a:lnTo>
                      <a:pt x="70" y="561"/>
                    </a:lnTo>
                    <a:lnTo>
                      <a:pt x="59" y="547"/>
                    </a:lnTo>
                    <a:lnTo>
                      <a:pt x="51" y="533"/>
                    </a:lnTo>
                    <a:lnTo>
                      <a:pt x="42" y="519"/>
                    </a:lnTo>
                    <a:lnTo>
                      <a:pt x="34" y="503"/>
                    </a:lnTo>
                    <a:lnTo>
                      <a:pt x="27" y="488"/>
                    </a:lnTo>
                    <a:lnTo>
                      <a:pt x="20" y="472"/>
                    </a:lnTo>
                    <a:lnTo>
                      <a:pt x="15" y="455"/>
                    </a:lnTo>
                    <a:lnTo>
                      <a:pt x="11" y="439"/>
                    </a:lnTo>
                    <a:lnTo>
                      <a:pt x="7" y="421"/>
                    </a:lnTo>
                    <a:lnTo>
                      <a:pt x="3" y="404"/>
                    </a:lnTo>
                    <a:lnTo>
                      <a:pt x="0" y="386"/>
                    </a:lnTo>
                    <a:lnTo>
                      <a:pt x="0" y="369"/>
                    </a:lnTo>
                    <a:lnTo>
                      <a:pt x="0" y="351"/>
                    </a:lnTo>
                    <a:lnTo>
                      <a:pt x="0" y="334"/>
                    </a:lnTo>
                    <a:lnTo>
                      <a:pt x="0" y="315"/>
                    </a:lnTo>
                    <a:lnTo>
                      <a:pt x="3" y="297"/>
                    </a:lnTo>
                    <a:lnTo>
                      <a:pt x="7" y="281"/>
                    </a:lnTo>
                    <a:lnTo>
                      <a:pt x="11" y="264"/>
                    </a:lnTo>
                    <a:lnTo>
                      <a:pt x="15" y="247"/>
                    </a:lnTo>
                    <a:lnTo>
                      <a:pt x="20" y="231"/>
                    </a:lnTo>
                    <a:lnTo>
                      <a:pt x="27" y="214"/>
                    </a:lnTo>
                    <a:lnTo>
                      <a:pt x="34" y="199"/>
                    </a:lnTo>
                    <a:lnTo>
                      <a:pt x="42" y="184"/>
                    </a:lnTo>
                    <a:lnTo>
                      <a:pt x="51" y="169"/>
                    </a:lnTo>
                    <a:lnTo>
                      <a:pt x="59" y="155"/>
                    </a:lnTo>
                    <a:lnTo>
                      <a:pt x="70" y="141"/>
                    </a:lnTo>
                    <a:lnTo>
                      <a:pt x="80" y="128"/>
                    </a:lnTo>
                    <a:lnTo>
                      <a:pt x="91" y="115"/>
                    </a:lnTo>
                    <a:lnTo>
                      <a:pt x="102" y="103"/>
                    </a:lnTo>
                    <a:lnTo>
                      <a:pt x="114" y="91"/>
                    </a:lnTo>
                    <a:lnTo>
                      <a:pt x="127" y="80"/>
                    </a:lnTo>
                    <a:lnTo>
                      <a:pt x="140" y="70"/>
                    </a:lnTo>
                    <a:lnTo>
                      <a:pt x="154" y="60"/>
                    </a:lnTo>
                    <a:lnTo>
                      <a:pt x="168" y="51"/>
                    </a:lnTo>
                    <a:lnTo>
                      <a:pt x="183" y="42"/>
                    </a:lnTo>
                    <a:lnTo>
                      <a:pt x="198" y="35"/>
                    </a:lnTo>
                    <a:lnTo>
                      <a:pt x="213" y="28"/>
                    </a:lnTo>
                    <a:lnTo>
                      <a:pt x="230" y="21"/>
                    </a:lnTo>
                    <a:lnTo>
                      <a:pt x="246" y="16"/>
                    </a:lnTo>
                    <a:lnTo>
                      <a:pt x="262" y="11"/>
                    </a:lnTo>
                    <a:lnTo>
                      <a:pt x="280" y="7"/>
                    </a:lnTo>
                    <a:lnTo>
                      <a:pt x="296" y="3"/>
                    </a:lnTo>
                    <a:lnTo>
                      <a:pt x="314" y="1"/>
                    </a:lnTo>
                    <a:lnTo>
                      <a:pt x="333" y="0"/>
                    </a:lnTo>
                    <a:lnTo>
                      <a:pt x="350" y="0"/>
                    </a:lnTo>
                    <a:lnTo>
                      <a:pt x="367" y="0"/>
                    </a:lnTo>
                    <a:lnTo>
                      <a:pt x="386" y="1"/>
                    </a:lnTo>
                    <a:lnTo>
                      <a:pt x="404" y="3"/>
                    </a:lnTo>
                    <a:lnTo>
                      <a:pt x="420" y="7"/>
                    </a:lnTo>
                    <a:lnTo>
                      <a:pt x="438" y="11"/>
                    </a:lnTo>
                    <a:lnTo>
                      <a:pt x="454" y="16"/>
                    </a:lnTo>
                    <a:lnTo>
                      <a:pt x="470" y="21"/>
                    </a:lnTo>
                    <a:lnTo>
                      <a:pt x="487" y="28"/>
                    </a:lnTo>
                    <a:lnTo>
                      <a:pt x="502" y="35"/>
                    </a:lnTo>
                    <a:lnTo>
                      <a:pt x="517" y="42"/>
                    </a:lnTo>
                    <a:lnTo>
                      <a:pt x="532" y="51"/>
                    </a:lnTo>
                    <a:lnTo>
                      <a:pt x="546" y="60"/>
                    </a:lnTo>
                    <a:lnTo>
                      <a:pt x="560" y="70"/>
                    </a:lnTo>
                    <a:lnTo>
                      <a:pt x="573" y="80"/>
                    </a:lnTo>
                    <a:lnTo>
                      <a:pt x="586" y="91"/>
                    </a:lnTo>
                    <a:lnTo>
                      <a:pt x="598" y="103"/>
                    </a:lnTo>
                    <a:lnTo>
                      <a:pt x="609" y="115"/>
                    </a:lnTo>
                    <a:lnTo>
                      <a:pt x="620" y="128"/>
                    </a:lnTo>
                    <a:lnTo>
                      <a:pt x="630" y="141"/>
                    </a:lnTo>
                    <a:lnTo>
                      <a:pt x="641" y="155"/>
                    </a:lnTo>
                    <a:lnTo>
                      <a:pt x="649" y="169"/>
                    </a:lnTo>
                    <a:lnTo>
                      <a:pt x="658" y="184"/>
                    </a:lnTo>
                    <a:lnTo>
                      <a:pt x="666" y="199"/>
                    </a:lnTo>
                    <a:lnTo>
                      <a:pt x="673" y="214"/>
                    </a:lnTo>
                    <a:lnTo>
                      <a:pt x="680" y="231"/>
                    </a:lnTo>
                    <a:lnTo>
                      <a:pt x="685" y="247"/>
                    </a:lnTo>
                    <a:lnTo>
                      <a:pt x="689" y="264"/>
                    </a:lnTo>
                    <a:lnTo>
                      <a:pt x="693" y="281"/>
                    </a:lnTo>
                    <a:lnTo>
                      <a:pt x="697" y="297"/>
                    </a:lnTo>
                    <a:lnTo>
                      <a:pt x="700" y="315"/>
                    </a:lnTo>
                    <a:lnTo>
                      <a:pt x="701" y="334"/>
                    </a:lnTo>
                    <a:lnTo>
                      <a:pt x="701" y="351"/>
                    </a:lnTo>
                    <a:lnTo>
                      <a:pt x="701" y="369"/>
                    </a:lnTo>
                    <a:lnTo>
                      <a:pt x="700" y="386"/>
                    </a:lnTo>
                    <a:lnTo>
                      <a:pt x="697" y="404"/>
                    </a:lnTo>
                    <a:lnTo>
                      <a:pt x="693" y="421"/>
                    </a:lnTo>
                    <a:lnTo>
                      <a:pt x="689" y="439"/>
                    </a:lnTo>
                    <a:lnTo>
                      <a:pt x="685" y="455"/>
                    </a:lnTo>
                    <a:lnTo>
                      <a:pt x="680" y="472"/>
                    </a:lnTo>
                    <a:lnTo>
                      <a:pt x="673" y="488"/>
                    </a:lnTo>
                    <a:lnTo>
                      <a:pt x="666" y="503"/>
                    </a:lnTo>
                    <a:lnTo>
                      <a:pt x="658" y="519"/>
                    </a:lnTo>
                    <a:lnTo>
                      <a:pt x="649" y="533"/>
                    </a:lnTo>
                    <a:lnTo>
                      <a:pt x="641" y="547"/>
                    </a:lnTo>
                    <a:lnTo>
                      <a:pt x="630" y="561"/>
                    </a:lnTo>
                    <a:lnTo>
                      <a:pt x="620" y="574"/>
                    </a:lnTo>
                    <a:lnTo>
                      <a:pt x="609" y="588"/>
                    </a:lnTo>
                    <a:lnTo>
                      <a:pt x="598" y="600"/>
                    </a:lnTo>
                    <a:lnTo>
                      <a:pt x="586" y="611"/>
                    </a:lnTo>
                    <a:lnTo>
                      <a:pt x="573" y="622"/>
                    </a:lnTo>
                    <a:lnTo>
                      <a:pt x="560" y="632"/>
                    </a:lnTo>
                    <a:lnTo>
                      <a:pt x="546" y="643"/>
                    </a:lnTo>
                    <a:lnTo>
                      <a:pt x="532" y="651"/>
                    </a:lnTo>
                    <a:lnTo>
                      <a:pt x="517" y="660"/>
                    </a:lnTo>
                    <a:lnTo>
                      <a:pt x="502" y="668"/>
                    </a:lnTo>
                    <a:lnTo>
                      <a:pt x="487" y="675"/>
                    </a:lnTo>
                    <a:lnTo>
                      <a:pt x="470" y="681"/>
                    </a:lnTo>
                    <a:lnTo>
                      <a:pt x="454" y="687"/>
                    </a:lnTo>
                    <a:lnTo>
                      <a:pt x="438" y="691"/>
                    </a:lnTo>
                    <a:lnTo>
                      <a:pt x="420" y="695"/>
                    </a:lnTo>
                    <a:lnTo>
                      <a:pt x="404" y="699"/>
                    </a:lnTo>
                    <a:lnTo>
                      <a:pt x="386" y="701"/>
                    </a:lnTo>
                    <a:lnTo>
                      <a:pt x="367" y="703"/>
                    </a:lnTo>
                    <a:lnTo>
                      <a:pt x="350" y="703"/>
                    </a:lnTo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9804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12700" cap="rnd" cmpd="sng">
                <a:solidFill>
                  <a:srgbClr val="777777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154" name="Freeform 930"/>
              <p:cNvSpPr>
                <a:spLocks/>
              </p:cNvSpPr>
              <p:nvPr/>
            </p:nvSpPr>
            <p:spPr bwMode="auto">
              <a:xfrm>
                <a:off x="2138" y="1567"/>
                <a:ext cx="622" cy="622"/>
              </a:xfrm>
              <a:custGeom>
                <a:avLst/>
                <a:gdLst>
                  <a:gd name="T0" fmla="*/ 279 w 622"/>
                  <a:gd name="T1" fmla="*/ 618 h 622"/>
                  <a:gd name="T2" fmla="*/ 232 w 622"/>
                  <a:gd name="T3" fmla="*/ 611 h 622"/>
                  <a:gd name="T4" fmla="*/ 190 w 622"/>
                  <a:gd name="T5" fmla="*/ 596 h 622"/>
                  <a:gd name="T6" fmla="*/ 150 w 622"/>
                  <a:gd name="T7" fmla="*/ 576 h 622"/>
                  <a:gd name="T8" fmla="*/ 114 w 622"/>
                  <a:gd name="T9" fmla="*/ 549 h 622"/>
                  <a:gd name="T10" fmla="*/ 81 w 622"/>
                  <a:gd name="T11" fmla="*/ 518 h 622"/>
                  <a:gd name="T12" fmla="*/ 53 w 622"/>
                  <a:gd name="T13" fmla="*/ 483 h 622"/>
                  <a:gd name="T14" fmla="*/ 30 w 622"/>
                  <a:gd name="T15" fmla="*/ 444 h 622"/>
                  <a:gd name="T16" fmla="*/ 15 w 622"/>
                  <a:gd name="T17" fmla="*/ 401 h 622"/>
                  <a:gd name="T18" fmla="*/ 3 w 622"/>
                  <a:gd name="T19" fmla="*/ 358 h 622"/>
                  <a:gd name="T20" fmla="*/ 0 w 622"/>
                  <a:gd name="T21" fmla="*/ 310 h 622"/>
                  <a:gd name="T22" fmla="*/ 3 w 622"/>
                  <a:gd name="T23" fmla="*/ 262 h 622"/>
                  <a:gd name="T24" fmla="*/ 15 w 622"/>
                  <a:gd name="T25" fmla="*/ 219 h 622"/>
                  <a:gd name="T26" fmla="*/ 30 w 622"/>
                  <a:gd name="T27" fmla="*/ 176 h 622"/>
                  <a:gd name="T28" fmla="*/ 53 w 622"/>
                  <a:gd name="T29" fmla="*/ 137 h 622"/>
                  <a:gd name="T30" fmla="*/ 81 w 622"/>
                  <a:gd name="T31" fmla="*/ 102 h 622"/>
                  <a:gd name="T32" fmla="*/ 114 w 622"/>
                  <a:gd name="T33" fmla="*/ 71 h 622"/>
                  <a:gd name="T34" fmla="*/ 150 w 622"/>
                  <a:gd name="T35" fmla="*/ 44 h 622"/>
                  <a:gd name="T36" fmla="*/ 190 w 622"/>
                  <a:gd name="T37" fmla="*/ 24 h 622"/>
                  <a:gd name="T38" fmla="*/ 232 w 622"/>
                  <a:gd name="T39" fmla="*/ 9 h 622"/>
                  <a:gd name="T40" fmla="*/ 279 w 622"/>
                  <a:gd name="T41" fmla="*/ 2 h 622"/>
                  <a:gd name="T42" fmla="*/ 326 w 622"/>
                  <a:gd name="T43" fmla="*/ 1 h 622"/>
                  <a:gd name="T44" fmla="*/ 373 w 622"/>
                  <a:gd name="T45" fmla="*/ 5 h 622"/>
                  <a:gd name="T46" fmla="*/ 417 w 622"/>
                  <a:gd name="T47" fmla="*/ 18 h 622"/>
                  <a:gd name="T48" fmla="*/ 458 w 622"/>
                  <a:gd name="T49" fmla="*/ 37 h 622"/>
                  <a:gd name="T50" fmla="*/ 495 w 622"/>
                  <a:gd name="T51" fmla="*/ 62 h 622"/>
                  <a:gd name="T52" fmla="*/ 529 w 622"/>
                  <a:gd name="T53" fmla="*/ 91 h 622"/>
                  <a:gd name="T54" fmla="*/ 558 w 622"/>
                  <a:gd name="T55" fmla="*/ 125 h 622"/>
                  <a:gd name="T56" fmla="*/ 583 w 622"/>
                  <a:gd name="T57" fmla="*/ 162 h 622"/>
                  <a:gd name="T58" fmla="*/ 602 w 622"/>
                  <a:gd name="T59" fmla="*/ 203 h 622"/>
                  <a:gd name="T60" fmla="*/ 615 w 622"/>
                  <a:gd name="T61" fmla="*/ 247 h 622"/>
                  <a:gd name="T62" fmla="*/ 619 w 622"/>
                  <a:gd name="T63" fmla="*/ 294 h 622"/>
                  <a:gd name="T64" fmla="*/ 618 w 622"/>
                  <a:gd name="T65" fmla="*/ 341 h 622"/>
                  <a:gd name="T66" fmla="*/ 611 w 622"/>
                  <a:gd name="T67" fmla="*/ 388 h 622"/>
                  <a:gd name="T68" fmla="*/ 596 w 622"/>
                  <a:gd name="T69" fmla="*/ 430 h 622"/>
                  <a:gd name="T70" fmla="*/ 576 w 622"/>
                  <a:gd name="T71" fmla="*/ 470 h 622"/>
                  <a:gd name="T72" fmla="*/ 549 w 622"/>
                  <a:gd name="T73" fmla="*/ 506 h 622"/>
                  <a:gd name="T74" fmla="*/ 518 w 622"/>
                  <a:gd name="T75" fmla="*/ 539 h 622"/>
                  <a:gd name="T76" fmla="*/ 483 w 622"/>
                  <a:gd name="T77" fmla="*/ 567 h 622"/>
                  <a:gd name="T78" fmla="*/ 444 w 622"/>
                  <a:gd name="T79" fmla="*/ 590 h 622"/>
                  <a:gd name="T80" fmla="*/ 401 w 622"/>
                  <a:gd name="T81" fmla="*/ 605 h 622"/>
                  <a:gd name="T82" fmla="*/ 358 w 622"/>
                  <a:gd name="T83" fmla="*/ 617 h 622"/>
                  <a:gd name="T84" fmla="*/ 310 w 622"/>
                  <a:gd name="T85" fmla="*/ 621 h 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22" h="622">
                    <a:moveTo>
                      <a:pt x="310" y="621"/>
                    </a:moveTo>
                    <a:lnTo>
                      <a:pt x="294" y="619"/>
                    </a:lnTo>
                    <a:lnTo>
                      <a:pt x="279" y="618"/>
                    </a:lnTo>
                    <a:lnTo>
                      <a:pt x="262" y="617"/>
                    </a:lnTo>
                    <a:lnTo>
                      <a:pt x="247" y="615"/>
                    </a:lnTo>
                    <a:lnTo>
                      <a:pt x="232" y="611"/>
                    </a:lnTo>
                    <a:lnTo>
                      <a:pt x="219" y="605"/>
                    </a:lnTo>
                    <a:lnTo>
                      <a:pt x="203" y="602"/>
                    </a:lnTo>
                    <a:lnTo>
                      <a:pt x="190" y="596"/>
                    </a:lnTo>
                    <a:lnTo>
                      <a:pt x="176" y="590"/>
                    </a:lnTo>
                    <a:lnTo>
                      <a:pt x="162" y="583"/>
                    </a:lnTo>
                    <a:lnTo>
                      <a:pt x="150" y="576"/>
                    </a:lnTo>
                    <a:lnTo>
                      <a:pt x="137" y="567"/>
                    </a:lnTo>
                    <a:lnTo>
                      <a:pt x="125" y="558"/>
                    </a:lnTo>
                    <a:lnTo>
                      <a:pt x="114" y="549"/>
                    </a:lnTo>
                    <a:lnTo>
                      <a:pt x="102" y="539"/>
                    </a:lnTo>
                    <a:lnTo>
                      <a:pt x="91" y="529"/>
                    </a:lnTo>
                    <a:lnTo>
                      <a:pt x="81" y="518"/>
                    </a:lnTo>
                    <a:lnTo>
                      <a:pt x="71" y="506"/>
                    </a:lnTo>
                    <a:lnTo>
                      <a:pt x="62" y="495"/>
                    </a:lnTo>
                    <a:lnTo>
                      <a:pt x="53" y="483"/>
                    </a:lnTo>
                    <a:lnTo>
                      <a:pt x="44" y="470"/>
                    </a:lnTo>
                    <a:lnTo>
                      <a:pt x="37" y="458"/>
                    </a:lnTo>
                    <a:lnTo>
                      <a:pt x="30" y="444"/>
                    </a:lnTo>
                    <a:lnTo>
                      <a:pt x="24" y="430"/>
                    </a:lnTo>
                    <a:lnTo>
                      <a:pt x="18" y="417"/>
                    </a:lnTo>
                    <a:lnTo>
                      <a:pt x="15" y="401"/>
                    </a:lnTo>
                    <a:lnTo>
                      <a:pt x="9" y="388"/>
                    </a:lnTo>
                    <a:lnTo>
                      <a:pt x="5" y="373"/>
                    </a:lnTo>
                    <a:lnTo>
                      <a:pt x="3" y="358"/>
                    </a:lnTo>
                    <a:lnTo>
                      <a:pt x="2" y="341"/>
                    </a:lnTo>
                    <a:lnTo>
                      <a:pt x="1" y="326"/>
                    </a:lnTo>
                    <a:lnTo>
                      <a:pt x="0" y="310"/>
                    </a:lnTo>
                    <a:lnTo>
                      <a:pt x="1" y="294"/>
                    </a:lnTo>
                    <a:lnTo>
                      <a:pt x="2" y="279"/>
                    </a:lnTo>
                    <a:lnTo>
                      <a:pt x="3" y="262"/>
                    </a:lnTo>
                    <a:lnTo>
                      <a:pt x="5" y="247"/>
                    </a:lnTo>
                    <a:lnTo>
                      <a:pt x="9" y="232"/>
                    </a:lnTo>
                    <a:lnTo>
                      <a:pt x="15" y="219"/>
                    </a:lnTo>
                    <a:lnTo>
                      <a:pt x="18" y="203"/>
                    </a:lnTo>
                    <a:lnTo>
                      <a:pt x="24" y="190"/>
                    </a:lnTo>
                    <a:lnTo>
                      <a:pt x="30" y="176"/>
                    </a:lnTo>
                    <a:lnTo>
                      <a:pt x="37" y="162"/>
                    </a:lnTo>
                    <a:lnTo>
                      <a:pt x="44" y="150"/>
                    </a:lnTo>
                    <a:lnTo>
                      <a:pt x="53" y="137"/>
                    </a:lnTo>
                    <a:lnTo>
                      <a:pt x="62" y="125"/>
                    </a:lnTo>
                    <a:lnTo>
                      <a:pt x="71" y="114"/>
                    </a:lnTo>
                    <a:lnTo>
                      <a:pt x="81" y="102"/>
                    </a:lnTo>
                    <a:lnTo>
                      <a:pt x="91" y="91"/>
                    </a:lnTo>
                    <a:lnTo>
                      <a:pt x="102" y="81"/>
                    </a:lnTo>
                    <a:lnTo>
                      <a:pt x="114" y="71"/>
                    </a:lnTo>
                    <a:lnTo>
                      <a:pt x="125" y="62"/>
                    </a:lnTo>
                    <a:lnTo>
                      <a:pt x="137" y="53"/>
                    </a:lnTo>
                    <a:lnTo>
                      <a:pt x="150" y="44"/>
                    </a:lnTo>
                    <a:lnTo>
                      <a:pt x="162" y="37"/>
                    </a:lnTo>
                    <a:lnTo>
                      <a:pt x="176" y="30"/>
                    </a:lnTo>
                    <a:lnTo>
                      <a:pt x="190" y="24"/>
                    </a:lnTo>
                    <a:lnTo>
                      <a:pt x="203" y="18"/>
                    </a:lnTo>
                    <a:lnTo>
                      <a:pt x="219" y="15"/>
                    </a:lnTo>
                    <a:lnTo>
                      <a:pt x="232" y="9"/>
                    </a:lnTo>
                    <a:lnTo>
                      <a:pt x="247" y="5"/>
                    </a:lnTo>
                    <a:lnTo>
                      <a:pt x="262" y="3"/>
                    </a:lnTo>
                    <a:lnTo>
                      <a:pt x="279" y="2"/>
                    </a:lnTo>
                    <a:lnTo>
                      <a:pt x="294" y="1"/>
                    </a:lnTo>
                    <a:lnTo>
                      <a:pt x="310" y="0"/>
                    </a:lnTo>
                    <a:lnTo>
                      <a:pt x="326" y="1"/>
                    </a:lnTo>
                    <a:lnTo>
                      <a:pt x="341" y="2"/>
                    </a:lnTo>
                    <a:lnTo>
                      <a:pt x="358" y="3"/>
                    </a:lnTo>
                    <a:lnTo>
                      <a:pt x="373" y="5"/>
                    </a:lnTo>
                    <a:lnTo>
                      <a:pt x="388" y="9"/>
                    </a:lnTo>
                    <a:lnTo>
                      <a:pt x="401" y="15"/>
                    </a:lnTo>
                    <a:lnTo>
                      <a:pt x="417" y="18"/>
                    </a:lnTo>
                    <a:lnTo>
                      <a:pt x="430" y="24"/>
                    </a:lnTo>
                    <a:lnTo>
                      <a:pt x="444" y="30"/>
                    </a:lnTo>
                    <a:lnTo>
                      <a:pt x="458" y="37"/>
                    </a:lnTo>
                    <a:lnTo>
                      <a:pt x="470" y="44"/>
                    </a:lnTo>
                    <a:lnTo>
                      <a:pt x="483" y="53"/>
                    </a:lnTo>
                    <a:lnTo>
                      <a:pt x="495" y="62"/>
                    </a:lnTo>
                    <a:lnTo>
                      <a:pt x="506" y="71"/>
                    </a:lnTo>
                    <a:lnTo>
                      <a:pt x="518" y="81"/>
                    </a:lnTo>
                    <a:lnTo>
                      <a:pt x="529" y="91"/>
                    </a:lnTo>
                    <a:lnTo>
                      <a:pt x="539" y="102"/>
                    </a:lnTo>
                    <a:lnTo>
                      <a:pt x="549" y="114"/>
                    </a:lnTo>
                    <a:lnTo>
                      <a:pt x="558" y="125"/>
                    </a:lnTo>
                    <a:lnTo>
                      <a:pt x="567" y="137"/>
                    </a:lnTo>
                    <a:lnTo>
                      <a:pt x="576" y="150"/>
                    </a:lnTo>
                    <a:lnTo>
                      <a:pt x="583" y="162"/>
                    </a:lnTo>
                    <a:lnTo>
                      <a:pt x="590" y="176"/>
                    </a:lnTo>
                    <a:lnTo>
                      <a:pt x="596" y="190"/>
                    </a:lnTo>
                    <a:lnTo>
                      <a:pt x="602" y="203"/>
                    </a:lnTo>
                    <a:lnTo>
                      <a:pt x="605" y="219"/>
                    </a:lnTo>
                    <a:lnTo>
                      <a:pt x="611" y="232"/>
                    </a:lnTo>
                    <a:lnTo>
                      <a:pt x="615" y="247"/>
                    </a:lnTo>
                    <a:lnTo>
                      <a:pt x="617" y="262"/>
                    </a:lnTo>
                    <a:lnTo>
                      <a:pt x="618" y="279"/>
                    </a:lnTo>
                    <a:lnTo>
                      <a:pt x="619" y="294"/>
                    </a:lnTo>
                    <a:lnTo>
                      <a:pt x="621" y="310"/>
                    </a:lnTo>
                    <a:lnTo>
                      <a:pt x="619" y="326"/>
                    </a:lnTo>
                    <a:lnTo>
                      <a:pt x="618" y="341"/>
                    </a:lnTo>
                    <a:lnTo>
                      <a:pt x="617" y="358"/>
                    </a:lnTo>
                    <a:lnTo>
                      <a:pt x="615" y="373"/>
                    </a:lnTo>
                    <a:lnTo>
                      <a:pt x="611" y="388"/>
                    </a:lnTo>
                    <a:lnTo>
                      <a:pt x="605" y="401"/>
                    </a:lnTo>
                    <a:lnTo>
                      <a:pt x="602" y="417"/>
                    </a:lnTo>
                    <a:lnTo>
                      <a:pt x="596" y="430"/>
                    </a:lnTo>
                    <a:lnTo>
                      <a:pt x="590" y="444"/>
                    </a:lnTo>
                    <a:lnTo>
                      <a:pt x="583" y="458"/>
                    </a:lnTo>
                    <a:lnTo>
                      <a:pt x="576" y="470"/>
                    </a:lnTo>
                    <a:lnTo>
                      <a:pt x="567" y="483"/>
                    </a:lnTo>
                    <a:lnTo>
                      <a:pt x="558" y="495"/>
                    </a:lnTo>
                    <a:lnTo>
                      <a:pt x="549" y="506"/>
                    </a:lnTo>
                    <a:lnTo>
                      <a:pt x="539" y="518"/>
                    </a:lnTo>
                    <a:lnTo>
                      <a:pt x="529" y="529"/>
                    </a:lnTo>
                    <a:lnTo>
                      <a:pt x="518" y="539"/>
                    </a:lnTo>
                    <a:lnTo>
                      <a:pt x="506" y="549"/>
                    </a:lnTo>
                    <a:lnTo>
                      <a:pt x="495" y="558"/>
                    </a:lnTo>
                    <a:lnTo>
                      <a:pt x="483" y="567"/>
                    </a:lnTo>
                    <a:lnTo>
                      <a:pt x="470" y="576"/>
                    </a:lnTo>
                    <a:lnTo>
                      <a:pt x="458" y="583"/>
                    </a:lnTo>
                    <a:lnTo>
                      <a:pt x="444" y="590"/>
                    </a:lnTo>
                    <a:lnTo>
                      <a:pt x="430" y="596"/>
                    </a:lnTo>
                    <a:lnTo>
                      <a:pt x="417" y="602"/>
                    </a:lnTo>
                    <a:lnTo>
                      <a:pt x="401" y="605"/>
                    </a:lnTo>
                    <a:lnTo>
                      <a:pt x="388" y="611"/>
                    </a:lnTo>
                    <a:lnTo>
                      <a:pt x="373" y="615"/>
                    </a:lnTo>
                    <a:lnTo>
                      <a:pt x="358" y="617"/>
                    </a:lnTo>
                    <a:lnTo>
                      <a:pt x="341" y="618"/>
                    </a:lnTo>
                    <a:lnTo>
                      <a:pt x="326" y="619"/>
                    </a:lnTo>
                    <a:lnTo>
                      <a:pt x="310" y="621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rgbClr val="EAEAEA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155" name="Freeform 931"/>
              <p:cNvSpPr>
                <a:spLocks/>
              </p:cNvSpPr>
              <p:nvPr/>
            </p:nvSpPr>
            <p:spPr bwMode="auto">
              <a:xfrm>
                <a:off x="2248" y="1678"/>
                <a:ext cx="402" cy="339"/>
              </a:xfrm>
              <a:custGeom>
                <a:avLst/>
                <a:gdLst>
                  <a:gd name="T0" fmla="*/ 351 w 402"/>
                  <a:gd name="T1" fmla="*/ 334 h 339"/>
                  <a:gd name="T2" fmla="*/ 362 w 402"/>
                  <a:gd name="T3" fmla="*/ 320 h 339"/>
                  <a:gd name="T4" fmla="*/ 372 w 402"/>
                  <a:gd name="T5" fmla="*/ 305 h 339"/>
                  <a:gd name="T6" fmla="*/ 381 w 402"/>
                  <a:gd name="T7" fmla="*/ 288 h 339"/>
                  <a:gd name="T8" fmla="*/ 387 w 402"/>
                  <a:gd name="T9" fmla="*/ 272 h 339"/>
                  <a:gd name="T10" fmla="*/ 393 w 402"/>
                  <a:gd name="T11" fmla="*/ 255 h 339"/>
                  <a:gd name="T12" fmla="*/ 397 w 402"/>
                  <a:gd name="T13" fmla="*/ 237 h 339"/>
                  <a:gd name="T14" fmla="*/ 399 w 402"/>
                  <a:gd name="T15" fmla="*/ 218 h 339"/>
                  <a:gd name="T16" fmla="*/ 401 w 402"/>
                  <a:gd name="T17" fmla="*/ 200 h 339"/>
                  <a:gd name="T18" fmla="*/ 399 w 402"/>
                  <a:gd name="T19" fmla="*/ 180 h 339"/>
                  <a:gd name="T20" fmla="*/ 397 w 402"/>
                  <a:gd name="T21" fmla="*/ 160 h 339"/>
                  <a:gd name="T22" fmla="*/ 392 w 402"/>
                  <a:gd name="T23" fmla="*/ 140 h 339"/>
                  <a:gd name="T24" fmla="*/ 384 w 402"/>
                  <a:gd name="T25" fmla="*/ 122 h 339"/>
                  <a:gd name="T26" fmla="*/ 377 w 402"/>
                  <a:gd name="T27" fmla="*/ 105 h 339"/>
                  <a:gd name="T28" fmla="*/ 366 w 402"/>
                  <a:gd name="T29" fmla="*/ 88 h 339"/>
                  <a:gd name="T30" fmla="*/ 354 w 402"/>
                  <a:gd name="T31" fmla="*/ 72 h 339"/>
                  <a:gd name="T32" fmla="*/ 341 w 402"/>
                  <a:gd name="T33" fmla="*/ 59 h 339"/>
                  <a:gd name="T34" fmla="*/ 328 w 402"/>
                  <a:gd name="T35" fmla="*/ 46 h 339"/>
                  <a:gd name="T36" fmla="*/ 312 w 402"/>
                  <a:gd name="T37" fmla="*/ 33 h 339"/>
                  <a:gd name="T38" fmla="*/ 295 w 402"/>
                  <a:gd name="T39" fmla="*/ 23 h 339"/>
                  <a:gd name="T40" fmla="*/ 278 w 402"/>
                  <a:gd name="T41" fmla="*/ 16 h 339"/>
                  <a:gd name="T42" fmla="*/ 259 w 402"/>
                  <a:gd name="T43" fmla="*/ 8 h 339"/>
                  <a:gd name="T44" fmla="*/ 240 w 402"/>
                  <a:gd name="T45" fmla="*/ 3 h 339"/>
                  <a:gd name="T46" fmla="*/ 220 w 402"/>
                  <a:gd name="T47" fmla="*/ 1 h 339"/>
                  <a:gd name="T48" fmla="*/ 200 w 402"/>
                  <a:gd name="T49" fmla="*/ 0 h 339"/>
                  <a:gd name="T50" fmla="*/ 180 w 402"/>
                  <a:gd name="T51" fmla="*/ 1 h 339"/>
                  <a:gd name="T52" fmla="*/ 160 w 402"/>
                  <a:gd name="T53" fmla="*/ 3 h 339"/>
                  <a:gd name="T54" fmla="*/ 141 w 402"/>
                  <a:gd name="T55" fmla="*/ 8 h 339"/>
                  <a:gd name="T56" fmla="*/ 122 w 402"/>
                  <a:gd name="T57" fmla="*/ 16 h 339"/>
                  <a:gd name="T58" fmla="*/ 105 w 402"/>
                  <a:gd name="T59" fmla="*/ 23 h 339"/>
                  <a:gd name="T60" fmla="*/ 88 w 402"/>
                  <a:gd name="T61" fmla="*/ 33 h 339"/>
                  <a:gd name="T62" fmla="*/ 72 w 402"/>
                  <a:gd name="T63" fmla="*/ 46 h 339"/>
                  <a:gd name="T64" fmla="*/ 59 w 402"/>
                  <a:gd name="T65" fmla="*/ 59 h 339"/>
                  <a:gd name="T66" fmla="*/ 46 w 402"/>
                  <a:gd name="T67" fmla="*/ 72 h 339"/>
                  <a:gd name="T68" fmla="*/ 34 w 402"/>
                  <a:gd name="T69" fmla="*/ 88 h 339"/>
                  <a:gd name="T70" fmla="*/ 23 w 402"/>
                  <a:gd name="T71" fmla="*/ 105 h 339"/>
                  <a:gd name="T72" fmla="*/ 16 w 402"/>
                  <a:gd name="T73" fmla="*/ 122 h 339"/>
                  <a:gd name="T74" fmla="*/ 8 w 402"/>
                  <a:gd name="T75" fmla="*/ 140 h 339"/>
                  <a:gd name="T76" fmla="*/ 3 w 402"/>
                  <a:gd name="T77" fmla="*/ 160 h 339"/>
                  <a:gd name="T78" fmla="*/ 1 w 402"/>
                  <a:gd name="T79" fmla="*/ 180 h 339"/>
                  <a:gd name="T80" fmla="*/ 0 w 402"/>
                  <a:gd name="T81" fmla="*/ 200 h 339"/>
                  <a:gd name="T82" fmla="*/ 1 w 402"/>
                  <a:gd name="T83" fmla="*/ 219 h 339"/>
                  <a:gd name="T84" fmla="*/ 3 w 402"/>
                  <a:gd name="T85" fmla="*/ 238 h 339"/>
                  <a:gd name="T86" fmla="*/ 8 w 402"/>
                  <a:gd name="T87" fmla="*/ 257 h 339"/>
                  <a:gd name="T88" fmla="*/ 13 w 402"/>
                  <a:gd name="T89" fmla="*/ 274 h 339"/>
                  <a:gd name="T90" fmla="*/ 22 w 402"/>
                  <a:gd name="T91" fmla="*/ 291 h 339"/>
                  <a:gd name="T92" fmla="*/ 31 w 402"/>
                  <a:gd name="T93" fmla="*/ 307 h 339"/>
                  <a:gd name="T94" fmla="*/ 41 w 402"/>
                  <a:gd name="T95" fmla="*/ 324 h 339"/>
                  <a:gd name="T96" fmla="*/ 53 w 402"/>
                  <a:gd name="T97" fmla="*/ 338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02" h="339">
                    <a:moveTo>
                      <a:pt x="351" y="334"/>
                    </a:moveTo>
                    <a:lnTo>
                      <a:pt x="362" y="320"/>
                    </a:lnTo>
                    <a:lnTo>
                      <a:pt x="372" y="305"/>
                    </a:lnTo>
                    <a:lnTo>
                      <a:pt x="381" y="288"/>
                    </a:lnTo>
                    <a:lnTo>
                      <a:pt x="387" y="272"/>
                    </a:lnTo>
                    <a:lnTo>
                      <a:pt x="393" y="255"/>
                    </a:lnTo>
                    <a:lnTo>
                      <a:pt x="397" y="237"/>
                    </a:lnTo>
                    <a:lnTo>
                      <a:pt x="399" y="218"/>
                    </a:lnTo>
                    <a:lnTo>
                      <a:pt x="401" y="200"/>
                    </a:lnTo>
                    <a:lnTo>
                      <a:pt x="399" y="180"/>
                    </a:lnTo>
                    <a:lnTo>
                      <a:pt x="397" y="160"/>
                    </a:lnTo>
                    <a:lnTo>
                      <a:pt x="392" y="140"/>
                    </a:lnTo>
                    <a:lnTo>
                      <a:pt x="384" y="122"/>
                    </a:lnTo>
                    <a:lnTo>
                      <a:pt x="377" y="105"/>
                    </a:lnTo>
                    <a:lnTo>
                      <a:pt x="366" y="88"/>
                    </a:lnTo>
                    <a:lnTo>
                      <a:pt x="354" y="72"/>
                    </a:lnTo>
                    <a:lnTo>
                      <a:pt x="341" y="59"/>
                    </a:lnTo>
                    <a:lnTo>
                      <a:pt x="328" y="46"/>
                    </a:lnTo>
                    <a:lnTo>
                      <a:pt x="312" y="33"/>
                    </a:lnTo>
                    <a:lnTo>
                      <a:pt x="295" y="23"/>
                    </a:lnTo>
                    <a:lnTo>
                      <a:pt x="278" y="16"/>
                    </a:lnTo>
                    <a:lnTo>
                      <a:pt x="259" y="8"/>
                    </a:lnTo>
                    <a:lnTo>
                      <a:pt x="240" y="3"/>
                    </a:lnTo>
                    <a:lnTo>
                      <a:pt x="220" y="1"/>
                    </a:lnTo>
                    <a:lnTo>
                      <a:pt x="200" y="0"/>
                    </a:lnTo>
                    <a:lnTo>
                      <a:pt x="180" y="1"/>
                    </a:lnTo>
                    <a:lnTo>
                      <a:pt x="160" y="3"/>
                    </a:lnTo>
                    <a:lnTo>
                      <a:pt x="141" y="8"/>
                    </a:lnTo>
                    <a:lnTo>
                      <a:pt x="122" y="16"/>
                    </a:lnTo>
                    <a:lnTo>
                      <a:pt x="105" y="23"/>
                    </a:lnTo>
                    <a:lnTo>
                      <a:pt x="88" y="33"/>
                    </a:lnTo>
                    <a:lnTo>
                      <a:pt x="72" y="46"/>
                    </a:lnTo>
                    <a:lnTo>
                      <a:pt x="59" y="59"/>
                    </a:lnTo>
                    <a:lnTo>
                      <a:pt x="46" y="72"/>
                    </a:lnTo>
                    <a:lnTo>
                      <a:pt x="34" y="88"/>
                    </a:lnTo>
                    <a:lnTo>
                      <a:pt x="23" y="105"/>
                    </a:lnTo>
                    <a:lnTo>
                      <a:pt x="16" y="122"/>
                    </a:lnTo>
                    <a:lnTo>
                      <a:pt x="8" y="140"/>
                    </a:lnTo>
                    <a:lnTo>
                      <a:pt x="3" y="160"/>
                    </a:lnTo>
                    <a:lnTo>
                      <a:pt x="1" y="180"/>
                    </a:lnTo>
                    <a:lnTo>
                      <a:pt x="0" y="200"/>
                    </a:lnTo>
                    <a:lnTo>
                      <a:pt x="1" y="219"/>
                    </a:lnTo>
                    <a:lnTo>
                      <a:pt x="3" y="238"/>
                    </a:lnTo>
                    <a:lnTo>
                      <a:pt x="8" y="257"/>
                    </a:lnTo>
                    <a:lnTo>
                      <a:pt x="13" y="274"/>
                    </a:lnTo>
                    <a:lnTo>
                      <a:pt x="22" y="291"/>
                    </a:lnTo>
                    <a:lnTo>
                      <a:pt x="31" y="307"/>
                    </a:lnTo>
                    <a:lnTo>
                      <a:pt x="41" y="324"/>
                    </a:lnTo>
                    <a:lnTo>
                      <a:pt x="53" y="338"/>
                    </a:lnTo>
                  </a:path>
                </a:pathLst>
              </a:custGeom>
              <a:noFill/>
              <a:ln w="1270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156" name="Freeform 932"/>
              <p:cNvSpPr>
                <a:spLocks/>
              </p:cNvSpPr>
              <p:nvPr/>
            </p:nvSpPr>
            <p:spPr bwMode="auto">
              <a:xfrm>
                <a:off x="2255" y="1687"/>
                <a:ext cx="388" cy="326"/>
              </a:xfrm>
              <a:custGeom>
                <a:avLst/>
                <a:gdLst>
                  <a:gd name="T0" fmla="*/ 51 w 388"/>
                  <a:gd name="T1" fmla="*/ 325 h 326"/>
                  <a:gd name="T2" fmla="*/ 40 w 388"/>
                  <a:gd name="T3" fmla="*/ 311 h 326"/>
                  <a:gd name="T4" fmla="*/ 30 w 388"/>
                  <a:gd name="T5" fmla="*/ 296 h 326"/>
                  <a:gd name="T6" fmla="*/ 21 w 388"/>
                  <a:gd name="T7" fmla="*/ 281 h 326"/>
                  <a:gd name="T8" fmla="*/ 13 w 388"/>
                  <a:gd name="T9" fmla="*/ 263 h 326"/>
                  <a:gd name="T10" fmla="*/ 7 w 388"/>
                  <a:gd name="T11" fmla="*/ 246 h 326"/>
                  <a:gd name="T12" fmla="*/ 3 w 388"/>
                  <a:gd name="T13" fmla="*/ 229 h 326"/>
                  <a:gd name="T14" fmla="*/ 0 w 388"/>
                  <a:gd name="T15" fmla="*/ 210 h 326"/>
                  <a:gd name="T16" fmla="*/ 0 w 388"/>
                  <a:gd name="T17" fmla="*/ 193 h 326"/>
                  <a:gd name="T18" fmla="*/ 0 w 388"/>
                  <a:gd name="T19" fmla="*/ 173 h 326"/>
                  <a:gd name="T20" fmla="*/ 3 w 388"/>
                  <a:gd name="T21" fmla="*/ 154 h 326"/>
                  <a:gd name="T22" fmla="*/ 9 w 388"/>
                  <a:gd name="T23" fmla="*/ 135 h 326"/>
                  <a:gd name="T24" fmla="*/ 15 w 388"/>
                  <a:gd name="T25" fmla="*/ 118 h 326"/>
                  <a:gd name="T26" fmla="*/ 22 w 388"/>
                  <a:gd name="T27" fmla="*/ 100 h 326"/>
                  <a:gd name="T28" fmla="*/ 32 w 388"/>
                  <a:gd name="T29" fmla="*/ 85 h 326"/>
                  <a:gd name="T30" fmla="*/ 44 w 388"/>
                  <a:gd name="T31" fmla="*/ 70 h 326"/>
                  <a:gd name="T32" fmla="*/ 56 w 388"/>
                  <a:gd name="T33" fmla="*/ 56 h 326"/>
                  <a:gd name="T34" fmla="*/ 70 w 388"/>
                  <a:gd name="T35" fmla="*/ 43 h 326"/>
                  <a:gd name="T36" fmla="*/ 85 w 388"/>
                  <a:gd name="T37" fmla="*/ 32 h 326"/>
                  <a:gd name="T38" fmla="*/ 101 w 388"/>
                  <a:gd name="T39" fmla="*/ 22 h 326"/>
                  <a:gd name="T40" fmla="*/ 118 w 388"/>
                  <a:gd name="T41" fmla="*/ 15 h 326"/>
                  <a:gd name="T42" fmla="*/ 136 w 388"/>
                  <a:gd name="T43" fmla="*/ 8 h 326"/>
                  <a:gd name="T44" fmla="*/ 154 w 388"/>
                  <a:gd name="T45" fmla="*/ 3 h 326"/>
                  <a:gd name="T46" fmla="*/ 173 w 388"/>
                  <a:gd name="T47" fmla="*/ 0 h 326"/>
                  <a:gd name="T48" fmla="*/ 193 w 388"/>
                  <a:gd name="T49" fmla="*/ 0 h 326"/>
                  <a:gd name="T50" fmla="*/ 213 w 388"/>
                  <a:gd name="T51" fmla="*/ 0 h 326"/>
                  <a:gd name="T52" fmla="*/ 232 w 388"/>
                  <a:gd name="T53" fmla="*/ 3 h 326"/>
                  <a:gd name="T54" fmla="*/ 250 w 388"/>
                  <a:gd name="T55" fmla="*/ 8 h 326"/>
                  <a:gd name="T56" fmla="*/ 268 w 388"/>
                  <a:gd name="T57" fmla="*/ 15 h 326"/>
                  <a:gd name="T58" fmla="*/ 285 w 388"/>
                  <a:gd name="T59" fmla="*/ 22 h 326"/>
                  <a:gd name="T60" fmla="*/ 301 w 388"/>
                  <a:gd name="T61" fmla="*/ 32 h 326"/>
                  <a:gd name="T62" fmla="*/ 316 w 388"/>
                  <a:gd name="T63" fmla="*/ 43 h 326"/>
                  <a:gd name="T64" fmla="*/ 330 w 388"/>
                  <a:gd name="T65" fmla="*/ 56 h 326"/>
                  <a:gd name="T66" fmla="*/ 342 w 388"/>
                  <a:gd name="T67" fmla="*/ 70 h 326"/>
                  <a:gd name="T68" fmla="*/ 354 w 388"/>
                  <a:gd name="T69" fmla="*/ 85 h 326"/>
                  <a:gd name="T70" fmla="*/ 364 w 388"/>
                  <a:gd name="T71" fmla="*/ 100 h 326"/>
                  <a:gd name="T72" fmla="*/ 371 w 388"/>
                  <a:gd name="T73" fmla="*/ 118 h 326"/>
                  <a:gd name="T74" fmla="*/ 377 w 388"/>
                  <a:gd name="T75" fmla="*/ 135 h 326"/>
                  <a:gd name="T76" fmla="*/ 383 w 388"/>
                  <a:gd name="T77" fmla="*/ 154 h 326"/>
                  <a:gd name="T78" fmla="*/ 387 w 388"/>
                  <a:gd name="T79" fmla="*/ 173 h 326"/>
                  <a:gd name="T80" fmla="*/ 387 w 388"/>
                  <a:gd name="T81" fmla="*/ 193 h 326"/>
                  <a:gd name="T82" fmla="*/ 387 w 388"/>
                  <a:gd name="T83" fmla="*/ 206 h 326"/>
                  <a:gd name="T84" fmla="*/ 385 w 388"/>
                  <a:gd name="T85" fmla="*/ 220 h 326"/>
                  <a:gd name="T86" fmla="*/ 383 w 388"/>
                  <a:gd name="T87" fmla="*/ 233 h 326"/>
                  <a:gd name="T88" fmla="*/ 379 w 388"/>
                  <a:gd name="T89" fmla="*/ 246 h 326"/>
                  <a:gd name="T90" fmla="*/ 374 w 388"/>
                  <a:gd name="T91" fmla="*/ 260 h 326"/>
                  <a:gd name="T92" fmla="*/ 369 w 388"/>
                  <a:gd name="T93" fmla="*/ 272 h 326"/>
                  <a:gd name="T94" fmla="*/ 364 w 388"/>
                  <a:gd name="T95" fmla="*/ 284 h 326"/>
                  <a:gd name="T96" fmla="*/ 356 w 388"/>
                  <a:gd name="T97" fmla="*/ 296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88" h="326">
                    <a:moveTo>
                      <a:pt x="51" y="325"/>
                    </a:moveTo>
                    <a:lnTo>
                      <a:pt x="40" y="311"/>
                    </a:lnTo>
                    <a:lnTo>
                      <a:pt x="30" y="296"/>
                    </a:lnTo>
                    <a:lnTo>
                      <a:pt x="21" y="281"/>
                    </a:lnTo>
                    <a:lnTo>
                      <a:pt x="13" y="263"/>
                    </a:lnTo>
                    <a:lnTo>
                      <a:pt x="7" y="246"/>
                    </a:lnTo>
                    <a:lnTo>
                      <a:pt x="3" y="229"/>
                    </a:lnTo>
                    <a:lnTo>
                      <a:pt x="0" y="210"/>
                    </a:lnTo>
                    <a:lnTo>
                      <a:pt x="0" y="193"/>
                    </a:lnTo>
                    <a:lnTo>
                      <a:pt x="0" y="173"/>
                    </a:lnTo>
                    <a:lnTo>
                      <a:pt x="3" y="154"/>
                    </a:lnTo>
                    <a:lnTo>
                      <a:pt x="9" y="135"/>
                    </a:lnTo>
                    <a:lnTo>
                      <a:pt x="15" y="118"/>
                    </a:lnTo>
                    <a:lnTo>
                      <a:pt x="22" y="100"/>
                    </a:lnTo>
                    <a:lnTo>
                      <a:pt x="32" y="85"/>
                    </a:lnTo>
                    <a:lnTo>
                      <a:pt x="44" y="70"/>
                    </a:lnTo>
                    <a:lnTo>
                      <a:pt x="56" y="56"/>
                    </a:lnTo>
                    <a:lnTo>
                      <a:pt x="70" y="43"/>
                    </a:lnTo>
                    <a:lnTo>
                      <a:pt x="85" y="32"/>
                    </a:lnTo>
                    <a:lnTo>
                      <a:pt x="101" y="22"/>
                    </a:lnTo>
                    <a:lnTo>
                      <a:pt x="118" y="15"/>
                    </a:lnTo>
                    <a:lnTo>
                      <a:pt x="136" y="8"/>
                    </a:lnTo>
                    <a:lnTo>
                      <a:pt x="154" y="3"/>
                    </a:lnTo>
                    <a:lnTo>
                      <a:pt x="173" y="0"/>
                    </a:lnTo>
                    <a:lnTo>
                      <a:pt x="193" y="0"/>
                    </a:lnTo>
                    <a:lnTo>
                      <a:pt x="213" y="0"/>
                    </a:lnTo>
                    <a:lnTo>
                      <a:pt x="232" y="3"/>
                    </a:lnTo>
                    <a:lnTo>
                      <a:pt x="250" y="8"/>
                    </a:lnTo>
                    <a:lnTo>
                      <a:pt x="268" y="15"/>
                    </a:lnTo>
                    <a:lnTo>
                      <a:pt x="285" y="22"/>
                    </a:lnTo>
                    <a:lnTo>
                      <a:pt x="301" y="32"/>
                    </a:lnTo>
                    <a:lnTo>
                      <a:pt x="316" y="43"/>
                    </a:lnTo>
                    <a:lnTo>
                      <a:pt x="330" y="56"/>
                    </a:lnTo>
                    <a:lnTo>
                      <a:pt x="342" y="70"/>
                    </a:lnTo>
                    <a:lnTo>
                      <a:pt x="354" y="85"/>
                    </a:lnTo>
                    <a:lnTo>
                      <a:pt x="364" y="100"/>
                    </a:lnTo>
                    <a:lnTo>
                      <a:pt x="371" y="118"/>
                    </a:lnTo>
                    <a:lnTo>
                      <a:pt x="377" y="135"/>
                    </a:lnTo>
                    <a:lnTo>
                      <a:pt x="383" y="154"/>
                    </a:lnTo>
                    <a:lnTo>
                      <a:pt x="387" y="173"/>
                    </a:lnTo>
                    <a:lnTo>
                      <a:pt x="387" y="193"/>
                    </a:lnTo>
                    <a:lnTo>
                      <a:pt x="387" y="206"/>
                    </a:lnTo>
                    <a:lnTo>
                      <a:pt x="385" y="220"/>
                    </a:lnTo>
                    <a:lnTo>
                      <a:pt x="383" y="233"/>
                    </a:lnTo>
                    <a:lnTo>
                      <a:pt x="379" y="246"/>
                    </a:lnTo>
                    <a:lnTo>
                      <a:pt x="374" y="260"/>
                    </a:lnTo>
                    <a:lnTo>
                      <a:pt x="369" y="272"/>
                    </a:lnTo>
                    <a:lnTo>
                      <a:pt x="364" y="284"/>
                    </a:lnTo>
                    <a:lnTo>
                      <a:pt x="356" y="296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157" name="Freeform 933"/>
              <p:cNvSpPr>
                <a:spLocks/>
              </p:cNvSpPr>
              <p:nvPr/>
            </p:nvSpPr>
            <p:spPr bwMode="auto">
              <a:xfrm>
                <a:off x="2526" y="1661"/>
                <a:ext cx="30" cy="39"/>
              </a:xfrm>
              <a:custGeom>
                <a:avLst/>
                <a:gdLst>
                  <a:gd name="T0" fmla="*/ 16 w 30"/>
                  <a:gd name="T1" fmla="*/ 0 h 39"/>
                  <a:gd name="T2" fmla="*/ 29 w 30"/>
                  <a:gd name="T3" fmla="*/ 5 h 39"/>
                  <a:gd name="T4" fmla="*/ 13 w 30"/>
                  <a:gd name="T5" fmla="*/ 38 h 39"/>
                  <a:gd name="T6" fmla="*/ 0 w 30"/>
                  <a:gd name="T7" fmla="*/ 32 h 39"/>
                  <a:gd name="T8" fmla="*/ 16 w 30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9">
                    <a:moveTo>
                      <a:pt x="16" y="0"/>
                    </a:moveTo>
                    <a:lnTo>
                      <a:pt x="29" y="5"/>
                    </a:lnTo>
                    <a:lnTo>
                      <a:pt x="13" y="38"/>
                    </a:lnTo>
                    <a:lnTo>
                      <a:pt x="0" y="32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158" name="Freeform 934"/>
              <p:cNvSpPr>
                <a:spLocks/>
              </p:cNvSpPr>
              <p:nvPr/>
            </p:nvSpPr>
            <p:spPr bwMode="auto">
              <a:xfrm>
                <a:off x="2526" y="1661"/>
                <a:ext cx="30" cy="39"/>
              </a:xfrm>
              <a:custGeom>
                <a:avLst/>
                <a:gdLst>
                  <a:gd name="T0" fmla="*/ 16 w 30"/>
                  <a:gd name="T1" fmla="*/ 0 h 39"/>
                  <a:gd name="T2" fmla="*/ 29 w 30"/>
                  <a:gd name="T3" fmla="*/ 5 h 39"/>
                  <a:gd name="T4" fmla="*/ 13 w 30"/>
                  <a:gd name="T5" fmla="*/ 38 h 39"/>
                  <a:gd name="T6" fmla="*/ 0 w 30"/>
                  <a:gd name="T7" fmla="*/ 32 h 39"/>
                  <a:gd name="T8" fmla="*/ 16 w 30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9">
                    <a:moveTo>
                      <a:pt x="16" y="0"/>
                    </a:moveTo>
                    <a:lnTo>
                      <a:pt x="29" y="5"/>
                    </a:lnTo>
                    <a:lnTo>
                      <a:pt x="13" y="38"/>
                    </a:lnTo>
                    <a:lnTo>
                      <a:pt x="0" y="32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159" name="Freeform 935"/>
              <p:cNvSpPr>
                <a:spLocks/>
              </p:cNvSpPr>
              <p:nvPr/>
            </p:nvSpPr>
            <p:spPr bwMode="auto">
              <a:xfrm>
                <a:off x="2474" y="1691"/>
                <a:ext cx="22" cy="40"/>
              </a:xfrm>
              <a:custGeom>
                <a:avLst/>
                <a:gdLst>
                  <a:gd name="T0" fmla="*/ 7 w 22"/>
                  <a:gd name="T1" fmla="*/ 0 h 40"/>
                  <a:gd name="T2" fmla="*/ 21 w 22"/>
                  <a:gd name="T3" fmla="*/ 2 h 40"/>
                  <a:gd name="T4" fmla="*/ 13 w 22"/>
                  <a:gd name="T5" fmla="*/ 39 h 40"/>
                  <a:gd name="T6" fmla="*/ 0 w 22"/>
                  <a:gd name="T7" fmla="*/ 36 h 40"/>
                  <a:gd name="T8" fmla="*/ 7 w 22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40">
                    <a:moveTo>
                      <a:pt x="7" y="0"/>
                    </a:moveTo>
                    <a:lnTo>
                      <a:pt x="21" y="2"/>
                    </a:lnTo>
                    <a:lnTo>
                      <a:pt x="13" y="39"/>
                    </a:lnTo>
                    <a:lnTo>
                      <a:pt x="0" y="36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4C4C4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160" name="Freeform 936"/>
              <p:cNvSpPr>
                <a:spLocks/>
              </p:cNvSpPr>
              <p:nvPr/>
            </p:nvSpPr>
            <p:spPr bwMode="auto">
              <a:xfrm>
                <a:off x="2474" y="1691"/>
                <a:ext cx="22" cy="40"/>
              </a:xfrm>
              <a:custGeom>
                <a:avLst/>
                <a:gdLst>
                  <a:gd name="T0" fmla="*/ 7 w 22"/>
                  <a:gd name="T1" fmla="*/ 0 h 40"/>
                  <a:gd name="T2" fmla="*/ 21 w 22"/>
                  <a:gd name="T3" fmla="*/ 2 h 40"/>
                  <a:gd name="T4" fmla="*/ 13 w 22"/>
                  <a:gd name="T5" fmla="*/ 39 h 40"/>
                  <a:gd name="T6" fmla="*/ 0 w 22"/>
                  <a:gd name="T7" fmla="*/ 36 h 40"/>
                  <a:gd name="T8" fmla="*/ 7 w 22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40">
                    <a:moveTo>
                      <a:pt x="7" y="0"/>
                    </a:moveTo>
                    <a:lnTo>
                      <a:pt x="21" y="2"/>
                    </a:lnTo>
                    <a:lnTo>
                      <a:pt x="13" y="39"/>
                    </a:lnTo>
                    <a:lnTo>
                      <a:pt x="0" y="36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393939"/>
              </a:solidFill>
              <a:ln w="12700" cap="rnd" cmpd="sng">
                <a:solidFill>
                  <a:srgbClr val="393939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161" name="Freeform 937"/>
              <p:cNvSpPr>
                <a:spLocks/>
              </p:cNvSpPr>
              <p:nvPr/>
            </p:nvSpPr>
            <p:spPr bwMode="auto">
              <a:xfrm>
                <a:off x="2278" y="1779"/>
                <a:ext cx="40" cy="32"/>
              </a:xfrm>
              <a:custGeom>
                <a:avLst/>
                <a:gdLst>
                  <a:gd name="T0" fmla="*/ 39 w 40"/>
                  <a:gd name="T1" fmla="*/ 19 h 32"/>
                  <a:gd name="T2" fmla="*/ 31 w 40"/>
                  <a:gd name="T3" fmla="*/ 31 h 32"/>
                  <a:gd name="T4" fmla="*/ 0 w 40"/>
                  <a:gd name="T5" fmla="*/ 12 h 32"/>
                  <a:gd name="T6" fmla="*/ 5 w 40"/>
                  <a:gd name="T7" fmla="*/ 0 h 32"/>
                  <a:gd name="T8" fmla="*/ 39 w 40"/>
                  <a:gd name="T9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32">
                    <a:moveTo>
                      <a:pt x="39" y="19"/>
                    </a:moveTo>
                    <a:lnTo>
                      <a:pt x="31" y="31"/>
                    </a:lnTo>
                    <a:lnTo>
                      <a:pt x="0" y="12"/>
                    </a:lnTo>
                    <a:lnTo>
                      <a:pt x="5" y="0"/>
                    </a:lnTo>
                    <a:lnTo>
                      <a:pt x="39" y="19"/>
                    </a:lnTo>
                  </a:path>
                </a:pathLst>
              </a:custGeom>
              <a:solidFill>
                <a:srgbClr val="4C4C4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162" name="Freeform 938"/>
              <p:cNvSpPr>
                <a:spLocks/>
              </p:cNvSpPr>
              <p:nvPr/>
            </p:nvSpPr>
            <p:spPr bwMode="auto">
              <a:xfrm>
                <a:off x="2278" y="1779"/>
                <a:ext cx="40" cy="32"/>
              </a:xfrm>
              <a:custGeom>
                <a:avLst/>
                <a:gdLst>
                  <a:gd name="T0" fmla="*/ 39 w 40"/>
                  <a:gd name="T1" fmla="*/ 19 h 32"/>
                  <a:gd name="T2" fmla="*/ 31 w 40"/>
                  <a:gd name="T3" fmla="*/ 31 h 32"/>
                  <a:gd name="T4" fmla="*/ 0 w 40"/>
                  <a:gd name="T5" fmla="*/ 12 h 32"/>
                  <a:gd name="T6" fmla="*/ 5 w 40"/>
                  <a:gd name="T7" fmla="*/ 0 h 32"/>
                  <a:gd name="T8" fmla="*/ 39 w 40"/>
                  <a:gd name="T9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32">
                    <a:moveTo>
                      <a:pt x="39" y="19"/>
                    </a:moveTo>
                    <a:lnTo>
                      <a:pt x="31" y="31"/>
                    </a:lnTo>
                    <a:lnTo>
                      <a:pt x="0" y="12"/>
                    </a:lnTo>
                    <a:lnTo>
                      <a:pt x="5" y="0"/>
                    </a:lnTo>
                    <a:lnTo>
                      <a:pt x="39" y="19"/>
                    </a:lnTo>
                  </a:path>
                </a:pathLst>
              </a:custGeom>
              <a:solidFill>
                <a:srgbClr val="393939"/>
              </a:solidFill>
              <a:ln w="12700" cap="rnd" cmpd="sng">
                <a:solidFill>
                  <a:srgbClr val="393939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163" name="Freeform 939"/>
              <p:cNvSpPr>
                <a:spLocks/>
              </p:cNvSpPr>
              <p:nvPr/>
            </p:nvSpPr>
            <p:spPr bwMode="auto">
              <a:xfrm>
                <a:off x="2602" y="1850"/>
                <a:ext cx="38" cy="18"/>
              </a:xfrm>
              <a:custGeom>
                <a:avLst/>
                <a:gdLst>
                  <a:gd name="T0" fmla="*/ 0 w 38"/>
                  <a:gd name="T1" fmla="*/ 3 h 18"/>
                  <a:gd name="T2" fmla="*/ 0 w 38"/>
                  <a:gd name="T3" fmla="*/ 17 h 18"/>
                  <a:gd name="T4" fmla="*/ 37 w 38"/>
                  <a:gd name="T5" fmla="*/ 13 h 18"/>
                  <a:gd name="T6" fmla="*/ 35 w 38"/>
                  <a:gd name="T7" fmla="*/ 0 h 18"/>
                  <a:gd name="T8" fmla="*/ 0 w 38"/>
                  <a:gd name="T9" fmla="*/ 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8">
                    <a:moveTo>
                      <a:pt x="0" y="3"/>
                    </a:moveTo>
                    <a:lnTo>
                      <a:pt x="0" y="17"/>
                    </a:lnTo>
                    <a:lnTo>
                      <a:pt x="37" y="13"/>
                    </a:lnTo>
                    <a:lnTo>
                      <a:pt x="35" y="0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4C4C4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164" name="Freeform 940"/>
              <p:cNvSpPr>
                <a:spLocks/>
              </p:cNvSpPr>
              <p:nvPr/>
            </p:nvSpPr>
            <p:spPr bwMode="auto">
              <a:xfrm>
                <a:off x="2602" y="1850"/>
                <a:ext cx="38" cy="18"/>
              </a:xfrm>
              <a:custGeom>
                <a:avLst/>
                <a:gdLst>
                  <a:gd name="T0" fmla="*/ 0 w 38"/>
                  <a:gd name="T1" fmla="*/ 3 h 18"/>
                  <a:gd name="T2" fmla="*/ 0 w 38"/>
                  <a:gd name="T3" fmla="*/ 17 h 18"/>
                  <a:gd name="T4" fmla="*/ 37 w 38"/>
                  <a:gd name="T5" fmla="*/ 13 h 18"/>
                  <a:gd name="T6" fmla="*/ 35 w 38"/>
                  <a:gd name="T7" fmla="*/ 0 h 18"/>
                  <a:gd name="T8" fmla="*/ 0 w 38"/>
                  <a:gd name="T9" fmla="*/ 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8">
                    <a:moveTo>
                      <a:pt x="0" y="3"/>
                    </a:moveTo>
                    <a:lnTo>
                      <a:pt x="0" y="17"/>
                    </a:lnTo>
                    <a:lnTo>
                      <a:pt x="37" y="13"/>
                    </a:lnTo>
                    <a:lnTo>
                      <a:pt x="35" y="0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393939"/>
              </a:solidFill>
              <a:ln w="12700" cap="rnd" cmpd="sng">
                <a:solidFill>
                  <a:srgbClr val="393939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165" name="Freeform 941"/>
              <p:cNvSpPr>
                <a:spLocks/>
              </p:cNvSpPr>
              <p:nvPr/>
            </p:nvSpPr>
            <p:spPr bwMode="auto">
              <a:xfrm>
                <a:off x="2594" y="2006"/>
                <a:ext cx="38" cy="36"/>
              </a:xfrm>
              <a:custGeom>
                <a:avLst/>
                <a:gdLst>
                  <a:gd name="T0" fmla="*/ 8 w 38"/>
                  <a:gd name="T1" fmla="*/ 0 h 36"/>
                  <a:gd name="T2" fmla="*/ 0 w 38"/>
                  <a:gd name="T3" fmla="*/ 10 h 36"/>
                  <a:gd name="T4" fmla="*/ 27 w 38"/>
                  <a:gd name="T5" fmla="*/ 35 h 36"/>
                  <a:gd name="T6" fmla="*/ 37 w 38"/>
                  <a:gd name="T7" fmla="*/ 24 h 36"/>
                  <a:gd name="T8" fmla="*/ 8 w 38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6">
                    <a:moveTo>
                      <a:pt x="8" y="0"/>
                    </a:moveTo>
                    <a:lnTo>
                      <a:pt x="0" y="10"/>
                    </a:lnTo>
                    <a:lnTo>
                      <a:pt x="27" y="35"/>
                    </a:lnTo>
                    <a:lnTo>
                      <a:pt x="37" y="24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166" name="Freeform 942"/>
              <p:cNvSpPr>
                <a:spLocks/>
              </p:cNvSpPr>
              <p:nvPr/>
            </p:nvSpPr>
            <p:spPr bwMode="auto">
              <a:xfrm>
                <a:off x="2594" y="2006"/>
                <a:ext cx="38" cy="36"/>
              </a:xfrm>
              <a:custGeom>
                <a:avLst/>
                <a:gdLst>
                  <a:gd name="T0" fmla="*/ 8 w 38"/>
                  <a:gd name="T1" fmla="*/ 0 h 36"/>
                  <a:gd name="T2" fmla="*/ 0 w 38"/>
                  <a:gd name="T3" fmla="*/ 10 h 36"/>
                  <a:gd name="T4" fmla="*/ 27 w 38"/>
                  <a:gd name="T5" fmla="*/ 35 h 36"/>
                  <a:gd name="T6" fmla="*/ 37 w 38"/>
                  <a:gd name="T7" fmla="*/ 24 h 36"/>
                  <a:gd name="T8" fmla="*/ 8 w 38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6">
                    <a:moveTo>
                      <a:pt x="8" y="0"/>
                    </a:moveTo>
                    <a:lnTo>
                      <a:pt x="0" y="10"/>
                    </a:lnTo>
                    <a:lnTo>
                      <a:pt x="27" y="35"/>
                    </a:lnTo>
                    <a:lnTo>
                      <a:pt x="37" y="24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167" name="Freeform 943"/>
              <p:cNvSpPr>
                <a:spLocks/>
              </p:cNvSpPr>
              <p:nvPr/>
            </p:nvSpPr>
            <p:spPr bwMode="auto">
              <a:xfrm>
                <a:off x="2638" y="1802"/>
                <a:ext cx="41" cy="24"/>
              </a:xfrm>
              <a:custGeom>
                <a:avLst/>
                <a:gdLst>
                  <a:gd name="T0" fmla="*/ 36 w 41"/>
                  <a:gd name="T1" fmla="*/ 0 h 24"/>
                  <a:gd name="T2" fmla="*/ 40 w 41"/>
                  <a:gd name="T3" fmla="*/ 12 h 24"/>
                  <a:gd name="T4" fmla="*/ 3 w 41"/>
                  <a:gd name="T5" fmla="*/ 23 h 24"/>
                  <a:gd name="T6" fmla="*/ 0 w 41"/>
                  <a:gd name="T7" fmla="*/ 8 h 24"/>
                  <a:gd name="T8" fmla="*/ 36 w 41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24">
                    <a:moveTo>
                      <a:pt x="36" y="0"/>
                    </a:moveTo>
                    <a:lnTo>
                      <a:pt x="40" y="12"/>
                    </a:lnTo>
                    <a:lnTo>
                      <a:pt x="3" y="23"/>
                    </a:lnTo>
                    <a:lnTo>
                      <a:pt x="0" y="8"/>
                    </a:lnTo>
                    <a:lnTo>
                      <a:pt x="36" y="0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168" name="Freeform 944"/>
              <p:cNvSpPr>
                <a:spLocks/>
              </p:cNvSpPr>
              <p:nvPr/>
            </p:nvSpPr>
            <p:spPr bwMode="auto">
              <a:xfrm>
                <a:off x="2638" y="1802"/>
                <a:ext cx="41" cy="24"/>
              </a:xfrm>
              <a:custGeom>
                <a:avLst/>
                <a:gdLst>
                  <a:gd name="T0" fmla="*/ 36 w 41"/>
                  <a:gd name="T1" fmla="*/ 0 h 24"/>
                  <a:gd name="T2" fmla="*/ 40 w 41"/>
                  <a:gd name="T3" fmla="*/ 12 h 24"/>
                  <a:gd name="T4" fmla="*/ 3 w 41"/>
                  <a:gd name="T5" fmla="*/ 23 h 24"/>
                  <a:gd name="T6" fmla="*/ 0 w 41"/>
                  <a:gd name="T7" fmla="*/ 8 h 24"/>
                  <a:gd name="T8" fmla="*/ 36 w 41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24">
                    <a:moveTo>
                      <a:pt x="36" y="0"/>
                    </a:moveTo>
                    <a:lnTo>
                      <a:pt x="40" y="12"/>
                    </a:lnTo>
                    <a:lnTo>
                      <a:pt x="3" y="23"/>
                    </a:lnTo>
                    <a:lnTo>
                      <a:pt x="0" y="8"/>
                    </a:lnTo>
                    <a:lnTo>
                      <a:pt x="36" y="0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169" name="Freeform 945"/>
              <p:cNvSpPr>
                <a:spLocks/>
              </p:cNvSpPr>
              <p:nvPr/>
            </p:nvSpPr>
            <p:spPr bwMode="auto">
              <a:xfrm>
                <a:off x="2341" y="1661"/>
                <a:ext cx="29" cy="39"/>
              </a:xfrm>
              <a:custGeom>
                <a:avLst/>
                <a:gdLst>
                  <a:gd name="T0" fmla="*/ 12 w 29"/>
                  <a:gd name="T1" fmla="*/ 0 h 39"/>
                  <a:gd name="T2" fmla="*/ 0 w 29"/>
                  <a:gd name="T3" fmla="*/ 5 h 39"/>
                  <a:gd name="T4" fmla="*/ 15 w 29"/>
                  <a:gd name="T5" fmla="*/ 38 h 39"/>
                  <a:gd name="T6" fmla="*/ 28 w 29"/>
                  <a:gd name="T7" fmla="*/ 32 h 39"/>
                  <a:gd name="T8" fmla="*/ 12 w 29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39">
                    <a:moveTo>
                      <a:pt x="12" y="0"/>
                    </a:moveTo>
                    <a:lnTo>
                      <a:pt x="0" y="5"/>
                    </a:lnTo>
                    <a:lnTo>
                      <a:pt x="15" y="38"/>
                    </a:lnTo>
                    <a:lnTo>
                      <a:pt x="28" y="32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170" name="Freeform 946"/>
              <p:cNvSpPr>
                <a:spLocks/>
              </p:cNvSpPr>
              <p:nvPr/>
            </p:nvSpPr>
            <p:spPr bwMode="auto">
              <a:xfrm>
                <a:off x="2341" y="1661"/>
                <a:ext cx="29" cy="39"/>
              </a:xfrm>
              <a:custGeom>
                <a:avLst/>
                <a:gdLst>
                  <a:gd name="T0" fmla="*/ 12 w 29"/>
                  <a:gd name="T1" fmla="*/ 0 h 39"/>
                  <a:gd name="T2" fmla="*/ 0 w 29"/>
                  <a:gd name="T3" fmla="*/ 5 h 39"/>
                  <a:gd name="T4" fmla="*/ 15 w 29"/>
                  <a:gd name="T5" fmla="*/ 38 h 39"/>
                  <a:gd name="T6" fmla="*/ 28 w 29"/>
                  <a:gd name="T7" fmla="*/ 32 h 39"/>
                  <a:gd name="T8" fmla="*/ 12 w 29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39">
                    <a:moveTo>
                      <a:pt x="12" y="0"/>
                    </a:moveTo>
                    <a:lnTo>
                      <a:pt x="0" y="5"/>
                    </a:lnTo>
                    <a:lnTo>
                      <a:pt x="15" y="38"/>
                    </a:lnTo>
                    <a:lnTo>
                      <a:pt x="28" y="32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171" name="Freeform 947"/>
              <p:cNvSpPr>
                <a:spLocks/>
              </p:cNvSpPr>
              <p:nvPr/>
            </p:nvSpPr>
            <p:spPr bwMode="auto">
              <a:xfrm>
                <a:off x="2214" y="1833"/>
                <a:ext cx="40" cy="19"/>
              </a:xfrm>
              <a:custGeom>
                <a:avLst/>
                <a:gdLst>
                  <a:gd name="T0" fmla="*/ 2 w 40"/>
                  <a:gd name="T1" fmla="*/ 0 h 19"/>
                  <a:gd name="T2" fmla="*/ 0 w 40"/>
                  <a:gd name="T3" fmla="*/ 13 h 19"/>
                  <a:gd name="T4" fmla="*/ 38 w 40"/>
                  <a:gd name="T5" fmla="*/ 18 h 19"/>
                  <a:gd name="T6" fmla="*/ 39 w 40"/>
                  <a:gd name="T7" fmla="*/ 4 h 19"/>
                  <a:gd name="T8" fmla="*/ 2 w 40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9">
                    <a:moveTo>
                      <a:pt x="2" y="0"/>
                    </a:moveTo>
                    <a:lnTo>
                      <a:pt x="0" y="13"/>
                    </a:lnTo>
                    <a:lnTo>
                      <a:pt x="38" y="18"/>
                    </a:lnTo>
                    <a:lnTo>
                      <a:pt x="39" y="4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172" name="Freeform 948"/>
              <p:cNvSpPr>
                <a:spLocks/>
              </p:cNvSpPr>
              <p:nvPr/>
            </p:nvSpPr>
            <p:spPr bwMode="auto">
              <a:xfrm>
                <a:off x="2214" y="1833"/>
                <a:ext cx="40" cy="19"/>
              </a:xfrm>
              <a:custGeom>
                <a:avLst/>
                <a:gdLst>
                  <a:gd name="T0" fmla="*/ 2 w 40"/>
                  <a:gd name="T1" fmla="*/ 0 h 19"/>
                  <a:gd name="T2" fmla="*/ 0 w 40"/>
                  <a:gd name="T3" fmla="*/ 13 h 19"/>
                  <a:gd name="T4" fmla="*/ 38 w 40"/>
                  <a:gd name="T5" fmla="*/ 18 h 19"/>
                  <a:gd name="T6" fmla="*/ 39 w 40"/>
                  <a:gd name="T7" fmla="*/ 4 h 19"/>
                  <a:gd name="T8" fmla="*/ 2 w 40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9">
                    <a:moveTo>
                      <a:pt x="2" y="0"/>
                    </a:moveTo>
                    <a:lnTo>
                      <a:pt x="0" y="13"/>
                    </a:lnTo>
                    <a:lnTo>
                      <a:pt x="38" y="18"/>
                    </a:lnTo>
                    <a:lnTo>
                      <a:pt x="39" y="4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173" name="Line 949"/>
              <p:cNvSpPr>
                <a:spLocks noChangeShapeType="1"/>
              </p:cNvSpPr>
              <p:nvPr/>
            </p:nvSpPr>
            <p:spPr bwMode="auto">
              <a:xfrm flipH="1">
                <a:off x="2229" y="1892"/>
                <a:ext cx="1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9174" name="Line 950"/>
              <p:cNvSpPr>
                <a:spLocks noChangeShapeType="1"/>
              </p:cNvSpPr>
              <p:nvPr/>
            </p:nvSpPr>
            <p:spPr bwMode="auto">
              <a:xfrm>
                <a:off x="2229" y="1892"/>
                <a:ext cx="22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9175" name="Line 951"/>
              <p:cNvSpPr>
                <a:spLocks noChangeShapeType="1"/>
              </p:cNvSpPr>
              <p:nvPr/>
            </p:nvSpPr>
            <p:spPr bwMode="auto">
              <a:xfrm flipV="1">
                <a:off x="2240" y="1940"/>
                <a:ext cx="18" cy="7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9176" name="Line 952"/>
              <p:cNvSpPr>
                <a:spLocks noChangeShapeType="1"/>
              </p:cNvSpPr>
              <p:nvPr/>
            </p:nvSpPr>
            <p:spPr bwMode="auto">
              <a:xfrm flipV="1">
                <a:off x="2258" y="1978"/>
                <a:ext cx="16" cy="1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9177" name="Line 953"/>
              <p:cNvSpPr>
                <a:spLocks noChangeShapeType="1"/>
              </p:cNvSpPr>
              <p:nvPr/>
            </p:nvSpPr>
            <p:spPr bwMode="auto">
              <a:xfrm flipV="1">
                <a:off x="2288" y="2013"/>
                <a:ext cx="15" cy="14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9178" name="Line 954"/>
              <p:cNvSpPr>
                <a:spLocks noChangeShapeType="1"/>
              </p:cNvSpPr>
              <p:nvPr/>
            </p:nvSpPr>
            <p:spPr bwMode="auto">
              <a:xfrm>
                <a:off x="2244" y="1793"/>
                <a:ext cx="19" cy="7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9179" name="Line 955"/>
              <p:cNvSpPr>
                <a:spLocks noChangeShapeType="1"/>
              </p:cNvSpPr>
              <p:nvPr/>
            </p:nvSpPr>
            <p:spPr bwMode="auto">
              <a:xfrm>
                <a:off x="2273" y="1747"/>
                <a:ext cx="16" cy="1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9180" name="Line 956"/>
              <p:cNvSpPr>
                <a:spLocks noChangeShapeType="1"/>
              </p:cNvSpPr>
              <p:nvPr/>
            </p:nvSpPr>
            <p:spPr bwMode="auto">
              <a:xfrm>
                <a:off x="2310" y="1707"/>
                <a:ext cx="12" cy="17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9181" name="Line 957"/>
              <p:cNvSpPr>
                <a:spLocks noChangeShapeType="1"/>
              </p:cNvSpPr>
              <p:nvPr/>
            </p:nvSpPr>
            <p:spPr bwMode="auto">
              <a:xfrm>
                <a:off x="2404" y="1665"/>
                <a:ext cx="3" cy="18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9182" name="Line 958"/>
              <p:cNvSpPr>
                <a:spLocks noChangeShapeType="1"/>
              </p:cNvSpPr>
              <p:nvPr/>
            </p:nvSpPr>
            <p:spPr bwMode="auto">
              <a:xfrm>
                <a:off x="2449" y="1658"/>
                <a:ext cx="0" cy="2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9183" name="Line 959"/>
              <p:cNvSpPr>
                <a:spLocks noChangeShapeType="1"/>
              </p:cNvSpPr>
              <p:nvPr/>
            </p:nvSpPr>
            <p:spPr bwMode="auto">
              <a:xfrm flipH="1">
                <a:off x="2489" y="1666"/>
                <a:ext cx="4" cy="17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9184" name="Line 960"/>
              <p:cNvSpPr>
                <a:spLocks noChangeShapeType="1"/>
              </p:cNvSpPr>
              <p:nvPr/>
            </p:nvSpPr>
            <p:spPr bwMode="auto">
              <a:xfrm flipH="1">
                <a:off x="2569" y="1702"/>
                <a:ext cx="10" cy="15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9185" name="Line 961"/>
              <p:cNvSpPr>
                <a:spLocks noChangeShapeType="1"/>
              </p:cNvSpPr>
              <p:nvPr/>
            </p:nvSpPr>
            <p:spPr bwMode="auto">
              <a:xfrm flipH="1">
                <a:off x="2595" y="1730"/>
                <a:ext cx="14" cy="13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9186" name="Line 962"/>
              <p:cNvSpPr>
                <a:spLocks noChangeShapeType="1"/>
              </p:cNvSpPr>
              <p:nvPr/>
            </p:nvSpPr>
            <p:spPr bwMode="auto">
              <a:xfrm flipH="1">
                <a:off x="2621" y="1768"/>
                <a:ext cx="17" cy="11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9187" name="Line 963"/>
              <p:cNvSpPr>
                <a:spLocks noChangeShapeType="1"/>
              </p:cNvSpPr>
              <p:nvPr/>
            </p:nvSpPr>
            <p:spPr bwMode="auto">
              <a:xfrm flipH="1">
                <a:off x="2648" y="1878"/>
                <a:ext cx="19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9188" name="Line 964"/>
              <p:cNvSpPr>
                <a:spLocks noChangeShapeType="1"/>
              </p:cNvSpPr>
              <p:nvPr/>
            </p:nvSpPr>
            <p:spPr bwMode="auto">
              <a:xfrm flipH="1" flipV="1">
                <a:off x="2643" y="1924"/>
                <a:ext cx="17" cy="2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9189" name="Line 965"/>
              <p:cNvSpPr>
                <a:spLocks noChangeShapeType="1"/>
              </p:cNvSpPr>
              <p:nvPr/>
            </p:nvSpPr>
            <p:spPr bwMode="auto">
              <a:xfrm flipH="1" flipV="1">
                <a:off x="2627" y="1970"/>
                <a:ext cx="15" cy="8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9190" name="Line 966"/>
              <p:cNvSpPr>
                <a:spLocks noChangeShapeType="1"/>
              </p:cNvSpPr>
              <p:nvPr/>
            </p:nvSpPr>
            <p:spPr bwMode="auto">
              <a:xfrm flipV="1">
                <a:off x="2304" y="1999"/>
                <a:ext cx="14" cy="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9191" name="Line 967"/>
              <p:cNvSpPr>
                <a:spLocks noChangeShapeType="1"/>
              </p:cNvSpPr>
              <p:nvPr/>
            </p:nvSpPr>
            <p:spPr bwMode="auto">
              <a:xfrm flipV="1">
                <a:off x="2274" y="1955"/>
                <a:ext cx="15" cy="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9192" name="Line 968"/>
              <p:cNvSpPr>
                <a:spLocks noChangeShapeType="1"/>
              </p:cNvSpPr>
              <p:nvPr/>
            </p:nvSpPr>
            <p:spPr bwMode="auto">
              <a:xfrm flipV="1">
                <a:off x="2257" y="1906"/>
                <a:ext cx="16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9193" name="Line 969"/>
              <p:cNvSpPr>
                <a:spLocks noChangeShapeType="1"/>
              </p:cNvSpPr>
              <p:nvPr/>
            </p:nvSpPr>
            <p:spPr bwMode="auto">
              <a:xfrm>
                <a:off x="2317" y="1739"/>
                <a:ext cx="12" cy="1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9194" name="Line 970"/>
              <p:cNvSpPr>
                <a:spLocks noChangeShapeType="1"/>
              </p:cNvSpPr>
              <p:nvPr/>
            </p:nvSpPr>
            <p:spPr bwMode="auto">
              <a:xfrm>
                <a:off x="2369" y="1702"/>
                <a:ext cx="10" cy="1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9195" name="Line 971"/>
              <p:cNvSpPr>
                <a:spLocks noChangeShapeType="1"/>
              </p:cNvSpPr>
              <p:nvPr/>
            </p:nvSpPr>
            <p:spPr bwMode="auto">
              <a:xfrm>
                <a:off x="2425" y="1688"/>
                <a:ext cx="2" cy="1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9196" name="Line 972"/>
              <p:cNvSpPr>
                <a:spLocks noChangeShapeType="1"/>
              </p:cNvSpPr>
              <p:nvPr/>
            </p:nvSpPr>
            <p:spPr bwMode="auto">
              <a:xfrm flipH="1">
                <a:off x="2535" y="1713"/>
                <a:ext cx="9" cy="1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9197" name="Line 973"/>
              <p:cNvSpPr>
                <a:spLocks noChangeShapeType="1"/>
              </p:cNvSpPr>
              <p:nvPr/>
            </p:nvSpPr>
            <p:spPr bwMode="auto">
              <a:xfrm flipH="1">
                <a:off x="2577" y="1749"/>
                <a:ext cx="12" cy="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9198" name="Line 974"/>
              <p:cNvSpPr>
                <a:spLocks noChangeShapeType="1"/>
              </p:cNvSpPr>
              <p:nvPr/>
            </p:nvSpPr>
            <p:spPr bwMode="auto">
              <a:xfrm flipH="1">
                <a:off x="2609" y="1800"/>
                <a:ext cx="15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9199" name="Line 975"/>
              <p:cNvSpPr>
                <a:spLocks noChangeShapeType="1"/>
              </p:cNvSpPr>
              <p:nvPr/>
            </p:nvSpPr>
            <p:spPr bwMode="auto">
              <a:xfrm flipH="1" flipV="1">
                <a:off x="2620" y="1921"/>
                <a:ext cx="16" cy="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9200" name="Line 976"/>
              <p:cNvSpPr>
                <a:spLocks noChangeShapeType="1"/>
              </p:cNvSpPr>
              <p:nvPr/>
            </p:nvSpPr>
            <p:spPr bwMode="auto">
              <a:xfrm flipH="1" flipV="1">
                <a:off x="2599" y="1972"/>
                <a:ext cx="14" cy="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9201" name="Freeform 977"/>
              <p:cNvSpPr>
                <a:spLocks/>
              </p:cNvSpPr>
              <p:nvPr/>
            </p:nvSpPr>
            <p:spPr bwMode="auto">
              <a:xfrm>
                <a:off x="2425" y="1855"/>
                <a:ext cx="48" cy="49"/>
              </a:xfrm>
              <a:custGeom>
                <a:avLst/>
                <a:gdLst>
                  <a:gd name="T0" fmla="*/ 23 w 48"/>
                  <a:gd name="T1" fmla="*/ 48 h 49"/>
                  <a:gd name="T2" fmla="*/ 18 w 48"/>
                  <a:gd name="T3" fmla="*/ 48 h 49"/>
                  <a:gd name="T4" fmla="*/ 13 w 48"/>
                  <a:gd name="T5" fmla="*/ 46 h 49"/>
                  <a:gd name="T6" fmla="*/ 9 w 48"/>
                  <a:gd name="T7" fmla="*/ 44 h 49"/>
                  <a:gd name="T8" fmla="*/ 6 w 48"/>
                  <a:gd name="T9" fmla="*/ 41 h 49"/>
                  <a:gd name="T10" fmla="*/ 3 w 48"/>
                  <a:gd name="T11" fmla="*/ 37 h 49"/>
                  <a:gd name="T12" fmla="*/ 1 w 48"/>
                  <a:gd name="T13" fmla="*/ 32 h 49"/>
                  <a:gd name="T14" fmla="*/ 0 w 48"/>
                  <a:gd name="T15" fmla="*/ 28 h 49"/>
                  <a:gd name="T16" fmla="*/ 0 w 48"/>
                  <a:gd name="T17" fmla="*/ 23 h 49"/>
                  <a:gd name="T18" fmla="*/ 0 w 48"/>
                  <a:gd name="T19" fmla="*/ 19 h 49"/>
                  <a:gd name="T20" fmla="*/ 1 w 48"/>
                  <a:gd name="T21" fmla="*/ 13 h 49"/>
                  <a:gd name="T22" fmla="*/ 3 w 48"/>
                  <a:gd name="T23" fmla="*/ 9 h 49"/>
                  <a:gd name="T24" fmla="*/ 6 w 48"/>
                  <a:gd name="T25" fmla="*/ 6 h 49"/>
                  <a:gd name="T26" fmla="*/ 9 w 48"/>
                  <a:gd name="T27" fmla="*/ 3 h 49"/>
                  <a:gd name="T28" fmla="*/ 13 w 48"/>
                  <a:gd name="T29" fmla="*/ 1 h 49"/>
                  <a:gd name="T30" fmla="*/ 18 w 48"/>
                  <a:gd name="T31" fmla="*/ 0 h 49"/>
                  <a:gd name="T32" fmla="*/ 23 w 48"/>
                  <a:gd name="T33" fmla="*/ 0 h 49"/>
                  <a:gd name="T34" fmla="*/ 28 w 48"/>
                  <a:gd name="T35" fmla="*/ 0 h 49"/>
                  <a:gd name="T36" fmla="*/ 33 w 48"/>
                  <a:gd name="T37" fmla="*/ 1 h 49"/>
                  <a:gd name="T38" fmla="*/ 37 w 48"/>
                  <a:gd name="T39" fmla="*/ 3 h 49"/>
                  <a:gd name="T40" fmla="*/ 40 w 48"/>
                  <a:gd name="T41" fmla="*/ 6 h 49"/>
                  <a:gd name="T42" fmla="*/ 43 w 48"/>
                  <a:gd name="T43" fmla="*/ 9 h 49"/>
                  <a:gd name="T44" fmla="*/ 45 w 48"/>
                  <a:gd name="T45" fmla="*/ 13 h 49"/>
                  <a:gd name="T46" fmla="*/ 47 w 48"/>
                  <a:gd name="T47" fmla="*/ 19 h 49"/>
                  <a:gd name="T48" fmla="*/ 47 w 48"/>
                  <a:gd name="T49" fmla="*/ 23 h 49"/>
                  <a:gd name="T50" fmla="*/ 47 w 48"/>
                  <a:gd name="T51" fmla="*/ 28 h 49"/>
                  <a:gd name="T52" fmla="*/ 45 w 48"/>
                  <a:gd name="T53" fmla="*/ 32 h 49"/>
                  <a:gd name="T54" fmla="*/ 43 w 48"/>
                  <a:gd name="T55" fmla="*/ 37 h 49"/>
                  <a:gd name="T56" fmla="*/ 40 w 48"/>
                  <a:gd name="T57" fmla="*/ 41 h 49"/>
                  <a:gd name="T58" fmla="*/ 37 w 48"/>
                  <a:gd name="T59" fmla="*/ 44 h 49"/>
                  <a:gd name="T60" fmla="*/ 33 w 48"/>
                  <a:gd name="T61" fmla="*/ 46 h 49"/>
                  <a:gd name="T62" fmla="*/ 28 w 48"/>
                  <a:gd name="T63" fmla="*/ 48 h 49"/>
                  <a:gd name="T64" fmla="*/ 23 w 48"/>
                  <a:gd name="T65" fmla="*/ 4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8" h="49">
                    <a:moveTo>
                      <a:pt x="23" y="48"/>
                    </a:moveTo>
                    <a:lnTo>
                      <a:pt x="18" y="48"/>
                    </a:lnTo>
                    <a:lnTo>
                      <a:pt x="13" y="46"/>
                    </a:lnTo>
                    <a:lnTo>
                      <a:pt x="9" y="44"/>
                    </a:lnTo>
                    <a:lnTo>
                      <a:pt x="6" y="41"/>
                    </a:lnTo>
                    <a:lnTo>
                      <a:pt x="3" y="37"/>
                    </a:lnTo>
                    <a:lnTo>
                      <a:pt x="1" y="32"/>
                    </a:lnTo>
                    <a:lnTo>
                      <a:pt x="0" y="28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1" y="13"/>
                    </a:lnTo>
                    <a:lnTo>
                      <a:pt x="3" y="9"/>
                    </a:lnTo>
                    <a:lnTo>
                      <a:pt x="6" y="6"/>
                    </a:lnTo>
                    <a:lnTo>
                      <a:pt x="9" y="3"/>
                    </a:lnTo>
                    <a:lnTo>
                      <a:pt x="13" y="1"/>
                    </a:lnTo>
                    <a:lnTo>
                      <a:pt x="18" y="0"/>
                    </a:lnTo>
                    <a:lnTo>
                      <a:pt x="23" y="0"/>
                    </a:lnTo>
                    <a:lnTo>
                      <a:pt x="28" y="0"/>
                    </a:lnTo>
                    <a:lnTo>
                      <a:pt x="33" y="1"/>
                    </a:lnTo>
                    <a:lnTo>
                      <a:pt x="37" y="3"/>
                    </a:lnTo>
                    <a:lnTo>
                      <a:pt x="40" y="6"/>
                    </a:lnTo>
                    <a:lnTo>
                      <a:pt x="43" y="9"/>
                    </a:lnTo>
                    <a:lnTo>
                      <a:pt x="45" y="13"/>
                    </a:lnTo>
                    <a:lnTo>
                      <a:pt x="47" y="19"/>
                    </a:lnTo>
                    <a:lnTo>
                      <a:pt x="47" y="23"/>
                    </a:lnTo>
                    <a:lnTo>
                      <a:pt x="47" y="28"/>
                    </a:lnTo>
                    <a:lnTo>
                      <a:pt x="45" y="32"/>
                    </a:lnTo>
                    <a:lnTo>
                      <a:pt x="43" y="37"/>
                    </a:lnTo>
                    <a:lnTo>
                      <a:pt x="40" y="41"/>
                    </a:lnTo>
                    <a:lnTo>
                      <a:pt x="37" y="44"/>
                    </a:lnTo>
                    <a:lnTo>
                      <a:pt x="33" y="46"/>
                    </a:lnTo>
                    <a:lnTo>
                      <a:pt x="28" y="48"/>
                    </a:lnTo>
                    <a:lnTo>
                      <a:pt x="23" y="48"/>
                    </a:lnTo>
                  </a:path>
                </a:pathLst>
              </a:custGeom>
              <a:solidFill>
                <a:srgbClr val="4C4C4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202" name="Freeform 978"/>
              <p:cNvSpPr>
                <a:spLocks/>
              </p:cNvSpPr>
              <p:nvPr/>
            </p:nvSpPr>
            <p:spPr bwMode="auto">
              <a:xfrm>
                <a:off x="2425" y="1855"/>
                <a:ext cx="48" cy="49"/>
              </a:xfrm>
              <a:custGeom>
                <a:avLst/>
                <a:gdLst>
                  <a:gd name="T0" fmla="*/ 23 w 48"/>
                  <a:gd name="T1" fmla="*/ 48 h 49"/>
                  <a:gd name="T2" fmla="*/ 18 w 48"/>
                  <a:gd name="T3" fmla="*/ 48 h 49"/>
                  <a:gd name="T4" fmla="*/ 13 w 48"/>
                  <a:gd name="T5" fmla="*/ 46 h 49"/>
                  <a:gd name="T6" fmla="*/ 9 w 48"/>
                  <a:gd name="T7" fmla="*/ 44 h 49"/>
                  <a:gd name="T8" fmla="*/ 6 w 48"/>
                  <a:gd name="T9" fmla="*/ 41 h 49"/>
                  <a:gd name="T10" fmla="*/ 3 w 48"/>
                  <a:gd name="T11" fmla="*/ 37 h 49"/>
                  <a:gd name="T12" fmla="*/ 1 w 48"/>
                  <a:gd name="T13" fmla="*/ 32 h 49"/>
                  <a:gd name="T14" fmla="*/ 0 w 48"/>
                  <a:gd name="T15" fmla="*/ 28 h 49"/>
                  <a:gd name="T16" fmla="*/ 0 w 48"/>
                  <a:gd name="T17" fmla="*/ 23 h 49"/>
                  <a:gd name="T18" fmla="*/ 0 w 48"/>
                  <a:gd name="T19" fmla="*/ 19 h 49"/>
                  <a:gd name="T20" fmla="*/ 1 w 48"/>
                  <a:gd name="T21" fmla="*/ 13 h 49"/>
                  <a:gd name="T22" fmla="*/ 3 w 48"/>
                  <a:gd name="T23" fmla="*/ 9 h 49"/>
                  <a:gd name="T24" fmla="*/ 6 w 48"/>
                  <a:gd name="T25" fmla="*/ 6 h 49"/>
                  <a:gd name="T26" fmla="*/ 9 w 48"/>
                  <a:gd name="T27" fmla="*/ 3 h 49"/>
                  <a:gd name="T28" fmla="*/ 13 w 48"/>
                  <a:gd name="T29" fmla="*/ 1 h 49"/>
                  <a:gd name="T30" fmla="*/ 18 w 48"/>
                  <a:gd name="T31" fmla="*/ 0 h 49"/>
                  <a:gd name="T32" fmla="*/ 23 w 48"/>
                  <a:gd name="T33" fmla="*/ 0 h 49"/>
                  <a:gd name="T34" fmla="*/ 28 w 48"/>
                  <a:gd name="T35" fmla="*/ 0 h 49"/>
                  <a:gd name="T36" fmla="*/ 33 w 48"/>
                  <a:gd name="T37" fmla="*/ 1 h 49"/>
                  <a:gd name="T38" fmla="*/ 37 w 48"/>
                  <a:gd name="T39" fmla="*/ 3 h 49"/>
                  <a:gd name="T40" fmla="*/ 40 w 48"/>
                  <a:gd name="T41" fmla="*/ 6 h 49"/>
                  <a:gd name="T42" fmla="*/ 43 w 48"/>
                  <a:gd name="T43" fmla="*/ 9 h 49"/>
                  <a:gd name="T44" fmla="*/ 45 w 48"/>
                  <a:gd name="T45" fmla="*/ 13 h 49"/>
                  <a:gd name="T46" fmla="*/ 47 w 48"/>
                  <a:gd name="T47" fmla="*/ 19 h 49"/>
                  <a:gd name="T48" fmla="*/ 47 w 48"/>
                  <a:gd name="T49" fmla="*/ 23 h 49"/>
                  <a:gd name="T50" fmla="*/ 47 w 48"/>
                  <a:gd name="T51" fmla="*/ 28 h 49"/>
                  <a:gd name="T52" fmla="*/ 45 w 48"/>
                  <a:gd name="T53" fmla="*/ 32 h 49"/>
                  <a:gd name="T54" fmla="*/ 43 w 48"/>
                  <a:gd name="T55" fmla="*/ 37 h 49"/>
                  <a:gd name="T56" fmla="*/ 40 w 48"/>
                  <a:gd name="T57" fmla="*/ 41 h 49"/>
                  <a:gd name="T58" fmla="*/ 37 w 48"/>
                  <a:gd name="T59" fmla="*/ 44 h 49"/>
                  <a:gd name="T60" fmla="*/ 33 w 48"/>
                  <a:gd name="T61" fmla="*/ 46 h 49"/>
                  <a:gd name="T62" fmla="*/ 28 w 48"/>
                  <a:gd name="T63" fmla="*/ 48 h 49"/>
                  <a:gd name="T64" fmla="*/ 23 w 48"/>
                  <a:gd name="T65" fmla="*/ 4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8" h="49">
                    <a:moveTo>
                      <a:pt x="23" y="48"/>
                    </a:moveTo>
                    <a:lnTo>
                      <a:pt x="18" y="48"/>
                    </a:lnTo>
                    <a:lnTo>
                      <a:pt x="13" y="46"/>
                    </a:lnTo>
                    <a:lnTo>
                      <a:pt x="9" y="44"/>
                    </a:lnTo>
                    <a:lnTo>
                      <a:pt x="6" y="41"/>
                    </a:lnTo>
                    <a:lnTo>
                      <a:pt x="3" y="37"/>
                    </a:lnTo>
                    <a:lnTo>
                      <a:pt x="1" y="32"/>
                    </a:lnTo>
                    <a:lnTo>
                      <a:pt x="0" y="28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1" y="13"/>
                    </a:lnTo>
                    <a:lnTo>
                      <a:pt x="3" y="9"/>
                    </a:lnTo>
                    <a:lnTo>
                      <a:pt x="6" y="6"/>
                    </a:lnTo>
                    <a:lnTo>
                      <a:pt x="9" y="3"/>
                    </a:lnTo>
                    <a:lnTo>
                      <a:pt x="13" y="1"/>
                    </a:lnTo>
                    <a:lnTo>
                      <a:pt x="18" y="0"/>
                    </a:lnTo>
                    <a:lnTo>
                      <a:pt x="23" y="0"/>
                    </a:lnTo>
                    <a:lnTo>
                      <a:pt x="28" y="0"/>
                    </a:lnTo>
                    <a:lnTo>
                      <a:pt x="33" y="1"/>
                    </a:lnTo>
                    <a:lnTo>
                      <a:pt x="37" y="3"/>
                    </a:lnTo>
                    <a:lnTo>
                      <a:pt x="40" y="6"/>
                    </a:lnTo>
                    <a:lnTo>
                      <a:pt x="43" y="9"/>
                    </a:lnTo>
                    <a:lnTo>
                      <a:pt x="45" y="13"/>
                    </a:lnTo>
                    <a:lnTo>
                      <a:pt x="47" y="19"/>
                    </a:lnTo>
                    <a:lnTo>
                      <a:pt x="47" y="23"/>
                    </a:lnTo>
                    <a:lnTo>
                      <a:pt x="47" y="28"/>
                    </a:lnTo>
                    <a:lnTo>
                      <a:pt x="45" y="32"/>
                    </a:lnTo>
                    <a:lnTo>
                      <a:pt x="43" y="37"/>
                    </a:lnTo>
                    <a:lnTo>
                      <a:pt x="40" y="41"/>
                    </a:lnTo>
                    <a:lnTo>
                      <a:pt x="37" y="44"/>
                    </a:lnTo>
                    <a:lnTo>
                      <a:pt x="33" y="46"/>
                    </a:lnTo>
                    <a:lnTo>
                      <a:pt x="28" y="48"/>
                    </a:lnTo>
                    <a:lnTo>
                      <a:pt x="23" y="48"/>
                    </a:lnTo>
                  </a:path>
                </a:pathLst>
              </a:custGeom>
              <a:solidFill>
                <a:srgbClr val="393939"/>
              </a:solidFill>
              <a:ln w="12700" cap="rnd" cmpd="sng">
                <a:solidFill>
                  <a:srgbClr val="393939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203" name="Freeform 979"/>
              <p:cNvSpPr>
                <a:spLocks/>
              </p:cNvSpPr>
              <p:nvPr/>
            </p:nvSpPr>
            <p:spPr bwMode="auto">
              <a:xfrm>
                <a:off x="2295" y="2022"/>
                <a:ext cx="17" cy="17"/>
              </a:xfrm>
              <a:custGeom>
                <a:avLst/>
                <a:gdLst>
                  <a:gd name="T0" fmla="*/ 8 w 17"/>
                  <a:gd name="T1" fmla="*/ 0 h 17"/>
                  <a:gd name="T2" fmla="*/ 6 w 17"/>
                  <a:gd name="T3" fmla="*/ 0 h 17"/>
                  <a:gd name="T4" fmla="*/ 4 w 17"/>
                  <a:gd name="T5" fmla="*/ 0 h 17"/>
                  <a:gd name="T6" fmla="*/ 3 w 17"/>
                  <a:gd name="T7" fmla="*/ 1 h 17"/>
                  <a:gd name="T8" fmla="*/ 2 w 17"/>
                  <a:gd name="T9" fmla="*/ 1 h 17"/>
                  <a:gd name="T10" fmla="*/ 0 w 17"/>
                  <a:gd name="T11" fmla="*/ 2 h 17"/>
                  <a:gd name="T12" fmla="*/ 0 w 17"/>
                  <a:gd name="T13" fmla="*/ 5 h 17"/>
                  <a:gd name="T14" fmla="*/ 0 w 17"/>
                  <a:gd name="T15" fmla="*/ 6 h 17"/>
                  <a:gd name="T16" fmla="*/ 0 w 17"/>
                  <a:gd name="T17" fmla="*/ 7 h 17"/>
                  <a:gd name="T18" fmla="*/ 0 w 17"/>
                  <a:gd name="T19" fmla="*/ 8 h 17"/>
                  <a:gd name="T20" fmla="*/ 0 w 17"/>
                  <a:gd name="T21" fmla="*/ 10 h 17"/>
                  <a:gd name="T22" fmla="*/ 0 w 17"/>
                  <a:gd name="T23" fmla="*/ 12 h 17"/>
                  <a:gd name="T24" fmla="*/ 2 w 17"/>
                  <a:gd name="T25" fmla="*/ 13 h 17"/>
                  <a:gd name="T26" fmla="*/ 3 w 17"/>
                  <a:gd name="T27" fmla="*/ 13 h 17"/>
                  <a:gd name="T28" fmla="*/ 4 w 17"/>
                  <a:gd name="T29" fmla="*/ 14 h 17"/>
                  <a:gd name="T30" fmla="*/ 6 w 17"/>
                  <a:gd name="T31" fmla="*/ 14 h 17"/>
                  <a:gd name="T32" fmla="*/ 8 w 17"/>
                  <a:gd name="T33" fmla="*/ 16 h 17"/>
                  <a:gd name="T34" fmla="*/ 10 w 17"/>
                  <a:gd name="T35" fmla="*/ 14 h 17"/>
                  <a:gd name="T36" fmla="*/ 11 w 17"/>
                  <a:gd name="T37" fmla="*/ 14 h 17"/>
                  <a:gd name="T38" fmla="*/ 12 w 17"/>
                  <a:gd name="T39" fmla="*/ 13 h 17"/>
                  <a:gd name="T40" fmla="*/ 14 w 17"/>
                  <a:gd name="T41" fmla="*/ 13 h 17"/>
                  <a:gd name="T42" fmla="*/ 14 w 17"/>
                  <a:gd name="T43" fmla="*/ 12 h 17"/>
                  <a:gd name="T44" fmla="*/ 16 w 17"/>
                  <a:gd name="T45" fmla="*/ 10 h 17"/>
                  <a:gd name="T46" fmla="*/ 16 w 17"/>
                  <a:gd name="T47" fmla="*/ 8 h 17"/>
                  <a:gd name="T48" fmla="*/ 16 w 17"/>
                  <a:gd name="T49" fmla="*/ 7 h 17"/>
                  <a:gd name="T50" fmla="*/ 16 w 17"/>
                  <a:gd name="T51" fmla="*/ 6 h 17"/>
                  <a:gd name="T52" fmla="*/ 16 w 17"/>
                  <a:gd name="T53" fmla="*/ 5 h 17"/>
                  <a:gd name="T54" fmla="*/ 14 w 17"/>
                  <a:gd name="T55" fmla="*/ 2 h 17"/>
                  <a:gd name="T56" fmla="*/ 14 w 17"/>
                  <a:gd name="T57" fmla="*/ 1 h 17"/>
                  <a:gd name="T58" fmla="*/ 12 w 17"/>
                  <a:gd name="T59" fmla="*/ 1 h 17"/>
                  <a:gd name="T60" fmla="*/ 11 w 17"/>
                  <a:gd name="T61" fmla="*/ 0 h 17"/>
                  <a:gd name="T62" fmla="*/ 10 w 17"/>
                  <a:gd name="T63" fmla="*/ 0 h 17"/>
                  <a:gd name="T64" fmla="*/ 8 w 17"/>
                  <a:gd name="T6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" h="17">
                    <a:moveTo>
                      <a:pt x="8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3"/>
                    </a:lnTo>
                    <a:lnTo>
                      <a:pt x="3" y="13"/>
                    </a:lnTo>
                    <a:lnTo>
                      <a:pt x="4" y="14"/>
                    </a:lnTo>
                    <a:lnTo>
                      <a:pt x="6" y="14"/>
                    </a:lnTo>
                    <a:lnTo>
                      <a:pt x="8" y="16"/>
                    </a:lnTo>
                    <a:lnTo>
                      <a:pt x="10" y="14"/>
                    </a:lnTo>
                    <a:lnTo>
                      <a:pt x="11" y="14"/>
                    </a:lnTo>
                    <a:lnTo>
                      <a:pt x="12" y="13"/>
                    </a:lnTo>
                    <a:lnTo>
                      <a:pt x="14" y="13"/>
                    </a:lnTo>
                    <a:lnTo>
                      <a:pt x="14" y="12"/>
                    </a:lnTo>
                    <a:lnTo>
                      <a:pt x="16" y="10"/>
                    </a:lnTo>
                    <a:lnTo>
                      <a:pt x="16" y="8"/>
                    </a:lnTo>
                    <a:lnTo>
                      <a:pt x="16" y="7"/>
                    </a:lnTo>
                    <a:lnTo>
                      <a:pt x="16" y="6"/>
                    </a:lnTo>
                    <a:lnTo>
                      <a:pt x="16" y="5"/>
                    </a:lnTo>
                    <a:lnTo>
                      <a:pt x="14" y="2"/>
                    </a:lnTo>
                    <a:lnTo>
                      <a:pt x="14" y="1"/>
                    </a:lnTo>
                    <a:lnTo>
                      <a:pt x="12" y="1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CC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204" name="Freeform 980"/>
              <p:cNvSpPr>
                <a:spLocks/>
              </p:cNvSpPr>
              <p:nvPr/>
            </p:nvSpPr>
            <p:spPr bwMode="auto">
              <a:xfrm>
                <a:off x="2295" y="2022"/>
                <a:ext cx="17" cy="17"/>
              </a:xfrm>
              <a:custGeom>
                <a:avLst/>
                <a:gdLst>
                  <a:gd name="T0" fmla="*/ 8 w 17"/>
                  <a:gd name="T1" fmla="*/ 0 h 17"/>
                  <a:gd name="T2" fmla="*/ 6 w 17"/>
                  <a:gd name="T3" fmla="*/ 0 h 17"/>
                  <a:gd name="T4" fmla="*/ 4 w 17"/>
                  <a:gd name="T5" fmla="*/ 0 h 17"/>
                  <a:gd name="T6" fmla="*/ 3 w 17"/>
                  <a:gd name="T7" fmla="*/ 1 h 17"/>
                  <a:gd name="T8" fmla="*/ 2 w 17"/>
                  <a:gd name="T9" fmla="*/ 1 h 17"/>
                  <a:gd name="T10" fmla="*/ 0 w 17"/>
                  <a:gd name="T11" fmla="*/ 2 h 17"/>
                  <a:gd name="T12" fmla="*/ 0 w 17"/>
                  <a:gd name="T13" fmla="*/ 5 h 17"/>
                  <a:gd name="T14" fmla="*/ 0 w 17"/>
                  <a:gd name="T15" fmla="*/ 6 h 17"/>
                  <a:gd name="T16" fmla="*/ 0 w 17"/>
                  <a:gd name="T17" fmla="*/ 7 h 17"/>
                  <a:gd name="T18" fmla="*/ 0 w 17"/>
                  <a:gd name="T19" fmla="*/ 8 h 17"/>
                  <a:gd name="T20" fmla="*/ 0 w 17"/>
                  <a:gd name="T21" fmla="*/ 10 h 17"/>
                  <a:gd name="T22" fmla="*/ 0 w 17"/>
                  <a:gd name="T23" fmla="*/ 12 h 17"/>
                  <a:gd name="T24" fmla="*/ 2 w 17"/>
                  <a:gd name="T25" fmla="*/ 13 h 17"/>
                  <a:gd name="T26" fmla="*/ 3 w 17"/>
                  <a:gd name="T27" fmla="*/ 13 h 17"/>
                  <a:gd name="T28" fmla="*/ 4 w 17"/>
                  <a:gd name="T29" fmla="*/ 14 h 17"/>
                  <a:gd name="T30" fmla="*/ 6 w 17"/>
                  <a:gd name="T31" fmla="*/ 14 h 17"/>
                  <a:gd name="T32" fmla="*/ 8 w 17"/>
                  <a:gd name="T33" fmla="*/ 16 h 17"/>
                  <a:gd name="T34" fmla="*/ 10 w 17"/>
                  <a:gd name="T35" fmla="*/ 14 h 17"/>
                  <a:gd name="T36" fmla="*/ 11 w 17"/>
                  <a:gd name="T37" fmla="*/ 14 h 17"/>
                  <a:gd name="T38" fmla="*/ 12 w 17"/>
                  <a:gd name="T39" fmla="*/ 13 h 17"/>
                  <a:gd name="T40" fmla="*/ 14 w 17"/>
                  <a:gd name="T41" fmla="*/ 13 h 17"/>
                  <a:gd name="T42" fmla="*/ 14 w 17"/>
                  <a:gd name="T43" fmla="*/ 12 h 17"/>
                  <a:gd name="T44" fmla="*/ 16 w 17"/>
                  <a:gd name="T45" fmla="*/ 10 h 17"/>
                  <a:gd name="T46" fmla="*/ 16 w 17"/>
                  <a:gd name="T47" fmla="*/ 8 h 17"/>
                  <a:gd name="T48" fmla="*/ 16 w 17"/>
                  <a:gd name="T49" fmla="*/ 7 h 17"/>
                  <a:gd name="T50" fmla="*/ 16 w 17"/>
                  <a:gd name="T51" fmla="*/ 6 h 17"/>
                  <a:gd name="T52" fmla="*/ 16 w 17"/>
                  <a:gd name="T53" fmla="*/ 5 h 17"/>
                  <a:gd name="T54" fmla="*/ 14 w 17"/>
                  <a:gd name="T55" fmla="*/ 2 h 17"/>
                  <a:gd name="T56" fmla="*/ 14 w 17"/>
                  <a:gd name="T57" fmla="*/ 1 h 17"/>
                  <a:gd name="T58" fmla="*/ 12 w 17"/>
                  <a:gd name="T59" fmla="*/ 1 h 17"/>
                  <a:gd name="T60" fmla="*/ 11 w 17"/>
                  <a:gd name="T61" fmla="*/ 0 h 17"/>
                  <a:gd name="T62" fmla="*/ 10 w 17"/>
                  <a:gd name="T63" fmla="*/ 0 h 17"/>
                  <a:gd name="T64" fmla="*/ 8 w 17"/>
                  <a:gd name="T6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" h="17">
                    <a:moveTo>
                      <a:pt x="8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3"/>
                    </a:lnTo>
                    <a:lnTo>
                      <a:pt x="3" y="13"/>
                    </a:lnTo>
                    <a:lnTo>
                      <a:pt x="4" y="14"/>
                    </a:lnTo>
                    <a:lnTo>
                      <a:pt x="6" y="14"/>
                    </a:lnTo>
                    <a:lnTo>
                      <a:pt x="8" y="16"/>
                    </a:lnTo>
                    <a:lnTo>
                      <a:pt x="10" y="14"/>
                    </a:lnTo>
                    <a:lnTo>
                      <a:pt x="11" y="14"/>
                    </a:lnTo>
                    <a:lnTo>
                      <a:pt x="12" y="13"/>
                    </a:lnTo>
                    <a:lnTo>
                      <a:pt x="14" y="13"/>
                    </a:lnTo>
                    <a:lnTo>
                      <a:pt x="14" y="12"/>
                    </a:lnTo>
                    <a:lnTo>
                      <a:pt x="16" y="10"/>
                    </a:lnTo>
                    <a:lnTo>
                      <a:pt x="16" y="8"/>
                    </a:lnTo>
                    <a:lnTo>
                      <a:pt x="16" y="7"/>
                    </a:lnTo>
                    <a:lnTo>
                      <a:pt x="16" y="6"/>
                    </a:lnTo>
                    <a:lnTo>
                      <a:pt x="16" y="5"/>
                    </a:lnTo>
                    <a:lnTo>
                      <a:pt x="14" y="2"/>
                    </a:lnTo>
                    <a:lnTo>
                      <a:pt x="14" y="1"/>
                    </a:lnTo>
                    <a:lnTo>
                      <a:pt x="12" y="1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B2B2B2"/>
              </a:solidFill>
              <a:ln w="12700" cap="rnd" cmpd="sng">
                <a:solidFill>
                  <a:srgbClr val="B2B2B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205" name="Freeform 981"/>
              <p:cNvSpPr>
                <a:spLocks/>
              </p:cNvSpPr>
              <p:nvPr/>
            </p:nvSpPr>
            <p:spPr bwMode="auto">
              <a:xfrm>
                <a:off x="2393" y="1648"/>
                <a:ext cx="149" cy="344"/>
              </a:xfrm>
              <a:custGeom>
                <a:avLst/>
                <a:gdLst>
                  <a:gd name="T0" fmla="*/ 148 w 149"/>
                  <a:gd name="T1" fmla="*/ 0 h 344"/>
                  <a:gd name="T2" fmla="*/ 145 w 149"/>
                  <a:gd name="T3" fmla="*/ 0 h 344"/>
                  <a:gd name="T4" fmla="*/ 0 w 149"/>
                  <a:gd name="T5" fmla="*/ 336 h 344"/>
                  <a:gd name="T6" fmla="*/ 23 w 149"/>
                  <a:gd name="T7" fmla="*/ 343 h 344"/>
                  <a:gd name="T8" fmla="*/ 28 w 149"/>
                  <a:gd name="T9" fmla="*/ 328 h 344"/>
                  <a:gd name="T10" fmla="*/ 42 w 149"/>
                  <a:gd name="T11" fmla="*/ 289 h 344"/>
                  <a:gd name="T12" fmla="*/ 64 w 149"/>
                  <a:gd name="T13" fmla="*/ 236 h 344"/>
                  <a:gd name="T14" fmla="*/ 86 w 149"/>
                  <a:gd name="T15" fmla="*/ 173 h 344"/>
                  <a:gd name="T16" fmla="*/ 109 w 149"/>
                  <a:gd name="T17" fmla="*/ 108 h 344"/>
                  <a:gd name="T18" fmla="*/ 128 w 149"/>
                  <a:gd name="T19" fmla="*/ 53 h 344"/>
                  <a:gd name="T20" fmla="*/ 142 w 149"/>
                  <a:gd name="T21" fmla="*/ 16 h 344"/>
                  <a:gd name="T22" fmla="*/ 148 w 149"/>
                  <a:gd name="T23" fmla="*/ 0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9" h="344">
                    <a:moveTo>
                      <a:pt x="148" y="0"/>
                    </a:moveTo>
                    <a:lnTo>
                      <a:pt x="145" y="0"/>
                    </a:lnTo>
                    <a:lnTo>
                      <a:pt x="0" y="336"/>
                    </a:lnTo>
                    <a:lnTo>
                      <a:pt x="23" y="343"/>
                    </a:lnTo>
                    <a:lnTo>
                      <a:pt x="28" y="328"/>
                    </a:lnTo>
                    <a:lnTo>
                      <a:pt x="42" y="289"/>
                    </a:lnTo>
                    <a:lnTo>
                      <a:pt x="64" y="236"/>
                    </a:lnTo>
                    <a:lnTo>
                      <a:pt x="86" y="173"/>
                    </a:lnTo>
                    <a:lnTo>
                      <a:pt x="109" y="108"/>
                    </a:lnTo>
                    <a:lnTo>
                      <a:pt x="128" y="53"/>
                    </a:lnTo>
                    <a:lnTo>
                      <a:pt x="142" y="16"/>
                    </a:lnTo>
                    <a:lnTo>
                      <a:pt x="148" y="0"/>
                    </a:lnTo>
                  </a:path>
                </a:pathLst>
              </a:custGeom>
              <a:solidFill>
                <a:srgbClr val="393939"/>
              </a:solidFill>
              <a:ln w="12700" cap="rnd" cmpd="sng">
                <a:solidFill>
                  <a:srgbClr val="393939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206" name="Freeform 982"/>
              <p:cNvSpPr>
                <a:spLocks/>
              </p:cNvSpPr>
              <p:nvPr/>
            </p:nvSpPr>
            <p:spPr bwMode="auto">
              <a:xfrm>
                <a:off x="2442" y="1873"/>
                <a:ext cx="17" cy="17"/>
              </a:xfrm>
              <a:custGeom>
                <a:avLst/>
                <a:gdLst>
                  <a:gd name="T0" fmla="*/ 8 w 17"/>
                  <a:gd name="T1" fmla="*/ 0 h 17"/>
                  <a:gd name="T2" fmla="*/ 9 w 17"/>
                  <a:gd name="T3" fmla="*/ 0 h 17"/>
                  <a:gd name="T4" fmla="*/ 10 w 17"/>
                  <a:gd name="T5" fmla="*/ 1 h 17"/>
                  <a:gd name="T6" fmla="*/ 12 w 17"/>
                  <a:gd name="T7" fmla="*/ 1 h 17"/>
                  <a:gd name="T8" fmla="*/ 12 w 17"/>
                  <a:gd name="T9" fmla="*/ 3 h 17"/>
                  <a:gd name="T10" fmla="*/ 14 w 17"/>
                  <a:gd name="T11" fmla="*/ 3 h 17"/>
                  <a:gd name="T12" fmla="*/ 14 w 17"/>
                  <a:gd name="T13" fmla="*/ 5 h 17"/>
                  <a:gd name="T14" fmla="*/ 16 w 17"/>
                  <a:gd name="T15" fmla="*/ 6 h 17"/>
                  <a:gd name="T16" fmla="*/ 16 w 17"/>
                  <a:gd name="T17" fmla="*/ 7 h 17"/>
                  <a:gd name="T18" fmla="*/ 16 w 17"/>
                  <a:gd name="T19" fmla="*/ 9 h 17"/>
                  <a:gd name="T20" fmla="*/ 14 w 17"/>
                  <a:gd name="T21" fmla="*/ 10 h 17"/>
                  <a:gd name="T22" fmla="*/ 14 w 17"/>
                  <a:gd name="T23" fmla="*/ 12 h 17"/>
                  <a:gd name="T24" fmla="*/ 12 w 17"/>
                  <a:gd name="T25" fmla="*/ 12 h 17"/>
                  <a:gd name="T26" fmla="*/ 12 w 17"/>
                  <a:gd name="T27" fmla="*/ 14 h 17"/>
                  <a:gd name="T28" fmla="*/ 10 w 17"/>
                  <a:gd name="T29" fmla="*/ 14 h 17"/>
                  <a:gd name="T30" fmla="*/ 9 w 17"/>
                  <a:gd name="T31" fmla="*/ 14 h 17"/>
                  <a:gd name="T32" fmla="*/ 8 w 17"/>
                  <a:gd name="T33" fmla="*/ 16 h 17"/>
                  <a:gd name="T34" fmla="*/ 6 w 17"/>
                  <a:gd name="T35" fmla="*/ 14 h 17"/>
                  <a:gd name="T36" fmla="*/ 5 w 17"/>
                  <a:gd name="T37" fmla="*/ 14 h 17"/>
                  <a:gd name="T38" fmla="*/ 3 w 17"/>
                  <a:gd name="T39" fmla="*/ 14 h 17"/>
                  <a:gd name="T40" fmla="*/ 3 w 17"/>
                  <a:gd name="T41" fmla="*/ 12 h 17"/>
                  <a:gd name="T42" fmla="*/ 1 w 17"/>
                  <a:gd name="T43" fmla="*/ 12 h 17"/>
                  <a:gd name="T44" fmla="*/ 1 w 17"/>
                  <a:gd name="T45" fmla="*/ 10 h 17"/>
                  <a:gd name="T46" fmla="*/ 0 w 17"/>
                  <a:gd name="T47" fmla="*/ 9 h 17"/>
                  <a:gd name="T48" fmla="*/ 0 w 17"/>
                  <a:gd name="T49" fmla="*/ 7 h 17"/>
                  <a:gd name="T50" fmla="*/ 0 w 17"/>
                  <a:gd name="T51" fmla="*/ 6 h 17"/>
                  <a:gd name="T52" fmla="*/ 1 w 17"/>
                  <a:gd name="T53" fmla="*/ 5 h 17"/>
                  <a:gd name="T54" fmla="*/ 1 w 17"/>
                  <a:gd name="T55" fmla="*/ 3 h 17"/>
                  <a:gd name="T56" fmla="*/ 3 w 17"/>
                  <a:gd name="T57" fmla="*/ 3 h 17"/>
                  <a:gd name="T58" fmla="*/ 3 w 17"/>
                  <a:gd name="T59" fmla="*/ 1 h 17"/>
                  <a:gd name="T60" fmla="*/ 5 w 17"/>
                  <a:gd name="T61" fmla="*/ 1 h 17"/>
                  <a:gd name="T62" fmla="*/ 6 w 17"/>
                  <a:gd name="T63" fmla="*/ 0 h 17"/>
                  <a:gd name="T64" fmla="*/ 8 w 17"/>
                  <a:gd name="T6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" h="17">
                    <a:moveTo>
                      <a:pt x="8" y="0"/>
                    </a:moveTo>
                    <a:lnTo>
                      <a:pt x="9" y="0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4" y="5"/>
                    </a:lnTo>
                    <a:lnTo>
                      <a:pt x="16" y="6"/>
                    </a:lnTo>
                    <a:lnTo>
                      <a:pt x="16" y="7"/>
                    </a:lnTo>
                    <a:lnTo>
                      <a:pt x="16" y="9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2" y="12"/>
                    </a:lnTo>
                    <a:lnTo>
                      <a:pt x="12" y="14"/>
                    </a:lnTo>
                    <a:lnTo>
                      <a:pt x="10" y="14"/>
                    </a:lnTo>
                    <a:lnTo>
                      <a:pt x="9" y="14"/>
                    </a:lnTo>
                    <a:lnTo>
                      <a:pt x="8" y="16"/>
                    </a:lnTo>
                    <a:lnTo>
                      <a:pt x="6" y="14"/>
                    </a:lnTo>
                    <a:lnTo>
                      <a:pt x="5" y="14"/>
                    </a:lnTo>
                    <a:lnTo>
                      <a:pt x="3" y="14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1" y="10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E5E5E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207" name="Freeform 983"/>
              <p:cNvSpPr>
                <a:spLocks/>
              </p:cNvSpPr>
              <p:nvPr/>
            </p:nvSpPr>
            <p:spPr bwMode="auto">
              <a:xfrm>
                <a:off x="2442" y="1873"/>
                <a:ext cx="17" cy="17"/>
              </a:xfrm>
              <a:custGeom>
                <a:avLst/>
                <a:gdLst>
                  <a:gd name="T0" fmla="*/ 8 w 17"/>
                  <a:gd name="T1" fmla="*/ 0 h 17"/>
                  <a:gd name="T2" fmla="*/ 9 w 17"/>
                  <a:gd name="T3" fmla="*/ 0 h 17"/>
                  <a:gd name="T4" fmla="*/ 10 w 17"/>
                  <a:gd name="T5" fmla="*/ 1 h 17"/>
                  <a:gd name="T6" fmla="*/ 12 w 17"/>
                  <a:gd name="T7" fmla="*/ 1 h 17"/>
                  <a:gd name="T8" fmla="*/ 12 w 17"/>
                  <a:gd name="T9" fmla="*/ 3 h 17"/>
                  <a:gd name="T10" fmla="*/ 14 w 17"/>
                  <a:gd name="T11" fmla="*/ 3 h 17"/>
                  <a:gd name="T12" fmla="*/ 14 w 17"/>
                  <a:gd name="T13" fmla="*/ 5 h 17"/>
                  <a:gd name="T14" fmla="*/ 16 w 17"/>
                  <a:gd name="T15" fmla="*/ 6 h 17"/>
                  <a:gd name="T16" fmla="*/ 16 w 17"/>
                  <a:gd name="T17" fmla="*/ 7 h 17"/>
                  <a:gd name="T18" fmla="*/ 16 w 17"/>
                  <a:gd name="T19" fmla="*/ 9 h 17"/>
                  <a:gd name="T20" fmla="*/ 14 w 17"/>
                  <a:gd name="T21" fmla="*/ 10 h 17"/>
                  <a:gd name="T22" fmla="*/ 14 w 17"/>
                  <a:gd name="T23" fmla="*/ 12 h 17"/>
                  <a:gd name="T24" fmla="*/ 12 w 17"/>
                  <a:gd name="T25" fmla="*/ 12 h 17"/>
                  <a:gd name="T26" fmla="*/ 12 w 17"/>
                  <a:gd name="T27" fmla="*/ 14 h 17"/>
                  <a:gd name="T28" fmla="*/ 10 w 17"/>
                  <a:gd name="T29" fmla="*/ 14 h 17"/>
                  <a:gd name="T30" fmla="*/ 9 w 17"/>
                  <a:gd name="T31" fmla="*/ 14 h 17"/>
                  <a:gd name="T32" fmla="*/ 8 w 17"/>
                  <a:gd name="T33" fmla="*/ 16 h 17"/>
                  <a:gd name="T34" fmla="*/ 6 w 17"/>
                  <a:gd name="T35" fmla="*/ 14 h 17"/>
                  <a:gd name="T36" fmla="*/ 5 w 17"/>
                  <a:gd name="T37" fmla="*/ 14 h 17"/>
                  <a:gd name="T38" fmla="*/ 3 w 17"/>
                  <a:gd name="T39" fmla="*/ 14 h 17"/>
                  <a:gd name="T40" fmla="*/ 3 w 17"/>
                  <a:gd name="T41" fmla="*/ 12 h 17"/>
                  <a:gd name="T42" fmla="*/ 1 w 17"/>
                  <a:gd name="T43" fmla="*/ 12 h 17"/>
                  <a:gd name="T44" fmla="*/ 1 w 17"/>
                  <a:gd name="T45" fmla="*/ 10 h 17"/>
                  <a:gd name="T46" fmla="*/ 0 w 17"/>
                  <a:gd name="T47" fmla="*/ 9 h 17"/>
                  <a:gd name="T48" fmla="*/ 0 w 17"/>
                  <a:gd name="T49" fmla="*/ 7 h 17"/>
                  <a:gd name="T50" fmla="*/ 0 w 17"/>
                  <a:gd name="T51" fmla="*/ 6 h 17"/>
                  <a:gd name="T52" fmla="*/ 1 w 17"/>
                  <a:gd name="T53" fmla="*/ 5 h 17"/>
                  <a:gd name="T54" fmla="*/ 1 w 17"/>
                  <a:gd name="T55" fmla="*/ 3 h 17"/>
                  <a:gd name="T56" fmla="*/ 3 w 17"/>
                  <a:gd name="T57" fmla="*/ 3 h 17"/>
                  <a:gd name="T58" fmla="*/ 3 w 17"/>
                  <a:gd name="T59" fmla="*/ 1 h 17"/>
                  <a:gd name="T60" fmla="*/ 5 w 17"/>
                  <a:gd name="T61" fmla="*/ 1 h 17"/>
                  <a:gd name="T62" fmla="*/ 6 w 17"/>
                  <a:gd name="T63" fmla="*/ 0 h 17"/>
                  <a:gd name="T64" fmla="*/ 8 w 17"/>
                  <a:gd name="T6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" h="17">
                    <a:moveTo>
                      <a:pt x="8" y="0"/>
                    </a:moveTo>
                    <a:lnTo>
                      <a:pt x="9" y="0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4" y="5"/>
                    </a:lnTo>
                    <a:lnTo>
                      <a:pt x="16" y="6"/>
                    </a:lnTo>
                    <a:lnTo>
                      <a:pt x="16" y="7"/>
                    </a:lnTo>
                    <a:lnTo>
                      <a:pt x="16" y="9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2" y="12"/>
                    </a:lnTo>
                    <a:lnTo>
                      <a:pt x="12" y="14"/>
                    </a:lnTo>
                    <a:lnTo>
                      <a:pt x="10" y="14"/>
                    </a:lnTo>
                    <a:lnTo>
                      <a:pt x="9" y="14"/>
                    </a:lnTo>
                    <a:lnTo>
                      <a:pt x="8" y="16"/>
                    </a:lnTo>
                    <a:lnTo>
                      <a:pt x="6" y="14"/>
                    </a:lnTo>
                    <a:lnTo>
                      <a:pt x="5" y="14"/>
                    </a:lnTo>
                    <a:lnTo>
                      <a:pt x="3" y="14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1" y="10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8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208" name="Rectangle 984"/>
              <p:cNvSpPr>
                <a:spLocks noChangeArrowheads="1"/>
              </p:cNvSpPr>
              <p:nvPr/>
            </p:nvSpPr>
            <p:spPr bwMode="auto">
              <a:xfrm>
                <a:off x="2106" y="1772"/>
                <a:ext cx="152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defTabSz="76200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800">
                    <a:solidFill>
                      <a:srgbClr val="FF0000"/>
                    </a:solidFill>
                  </a:rPr>
                  <a:t>2</a:t>
                </a:r>
              </a:p>
            </p:txBody>
          </p:sp>
          <p:sp>
            <p:nvSpPr>
              <p:cNvPr id="309209" name="Rectangle 985"/>
              <p:cNvSpPr>
                <a:spLocks noChangeArrowheads="1"/>
              </p:cNvSpPr>
              <p:nvPr/>
            </p:nvSpPr>
            <p:spPr bwMode="auto">
              <a:xfrm>
                <a:off x="2261" y="1564"/>
                <a:ext cx="152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defTabSz="76200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800">
                    <a:solidFill>
                      <a:srgbClr val="FF0000"/>
                    </a:solidFill>
                  </a:rPr>
                  <a:t>4</a:t>
                </a:r>
              </a:p>
            </p:txBody>
          </p:sp>
          <p:sp>
            <p:nvSpPr>
              <p:cNvPr id="309210" name="Rectangle 986"/>
              <p:cNvSpPr>
                <a:spLocks noChangeArrowheads="1"/>
              </p:cNvSpPr>
              <p:nvPr/>
            </p:nvSpPr>
            <p:spPr bwMode="auto">
              <a:xfrm>
                <a:off x="2492" y="1568"/>
                <a:ext cx="152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defTabSz="76200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800">
                    <a:solidFill>
                      <a:srgbClr val="FF0000"/>
                    </a:solidFill>
                  </a:rPr>
                  <a:t>6</a:t>
                </a:r>
              </a:p>
            </p:txBody>
          </p:sp>
          <p:sp>
            <p:nvSpPr>
              <p:cNvPr id="309211" name="Rectangle 987"/>
              <p:cNvSpPr>
                <a:spLocks noChangeArrowheads="1"/>
              </p:cNvSpPr>
              <p:nvPr/>
            </p:nvSpPr>
            <p:spPr bwMode="auto">
              <a:xfrm>
                <a:off x="2641" y="1738"/>
                <a:ext cx="152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defTabSz="76200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800">
                    <a:solidFill>
                      <a:srgbClr val="FF0000"/>
                    </a:solidFill>
                  </a:rPr>
                  <a:t>8</a:t>
                </a:r>
              </a:p>
            </p:txBody>
          </p:sp>
          <p:sp>
            <p:nvSpPr>
              <p:cNvPr id="309212" name="Rectangle 988"/>
              <p:cNvSpPr>
                <a:spLocks noChangeArrowheads="1"/>
              </p:cNvSpPr>
              <p:nvPr/>
            </p:nvSpPr>
            <p:spPr bwMode="auto">
              <a:xfrm>
                <a:off x="2575" y="1992"/>
                <a:ext cx="187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defTabSz="76200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800">
                    <a:solidFill>
                      <a:srgbClr val="FF0000"/>
                    </a:solidFill>
                  </a:rPr>
                  <a:t>10</a:t>
                </a:r>
              </a:p>
            </p:txBody>
          </p:sp>
          <p:sp>
            <p:nvSpPr>
              <p:cNvPr id="309213" name="Rectangle 989"/>
              <p:cNvSpPr>
                <a:spLocks noChangeArrowheads="1"/>
              </p:cNvSpPr>
              <p:nvPr/>
            </p:nvSpPr>
            <p:spPr bwMode="auto">
              <a:xfrm>
                <a:off x="2263" y="1765"/>
                <a:ext cx="187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defTabSz="76200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800">
                    <a:solidFill>
                      <a:srgbClr val="000000"/>
                    </a:solidFill>
                  </a:rPr>
                  <a:t>40</a:t>
                </a:r>
              </a:p>
            </p:txBody>
          </p:sp>
          <p:sp>
            <p:nvSpPr>
              <p:cNvPr id="309214" name="Rectangle 990"/>
              <p:cNvSpPr>
                <a:spLocks noChangeArrowheads="1"/>
              </p:cNvSpPr>
              <p:nvPr/>
            </p:nvSpPr>
            <p:spPr bwMode="auto">
              <a:xfrm>
                <a:off x="2384" y="1705"/>
                <a:ext cx="187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defTabSz="76200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800">
                    <a:solidFill>
                      <a:srgbClr val="000000"/>
                    </a:solidFill>
                  </a:rPr>
                  <a:t>80</a:t>
                </a:r>
              </a:p>
            </p:txBody>
          </p:sp>
          <p:sp>
            <p:nvSpPr>
              <p:cNvPr id="309215" name="Rectangle 991"/>
              <p:cNvSpPr>
                <a:spLocks noChangeArrowheads="1"/>
              </p:cNvSpPr>
              <p:nvPr/>
            </p:nvSpPr>
            <p:spPr bwMode="auto">
              <a:xfrm>
                <a:off x="2427" y="1800"/>
                <a:ext cx="223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defTabSz="76200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800">
                    <a:solidFill>
                      <a:srgbClr val="000000"/>
                    </a:solidFill>
                  </a:rPr>
                  <a:t>120</a:t>
                </a:r>
              </a:p>
            </p:txBody>
          </p:sp>
          <p:sp>
            <p:nvSpPr>
              <p:cNvPr id="309216" name="Rectangle 992"/>
              <p:cNvSpPr>
                <a:spLocks noChangeArrowheads="1"/>
              </p:cNvSpPr>
              <p:nvPr/>
            </p:nvSpPr>
            <p:spPr bwMode="auto">
              <a:xfrm>
                <a:off x="2320" y="1931"/>
                <a:ext cx="291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defTabSz="76200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800">
                    <a:solidFill>
                      <a:srgbClr val="000000"/>
                    </a:solidFill>
                  </a:rPr>
                  <a:t>lbf/in</a:t>
                </a:r>
                <a:r>
                  <a:rPr lang="en-GB" sz="800" baseline="30000">
                    <a:solidFill>
                      <a:srgbClr val="000000"/>
                    </a:solidFill>
                  </a:rPr>
                  <a:t>2</a:t>
                </a:r>
              </a:p>
            </p:txBody>
          </p:sp>
          <p:sp>
            <p:nvSpPr>
              <p:cNvPr id="309217" name="Rectangle 993"/>
              <p:cNvSpPr>
                <a:spLocks noChangeArrowheads="1"/>
              </p:cNvSpPr>
              <p:nvPr/>
            </p:nvSpPr>
            <p:spPr bwMode="auto">
              <a:xfrm>
                <a:off x="2346" y="1997"/>
                <a:ext cx="216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defTabSz="76200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800">
                    <a:solidFill>
                      <a:srgbClr val="FF0000"/>
                    </a:solidFill>
                  </a:rPr>
                  <a:t>bar</a:t>
                </a:r>
              </a:p>
            </p:txBody>
          </p:sp>
          <p:pic>
            <p:nvPicPr>
              <p:cNvPr id="309218" name="Picture 994"/>
              <p:cNvPicPr>
                <a:picLocks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1" y="2092"/>
                <a:ext cx="356" cy="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09219" name="Freeform 995"/>
              <p:cNvSpPr>
                <a:spLocks/>
              </p:cNvSpPr>
              <p:nvPr/>
            </p:nvSpPr>
            <p:spPr bwMode="auto">
              <a:xfrm>
                <a:off x="1025" y="2481"/>
                <a:ext cx="1135" cy="1292"/>
              </a:xfrm>
              <a:custGeom>
                <a:avLst/>
                <a:gdLst>
                  <a:gd name="T0" fmla="*/ 6 w 1135"/>
                  <a:gd name="T1" fmla="*/ 58 h 1292"/>
                  <a:gd name="T2" fmla="*/ 228 w 1135"/>
                  <a:gd name="T3" fmla="*/ 19 h 1292"/>
                  <a:gd name="T4" fmla="*/ 356 w 1135"/>
                  <a:gd name="T5" fmla="*/ 19 h 1292"/>
                  <a:gd name="T6" fmla="*/ 356 w 1135"/>
                  <a:gd name="T7" fmla="*/ 2 h 1292"/>
                  <a:gd name="T8" fmla="*/ 560 w 1135"/>
                  <a:gd name="T9" fmla="*/ 0 h 1292"/>
                  <a:gd name="T10" fmla="*/ 561 w 1135"/>
                  <a:gd name="T11" fmla="*/ 19 h 1292"/>
                  <a:gd name="T12" fmla="*/ 917 w 1135"/>
                  <a:gd name="T13" fmla="*/ 41 h 1292"/>
                  <a:gd name="T14" fmla="*/ 916 w 1135"/>
                  <a:gd name="T15" fmla="*/ 188 h 1292"/>
                  <a:gd name="T16" fmla="*/ 1134 w 1135"/>
                  <a:gd name="T17" fmla="*/ 191 h 1292"/>
                  <a:gd name="T18" fmla="*/ 1134 w 1135"/>
                  <a:gd name="T19" fmla="*/ 698 h 1292"/>
                  <a:gd name="T20" fmla="*/ 778 w 1135"/>
                  <a:gd name="T21" fmla="*/ 691 h 1292"/>
                  <a:gd name="T22" fmla="*/ 711 w 1135"/>
                  <a:gd name="T23" fmla="*/ 569 h 1292"/>
                  <a:gd name="T24" fmla="*/ 611 w 1135"/>
                  <a:gd name="T25" fmla="*/ 586 h 1292"/>
                  <a:gd name="T26" fmla="*/ 606 w 1135"/>
                  <a:gd name="T27" fmla="*/ 1280 h 1292"/>
                  <a:gd name="T28" fmla="*/ 322 w 1135"/>
                  <a:gd name="T29" fmla="*/ 1291 h 1292"/>
                  <a:gd name="T30" fmla="*/ 322 w 1135"/>
                  <a:gd name="T31" fmla="*/ 258 h 1292"/>
                  <a:gd name="T32" fmla="*/ 206 w 1135"/>
                  <a:gd name="T33" fmla="*/ 252 h 1292"/>
                  <a:gd name="T34" fmla="*/ 0 w 1135"/>
                  <a:gd name="T35" fmla="*/ 197 h 1292"/>
                  <a:gd name="T36" fmla="*/ 6 w 1135"/>
                  <a:gd name="T37" fmla="*/ 58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35" h="1292">
                    <a:moveTo>
                      <a:pt x="6" y="58"/>
                    </a:moveTo>
                    <a:lnTo>
                      <a:pt x="228" y="19"/>
                    </a:lnTo>
                    <a:lnTo>
                      <a:pt x="356" y="19"/>
                    </a:lnTo>
                    <a:lnTo>
                      <a:pt x="356" y="2"/>
                    </a:lnTo>
                    <a:lnTo>
                      <a:pt x="560" y="0"/>
                    </a:lnTo>
                    <a:lnTo>
                      <a:pt x="561" y="19"/>
                    </a:lnTo>
                    <a:lnTo>
                      <a:pt x="917" y="41"/>
                    </a:lnTo>
                    <a:lnTo>
                      <a:pt x="916" y="188"/>
                    </a:lnTo>
                    <a:lnTo>
                      <a:pt x="1134" y="191"/>
                    </a:lnTo>
                    <a:lnTo>
                      <a:pt x="1134" y="698"/>
                    </a:lnTo>
                    <a:lnTo>
                      <a:pt x="778" y="691"/>
                    </a:lnTo>
                    <a:lnTo>
                      <a:pt x="711" y="569"/>
                    </a:lnTo>
                    <a:lnTo>
                      <a:pt x="611" y="586"/>
                    </a:lnTo>
                    <a:lnTo>
                      <a:pt x="606" y="1280"/>
                    </a:lnTo>
                    <a:lnTo>
                      <a:pt x="322" y="1291"/>
                    </a:lnTo>
                    <a:lnTo>
                      <a:pt x="322" y="258"/>
                    </a:lnTo>
                    <a:lnTo>
                      <a:pt x="206" y="252"/>
                    </a:lnTo>
                    <a:lnTo>
                      <a:pt x="0" y="197"/>
                    </a:lnTo>
                    <a:lnTo>
                      <a:pt x="6" y="58"/>
                    </a:lnTo>
                  </a:path>
                </a:pathLst>
              </a:custGeom>
              <a:solidFill>
                <a:srgbClr val="99CC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220" name="Freeform 996"/>
              <p:cNvSpPr>
                <a:spLocks/>
              </p:cNvSpPr>
              <p:nvPr/>
            </p:nvSpPr>
            <p:spPr bwMode="auto">
              <a:xfrm>
                <a:off x="813" y="2672"/>
                <a:ext cx="975" cy="890"/>
              </a:xfrm>
              <a:custGeom>
                <a:avLst/>
                <a:gdLst>
                  <a:gd name="T0" fmla="*/ 2 w 975"/>
                  <a:gd name="T1" fmla="*/ 0 h 890"/>
                  <a:gd name="T2" fmla="*/ 546 w 975"/>
                  <a:gd name="T3" fmla="*/ 84 h 890"/>
                  <a:gd name="T4" fmla="*/ 546 w 975"/>
                  <a:gd name="T5" fmla="*/ 454 h 890"/>
                  <a:gd name="T6" fmla="*/ 591 w 975"/>
                  <a:gd name="T7" fmla="*/ 456 h 890"/>
                  <a:gd name="T8" fmla="*/ 606 w 975"/>
                  <a:gd name="T9" fmla="*/ 718 h 890"/>
                  <a:gd name="T10" fmla="*/ 738 w 975"/>
                  <a:gd name="T11" fmla="*/ 718 h 890"/>
                  <a:gd name="T12" fmla="*/ 753 w 975"/>
                  <a:gd name="T13" fmla="*/ 454 h 890"/>
                  <a:gd name="T14" fmla="*/ 789 w 975"/>
                  <a:gd name="T15" fmla="*/ 454 h 890"/>
                  <a:gd name="T16" fmla="*/ 824 w 975"/>
                  <a:gd name="T17" fmla="*/ 372 h 890"/>
                  <a:gd name="T18" fmla="*/ 930 w 975"/>
                  <a:gd name="T19" fmla="*/ 383 h 890"/>
                  <a:gd name="T20" fmla="*/ 974 w 975"/>
                  <a:gd name="T21" fmla="*/ 539 h 890"/>
                  <a:gd name="T22" fmla="*/ 919 w 975"/>
                  <a:gd name="T23" fmla="*/ 889 h 890"/>
                  <a:gd name="T24" fmla="*/ 808 w 975"/>
                  <a:gd name="T25" fmla="*/ 883 h 890"/>
                  <a:gd name="T26" fmla="*/ 808 w 975"/>
                  <a:gd name="T27" fmla="*/ 717 h 890"/>
                  <a:gd name="T28" fmla="*/ 790 w 975"/>
                  <a:gd name="T29" fmla="*/ 716 h 890"/>
                  <a:gd name="T30" fmla="*/ 651 w 975"/>
                  <a:gd name="T31" fmla="*/ 716 h 890"/>
                  <a:gd name="T32" fmla="*/ 617 w 975"/>
                  <a:gd name="T33" fmla="*/ 718 h 890"/>
                  <a:gd name="T34" fmla="*/ 535 w 975"/>
                  <a:gd name="T35" fmla="*/ 717 h 890"/>
                  <a:gd name="T36" fmla="*/ 535 w 975"/>
                  <a:gd name="T37" fmla="*/ 883 h 890"/>
                  <a:gd name="T38" fmla="*/ 446 w 975"/>
                  <a:gd name="T39" fmla="*/ 883 h 890"/>
                  <a:gd name="T40" fmla="*/ 352 w 975"/>
                  <a:gd name="T41" fmla="*/ 495 h 890"/>
                  <a:gd name="T42" fmla="*/ 0 w 975"/>
                  <a:gd name="T43" fmla="*/ 506 h 890"/>
                  <a:gd name="T44" fmla="*/ 2 w 975"/>
                  <a:gd name="T45" fmla="*/ 0 h 8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75" h="890">
                    <a:moveTo>
                      <a:pt x="2" y="0"/>
                    </a:moveTo>
                    <a:lnTo>
                      <a:pt x="546" y="84"/>
                    </a:lnTo>
                    <a:lnTo>
                      <a:pt x="546" y="454"/>
                    </a:lnTo>
                    <a:lnTo>
                      <a:pt x="591" y="456"/>
                    </a:lnTo>
                    <a:lnTo>
                      <a:pt x="606" y="718"/>
                    </a:lnTo>
                    <a:lnTo>
                      <a:pt x="738" y="718"/>
                    </a:lnTo>
                    <a:lnTo>
                      <a:pt x="753" y="454"/>
                    </a:lnTo>
                    <a:lnTo>
                      <a:pt x="789" y="454"/>
                    </a:lnTo>
                    <a:lnTo>
                      <a:pt x="824" y="372"/>
                    </a:lnTo>
                    <a:lnTo>
                      <a:pt x="930" y="383"/>
                    </a:lnTo>
                    <a:lnTo>
                      <a:pt x="974" y="539"/>
                    </a:lnTo>
                    <a:lnTo>
                      <a:pt x="919" y="889"/>
                    </a:lnTo>
                    <a:lnTo>
                      <a:pt x="808" y="883"/>
                    </a:lnTo>
                    <a:lnTo>
                      <a:pt x="808" y="717"/>
                    </a:lnTo>
                    <a:lnTo>
                      <a:pt x="790" y="716"/>
                    </a:lnTo>
                    <a:lnTo>
                      <a:pt x="651" y="716"/>
                    </a:lnTo>
                    <a:lnTo>
                      <a:pt x="617" y="718"/>
                    </a:lnTo>
                    <a:lnTo>
                      <a:pt x="535" y="717"/>
                    </a:lnTo>
                    <a:lnTo>
                      <a:pt x="535" y="883"/>
                    </a:lnTo>
                    <a:lnTo>
                      <a:pt x="446" y="883"/>
                    </a:lnTo>
                    <a:lnTo>
                      <a:pt x="352" y="495"/>
                    </a:lnTo>
                    <a:lnTo>
                      <a:pt x="0" y="506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3399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221" name="Freeform 997"/>
              <p:cNvSpPr>
                <a:spLocks/>
              </p:cNvSpPr>
              <p:nvPr/>
            </p:nvSpPr>
            <p:spPr bwMode="auto">
              <a:xfrm>
                <a:off x="993" y="2493"/>
                <a:ext cx="376" cy="52"/>
              </a:xfrm>
              <a:custGeom>
                <a:avLst/>
                <a:gdLst>
                  <a:gd name="T0" fmla="*/ 375 w 376"/>
                  <a:gd name="T1" fmla="*/ 0 h 52"/>
                  <a:gd name="T2" fmla="*/ 154 w 376"/>
                  <a:gd name="T3" fmla="*/ 0 h 52"/>
                  <a:gd name="T4" fmla="*/ 71 w 376"/>
                  <a:gd name="T5" fmla="*/ 8 h 52"/>
                  <a:gd name="T6" fmla="*/ 2 w 376"/>
                  <a:gd name="T7" fmla="*/ 16 h 52"/>
                  <a:gd name="T8" fmla="*/ 2 w 376"/>
                  <a:gd name="T9" fmla="*/ 45 h 52"/>
                  <a:gd name="T10" fmla="*/ 0 w 376"/>
                  <a:gd name="T11" fmla="*/ 51 h 52"/>
                  <a:gd name="T12" fmla="*/ 56 w 376"/>
                  <a:gd name="T13" fmla="*/ 51 h 52"/>
                  <a:gd name="T14" fmla="*/ 67 w 376"/>
                  <a:gd name="T15" fmla="*/ 46 h 52"/>
                  <a:gd name="T16" fmla="*/ 139 w 376"/>
                  <a:gd name="T17" fmla="*/ 39 h 52"/>
                  <a:gd name="T18" fmla="*/ 375 w 376"/>
                  <a:gd name="T19" fmla="*/ 41 h 52"/>
                  <a:gd name="T20" fmla="*/ 375 w 376"/>
                  <a:gd name="T2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6" h="52">
                    <a:moveTo>
                      <a:pt x="375" y="0"/>
                    </a:moveTo>
                    <a:lnTo>
                      <a:pt x="154" y="0"/>
                    </a:lnTo>
                    <a:lnTo>
                      <a:pt x="71" y="8"/>
                    </a:lnTo>
                    <a:lnTo>
                      <a:pt x="2" y="16"/>
                    </a:lnTo>
                    <a:lnTo>
                      <a:pt x="2" y="45"/>
                    </a:lnTo>
                    <a:lnTo>
                      <a:pt x="0" y="51"/>
                    </a:lnTo>
                    <a:lnTo>
                      <a:pt x="56" y="51"/>
                    </a:lnTo>
                    <a:lnTo>
                      <a:pt x="67" y="46"/>
                    </a:lnTo>
                    <a:lnTo>
                      <a:pt x="139" y="39"/>
                    </a:lnTo>
                    <a:lnTo>
                      <a:pt x="375" y="41"/>
                    </a:lnTo>
                    <a:lnTo>
                      <a:pt x="375" y="0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222" name="Freeform 998"/>
              <p:cNvSpPr>
                <a:spLocks/>
              </p:cNvSpPr>
              <p:nvPr/>
            </p:nvSpPr>
            <p:spPr bwMode="auto">
              <a:xfrm>
                <a:off x="1600" y="2492"/>
                <a:ext cx="380" cy="53"/>
              </a:xfrm>
              <a:custGeom>
                <a:avLst/>
                <a:gdLst>
                  <a:gd name="T0" fmla="*/ 0 w 380"/>
                  <a:gd name="T1" fmla="*/ 0 h 53"/>
                  <a:gd name="T2" fmla="*/ 222 w 380"/>
                  <a:gd name="T3" fmla="*/ 0 h 53"/>
                  <a:gd name="T4" fmla="*/ 308 w 380"/>
                  <a:gd name="T5" fmla="*/ 9 h 53"/>
                  <a:gd name="T6" fmla="*/ 377 w 380"/>
                  <a:gd name="T7" fmla="*/ 17 h 53"/>
                  <a:gd name="T8" fmla="*/ 377 w 380"/>
                  <a:gd name="T9" fmla="*/ 46 h 53"/>
                  <a:gd name="T10" fmla="*/ 379 w 380"/>
                  <a:gd name="T11" fmla="*/ 52 h 53"/>
                  <a:gd name="T12" fmla="*/ 323 w 380"/>
                  <a:gd name="T13" fmla="*/ 52 h 53"/>
                  <a:gd name="T14" fmla="*/ 311 w 380"/>
                  <a:gd name="T15" fmla="*/ 47 h 53"/>
                  <a:gd name="T16" fmla="*/ 233 w 380"/>
                  <a:gd name="T17" fmla="*/ 40 h 53"/>
                  <a:gd name="T18" fmla="*/ 0 w 380"/>
                  <a:gd name="T19" fmla="*/ 40 h 53"/>
                  <a:gd name="T20" fmla="*/ 0 w 380"/>
                  <a:gd name="T21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0" h="53">
                    <a:moveTo>
                      <a:pt x="0" y="0"/>
                    </a:moveTo>
                    <a:lnTo>
                      <a:pt x="222" y="0"/>
                    </a:lnTo>
                    <a:lnTo>
                      <a:pt x="308" y="9"/>
                    </a:lnTo>
                    <a:lnTo>
                      <a:pt x="377" y="17"/>
                    </a:lnTo>
                    <a:lnTo>
                      <a:pt x="377" y="46"/>
                    </a:lnTo>
                    <a:lnTo>
                      <a:pt x="379" y="52"/>
                    </a:lnTo>
                    <a:lnTo>
                      <a:pt x="323" y="52"/>
                    </a:lnTo>
                    <a:lnTo>
                      <a:pt x="311" y="47"/>
                    </a:lnTo>
                    <a:lnTo>
                      <a:pt x="233" y="40"/>
                    </a:lnTo>
                    <a:lnTo>
                      <a:pt x="0" y="4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223" name="Freeform 999"/>
              <p:cNvSpPr>
                <a:spLocks/>
              </p:cNvSpPr>
              <p:nvPr/>
            </p:nvSpPr>
            <p:spPr bwMode="auto">
              <a:xfrm>
                <a:off x="813" y="3064"/>
                <a:ext cx="431" cy="537"/>
              </a:xfrm>
              <a:custGeom>
                <a:avLst/>
                <a:gdLst>
                  <a:gd name="T0" fmla="*/ 368 w 431"/>
                  <a:gd name="T1" fmla="*/ 511 h 537"/>
                  <a:gd name="T2" fmla="*/ 368 w 431"/>
                  <a:gd name="T3" fmla="*/ 458 h 537"/>
                  <a:gd name="T4" fmla="*/ 388 w 431"/>
                  <a:gd name="T5" fmla="*/ 444 h 537"/>
                  <a:gd name="T6" fmla="*/ 368 w 431"/>
                  <a:gd name="T7" fmla="*/ 433 h 537"/>
                  <a:gd name="T8" fmla="*/ 404 w 431"/>
                  <a:gd name="T9" fmla="*/ 411 h 537"/>
                  <a:gd name="T10" fmla="*/ 404 w 431"/>
                  <a:gd name="T11" fmla="*/ 407 h 537"/>
                  <a:gd name="T12" fmla="*/ 368 w 431"/>
                  <a:gd name="T13" fmla="*/ 386 h 537"/>
                  <a:gd name="T14" fmla="*/ 404 w 431"/>
                  <a:gd name="T15" fmla="*/ 364 h 537"/>
                  <a:gd name="T16" fmla="*/ 404 w 431"/>
                  <a:gd name="T17" fmla="*/ 360 h 537"/>
                  <a:gd name="T18" fmla="*/ 368 w 431"/>
                  <a:gd name="T19" fmla="*/ 338 h 537"/>
                  <a:gd name="T20" fmla="*/ 404 w 431"/>
                  <a:gd name="T21" fmla="*/ 316 h 537"/>
                  <a:gd name="T22" fmla="*/ 404 w 431"/>
                  <a:gd name="T23" fmla="*/ 312 h 537"/>
                  <a:gd name="T24" fmla="*/ 368 w 431"/>
                  <a:gd name="T25" fmla="*/ 291 h 537"/>
                  <a:gd name="T26" fmla="*/ 404 w 431"/>
                  <a:gd name="T27" fmla="*/ 269 h 537"/>
                  <a:gd name="T28" fmla="*/ 404 w 431"/>
                  <a:gd name="T29" fmla="*/ 265 h 537"/>
                  <a:gd name="T30" fmla="*/ 368 w 431"/>
                  <a:gd name="T31" fmla="*/ 244 h 537"/>
                  <a:gd name="T32" fmla="*/ 404 w 431"/>
                  <a:gd name="T33" fmla="*/ 222 h 537"/>
                  <a:gd name="T34" fmla="*/ 404 w 431"/>
                  <a:gd name="T35" fmla="*/ 114 h 537"/>
                  <a:gd name="T36" fmla="*/ 430 w 431"/>
                  <a:gd name="T37" fmla="*/ 55 h 537"/>
                  <a:gd name="T38" fmla="*/ 430 w 431"/>
                  <a:gd name="T39" fmla="*/ 0 h 537"/>
                  <a:gd name="T40" fmla="*/ 383 w 431"/>
                  <a:gd name="T41" fmla="*/ 0 h 537"/>
                  <a:gd name="T42" fmla="*/ 383 w 431"/>
                  <a:gd name="T43" fmla="*/ 16 h 537"/>
                  <a:gd name="T44" fmla="*/ 382 w 431"/>
                  <a:gd name="T45" fmla="*/ 28 h 537"/>
                  <a:gd name="T46" fmla="*/ 380 w 431"/>
                  <a:gd name="T47" fmla="*/ 37 h 537"/>
                  <a:gd name="T48" fmla="*/ 372 w 431"/>
                  <a:gd name="T49" fmla="*/ 49 h 537"/>
                  <a:gd name="T50" fmla="*/ 361 w 431"/>
                  <a:gd name="T51" fmla="*/ 55 h 537"/>
                  <a:gd name="T52" fmla="*/ 38 w 431"/>
                  <a:gd name="T53" fmla="*/ 64 h 537"/>
                  <a:gd name="T54" fmla="*/ 0 w 431"/>
                  <a:gd name="T55" fmla="*/ 98 h 537"/>
                  <a:gd name="T56" fmla="*/ 0 w 431"/>
                  <a:gd name="T57" fmla="*/ 136 h 537"/>
                  <a:gd name="T58" fmla="*/ 45 w 431"/>
                  <a:gd name="T59" fmla="*/ 136 h 537"/>
                  <a:gd name="T60" fmla="*/ 45 w 431"/>
                  <a:gd name="T61" fmla="*/ 186 h 537"/>
                  <a:gd name="T62" fmla="*/ 0 w 431"/>
                  <a:gd name="T63" fmla="*/ 186 h 537"/>
                  <a:gd name="T64" fmla="*/ 0 w 431"/>
                  <a:gd name="T65" fmla="*/ 267 h 537"/>
                  <a:gd name="T66" fmla="*/ 44 w 431"/>
                  <a:gd name="T67" fmla="*/ 267 h 537"/>
                  <a:gd name="T68" fmla="*/ 66 w 431"/>
                  <a:gd name="T69" fmla="*/ 221 h 537"/>
                  <a:gd name="T70" fmla="*/ 107 w 431"/>
                  <a:gd name="T71" fmla="*/ 221 h 537"/>
                  <a:gd name="T72" fmla="*/ 107 w 431"/>
                  <a:gd name="T73" fmla="*/ 327 h 537"/>
                  <a:gd name="T74" fmla="*/ 166 w 431"/>
                  <a:gd name="T75" fmla="*/ 327 h 537"/>
                  <a:gd name="T76" fmla="*/ 166 w 431"/>
                  <a:gd name="T77" fmla="*/ 164 h 537"/>
                  <a:gd name="T78" fmla="*/ 282 w 431"/>
                  <a:gd name="T79" fmla="*/ 164 h 537"/>
                  <a:gd name="T80" fmla="*/ 282 w 431"/>
                  <a:gd name="T81" fmla="*/ 145 h 537"/>
                  <a:gd name="T82" fmla="*/ 294 w 431"/>
                  <a:gd name="T83" fmla="*/ 145 h 537"/>
                  <a:gd name="T84" fmla="*/ 310 w 431"/>
                  <a:gd name="T85" fmla="*/ 161 h 537"/>
                  <a:gd name="T86" fmla="*/ 310 w 431"/>
                  <a:gd name="T87" fmla="*/ 536 h 537"/>
                  <a:gd name="T88" fmla="*/ 393 w 431"/>
                  <a:gd name="T89" fmla="*/ 536 h 537"/>
                  <a:gd name="T90" fmla="*/ 368 w 431"/>
                  <a:gd name="T91" fmla="*/ 511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31" h="537">
                    <a:moveTo>
                      <a:pt x="368" y="511"/>
                    </a:moveTo>
                    <a:lnTo>
                      <a:pt x="368" y="458"/>
                    </a:lnTo>
                    <a:lnTo>
                      <a:pt x="388" y="444"/>
                    </a:lnTo>
                    <a:lnTo>
                      <a:pt x="368" y="433"/>
                    </a:lnTo>
                    <a:lnTo>
                      <a:pt x="404" y="411"/>
                    </a:lnTo>
                    <a:lnTo>
                      <a:pt x="404" y="407"/>
                    </a:lnTo>
                    <a:lnTo>
                      <a:pt x="368" y="386"/>
                    </a:lnTo>
                    <a:lnTo>
                      <a:pt x="404" y="364"/>
                    </a:lnTo>
                    <a:lnTo>
                      <a:pt x="404" y="360"/>
                    </a:lnTo>
                    <a:lnTo>
                      <a:pt x="368" y="338"/>
                    </a:lnTo>
                    <a:lnTo>
                      <a:pt x="404" y="316"/>
                    </a:lnTo>
                    <a:lnTo>
                      <a:pt x="404" y="312"/>
                    </a:lnTo>
                    <a:lnTo>
                      <a:pt x="368" y="291"/>
                    </a:lnTo>
                    <a:lnTo>
                      <a:pt x="404" y="269"/>
                    </a:lnTo>
                    <a:lnTo>
                      <a:pt x="404" y="265"/>
                    </a:lnTo>
                    <a:lnTo>
                      <a:pt x="368" y="244"/>
                    </a:lnTo>
                    <a:lnTo>
                      <a:pt x="404" y="222"/>
                    </a:lnTo>
                    <a:lnTo>
                      <a:pt x="404" y="114"/>
                    </a:lnTo>
                    <a:lnTo>
                      <a:pt x="430" y="55"/>
                    </a:lnTo>
                    <a:lnTo>
                      <a:pt x="430" y="0"/>
                    </a:lnTo>
                    <a:lnTo>
                      <a:pt x="383" y="0"/>
                    </a:lnTo>
                    <a:lnTo>
                      <a:pt x="383" y="16"/>
                    </a:lnTo>
                    <a:lnTo>
                      <a:pt x="382" y="28"/>
                    </a:lnTo>
                    <a:lnTo>
                      <a:pt x="380" y="37"/>
                    </a:lnTo>
                    <a:lnTo>
                      <a:pt x="372" y="49"/>
                    </a:lnTo>
                    <a:lnTo>
                      <a:pt x="361" y="55"/>
                    </a:lnTo>
                    <a:lnTo>
                      <a:pt x="38" y="64"/>
                    </a:lnTo>
                    <a:lnTo>
                      <a:pt x="0" y="98"/>
                    </a:lnTo>
                    <a:lnTo>
                      <a:pt x="0" y="136"/>
                    </a:lnTo>
                    <a:lnTo>
                      <a:pt x="45" y="136"/>
                    </a:lnTo>
                    <a:lnTo>
                      <a:pt x="45" y="186"/>
                    </a:lnTo>
                    <a:lnTo>
                      <a:pt x="0" y="186"/>
                    </a:lnTo>
                    <a:lnTo>
                      <a:pt x="0" y="267"/>
                    </a:lnTo>
                    <a:lnTo>
                      <a:pt x="44" y="267"/>
                    </a:lnTo>
                    <a:lnTo>
                      <a:pt x="66" y="221"/>
                    </a:lnTo>
                    <a:lnTo>
                      <a:pt x="107" y="221"/>
                    </a:lnTo>
                    <a:lnTo>
                      <a:pt x="107" y="327"/>
                    </a:lnTo>
                    <a:lnTo>
                      <a:pt x="166" y="327"/>
                    </a:lnTo>
                    <a:lnTo>
                      <a:pt x="166" y="164"/>
                    </a:lnTo>
                    <a:lnTo>
                      <a:pt x="282" y="164"/>
                    </a:lnTo>
                    <a:lnTo>
                      <a:pt x="282" y="145"/>
                    </a:lnTo>
                    <a:lnTo>
                      <a:pt x="294" y="145"/>
                    </a:lnTo>
                    <a:lnTo>
                      <a:pt x="310" y="161"/>
                    </a:lnTo>
                    <a:lnTo>
                      <a:pt x="310" y="536"/>
                    </a:lnTo>
                    <a:lnTo>
                      <a:pt x="393" y="536"/>
                    </a:lnTo>
                    <a:lnTo>
                      <a:pt x="368" y="511"/>
                    </a:lnTo>
                  </a:path>
                </a:pathLst>
              </a:custGeom>
              <a:solidFill>
                <a:srgbClr val="CBCBCB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224" name="Freeform 1000"/>
              <p:cNvSpPr>
                <a:spLocks/>
              </p:cNvSpPr>
              <p:nvPr/>
            </p:nvSpPr>
            <p:spPr bwMode="auto">
              <a:xfrm>
                <a:off x="813" y="2509"/>
                <a:ext cx="623" cy="617"/>
              </a:xfrm>
              <a:custGeom>
                <a:avLst/>
                <a:gdLst>
                  <a:gd name="T0" fmla="*/ 430 w 623"/>
                  <a:gd name="T1" fmla="*/ 290 h 617"/>
                  <a:gd name="T2" fmla="*/ 383 w 623"/>
                  <a:gd name="T3" fmla="*/ 290 h 617"/>
                  <a:gd name="T4" fmla="*/ 383 w 623"/>
                  <a:gd name="T5" fmla="*/ 273 h 617"/>
                  <a:gd name="T6" fmla="*/ 382 w 623"/>
                  <a:gd name="T7" fmla="*/ 262 h 617"/>
                  <a:gd name="T8" fmla="*/ 380 w 623"/>
                  <a:gd name="T9" fmla="*/ 253 h 617"/>
                  <a:gd name="T10" fmla="*/ 372 w 623"/>
                  <a:gd name="T11" fmla="*/ 241 h 617"/>
                  <a:gd name="T12" fmla="*/ 361 w 623"/>
                  <a:gd name="T13" fmla="*/ 235 h 617"/>
                  <a:gd name="T14" fmla="*/ 38 w 623"/>
                  <a:gd name="T15" fmla="*/ 226 h 617"/>
                  <a:gd name="T16" fmla="*/ 0 w 623"/>
                  <a:gd name="T17" fmla="*/ 192 h 617"/>
                  <a:gd name="T18" fmla="*/ 0 w 623"/>
                  <a:gd name="T19" fmla="*/ 146 h 617"/>
                  <a:gd name="T20" fmla="*/ 45 w 623"/>
                  <a:gd name="T21" fmla="*/ 146 h 617"/>
                  <a:gd name="T22" fmla="*/ 45 w 623"/>
                  <a:gd name="T23" fmla="*/ 97 h 617"/>
                  <a:gd name="T24" fmla="*/ 0 w 623"/>
                  <a:gd name="T25" fmla="*/ 97 h 617"/>
                  <a:gd name="T26" fmla="*/ 0 w 623"/>
                  <a:gd name="T27" fmla="*/ 22 h 617"/>
                  <a:gd name="T28" fmla="*/ 44 w 623"/>
                  <a:gd name="T29" fmla="*/ 22 h 617"/>
                  <a:gd name="T30" fmla="*/ 66 w 623"/>
                  <a:gd name="T31" fmla="*/ 68 h 617"/>
                  <a:gd name="T32" fmla="*/ 107 w 623"/>
                  <a:gd name="T33" fmla="*/ 68 h 617"/>
                  <a:gd name="T34" fmla="*/ 107 w 623"/>
                  <a:gd name="T35" fmla="*/ 0 h 617"/>
                  <a:gd name="T36" fmla="*/ 162 w 623"/>
                  <a:gd name="T37" fmla="*/ 0 h 617"/>
                  <a:gd name="T38" fmla="*/ 162 w 623"/>
                  <a:gd name="T39" fmla="*/ 29 h 617"/>
                  <a:gd name="T40" fmla="*/ 190 w 623"/>
                  <a:gd name="T41" fmla="*/ 29 h 617"/>
                  <a:gd name="T42" fmla="*/ 197 w 623"/>
                  <a:gd name="T43" fmla="*/ 16 h 617"/>
                  <a:gd name="T44" fmla="*/ 208 w 623"/>
                  <a:gd name="T45" fmla="*/ 16 h 617"/>
                  <a:gd name="T46" fmla="*/ 212 w 623"/>
                  <a:gd name="T47" fmla="*/ 29 h 617"/>
                  <a:gd name="T48" fmla="*/ 215 w 623"/>
                  <a:gd name="T49" fmla="*/ 29 h 617"/>
                  <a:gd name="T50" fmla="*/ 222 w 623"/>
                  <a:gd name="T51" fmla="*/ 16 h 617"/>
                  <a:gd name="T52" fmla="*/ 232 w 623"/>
                  <a:gd name="T53" fmla="*/ 16 h 617"/>
                  <a:gd name="T54" fmla="*/ 237 w 623"/>
                  <a:gd name="T55" fmla="*/ 29 h 617"/>
                  <a:gd name="T56" fmla="*/ 247 w 623"/>
                  <a:gd name="T57" fmla="*/ 29 h 617"/>
                  <a:gd name="T58" fmla="*/ 247 w 623"/>
                  <a:gd name="T59" fmla="*/ 128 h 617"/>
                  <a:gd name="T60" fmla="*/ 269 w 623"/>
                  <a:gd name="T61" fmla="*/ 144 h 617"/>
                  <a:gd name="T62" fmla="*/ 391 w 623"/>
                  <a:gd name="T63" fmla="*/ 144 h 617"/>
                  <a:gd name="T64" fmla="*/ 457 w 623"/>
                  <a:gd name="T65" fmla="*/ 206 h 617"/>
                  <a:gd name="T66" fmla="*/ 496 w 623"/>
                  <a:gd name="T67" fmla="*/ 206 h 617"/>
                  <a:gd name="T68" fmla="*/ 506 w 623"/>
                  <a:gd name="T69" fmla="*/ 203 h 617"/>
                  <a:gd name="T70" fmla="*/ 518 w 623"/>
                  <a:gd name="T71" fmla="*/ 173 h 617"/>
                  <a:gd name="T72" fmla="*/ 525 w 623"/>
                  <a:gd name="T73" fmla="*/ 106 h 617"/>
                  <a:gd name="T74" fmla="*/ 622 w 623"/>
                  <a:gd name="T75" fmla="*/ 106 h 617"/>
                  <a:gd name="T76" fmla="*/ 622 w 623"/>
                  <a:gd name="T77" fmla="*/ 149 h 617"/>
                  <a:gd name="T78" fmla="*/ 589 w 623"/>
                  <a:gd name="T79" fmla="*/ 149 h 617"/>
                  <a:gd name="T80" fmla="*/ 579 w 623"/>
                  <a:gd name="T81" fmla="*/ 165 h 617"/>
                  <a:gd name="T82" fmla="*/ 579 w 623"/>
                  <a:gd name="T83" fmla="*/ 290 h 617"/>
                  <a:gd name="T84" fmla="*/ 556 w 623"/>
                  <a:gd name="T85" fmla="*/ 313 h 617"/>
                  <a:gd name="T86" fmla="*/ 556 w 623"/>
                  <a:gd name="T87" fmla="*/ 615 h 617"/>
                  <a:gd name="T88" fmla="*/ 539 w 623"/>
                  <a:gd name="T89" fmla="*/ 616 h 617"/>
                  <a:gd name="T90" fmla="*/ 515 w 623"/>
                  <a:gd name="T91" fmla="*/ 590 h 617"/>
                  <a:gd name="T92" fmla="*/ 515 w 623"/>
                  <a:gd name="T93" fmla="*/ 280 h 617"/>
                  <a:gd name="T94" fmla="*/ 499 w 623"/>
                  <a:gd name="T95" fmla="*/ 264 h 617"/>
                  <a:gd name="T96" fmla="*/ 451 w 623"/>
                  <a:gd name="T97" fmla="*/ 264 h 617"/>
                  <a:gd name="T98" fmla="*/ 438 w 623"/>
                  <a:gd name="T99" fmla="*/ 276 h 617"/>
                  <a:gd name="T100" fmla="*/ 438 w 623"/>
                  <a:gd name="T101" fmla="*/ 290 h 617"/>
                  <a:gd name="T102" fmla="*/ 430 w 623"/>
                  <a:gd name="T103" fmla="*/ 29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23" h="617">
                    <a:moveTo>
                      <a:pt x="430" y="290"/>
                    </a:moveTo>
                    <a:lnTo>
                      <a:pt x="383" y="290"/>
                    </a:lnTo>
                    <a:lnTo>
                      <a:pt x="383" y="273"/>
                    </a:lnTo>
                    <a:lnTo>
                      <a:pt x="382" y="262"/>
                    </a:lnTo>
                    <a:lnTo>
                      <a:pt x="380" y="253"/>
                    </a:lnTo>
                    <a:lnTo>
                      <a:pt x="372" y="241"/>
                    </a:lnTo>
                    <a:lnTo>
                      <a:pt x="361" y="235"/>
                    </a:lnTo>
                    <a:lnTo>
                      <a:pt x="38" y="226"/>
                    </a:lnTo>
                    <a:lnTo>
                      <a:pt x="0" y="192"/>
                    </a:lnTo>
                    <a:lnTo>
                      <a:pt x="0" y="146"/>
                    </a:lnTo>
                    <a:lnTo>
                      <a:pt x="45" y="146"/>
                    </a:lnTo>
                    <a:lnTo>
                      <a:pt x="45" y="97"/>
                    </a:lnTo>
                    <a:lnTo>
                      <a:pt x="0" y="97"/>
                    </a:lnTo>
                    <a:lnTo>
                      <a:pt x="0" y="22"/>
                    </a:lnTo>
                    <a:lnTo>
                      <a:pt x="44" y="22"/>
                    </a:lnTo>
                    <a:lnTo>
                      <a:pt x="66" y="68"/>
                    </a:lnTo>
                    <a:lnTo>
                      <a:pt x="107" y="68"/>
                    </a:lnTo>
                    <a:lnTo>
                      <a:pt x="107" y="0"/>
                    </a:lnTo>
                    <a:lnTo>
                      <a:pt x="162" y="0"/>
                    </a:lnTo>
                    <a:lnTo>
                      <a:pt x="162" y="29"/>
                    </a:lnTo>
                    <a:lnTo>
                      <a:pt x="190" y="29"/>
                    </a:lnTo>
                    <a:lnTo>
                      <a:pt x="197" y="16"/>
                    </a:lnTo>
                    <a:lnTo>
                      <a:pt x="208" y="16"/>
                    </a:lnTo>
                    <a:lnTo>
                      <a:pt x="212" y="29"/>
                    </a:lnTo>
                    <a:lnTo>
                      <a:pt x="215" y="29"/>
                    </a:lnTo>
                    <a:lnTo>
                      <a:pt x="222" y="16"/>
                    </a:lnTo>
                    <a:lnTo>
                      <a:pt x="232" y="16"/>
                    </a:lnTo>
                    <a:lnTo>
                      <a:pt x="237" y="29"/>
                    </a:lnTo>
                    <a:lnTo>
                      <a:pt x="247" y="29"/>
                    </a:lnTo>
                    <a:lnTo>
                      <a:pt x="247" y="128"/>
                    </a:lnTo>
                    <a:lnTo>
                      <a:pt x="269" y="144"/>
                    </a:lnTo>
                    <a:lnTo>
                      <a:pt x="391" y="144"/>
                    </a:lnTo>
                    <a:lnTo>
                      <a:pt x="457" y="206"/>
                    </a:lnTo>
                    <a:lnTo>
                      <a:pt x="496" y="206"/>
                    </a:lnTo>
                    <a:lnTo>
                      <a:pt x="506" y="203"/>
                    </a:lnTo>
                    <a:lnTo>
                      <a:pt x="518" y="173"/>
                    </a:lnTo>
                    <a:lnTo>
                      <a:pt x="525" y="106"/>
                    </a:lnTo>
                    <a:lnTo>
                      <a:pt x="622" y="106"/>
                    </a:lnTo>
                    <a:lnTo>
                      <a:pt x="622" y="149"/>
                    </a:lnTo>
                    <a:lnTo>
                      <a:pt x="589" y="149"/>
                    </a:lnTo>
                    <a:lnTo>
                      <a:pt x="579" y="165"/>
                    </a:lnTo>
                    <a:lnTo>
                      <a:pt x="579" y="290"/>
                    </a:lnTo>
                    <a:lnTo>
                      <a:pt x="556" y="313"/>
                    </a:lnTo>
                    <a:lnTo>
                      <a:pt x="556" y="615"/>
                    </a:lnTo>
                    <a:lnTo>
                      <a:pt x="539" y="616"/>
                    </a:lnTo>
                    <a:lnTo>
                      <a:pt x="515" y="590"/>
                    </a:lnTo>
                    <a:lnTo>
                      <a:pt x="515" y="280"/>
                    </a:lnTo>
                    <a:lnTo>
                      <a:pt x="499" y="264"/>
                    </a:lnTo>
                    <a:lnTo>
                      <a:pt x="451" y="264"/>
                    </a:lnTo>
                    <a:lnTo>
                      <a:pt x="438" y="276"/>
                    </a:lnTo>
                    <a:lnTo>
                      <a:pt x="438" y="290"/>
                    </a:lnTo>
                    <a:lnTo>
                      <a:pt x="430" y="290"/>
                    </a:lnTo>
                  </a:path>
                </a:pathLst>
              </a:custGeom>
              <a:solidFill>
                <a:srgbClr val="CBCBCB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225" name="Freeform 1001"/>
              <p:cNvSpPr>
                <a:spLocks/>
              </p:cNvSpPr>
              <p:nvPr/>
            </p:nvSpPr>
            <p:spPr bwMode="auto">
              <a:xfrm>
                <a:off x="1537" y="2615"/>
                <a:ext cx="165" cy="235"/>
              </a:xfrm>
              <a:custGeom>
                <a:avLst/>
                <a:gdLst>
                  <a:gd name="T0" fmla="*/ 164 w 165"/>
                  <a:gd name="T1" fmla="*/ 219 h 235"/>
                  <a:gd name="T2" fmla="*/ 164 w 165"/>
                  <a:gd name="T3" fmla="*/ 149 h 235"/>
                  <a:gd name="T4" fmla="*/ 164 w 165"/>
                  <a:gd name="T5" fmla="*/ 100 h 235"/>
                  <a:gd name="T6" fmla="*/ 125 w 165"/>
                  <a:gd name="T7" fmla="*/ 100 h 235"/>
                  <a:gd name="T8" fmla="*/ 115 w 165"/>
                  <a:gd name="T9" fmla="*/ 97 h 235"/>
                  <a:gd name="T10" fmla="*/ 104 w 165"/>
                  <a:gd name="T11" fmla="*/ 67 h 235"/>
                  <a:gd name="T12" fmla="*/ 97 w 165"/>
                  <a:gd name="T13" fmla="*/ 0 h 235"/>
                  <a:gd name="T14" fmla="*/ 0 w 165"/>
                  <a:gd name="T15" fmla="*/ 0 h 235"/>
                  <a:gd name="T16" fmla="*/ 0 w 165"/>
                  <a:gd name="T17" fmla="*/ 43 h 235"/>
                  <a:gd name="T18" fmla="*/ 33 w 165"/>
                  <a:gd name="T19" fmla="*/ 43 h 235"/>
                  <a:gd name="T20" fmla="*/ 43 w 165"/>
                  <a:gd name="T21" fmla="*/ 59 h 235"/>
                  <a:gd name="T22" fmla="*/ 43 w 165"/>
                  <a:gd name="T23" fmla="*/ 184 h 235"/>
                  <a:gd name="T24" fmla="*/ 63 w 165"/>
                  <a:gd name="T25" fmla="*/ 207 h 235"/>
                  <a:gd name="T26" fmla="*/ 63 w 165"/>
                  <a:gd name="T27" fmla="*/ 233 h 235"/>
                  <a:gd name="T28" fmla="*/ 148 w 165"/>
                  <a:gd name="T29" fmla="*/ 234 h 235"/>
                  <a:gd name="T30" fmla="*/ 164 w 165"/>
                  <a:gd name="T31" fmla="*/ 219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5" h="235">
                    <a:moveTo>
                      <a:pt x="164" y="219"/>
                    </a:moveTo>
                    <a:lnTo>
                      <a:pt x="164" y="149"/>
                    </a:lnTo>
                    <a:lnTo>
                      <a:pt x="164" y="100"/>
                    </a:lnTo>
                    <a:lnTo>
                      <a:pt x="125" y="100"/>
                    </a:lnTo>
                    <a:lnTo>
                      <a:pt x="115" y="97"/>
                    </a:lnTo>
                    <a:lnTo>
                      <a:pt x="104" y="67"/>
                    </a:lnTo>
                    <a:lnTo>
                      <a:pt x="97" y="0"/>
                    </a:lnTo>
                    <a:lnTo>
                      <a:pt x="0" y="0"/>
                    </a:lnTo>
                    <a:lnTo>
                      <a:pt x="0" y="43"/>
                    </a:lnTo>
                    <a:lnTo>
                      <a:pt x="33" y="43"/>
                    </a:lnTo>
                    <a:lnTo>
                      <a:pt x="43" y="59"/>
                    </a:lnTo>
                    <a:lnTo>
                      <a:pt x="43" y="184"/>
                    </a:lnTo>
                    <a:lnTo>
                      <a:pt x="63" y="207"/>
                    </a:lnTo>
                    <a:lnTo>
                      <a:pt x="63" y="233"/>
                    </a:lnTo>
                    <a:lnTo>
                      <a:pt x="148" y="234"/>
                    </a:lnTo>
                    <a:lnTo>
                      <a:pt x="164" y="219"/>
                    </a:lnTo>
                  </a:path>
                </a:pathLst>
              </a:custGeom>
              <a:solidFill>
                <a:srgbClr val="CBCBCB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226" name="Freeform 1002"/>
              <p:cNvSpPr>
                <a:spLocks/>
              </p:cNvSpPr>
              <p:nvPr/>
            </p:nvSpPr>
            <p:spPr bwMode="auto">
              <a:xfrm>
                <a:off x="1721" y="2509"/>
                <a:ext cx="439" cy="316"/>
              </a:xfrm>
              <a:custGeom>
                <a:avLst/>
                <a:gdLst>
                  <a:gd name="T0" fmla="*/ 157 w 439"/>
                  <a:gd name="T1" fmla="*/ 235 h 316"/>
                  <a:gd name="T2" fmla="*/ 400 w 439"/>
                  <a:gd name="T3" fmla="*/ 226 h 316"/>
                  <a:gd name="T4" fmla="*/ 438 w 439"/>
                  <a:gd name="T5" fmla="*/ 192 h 316"/>
                  <a:gd name="T6" fmla="*/ 438 w 439"/>
                  <a:gd name="T7" fmla="*/ 146 h 316"/>
                  <a:gd name="T8" fmla="*/ 394 w 439"/>
                  <a:gd name="T9" fmla="*/ 146 h 316"/>
                  <a:gd name="T10" fmla="*/ 394 w 439"/>
                  <a:gd name="T11" fmla="*/ 97 h 316"/>
                  <a:gd name="T12" fmla="*/ 438 w 439"/>
                  <a:gd name="T13" fmla="*/ 97 h 316"/>
                  <a:gd name="T14" fmla="*/ 438 w 439"/>
                  <a:gd name="T15" fmla="*/ 22 h 316"/>
                  <a:gd name="T16" fmla="*/ 394 w 439"/>
                  <a:gd name="T17" fmla="*/ 22 h 316"/>
                  <a:gd name="T18" fmla="*/ 372 w 439"/>
                  <a:gd name="T19" fmla="*/ 68 h 316"/>
                  <a:gd name="T20" fmla="*/ 331 w 439"/>
                  <a:gd name="T21" fmla="*/ 68 h 316"/>
                  <a:gd name="T22" fmla="*/ 331 w 439"/>
                  <a:gd name="T23" fmla="*/ 0 h 316"/>
                  <a:gd name="T24" fmla="*/ 276 w 439"/>
                  <a:gd name="T25" fmla="*/ 0 h 316"/>
                  <a:gd name="T26" fmla="*/ 276 w 439"/>
                  <a:gd name="T27" fmla="*/ 29 h 316"/>
                  <a:gd name="T28" fmla="*/ 248 w 439"/>
                  <a:gd name="T29" fmla="*/ 29 h 316"/>
                  <a:gd name="T30" fmla="*/ 241 w 439"/>
                  <a:gd name="T31" fmla="*/ 16 h 316"/>
                  <a:gd name="T32" fmla="*/ 230 w 439"/>
                  <a:gd name="T33" fmla="*/ 16 h 316"/>
                  <a:gd name="T34" fmla="*/ 225 w 439"/>
                  <a:gd name="T35" fmla="*/ 29 h 316"/>
                  <a:gd name="T36" fmla="*/ 223 w 439"/>
                  <a:gd name="T37" fmla="*/ 29 h 316"/>
                  <a:gd name="T38" fmla="*/ 216 w 439"/>
                  <a:gd name="T39" fmla="*/ 16 h 316"/>
                  <a:gd name="T40" fmla="*/ 205 w 439"/>
                  <a:gd name="T41" fmla="*/ 16 h 316"/>
                  <a:gd name="T42" fmla="*/ 201 w 439"/>
                  <a:gd name="T43" fmla="*/ 29 h 316"/>
                  <a:gd name="T44" fmla="*/ 190 w 439"/>
                  <a:gd name="T45" fmla="*/ 29 h 316"/>
                  <a:gd name="T46" fmla="*/ 190 w 439"/>
                  <a:gd name="T47" fmla="*/ 128 h 316"/>
                  <a:gd name="T48" fmla="*/ 169 w 439"/>
                  <a:gd name="T49" fmla="*/ 144 h 316"/>
                  <a:gd name="T50" fmla="*/ 57 w 439"/>
                  <a:gd name="T51" fmla="*/ 156 h 316"/>
                  <a:gd name="T52" fmla="*/ 34 w 439"/>
                  <a:gd name="T53" fmla="*/ 166 h 316"/>
                  <a:gd name="T54" fmla="*/ 24 w 439"/>
                  <a:gd name="T55" fmla="*/ 183 h 316"/>
                  <a:gd name="T56" fmla="*/ 21 w 439"/>
                  <a:gd name="T57" fmla="*/ 207 h 316"/>
                  <a:gd name="T58" fmla="*/ 0 w 439"/>
                  <a:gd name="T59" fmla="*/ 207 h 316"/>
                  <a:gd name="T60" fmla="*/ 0 w 439"/>
                  <a:gd name="T61" fmla="*/ 315 h 316"/>
                  <a:gd name="T62" fmla="*/ 55 w 439"/>
                  <a:gd name="T63" fmla="*/ 271 h 316"/>
                  <a:gd name="T64" fmla="*/ 55 w 439"/>
                  <a:gd name="T65" fmla="*/ 253 h 316"/>
                  <a:gd name="T66" fmla="*/ 63 w 439"/>
                  <a:gd name="T67" fmla="*/ 237 h 316"/>
                  <a:gd name="T68" fmla="*/ 99 w 439"/>
                  <a:gd name="T69" fmla="*/ 235 h 316"/>
                  <a:gd name="T70" fmla="*/ 157 w 439"/>
                  <a:gd name="T71" fmla="*/ 235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39" h="316">
                    <a:moveTo>
                      <a:pt x="157" y="235"/>
                    </a:moveTo>
                    <a:lnTo>
                      <a:pt x="400" y="226"/>
                    </a:lnTo>
                    <a:lnTo>
                      <a:pt x="438" y="192"/>
                    </a:lnTo>
                    <a:lnTo>
                      <a:pt x="438" y="146"/>
                    </a:lnTo>
                    <a:lnTo>
                      <a:pt x="394" y="146"/>
                    </a:lnTo>
                    <a:lnTo>
                      <a:pt x="394" y="97"/>
                    </a:lnTo>
                    <a:lnTo>
                      <a:pt x="438" y="97"/>
                    </a:lnTo>
                    <a:lnTo>
                      <a:pt x="438" y="22"/>
                    </a:lnTo>
                    <a:lnTo>
                      <a:pt x="394" y="22"/>
                    </a:lnTo>
                    <a:lnTo>
                      <a:pt x="372" y="68"/>
                    </a:lnTo>
                    <a:lnTo>
                      <a:pt x="331" y="68"/>
                    </a:lnTo>
                    <a:lnTo>
                      <a:pt x="331" y="0"/>
                    </a:lnTo>
                    <a:lnTo>
                      <a:pt x="276" y="0"/>
                    </a:lnTo>
                    <a:lnTo>
                      <a:pt x="276" y="29"/>
                    </a:lnTo>
                    <a:lnTo>
                      <a:pt x="248" y="29"/>
                    </a:lnTo>
                    <a:lnTo>
                      <a:pt x="241" y="16"/>
                    </a:lnTo>
                    <a:lnTo>
                      <a:pt x="230" y="16"/>
                    </a:lnTo>
                    <a:lnTo>
                      <a:pt x="225" y="29"/>
                    </a:lnTo>
                    <a:lnTo>
                      <a:pt x="223" y="29"/>
                    </a:lnTo>
                    <a:lnTo>
                      <a:pt x="216" y="16"/>
                    </a:lnTo>
                    <a:lnTo>
                      <a:pt x="205" y="16"/>
                    </a:lnTo>
                    <a:lnTo>
                      <a:pt x="201" y="29"/>
                    </a:lnTo>
                    <a:lnTo>
                      <a:pt x="190" y="29"/>
                    </a:lnTo>
                    <a:lnTo>
                      <a:pt x="190" y="128"/>
                    </a:lnTo>
                    <a:lnTo>
                      <a:pt x="169" y="144"/>
                    </a:lnTo>
                    <a:lnTo>
                      <a:pt x="57" y="156"/>
                    </a:lnTo>
                    <a:lnTo>
                      <a:pt x="34" y="166"/>
                    </a:lnTo>
                    <a:lnTo>
                      <a:pt x="24" y="183"/>
                    </a:lnTo>
                    <a:lnTo>
                      <a:pt x="21" y="207"/>
                    </a:lnTo>
                    <a:lnTo>
                      <a:pt x="0" y="207"/>
                    </a:lnTo>
                    <a:lnTo>
                      <a:pt x="0" y="315"/>
                    </a:lnTo>
                    <a:lnTo>
                      <a:pt x="55" y="271"/>
                    </a:lnTo>
                    <a:lnTo>
                      <a:pt x="55" y="253"/>
                    </a:lnTo>
                    <a:lnTo>
                      <a:pt x="63" y="237"/>
                    </a:lnTo>
                    <a:lnTo>
                      <a:pt x="99" y="235"/>
                    </a:lnTo>
                    <a:lnTo>
                      <a:pt x="157" y="235"/>
                    </a:lnTo>
                  </a:path>
                </a:pathLst>
              </a:custGeom>
              <a:solidFill>
                <a:srgbClr val="CBCBCB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227" name="Freeform 1003"/>
              <p:cNvSpPr>
                <a:spLocks/>
              </p:cNvSpPr>
              <p:nvPr/>
            </p:nvSpPr>
            <p:spPr bwMode="auto">
              <a:xfrm>
                <a:off x="1088" y="3277"/>
                <a:ext cx="796" cy="556"/>
              </a:xfrm>
              <a:custGeom>
                <a:avLst/>
                <a:gdLst>
                  <a:gd name="T0" fmla="*/ 297 w 796"/>
                  <a:gd name="T1" fmla="*/ 467 h 556"/>
                  <a:gd name="T2" fmla="*/ 280 w 796"/>
                  <a:gd name="T3" fmla="*/ 49 h 556"/>
                  <a:gd name="T4" fmla="*/ 241 w 796"/>
                  <a:gd name="T5" fmla="*/ 29 h 556"/>
                  <a:gd name="T6" fmla="*/ 194 w 796"/>
                  <a:gd name="T7" fmla="*/ 254 h 556"/>
                  <a:gd name="T8" fmla="*/ 133 w 796"/>
                  <a:gd name="T9" fmla="*/ 0 h 556"/>
                  <a:gd name="T10" fmla="*/ 93 w 796"/>
                  <a:gd name="T11" fmla="*/ 31 h 556"/>
                  <a:gd name="T12" fmla="*/ 93 w 796"/>
                  <a:gd name="T13" fmla="*/ 78 h 556"/>
                  <a:gd name="T14" fmla="*/ 93 w 796"/>
                  <a:gd name="T15" fmla="*/ 125 h 556"/>
                  <a:gd name="T16" fmla="*/ 93 w 796"/>
                  <a:gd name="T17" fmla="*/ 173 h 556"/>
                  <a:gd name="T18" fmla="*/ 93 w 796"/>
                  <a:gd name="T19" fmla="*/ 220 h 556"/>
                  <a:gd name="T20" fmla="*/ 133 w 796"/>
                  <a:gd name="T21" fmla="*/ 310 h 556"/>
                  <a:gd name="T22" fmla="*/ 0 w 796"/>
                  <a:gd name="T23" fmla="*/ 323 h 556"/>
                  <a:gd name="T24" fmla="*/ 12 w 796"/>
                  <a:gd name="T25" fmla="*/ 547 h 556"/>
                  <a:gd name="T26" fmla="*/ 91 w 796"/>
                  <a:gd name="T27" fmla="*/ 555 h 556"/>
                  <a:gd name="T28" fmla="*/ 199 w 796"/>
                  <a:gd name="T29" fmla="*/ 403 h 556"/>
                  <a:gd name="T30" fmla="*/ 398 w 796"/>
                  <a:gd name="T31" fmla="*/ 555 h 556"/>
                  <a:gd name="T32" fmla="*/ 597 w 796"/>
                  <a:gd name="T33" fmla="*/ 555 h 556"/>
                  <a:gd name="T34" fmla="*/ 686 w 796"/>
                  <a:gd name="T35" fmla="*/ 403 h 556"/>
                  <a:gd name="T36" fmla="*/ 774 w 796"/>
                  <a:gd name="T37" fmla="*/ 555 h 556"/>
                  <a:gd name="T38" fmla="*/ 786 w 796"/>
                  <a:gd name="T39" fmla="*/ 540 h 556"/>
                  <a:gd name="T40" fmla="*/ 676 w 796"/>
                  <a:gd name="T41" fmla="*/ 323 h 556"/>
                  <a:gd name="T42" fmla="*/ 663 w 796"/>
                  <a:gd name="T43" fmla="*/ 243 h 556"/>
                  <a:gd name="T44" fmla="*/ 663 w 796"/>
                  <a:gd name="T45" fmla="*/ 196 h 556"/>
                  <a:gd name="T46" fmla="*/ 663 w 796"/>
                  <a:gd name="T47" fmla="*/ 148 h 556"/>
                  <a:gd name="T48" fmla="*/ 663 w 796"/>
                  <a:gd name="T49" fmla="*/ 101 h 556"/>
                  <a:gd name="T50" fmla="*/ 663 w 796"/>
                  <a:gd name="T51" fmla="*/ 54 h 556"/>
                  <a:gd name="T52" fmla="*/ 663 w 796"/>
                  <a:gd name="T53" fmla="*/ 7 h 556"/>
                  <a:gd name="T54" fmla="*/ 625 w 796"/>
                  <a:gd name="T55" fmla="*/ 0 h 556"/>
                  <a:gd name="T56" fmla="*/ 555 w 796"/>
                  <a:gd name="T57" fmla="*/ 254 h 556"/>
                  <a:gd name="T58" fmla="*/ 525 w 796"/>
                  <a:gd name="T59" fmla="*/ 29 h 556"/>
                  <a:gd name="T60" fmla="*/ 515 w 796"/>
                  <a:gd name="T61" fmla="*/ 450 h 556"/>
                  <a:gd name="T62" fmla="*/ 398 w 796"/>
                  <a:gd name="T63" fmla="*/ 467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96" h="556">
                    <a:moveTo>
                      <a:pt x="398" y="467"/>
                    </a:moveTo>
                    <a:lnTo>
                      <a:pt x="297" y="467"/>
                    </a:lnTo>
                    <a:lnTo>
                      <a:pt x="280" y="450"/>
                    </a:lnTo>
                    <a:lnTo>
                      <a:pt x="280" y="49"/>
                    </a:lnTo>
                    <a:lnTo>
                      <a:pt x="271" y="29"/>
                    </a:lnTo>
                    <a:lnTo>
                      <a:pt x="241" y="29"/>
                    </a:lnTo>
                    <a:lnTo>
                      <a:pt x="241" y="254"/>
                    </a:lnTo>
                    <a:lnTo>
                      <a:pt x="194" y="254"/>
                    </a:lnTo>
                    <a:lnTo>
                      <a:pt x="170" y="0"/>
                    </a:lnTo>
                    <a:lnTo>
                      <a:pt x="133" y="0"/>
                    </a:lnTo>
                    <a:lnTo>
                      <a:pt x="133" y="7"/>
                    </a:lnTo>
                    <a:lnTo>
                      <a:pt x="93" y="31"/>
                    </a:lnTo>
                    <a:lnTo>
                      <a:pt x="133" y="54"/>
                    </a:lnTo>
                    <a:lnTo>
                      <a:pt x="93" y="78"/>
                    </a:lnTo>
                    <a:lnTo>
                      <a:pt x="133" y="101"/>
                    </a:lnTo>
                    <a:lnTo>
                      <a:pt x="93" y="125"/>
                    </a:lnTo>
                    <a:lnTo>
                      <a:pt x="133" y="148"/>
                    </a:lnTo>
                    <a:lnTo>
                      <a:pt x="93" y="173"/>
                    </a:lnTo>
                    <a:lnTo>
                      <a:pt x="133" y="196"/>
                    </a:lnTo>
                    <a:lnTo>
                      <a:pt x="93" y="220"/>
                    </a:lnTo>
                    <a:lnTo>
                      <a:pt x="133" y="243"/>
                    </a:lnTo>
                    <a:lnTo>
                      <a:pt x="133" y="310"/>
                    </a:lnTo>
                    <a:lnTo>
                      <a:pt x="119" y="323"/>
                    </a:lnTo>
                    <a:lnTo>
                      <a:pt x="0" y="323"/>
                    </a:lnTo>
                    <a:lnTo>
                      <a:pt x="9" y="540"/>
                    </a:lnTo>
                    <a:lnTo>
                      <a:pt x="12" y="547"/>
                    </a:lnTo>
                    <a:lnTo>
                      <a:pt x="22" y="555"/>
                    </a:lnTo>
                    <a:lnTo>
                      <a:pt x="91" y="555"/>
                    </a:lnTo>
                    <a:lnTo>
                      <a:pt x="110" y="403"/>
                    </a:lnTo>
                    <a:lnTo>
                      <a:pt x="199" y="403"/>
                    </a:lnTo>
                    <a:lnTo>
                      <a:pt x="199" y="555"/>
                    </a:lnTo>
                    <a:lnTo>
                      <a:pt x="398" y="555"/>
                    </a:lnTo>
                    <a:lnTo>
                      <a:pt x="398" y="555"/>
                    </a:lnTo>
                    <a:lnTo>
                      <a:pt x="597" y="555"/>
                    </a:lnTo>
                    <a:lnTo>
                      <a:pt x="597" y="403"/>
                    </a:lnTo>
                    <a:lnTo>
                      <a:pt x="686" y="403"/>
                    </a:lnTo>
                    <a:lnTo>
                      <a:pt x="705" y="555"/>
                    </a:lnTo>
                    <a:lnTo>
                      <a:pt x="774" y="555"/>
                    </a:lnTo>
                    <a:lnTo>
                      <a:pt x="784" y="548"/>
                    </a:lnTo>
                    <a:lnTo>
                      <a:pt x="786" y="540"/>
                    </a:lnTo>
                    <a:lnTo>
                      <a:pt x="795" y="323"/>
                    </a:lnTo>
                    <a:lnTo>
                      <a:pt x="676" y="323"/>
                    </a:lnTo>
                    <a:lnTo>
                      <a:pt x="663" y="310"/>
                    </a:lnTo>
                    <a:lnTo>
                      <a:pt x="663" y="243"/>
                    </a:lnTo>
                    <a:lnTo>
                      <a:pt x="702" y="220"/>
                    </a:lnTo>
                    <a:lnTo>
                      <a:pt x="663" y="196"/>
                    </a:lnTo>
                    <a:lnTo>
                      <a:pt x="702" y="173"/>
                    </a:lnTo>
                    <a:lnTo>
                      <a:pt x="663" y="148"/>
                    </a:lnTo>
                    <a:lnTo>
                      <a:pt x="702" y="125"/>
                    </a:lnTo>
                    <a:lnTo>
                      <a:pt x="663" y="101"/>
                    </a:lnTo>
                    <a:lnTo>
                      <a:pt x="702" y="78"/>
                    </a:lnTo>
                    <a:lnTo>
                      <a:pt x="663" y="54"/>
                    </a:lnTo>
                    <a:lnTo>
                      <a:pt x="702" y="31"/>
                    </a:lnTo>
                    <a:lnTo>
                      <a:pt x="663" y="7"/>
                    </a:lnTo>
                    <a:lnTo>
                      <a:pt x="663" y="0"/>
                    </a:lnTo>
                    <a:lnTo>
                      <a:pt x="625" y="0"/>
                    </a:lnTo>
                    <a:lnTo>
                      <a:pt x="602" y="254"/>
                    </a:lnTo>
                    <a:lnTo>
                      <a:pt x="555" y="254"/>
                    </a:lnTo>
                    <a:lnTo>
                      <a:pt x="555" y="29"/>
                    </a:lnTo>
                    <a:lnTo>
                      <a:pt x="525" y="29"/>
                    </a:lnTo>
                    <a:lnTo>
                      <a:pt x="515" y="49"/>
                    </a:lnTo>
                    <a:lnTo>
                      <a:pt x="515" y="450"/>
                    </a:lnTo>
                    <a:lnTo>
                      <a:pt x="499" y="467"/>
                    </a:lnTo>
                    <a:lnTo>
                      <a:pt x="398" y="467"/>
                    </a:lnTo>
                    <a:lnTo>
                      <a:pt x="398" y="467"/>
                    </a:lnTo>
                  </a:path>
                </a:pathLst>
              </a:custGeom>
              <a:solidFill>
                <a:srgbClr val="5F5F5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228" name="Freeform 1004"/>
              <p:cNvSpPr>
                <a:spLocks/>
              </p:cNvSpPr>
              <p:nvPr/>
            </p:nvSpPr>
            <p:spPr bwMode="auto">
              <a:xfrm>
                <a:off x="1597" y="2355"/>
                <a:ext cx="124" cy="117"/>
              </a:xfrm>
              <a:custGeom>
                <a:avLst/>
                <a:gdLst>
                  <a:gd name="T0" fmla="*/ 6 w 124"/>
                  <a:gd name="T1" fmla="*/ 22 h 117"/>
                  <a:gd name="T2" fmla="*/ 112 w 124"/>
                  <a:gd name="T3" fmla="*/ 0 h 117"/>
                  <a:gd name="T4" fmla="*/ 123 w 124"/>
                  <a:gd name="T5" fmla="*/ 91 h 117"/>
                  <a:gd name="T6" fmla="*/ 0 w 124"/>
                  <a:gd name="T7" fmla="*/ 11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4" h="117">
                    <a:moveTo>
                      <a:pt x="6" y="22"/>
                    </a:moveTo>
                    <a:lnTo>
                      <a:pt x="112" y="0"/>
                    </a:lnTo>
                    <a:lnTo>
                      <a:pt x="123" y="91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969696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229" name="Freeform 1005"/>
              <p:cNvSpPr>
                <a:spLocks/>
              </p:cNvSpPr>
              <p:nvPr/>
            </p:nvSpPr>
            <p:spPr bwMode="auto">
              <a:xfrm>
                <a:off x="1252" y="2397"/>
                <a:ext cx="124" cy="97"/>
              </a:xfrm>
              <a:custGeom>
                <a:avLst/>
                <a:gdLst>
                  <a:gd name="T0" fmla="*/ 0 w 124"/>
                  <a:gd name="T1" fmla="*/ 18 h 97"/>
                  <a:gd name="T2" fmla="*/ 122 w 124"/>
                  <a:gd name="T3" fmla="*/ 0 h 97"/>
                  <a:gd name="T4" fmla="*/ 123 w 124"/>
                  <a:gd name="T5" fmla="*/ 95 h 97"/>
                  <a:gd name="T6" fmla="*/ 11 w 124"/>
                  <a:gd name="T7" fmla="*/ 96 h 97"/>
                  <a:gd name="T8" fmla="*/ 4 w 124"/>
                  <a:gd name="T9" fmla="*/ 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97">
                    <a:moveTo>
                      <a:pt x="0" y="18"/>
                    </a:moveTo>
                    <a:lnTo>
                      <a:pt x="122" y="0"/>
                    </a:lnTo>
                    <a:lnTo>
                      <a:pt x="123" y="95"/>
                    </a:lnTo>
                    <a:lnTo>
                      <a:pt x="11" y="96"/>
                    </a:lnTo>
                    <a:lnTo>
                      <a:pt x="4" y="7"/>
                    </a:lnTo>
                  </a:path>
                </a:pathLst>
              </a:custGeom>
              <a:solidFill>
                <a:srgbClr val="969696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230" name="Freeform 1006"/>
              <p:cNvSpPr>
                <a:spLocks/>
              </p:cNvSpPr>
              <p:nvPr/>
            </p:nvSpPr>
            <p:spPr bwMode="auto">
              <a:xfrm>
                <a:off x="1213" y="2413"/>
                <a:ext cx="100" cy="42"/>
              </a:xfrm>
              <a:custGeom>
                <a:avLst/>
                <a:gdLst>
                  <a:gd name="T0" fmla="*/ 99 w 100"/>
                  <a:gd name="T1" fmla="*/ 41 h 42"/>
                  <a:gd name="T2" fmla="*/ 96 w 100"/>
                  <a:gd name="T3" fmla="*/ 24 h 42"/>
                  <a:gd name="T4" fmla="*/ 85 w 100"/>
                  <a:gd name="T5" fmla="*/ 12 h 42"/>
                  <a:gd name="T6" fmla="*/ 50 w 100"/>
                  <a:gd name="T7" fmla="*/ 0 h 42"/>
                  <a:gd name="T8" fmla="*/ 31 w 100"/>
                  <a:gd name="T9" fmla="*/ 3 h 42"/>
                  <a:gd name="T10" fmla="*/ 15 w 100"/>
                  <a:gd name="T11" fmla="*/ 12 h 42"/>
                  <a:gd name="T12" fmla="*/ 0 w 100"/>
                  <a:gd name="T13" fmla="*/ 41 h 42"/>
                  <a:gd name="T14" fmla="*/ 99 w 100"/>
                  <a:gd name="T15" fmla="*/ 4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0" h="42">
                    <a:moveTo>
                      <a:pt x="99" y="41"/>
                    </a:moveTo>
                    <a:lnTo>
                      <a:pt x="96" y="24"/>
                    </a:lnTo>
                    <a:lnTo>
                      <a:pt x="85" y="12"/>
                    </a:lnTo>
                    <a:lnTo>
                      <a:pt x="50" y="0"/>
                    </a:lnTo>
                    <a:lnTo>
                      <a:pt x="31" y="3"/>
                    </a:lnTo>
                    <a:lnTo>
                      <a:pt x="15" y="12"/>
                    </a:lnTo>
                    <a:lnTo>
                      <a:pt x="0" y="41"/>
                    </a:lnTo>
                    <a:lnTo>
                      <a:pt x="99" y="41"/>
                    </a:lnTo>
                  </a:path>
                </a:pathLst>
              </a:custGeom>
              <a:solidFill>
                <a:schemeClr val="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231" name="Freeform 1007"/>
              <p:cNvSpPr>
                <a:spLocks/>
              </p:cNvSpPr>
              <p:nvPr/>
            </p:nvSpPr>
            <p:spPr bwMode="auto">
              <a:xfrm>
                <a:off x="1279" y="2378"/>
                <a:ext cx="180" cy="185"/>
              </a:xfrm>
              <a:custGeom>
                <a:avLst/>
                <a:gdLst>
                  <a:gd name="T0" fmla="*/ 124 w 180"/>
                  <a:gd name="T1" fmla="*/ 54 h 185"/>
                  <a:gd name="T2" fmla="*/ 109 w 180"/>
                  <a:gd name="T3" fmla="*/ 5 h 185"/>
                  <a:gd name="T4" fmla="*/ 85 w 180"/>
                  <a:gd name="T5" fmla="*/ 0 h 185"/>
                  <a:gd name="T6" fmla="*/ 66 w 180"/>
                  <a:gd name="T7" fmla="*/ 5 h 185"/>
                  <a:gd name="T8" fmla="*/ 66 w 180"/>
                  <a:gd name="T9" fmla="*/ 26 h 185"/>
                  <a:gd name="T10" fmla="*/ 91 w 180"/>
                  <a:gd name="T11" fmla="*/ 26 h 185"/>
                  <a:gd name="T12" fmla="*/ 91 w 180"/>
                  <a:gd name="T13" fmla="*/ 154 h 185"/>
                  <a:gd name="T14" fmla="*/ 35 w 180"/>
                  <a:gd name="T15" fmla="*/ 154 h 185"/>
                  <a:gd name="T16" fmla="*/ 18 w 180"/>
                  <a:gd name="T17" fmla="*/ 145 h 185"/>
                  <a:gd name="T18" fmla="*/ 0 w 180"/>
                  <a:gd name="T19" fmla="*/ 150 h 185"/>
                  <a:gd name="T20" fmla="*/ 0 w 180"/>
                  <a:gd name="T21" fmla="*/ 184 h 185"/>
                  <a:gd name="T22" fmla="*/ 107 w 180"/>
                  <a:gd name="T23" fmla="*/ 184 h 185"/>
                  <a:gd name="T24" fmla="*/ 121 w 180"/>
                  <a:gd name="T25" fmla="*/ 162 h 185"/>
                  <a:gd name="T26" fmla="*/ 121 w 180"/>
                  <a:gd name="T27" fmla="*/ 91 h 185"/>
                  <a:gd name="T28" fmla="*/ 179 w 180"/>
                  <a:gd name="T29" fmla="*/ 91 h 185"/>
                  <a:gd name="T30" fmla="*/ 179 w 180"/>
                  <a:gd name="T31" fmla="*/ 53 h 185"/>
                  <a:gd name="T32" fmla="*/ 124 w 180"/>
                  <a:gd name="T33" fmla="*/ 54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0" h="185">
                    <a:moveTo>
                      <a:pt x="124" y="54"/>
                    </a:moveTo>
                    <a:lnTo>
                      <a:pt x="109" y="5"/>
                    </a:lnTo>
                    <a:lnTo>
                      <a:pt x="85" y="0"/>
                    </a:lnTo>
                    <a:lnTo>
                      <a:pt x="66" y="5"/>
                    </a:lnTo>
                    <a:lnTo>
                      <a:pt x="66" y="26"/>
                    </a:lnTo>
                    <a:lnTo>
                      <a:pt x="91" y="26"/>
                    </a:lnTo>
                    <a:lnTo>
                      <a:pt x="91" y="154"/>
                    </a:lnTo>
                    <a:lnTo>
                      <a:pt x="35" y="154"/>
                    </a:lnTo>
                    <a:lnTo>
                      <a:pt x="18" y="145"/>
                    </a:lnTo>
                    <a:lnTo>
                      <a:pt x="0" y="150"/>
                    </a:lnTo>
                    <a:lnTo>
                      <a:pt x="0" y="184"/>
                    </a:lnTo>
                    <a:lnTo>
                      <a:pt x="107" y="184"/>
                    </a:lnTo>
                    <a:lnTo>
                      <a:pt x="121" y="162"/>
                    </a:lnTo>
                    <a:lnTo>
                      <a:pt x="121" y="91"/>
                    </a:lnTo>
                    <a:lnTo>
                      <a:pt x="179" y="91"/>
                    </a:lnTo>
                    <a:lnTo>
                      <a:pt x="179" y="53"/>
                    </a:lnTo>
                    <a:lnTo>
                      <a:pt x="124" y="54"/>
                    </a:lnTo>
                  </a:path>
                </a:pathLst>
              </a:custGeom>
              <a:solidFill>
                <a:srgbClr val="B2B2B2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232" name="Freeform 1008"/>
              <p:cNvSpPr>
                <a:spLocks/>
              </p:cNvSpPr>
              <p:nvPr/>
            </p:nvSpPr>
            <p:spPr bwMode="auto">
              <a:xfrm>
                <a:off x="1514" y="2378"/>
                <a:ext cx="179" cy="185"/>
              </a:xfrm>
              <a:custGeom>
                <a:avLst/>
                <a:gdLst>
                  <a:gd name="T0" fmla="*/ 55 w 179"/>
                  <a:gd name="T1" fmla="*/ 54 h 185"/>
                  <a:gd name="T2" fmla="*/ 71 w 179"/>
                  <a:gd name="T3" fmla="*/ 5 h 185"/>
                  <a:gd name="T4" fmla="*/ 94 w 179"/>
                  <a:gd name="T5" fmla="*/ 0 h 185"/>
                  <a:gd name="T6" fmla="*/ 113 w 179"/>
                  <a:gd name="T7" fmla="*/ 5 h 185"/>
                  <a:gd name="T8" fmla="*/ 113 w 179"/>
                  <a:gd name="T9" fmla="*/ 26 h 185"/>
                  <a:gd name="T10" fmla="*/ 88 w 179"/>
                  <a:gd name="T11" fmla="*/ 26 h 185"/>
                  <a:gd name="T12" fmla="*/ 88 w 179"/>
                  <a:gd name="T13" fmla="*/ 154 h 185"/>
                  <a:gd name="T14" fmla="*/ 144 w 179"/>
                  <a:gd name="T15" fmla="*/ 154 h 185"/>
                  <a:gd name="T16" fmla="*/ 161 w 179"/>
                  <a:gd name="T17" fmla="*/ 145 h 185"/>
                  <a:gd name="T18" fmla="*/ 178 w 179"/>
                  <a:gd name="T19" fmla="*/ 150 h 185"/>
                  <a:gd name="T20" fmla="*/ 178 w 179"/>
                  <a:gd name="T21" fmla="*/ 184 h 185"/>
                  <a:gd name="T22" fmla="*/ 72 w 179"/>
                  <a:gd name="T23" fmla="*/ 184 h 185"/>
                  <a:gd name="T24" fmla="*/ 58 w 179"/>
                  <a:gd name="T25" fmla="*/ 162 h 185"/>
                  <a:gd name="T26" fmla="*/ 58 w 179"/>
                  <a:gd name="T27" fmla="*/ 91 h 185"/>
                  <a:gd name="T28" fmla="*/ 0 w 179"/>
                  <a:gd name="T29" fmla="*/ 91 h 185"/>
                  <a:gd name="T30" fmla="*/ 0 w 179"/>
                  <a:gd name="T31" fmla="*/ 53 h 185"/>
                  <a:gd name="T32" fmla="*/ 55 w 179"/>
                  <a:gd name="T33" fmla="*/ 54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9" h="185">
                    <a:moveTo>
                      <a:pt x="55" y="54"/>
                    </a:moveTo>
                    <a:lnTo>
                      <a:pt x="71" y="5"/>
                    </a:lnTo>
                    <a:lnTo>
                      <a:pt x="94" y="0"/>
                    </a:lnTo>
                    <a:lnTo>
                      <a:pt x="113" y="5"/>
                    </a:lnTo>
                    <a:lnTo>
                      <a:pt x="113" y="26"/>
                    </a:lnTo>
                    <a:lnTo>
                      <a:pt x="88" y="26"/>
                    </a:lnTo>
                    <a:lnTo>
                      <a:pt x="88" y="154"/>
                    </a:lnTo>
                    <a:lnTo>
                      <a:pt x="144" y="154"/>
                    </a:lnTo>
                    <a:lnTo>
                      <a:pt x="161" y="145"/>
                    </a:lnTo>
                    <a:lnTo>
                      <a:pt x="178" y="150"/>
                    </a:lnTo>
                    <a:lnTo>
                      <a:pt x="178" y="184"/>
                    </a:lnTo>
                    <a:lnTo>
                      <a:pt x="72" y="184"/>
                    </a:lnTo>
                    <a:lnTo>
                      <a:pt x="58" y="162"/>
                    </a:lnTo>
                    <a:lnTo>
                      <a:pt x="58" y="91"/>
                    </a:lnTo>
                    <a:lnTo>
                      <a:pt x="0" y="91"/>
                    </a:lnTo>
                    <a:lnTo>
                      <a:pt x="0" y="53"/>
                    </a:lnTo>
                    <a:lnTo>
                      <a:pt x="55" y="54"/>
                    </a:lnTo>
                  </a:path>
                </a:pathLst>
              </a:custGeom>
              <a:solidFill>
                <a:srgbClr val="B2B2B2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233" name="Freeform 1009"/>
              <p:cNvSpPr>
                <a:spLocks/>
              </p:cNvSpPr>
              <p:nvPr/>
            </p:nvSpPr>
            <p:spPr bwMode="auto">
              <a:xfrm>
                <a:off x="1605" y="2394"/>
                <a:ext cx="233" cy="99"/>
              </a:xfrm>
              <a:custGeom>
                <a:avLst/>
                <a:gdLst>
                  <a:gd name="T0" fmla="*/ 0 w 233"/>
                  <a:gd name="T1" fmla="*/ 0 h 99"/>
                  <a:gd name="T2" fmla="*/ 41 w 233"/>
                  <a:gd name="T3" fmla="*/ 0 h 99"/>
                  <a:gd name="T4" fmla="*/ 41 w 233"/>
                  <a:gd name="T5" fmla="*/ 55 h 99"/>
                  <a:gd name="T6" fmla="*/ 56 w 233"/>
                  <a:gd name="T7" fmla="*/ 67 h 99"/>
                  <a:gd name="T8" fmla="*/ 154 w 233"/>
                  <a:gd name="T9" fmla="*/ 67 h 99"/>
                  <a:gd name="T10" fmla="*/ 169 w 233"/>
                  <a:gd name="T11" fmla="*/ 54 h 99"/>
                  <a:gd name="T12" fmla="*/ 169 w 233"/>
                  <a:gd name="T13" fmla="*/ 33 h 99"/>
                  <a:gd name="T14" fmla="*/ 177 w 233"/>
                  <a:gd name="T15" fmla="*/ 27 h 99"/>
                  <a:gd name="T16" fmla="*/ 202 w 233"/>
                  <a:gd name="T17" fmla="*/ 20 h 99"/>
                  <a:gd name="T18" fmla="*/ 215 w 233"/>
                  <a:gd name="T19" fmla="*/ 21 h 99"/>
                  <a:gd name="T20" fmla="*/ 225 w 233"/>
                  <a:gd name="T21" fmla="*/ 26 h 99"/>
                  <a:gd name="T22" fmla="*/ 232 w 233"/>
                  <a:gd name="T23" fmla="*/ 33 h 99"/>
                  <a:gd name="T24" fmla="*/ 232 w 233"/>
                  <a:gd name="T25" fmla="*/ 86 h 99"/>
                  <a:gd name="T26" fmla="*/ 218 w 233"/>
                  <a:gd name="T27" fmla="*/ 98 h 99"/>
                  <a:gd name="T28" fmla="*/ 25 w 233"/>
                  <a:gd name="T29" fmla="*/ 98 h 99"/>
                  <a:gd name="T30" fmla="*/ 0 w 233"/>
                  <a:gd name="T31" fmla="*/ 80 h 99"/>
                  <a:gd name="T32" fmla="*/ 0 w 233"/>
                  <a:gd name="T33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3" h="99">
                    <a:moveTo>
                      <a:pt x="0" y="0"/>
                    </a:moveTo>
                    <a:lnTo>
                      <a:pt x="41" y="0"/>
                    </a:lnTo>
                    <a:lnTo>
                      <a:pt x="41" y="55"/>
                    </a:lnTo>
                    <a:lnTo>
                      <a:pt x="56" y="67"/>
                    </a:lnTo>
                    <a:lnTo>
                      <a:pt x="154" y="67"/>
                    </a:lnTo>
                    <a:lnTo>
                      <a:pt x="169" y="54"/>
                    </a:lnTo>
                    <a:lnTo>
                      <a:pt x="169" y="33"/>
                    </a:lnTo>
                    <a:lnTo>
                      <a:pt x="177" y="27"/>
                    </a:lnTo>
                    <a:lnTo>
                      <a:pt x="202" y="20"/>
                    </a:lnTo>
                    <a:lnTo>
                      <a:pt x="215" y="21"/>
                    </a:lnTo>
                    <a:lnTo>
                      <a:pt x="225" y="26"/>
                    </a:lnTo>
                    <a:lnTo>
                      <a:pt x="232" y="33"/>
                    </a:lnTo>
                    <a:lnTo>
                      <a:pt x="232" y="86"/>
                    </a:lnTo>
                    <a:lnTo>
                      <a:pt x="218" y="98"/>
                    </a:lnTo>
                    <a:lnTo>
                      <a:pt x="25" y="98"/>
                    </a:lnTo>
                    <a:lnTo>
                      <a:pt x="0" y="8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BCBCB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234" name="Freeform 1010"/>
              <p:cNvSpPr>
                <a:spLocks/>
              </p:cNvSpPr>
              <p:nvPr/>
            </p:nvSpPr>
            <p:spPr bwMode="auto">
              <a:xfrm>
                <a:off x="1135" y="2394"/>
                <a:ext cx="233" cy="99"/>
              </a:xfrm>
              <a:custGeom>
                <a:avLst/>
                <a:gdLst>
                  <a:gd name="T0" fmla="*/ 232 w 233"/>
                  <a:gd name="T1" fmla="*/ 0 h 99"/>
                  <a:gd name="T2" fmla="*/ 191 w 233"/>
                  <a:gd name="T3" fmla="*/ 0 h 99"/>
                  <a:gd name="T4" fmla="*/ 191 w 233"/>
                  <a:gd name="T5" fmla="*/ 55 h 99"/>
                  <a:gd name="T6" fmla="*/ 177 w 233"/>
                  <a:gd name="T7" fmla="*/ 67 h 99"/>
                  <a:gd name="T8" fmla="*/ 77 w 233"/>
                  <a:gd name="T9" fmla="*/ 67 h 99"/>
                  <a:gd name="T10" fmla="*/ 62 w 233"/>
                  <a:gd name="T11" fmla="*/ 54 h 99"/>
                  <a:gd name="T12" fmla="*/ 62 w 233"/>
                  <a:gd name="T13" fmla="*/ 33 h 99"/>
                  <a:gd name="T14" fmla="*/ 54 w 233"/>
                  <a:gd name="T15" fmla="*/ 27 h 99"/>
                  <a:gd name="T16" fmla="*/ 30 w 233"/>
                  <a:gd name="T17" fmla="*/ 20 h 99"/>
                  <a:gd name="T18" fmla="*/ 16 w 233"/>
                  <a:gd name="T19" fmla="*/ 21 h 99"/>
                  <a:gd name="T20" fmla="*/ 7 w 233"/>
                  <a:gd name="T21" fmla="*/ 26 h 99"/>
                  <a:gd name="T22" fmla="*/ 0 w 233"/>
                  <a:gd name="T23" fmla="*/ 33 h 99"/>
                  <a:gd name="T24" fmla="*/ 0 w 233"/>
                  <a:gd name="T25" fmla="*/ 86 h 99"/>
                  <a:gd name="T26" fmla="*/ 14 w 233"/>
                  <a:gd name="T27" fmla="*/ 98 h 99"/>
                  <a:gd name="T28" fmla="*/ 207 w 233"/>
                  <a:gd name="T29" fmla="*/ 98 h 99"/>
                  <a:gd name="T30" fmla="*/ 232 w 233"/>
                  <a:gd name="T31" fmla="*/ 80 h 99"/>
                  <a:gd name="T32" fmla="*/ 232 w 233"/>
                  <a:gd name="T33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3" h="99">
                    <a:moveTo>
                      <a:pt x="232" y="0"/>
                    </a:moveTo>
                    <a:lnTo>
                      <a:pt x="191" y="0"/>
                    </a:lnTo>
                    <a:lnTo>
                      <a:pt x="191" y="55"/>
                    </a:lnTo>
                    <a:lnTo>
                      <a:pt x="177" y="67"/>
                    </a:lnTo>
                    <a:lnTo>
                      <a:pt x="77" y="67"/>
                    </a:lnTo>
                    <a:lnTo>
                      <a:pt x="62" y="54"/>
                    </a:lnTo>
                    <a:lnTo>
                      <a:pt x="62" y="33"/>
                    </a:lnTo>
                    <a:lnTo>
                      <a:pt x="54" y="27"/>
                    </a:lnTo>
                    <a:lnTo>
                      <a:pt x="30" y="20"/>
                    </a:lnTo>
                    <a:lnTo>
                      <a:pt x="16" y="21"/>
                    </a:lnTo>
                    <a:lnTo>
                      <a:pt x="7" y="26"/>
                    </a:lnTo>
                    <a:lnTo>
                      <a:pt x="0" y="33"/>
                    </a:lnTo>
                    <a:lnTo>
                      <a:pt x="0" y="86"/>
                    </a:lnTo>
                    <a:lnTo>
                      <a:pt x="14" y="98"/>
                    </a:lnTo>
                    <a:lnTo>
                      <a:pt x="207" y="98"/>
                    </a:lnTo>
                    <a:lnTo>
                      <a:pt x="232" y="80"/>
                    </a:lnTo>
                    <a:lnTo>
                      <a:pt x="232" y="0"/>
                    </a:lnTo>
                  </a:path>
                </a:pathLst>
              </a:custGeom>
              <a:solidFill>
                <a:srgbClr val="CBCBCB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235" name="Freeform 1011"/>
              <p:cNvSpPr>
                <a:spLocks/>
              </p:cNvSpPr>
              <p:nvPr/>
            </p:nvSpPr>
            <p:spPr bwMode="auto">
              <a:xfrm>
                <a:off x="1400" y="2465"/>
                <a:ext cx="59" cy="71"/>
              </a:xfrm>
              <a:custGeom>
                <a:avLst/>
                <a:gdLst>
                  <a:gd name="T0" fmla="*/ 0 w 59"/>
                  <a:gd name="T1" fmla="*/ 70 h 71"/>
                  <a:gd name="T2" fmla="*/ 12 w 59"/>
                  <a:gd name="T3" fmla="*/ 70 h 71"/>
                  <a:gd name="T4" fmla="*/ 30 w 59"/>
                  <a:gd name="T5" fmla="*/ 20 h 71"/>
                  <a:gd name="T6" fmla="*/ 46 w 59"/>
                  <a:gd name="T7" fmla="*/ 20 h 71"/>
                  <a:gd name="T8" fmla="*/ 58 w 59"/>
                  <a:gd name="T9" fmla="*/ 13 h 71"/>
                  <a:gd name="T10" fmla="*/ 58 w 59"/>
                  <a:gd name="T11" fmla="*/ 0 h 71"/>
                  <a:gd name="T12" fmla="*/ 0 w 59"/>
                  <a:gd name="T13" fmla="*/ 0 h 71"/>
                  <a:gd name="T14" fmla="*/ 0 w 59"/>
                  <a:gd name="T15" fmla="*/ 7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" h="71">
                    <a:moveTo>
                      <a:pt x="0" y="70"/>
                    </a:moveTo>
                    <a:lnTo>
                      <a:pt x="12" y="70"/>
                    </a:lnTo>
                    <a:lnTo>
                      <a:pt x="30" y="20"/>
                    </a:lnTo>
                    <a:lnTo>
                      <a:pt x="46" y="20"/>
                    </a:lnTo>
                    <a:lnTo>
                      <a:pt x="58" y="13"/>
                    </a:lnTo>
                    <a:lnTo>
                      <a:pt x="58" y="0"/>
                    </a:lnTo>
                    <a:lnTo>
                      <a:pt x="0" y="0"/>
                    </a:lnTo>
                    <a:lnTo>
                      <a:pt x="0" y="70"/>
                    </a:lnTo>
                  </a:path>
                </a:pathLst>
              </a:custGeom>
              <a:solidFill>
                <a:srgbClr val="FF33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236" name="Freeform 1012"/>
              <p:cNvSpPr>
                <a:spLocks/>
              </p:cNvSpPr>
              <p:nvPr/>
            </p:nvSpPr>
            <p:spPr bwMode="auto">
              <a:xfrm>
                <a:off x="1514" y="2465"/>
                <a:ext cx="59" cy="71"/>
              </a:xfrm>
              <a:custGeom>
                <a:avLst/>
                <a:gdLst>
                  <a:gd name="T0" fmla="*/ 58 w 59"/>
                  <a:gd name="T1" fmla="*/ 70 h 71"/>
                  <a:gd name="T2" fmla="*/ 46 w 59"/>
                  <a:gd name="T3" fmla="*/ 70 h 71"/>
                  <a:gd name="T4" fmla="*/ 28 w 59"/>
                  <a:gd name="T5" fmla="*/ 20 h 71"/>
                  <a:gd name="T6" fmla="*/ 12 w 59"/>
                  <a:gd name="T7" fmla="*/ 20 h 71"/>
                  <a:gd name="T8" fmla="*/ 0 w 59"/>
                  <a:gd name="T9" fmla="*/ 13 h 71"/>
                  <a:gd name="T10" fmla="*/ 0 w 59"/>
                  <a:gd name="T11" fmla="*/ 0 h 71"/>
                  <a:gd name="T12" fmla="*/ 58 w 59"/>
                  <a:gd name="T13" fmla="*/ 0 h 71"/>
                  <a:gd name="T14" fmla="*/ 58 w 59"/>
                  <a:gd name="T15" fmla="*/ 7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" h="71">
                    <a:moveTo>
                      <a:pt x="58" y="70"/>
                    </a:moveTo>
                    <a:lnTo>
                      <a:pt x="46" y="70"/>
                    </a:lnTo>
                    <a:lnTo>
                      <a:pt x="28" y="20"/>
                    </a:lnTo>
                    <a:lnTo>
                      <a:pt x="12" y="20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58" y="0"/>
                    </a:lnTo>
                    <a:lnTo>
                      <a:pt x="58" y="70"/>
                    </a:lnTo>
                  </a:path>
                </a:pathLst>
              </a:custGeom>
              <a:solidFill>
                <a:srgbClr val="FF33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237" name="Freeform 1013"/>
              <p:cNvSpPr>
                <a:spLocks/>
              </p:cNvSpPr>
              <p:nvPr/>
            </p:nvSpPr>
            <p:spPr bwMode="auto">
              <a:xfrm>
                <a:off x="1643" y="3467"/>
                <a:ext cx="20" cy="34"/>
              </a:xfrm>
              <a:custGeom>
                <a:avLst/>
                <a:gdLst>
                  <a:gd name="T0" fmla="*/ 19 w 20"/>
                  <a:gd name="T1" fmla="*/ 31 h 34"/>
                  <a:gd name="T2" fmla="*/ 16 w 20"/>
                  <a:gd name="T3" fmla="*/ 0 h 34"/>
                  <a:gd name="T4" fmla="*/ 0 w 20"/>
                  <a:gd name="T5" fmla="*/ 2 h 34"/>
                  <a:gd name="T6" fmla="*/ 0 w 20"/>
                  <a:gd name="T7" fmla="*/ 33 h 34"/>
                  <a:gd name="T8" fmla="*/ 19 w 20"/>
                  <a:gd name="T9" fmla="*/ 3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34">
                    <a:moveTo>
                      <a:pt x="19" y="31"/>
                    </a:moveTo>
                    <a:lnTo>
                      <a:pt x="16" y="0"/>
                    </a:lnTo>
                    <a:lnTo>
                      <a:pt x="0" y="2"/>
                    </a:lnTo>
                    <a:lnTo>
                      <a:pt x="0" y="33"/>
                    </a:lnTo>
                    <a:lnTo>
                      <a:pt x="19" y="31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238" name="Freeform 1014"/>
              <p:cNvSpPr>
                <a:spLocks/>
              </p:cNvSpPr>
              <p:nvPr/>
            </p:nvSpPr>
            <p:spPr bwMode="auto">
              <a:xfrm>
                <a:off x="1306" y="3499"/>
                <a:ext cx="23" cy="34"/>
              </a:xfrm>
              <a:custGeom>
                <a:avLst/>
                <a:gdLst>
                  <a:gd name="T0" fmla="*/ 0 w 23"/>
                  <a:gd name="T1" fmla="*/ 4 h 34"/>
                  <a:gd name="T2" fmla="*/ 6 w 23"/>
                  <a:gd name="T3" fmla="*/ 33 h 34"/>
                  <a:gd name="T4" fmla="*/ 22 w 23"/>
                  <a:gd name="T5" fmla="*/ 31 h 34"/>
                  <a:gd name="T6" fmla="*/ 22 w 23"/>
                  <a:gd name="T7" fmla="*/ 0 h 34"/>
                  <a:gd name="T8" fmla="*/ 0 w 23"/>
                  <a:gd name="T9" fmla="*/ 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34">
                    <a:moveTo>
                      <a:pt x="0" y="4"/>
                    </a:moveTo>
                    <a:lnTo>
                      <a:pt x="6" y="33"/>
                    </a:lnTo>
                    <a:lnTo>
                      <a:pt x="22" y="31"/>
                    </a:lnTo>
                    <a:lnTo>
                      <a:pt x="22" y="0"/>
                    </a:lnTo>
                    <a:lnTo>
                      <a:pt x="0" y="4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239" name="Freeform 1015"/>
              <p:cNvSpPr>
                <a:spLocks/>
              </p:cNvSpPr>
              <p:nvPr/>
            </p:nvSpPr>
            <p:spPr bwMode="auto">
              <a:xfrm>
                <a:off x="1643" y="3393"/>
                <a:ext cx="20" cy="33"/>
              </a:xfrm>
              <a:custGeom>
                <a:avLst/>
                <a:gdLst>
                  <a:gd name="T0" fmla="*/ 19 w 20"/>
                  <a:gd name="T1" fmla="*/ 31 h 33"/>
                  <a:gd name="T2" fmla="*/ 16 w 20"/>
                  <a:gd name="T3" fmla="*/ 0 h 33"/>
                  <a:gd name="T4" fmla="*/ 0 w 20"/>
                  <a:gd name="T5" fmla="*/ 2 h 33"/>
                  <a:gd name="T6" fmla="*/ 0 w 20"/>
                  <a:gd name="T7" fmla="*/ 32 h 33"/>
                  <a:gd name="T8" fmla="*/ 19 w 20"/>
                  <a:gd name="T9" fmla="*/ 3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33">
                    <a:moveTo>
                      <a:pt x="19" y="31"/>
                    </a:moveTo>
                    <a:lnTo>
                      <a:pt x="16" y="0"/>
                    </a:lnTo>
                    <a:lnTo>
                      <a:pt x="0" y="2"/>
                    </a:lnTo>
                    <a:lnTo>
                      <a:pt x="0" y="32"/>
                    </a:lnTo>
                    <a:lnTo>
                      <a:pt x="19" y="31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240" name="Freeform 1016"/>
              <p:cNvSpPr>
                <a:spLocks/>
              </p:cNvSpPr>
              <p:nvPr/>
            </p:nvSpPr>
            <p:spPr bwMode="auto">
              <a:xfrm>
                <a:off x="1306" y="3426"/>
                <a:ext cx="23" cy="33"/>
              </a:xfrm>
              <a:custGeom>
                <a:avLst/>
                <a:gdLst>
                  <a:gd name="T0" fmla="*/ 0 w 23"/>
                  <a:gd name="T1" fmla="*/ 3 h 33"/>
                  <a:gd name="T2" fmla="*/ 6 w 23"/>
                  <a:gd name="T3" fmla="*/ 32 h 33"/>
                  <a:gd name="T4" fmla="*/ 22 w 23"/>
                  <a:gd name="T5" fmla="*/ 30 h 33"/>
                  <a:gd name="T6" fmla="*/ 22 w 23"/>
                  <a:gd name="T7" fmla="*/ 0 h 33"/>
                  <a:gd name="T8" fmla="*/ 0 w 23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33">
                    <a:moveTo>
                      <a:pt x="0" y="3"/>
                    </a:moveTo>
                    <a:lnTo>
                      <a:pt x="6" y="32"/>
                    </a:lnTo>
                    <a:lnTo>
                      <a:pt x="22" y="30"/>
                    </a:lnTo>
                    <a:lnTo>
                      <a:pt x="22" y="0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241" name="Freeform 1017"/>
              <p:cNvSpPr>
                <a:spLocks/>
              </p:cNvSpPr>
              <p:nvPr/>
            </p:nvSpPr>
            <p:spPr bwMode="auto">
              <a:xfrm>
                <a:off x="1306" y="3351"/>
                <a:ext cx="23" cy="35"/>
              </a:xfrm>
              <a:custGeom>
                <a:avLst/>
                <a:gdLst>
                  <a:gd name="T0" fmla="*/ 0 w 23"/>
                  <a:gd name="T1" fmla="*/ 4 h 35"/>
                  <a:gd name="T2" fmla="*/ 6 w 23"/>
                  <a:gd name="T3" fmla="*/ 34 h 35"/>
                  <a:gd name="T4" fmla="*/ 22 w 23"/>
                  <a:gd name="T5" fmla="*/ 31 h 35"/>
                  <a:gd name="T6" fmla="*/ 22 w 23"/>
                  <a:gd name="T7" fmla="*/ 0 h 35"/>
                  <a:gd name="T8" fmla="*/ 0 w 23"/>
                  <a:gd name="T9" fmla="*/ 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35">
                    <a:moveTo>
                      <a:pt x="0" y="4"/>
                    </a:moveTo>
                    <a:lnTo>
                      <a:pt x="6" y="34"/>
                    </a:lnTo>
                    <a:lnTo>
                      <a:pt x="22" y="31"/>
                    </a:lnTo>
                    <a:lnTo>
                      <a:pt x="22" y="0"/>
                    </a:lnTo>
                    <a:lnTo>
                      <a:pt x="0" y="4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242" name="Freeform 1018"/>
              <p:cNvSpPr>
                <a:spLocks/>
              </p:cNvSpPr>
              <p:nvPr/>
            </p:nvSpPr>
            <p:spPr bwMode="auto">
              <a:xfrm>
                <a:off x="1643" y="3319"/>
                <a:ext cx="20" cy="34"/>
              </a:xfrm>
              <a:custGeom>
                <a:avLst/>
                <a:gdLst>
                  <a:gd name="T0" fmla="*/ 19 w 20"/>
                  <a:gd name="T1" fmla="*/ 31 h 34"/>
                  <a:gd name="T2" fmla="*/ 16 w 20"/>
                  <a:gd name="T3" fmla="*/ 0 h 34"/>
                  <a:gd name="T4" fmla="*/ 0 w 20"/>
                  <a:gd name="T5" fmla="*/ 2 h 34"/>
                  <a:gd name="T6" fmla="*/ 0 w 20"/>
                  <a:gd name="T7" fmla="*/ 33 h 34"/>
                  <a:gd name="T8" fmla="*/ 19 w 20"/>
                  <a:gd name="T9" fmla="*/ 3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34">
                    <a:moveTo>
                      <a:pt x="19" y="31"/>
                    </a:moveTo>
                    <a:lnTo>
                      <a:pt x="16" y="0"/>
                    </a:lnTo>
                    <a:lnTo>
                      <a:pt x="0" y="2"/>
                    </a:lnTo>
                    <a:lnTo>
                      <a:pt x="0" y="33"/>
                    </a:lnTo>
                    <a:lnTo>
                      <a:pt x="19" y="31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243" name="Freeform 1019"/>
              <p:cNvSpPr>
                <a:spLocks/>
              </p:cNvSpPr>
              <p:nvPr/>
            </p:nvSpPr>
            <p:spPr bwMode="auto">
              <a:xfrm>
                <a:off x="1306" y="3273"/>
                <a:ext cx="82" cy="39"/>
              </a:xfrm>
              <a:custGeom>
                <a:avLst/>
                <a:gdLst>
                  <a:gd name="T0" fmla="*/ 0 w 82"/>
                  <a:gd name="T1" fmla="*/ 8 h 39"/>
                  <a:gd name="T2" fmla="*/ 6 w 82"/>
                  <a:gd name="T3" fmla="*/ 38 h 39"/>
                  <a:gd name="T4" fmla="*/ 81 w 82"/>
                  <a:gd name="T5" fmla="*/ 31 h 39"/>
                  <a:gd name="T6" fmla="*/ 81 w 82"/>
                  <a:gd name="T7" fmla="*/ 0 h 39"/>
                  <a:gd name="T8" fmla="*/ 0 w 82"/>
                  <a:gd name="T9" fmla="*/ 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39">
                    <a:moveTo>
                      <a:pt x="0" y="8"/>
                    </a:moveTo>
                    <a:lnTo>
                      <a:pt x="6" y="38"/>
                    </a:lnTo>
                    <a:lnTo>
                      <a:pt x="81" y="31"/>
                    </a:lnTo>
                    <a:lnTo>
                      <a:pt x="81" y="0"/>
                    </a:lnTo>
                    <a:lnTo>
                      <a:pt x="0" y="8"/>
                    </a:lnTo>
                  </a:path>
                </a:pathLst>
              </a:custGeom>
              <a:gradFill rotWithShape="0">
                <a:gsLst>
                  <a:gs pos="0">
                    <a:srgbClr val="FFFFFF">
                      <a:gamma/>
                      <a:shade val="69804"/>
                      <a:invGamma/>
                    </a:srgbClr>
                  </a:gs>
                  <a:gs pos="100000">
                    <a:srgbClr val="FFFFFF"/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244" name="Freeform 1020"/>
              <p:cNvSpPr>
                <a:spLocks/>
              </p:cNvSpPr>
              <p:nvPr/>
            </p:nvSpPr>
            <p:spPr bwMode="auto">
              <a:xfrm>
                <a:off x="1587" y="3246"/>
                <a:ext cx="76" cy="39"/>
              </a:xfrm>
              <a:custGeom>
                <a:avLst/>
                <a:gdLst>
                  <a:gd name="T0" fmla="*/ 75 w 76"/>
                  <a:gd name="T1" fmla="*/ 30 h 39"/>
                  <a:gd name="T2" fmla="*/ 72 w 76"/>
                  <a:gd name="T3" fmla="*/ 0 h 39"/>
                  <a:gd name="T4" fmla="*/ 0 w 76"/>
                  <a:gd name="T5" fmla="*/ 7 h 39"/>
                  <a:gd name="T6" fmla="*/ 0 w 76"/>
                  <a:gd name="T7" fmla="*/ 38 h 39"/>
                  <a:gd name="T8" fmla="*/ 75 w 76"/>
                  <a:gd name="T9" fmla="*/ 3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39">
                    <a:moveTo>
                      <a:pt x="75" y="30"/>
                    </a:moveTo>
                    <a:lnTo>
                      <a:pt x="72" y="0"/>
                    </a:lnTo>
                    <a:lnTo>
                      <a:pt x="0" y="7"/>
                    </a:lnTo>
                    <a:lnTo>
                      <a:pt x="0" y="38"/>
                    </a:lnTo>
                    <a:lnTo>
                      <a:pt x="75" y="30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69804"/>
                      <a:invGamma/>
                    </a:srgbClr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245" name="Freeform 1021"/>
              <p:cNvSpPr>
                <a:spLocks/>
              </p:cNvSpPr>
              <p:nvPr/>
            </p:nvSpPr>
            <p:spPr bwMode="auto">
              <a:xfrm>
                <a:off x="1647" y="3467"/>
                <a:ext cx="31" cy="32"/>
              </a:xfrm>
              <a:custGeom>
                <a:avLst/>
                <a:gdLst>
                  <a:gd name="T0" fmla="*/ 15 w 31"/>
                  <a:gd name="T1" fmla="*/ 31 h 32"/>
                  <a:gd name="T2" fmla="*/ 25 w 31"/>
                  <a:gd name="T3" fmla="*/ 26 h 32"/>
                  <a:gd name="T4" fmla="*/ 30 w 31"/>
                  <a:gd name="T5" fmla="*/ 16 h 32"/>
                  <a:gd name="T6" fmla="*/ 26 w 31"/>
                  <a:gd name="T7" fmla="*/ 5 h 32"/>
                  <a:gd name="T8" fmla="*/ 15 w 31"/>
                  <a:gd name="T9" fmla="*/ 0 h 32"/>
                  <a:gd name="T10" fmla="*/ 5 w 31"/>
                  <a:gd name="T11" fmla="*/ 4 h 32"/>
                  <a:gd name="T12" fmla="*/ 0 w 31"/>
                  <a:gd name="T13" fmla="*/ 16 h 32"/>
                  <a:gd name="T14" fmla="*/ 4 w 31"/>
                  <a:gd name="T15" fmla="*/ 26 h 32"/>
                  <a:gd name="T16" fmla="*/ 15 w 31"/>
                  <a:gd name="T17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32">
                    <a:moveTo>
                      <a:pt x="15" y="31"/>
                    </a:moveTo>
                    <a:lnTo>
                      <a:pt x="25" y="26"/>
                    </a:lnTo>
                    <a:lnTo>
                      <a:pt x="30" y="16"/>
                    </a:lnTo>
                    <a:lnTo>
                      <a:pt x="26" y="5"/>
                    </a:lnTo>
                    <a:lnTo>
                      <a:pt x="15" y="0"/>
                    </a:lnTo>
                    <a:lnTo>
                      <a:pt x="5" y="4"/>
                    </a:lnTo>
                    <a:lnTo>
                      <a:pt x="0" y="16"/>
                    </a:lnTo>
                    <a:lnTo>
                      <a:pt x="4" y="26"/>
                    </a:lnTo>
                    <a:lnTo>
                      <a:pt x="15" y="31"/>
                    </a:lnTo>
                  </a:path>
                </a:pathLst>
              </a:custGeom>
              <a:solidFill>
                <a:schemeClr val="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246" name="Freeform 1022"/>
              <p:cNvSpPr>
                <a:spLocks/>
              </p:cNvSpPr>
              <p:nvPr/>
            </p:nvSpPr>
            <p:spPr bwMode="auto">
              <a:xfrm>
                <a:off x="1647" y="3394"/>
                <a:ext cx="31" cy="31"/>
              </a:xfrm>
              <a:custGeom>
                <a:avLst/>
                <a:gdLst>
                  <a:gd name="T0" fmla="*/ 15 w 31"/>
                  <a:gd name="T1" fmla="*/ 30 h 31"/>
                  <a:gd name="T2" fmla="*/ 25 w 31"/>
                  <a:gd name="T3" fmla="*/ 26 h 31"/>
                  <a:gd name="T4" fmla="*/ 30 w 31"/>
                  <a:gd name="T5" fmla="*/ 15 h 31"/>
                  <a:gd name="T6" fmla="*/ 26 w 31"/>
                  <a:gd name="T7" fmla="*/ 4 h 31"/>
                  <a:gd name="T8" fmla="*/ 15 w 31"/>
                  <a:gd name="T9" fmla="*/ 0 h 31"/>
                  <a:gd name="T10" fmla="*/ 5 w 31"/>
                  <a:gd name="T11" fmla="*/ 4 h 31"/>
                  <a:gd name="T12" fmla="*/ 0 w 31"/>
                  <a:gd name="T13" fmla="*/ 15 h 31"/>
                  <a:gd name="T14" fmla="*/ 4 w 31"/>
                  <a:gd name="T15" fmla="*/ 25 h 31"/>
                  <a:gd name="T16" fmla="*/ 15 w 31"/>
                  <a:gd name="T17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31">
                    <a:moveTo>
                      <a:pt x="15" y="30"/>
                    </a:moveTo>
                    <a:lnTo>
                      <a:pt x="25" y="26"/>
                    </a:lnTo>
                    <a:lnTo>
                      <a:pt x="30" y="15"/>
                    </a:lnTo>
                    <a:lnTo>
                      <a:pt x="26" y="4"/>
                    </a:lnTo>
                    <a:lnTo>
                      <a:pt x="15" y="0"/>
                    </a:lnTo>
                    <a:lnTo>
                      <a:pt x="5" y="4"/>
                    </a:lnTo>
                    <a:lnTo>
                      <a:pt x="0" y="15"/>
                    </a:lnTo>
                    <a:lnTo>
                      <a:pt x="4" y="25"/>
                    </a:lnTo>
                    <a:lnTo>
                      <a:pt x="15" y="30"/>
                    </a:lnTo>
                  </a:path>
                </a:pathLst>
              </a:custGeom>
              <a:solidFill>
                <a:schemeClr val="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247" name="Freeform 1023"/>
              <p:cNvSpPr>
                <a:spLocks/>
              </p:cNvSpPr>
              <p:nvPr/>
            </p:nvSpPr>
            <p:spPr bwMode="auto">
              <a:xfrm>
                <a:off x="1647" y="3320"/>
                <a:ext cx="31" cy="31"/>
              </a:xfrm>
              <a:custGeom>
                <a:avLst/>
                <a:gdLst>
                  <a:gd name="T0" fmla="*/ 15 w 31"/>
                  <a:gd name="T1" fmla="*/ 30 h 31"/>
                  <a:gd name="T2" fmla="*/ 25 w 31"/>
                  <a:gd name="T3" fmla="*/ 26 h 31"/>
                  <a:gd name="T4" fmla="*/ 30 w 31"/>
                  <a:gd name="T5" fmla="*/ 15 h 31"/>
                  <a:gd name="T6" fmla="*/ 26 w 31"/>
                  <a:gd name="T7" fmla="*/ 5 h 31"/>
                  <a:gd name="T8" fmla="*/ 15 w 31"/>
                  <a:gd name="T9" fmla="*/ 0 h 31"/>
                  <a:gd name="T10" fmla="*/ 5 w 31"/>
                  <a:gd name="T11" fmla="*/ 4 h 31"/>
                  <a:gd name="T12" fmla="*/ 0 w 31"/>
                  <a:gd name="T13" fmla="*/ 15 h 31"/>
                  <a:gd name="T14" fmla="*/ 4 w 31"/>
                  <a:gd name="T15" fmla="*/ 26 h 31"/>
                  <a:gd name="T16" fmla="*/ 15 w 31"/>
                  <a:gd name="T17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31">
                    <a:moveTo>
                      <a:pt x="15" y="30"/>
                    </a:moveTo>
                    <a:lnTo>
                      <a:pt x="25" y="26"/>
                    </a:lnTo>
                    <a:lnTo>
                      <a:pt x="30" y="15"/>
                    </a:lnTo>
                    <a:lnTo>
                      <a:pt x="26" y="5"/>
                    </a:lnTo>
                    <a:lnTo>
                      <a:pt x="15" y="0"/>
                    </a:lnTo>
                    <a:lnTo>
                      <a:pt x="5" y="4"/>
                    </a:lnTo>
                    <a:lnTo>
                      <a:pt x="0" y="15"/>
                    </a:lnTo>
                    <a:lnTo>
                      <a:pt x="4" y="26"/>
                    </a:lnTo>
                    <a:lnTo>
                      <a:pt x="15" y="30"/>
                    </a:lnTo>
                  </a:path>
                </a:pathLst>
              </a:custGeom>
              <a:solidFill>
                <a:schemeClr val="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248" name="Freeform 1024"/>
              <p:cNvSpPr>
                <a:spLocks/>
              </p:cNvSpPr>
              <p:nvPr/>
            </p:nvSpPr>
            <p:spPr bwMode="auto">
              <a:xfrm>
                <a:off x="1647" y="3246"/>
                <a:ext cx="31" cy="31"/>
              </a:xfrm>
              <a:custGeom>
                <a:avLst/>
                <a:gdLst>
                  <a:gd name="T0" fmla="*/ 15 w 31"/>
                  <a:gd name="T1" fmla="*/ 30 h 31"/>
                  <a:gd name="T2" fmla="*/ 25 w 31"/>
                  <a:gd name="T3" fmla="*/ 26 h 31"/>
                  <a:gd name="T4" fmla="*/ 30 w 31"/>
                  <a:gd name="T5" fmla="*/ 15 h 31"/>
                  <a:gd name="T6" fmla="*/ 26 w 31"/>
                  <a:gd name="T7" fmla="*/ 5 h 31"/>
                  <a:gd name="T8" fmla="*/ 15 w 31"/>
                  <a:gd name="T9" fmla="*/ 0 h 31"/>
                  <a:gd name="T10" fmla="*/ 5 w 31"/>
                  <a:gd name="T11" fmla="*/ 4 h 31"/>
                  <a:gd name="T12" fmla="*/ 0 w 31"/>
                  <a:gd name="T13" fmla="*/ 15 h 31"/>
                  <a:gd name="T14" fmla="*/ 4 w 31"/>
                  <a:gd name="T15" fmla="*/ 26 h 31"/>
                  <a:gd name="T16" fmla="*/ 15 w 31"/>
                  <a:gd name="T17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31">
                    <a:moveTo>
                      <a:pt x="15" y="30"/>
                    </a:moveTo>
                    <a:lnTo>
                      <a:pt x="25" y="26"/>
                    </a:lnTo>
                    <a:lnTo>
                      <a:pt x="30" y="15"/>
                    </a:lnTo>
                    <a:lnTo>
                      <a:pt x="26" y="5"/>
                    </a:lnTo>
                    <a:lnTo>
                      <a:pt x="15" y="0"/>
                    </a:lnTo>
                    <a:lnTo>
                      <a:pt x="5" y="4"/>
                    </a:lnTo>
                    <a:lnTo>
                      <a:pt x="0" y="15"/>
                    </a:lnTo>
                    <a:lnTo>
                      <a:pt x="4" y="26"/>
                    </a:lnTo>
                    <a:lnTo>
                      <a:pt x="15" y="30"/>
                    </a:lnTo>
                  </a:path>
                </a:pathLst>
              </a:custGeom>
              <a:solidFill>
                <a:schemeClr val="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249" name="Freeform 1025"/>
              <p:cNvSpPr>
                <a:spLocks/>
              </p:cNvSpPr>
              <p:nvPr/>
            </p:nvSpPr>
            <p:spPr bwMode="auto">
              <a:xfrm>
                <a:off x="1297" y="3502"/>
                <a:ext cx="31" cy="31"/>
              </a:xfrm>
              <a:custGeom>
                <a:avLst/>
                <a:gdLst>
                  <a:gd name="T0" fmla="*/ 15 w 31"/>
                  <a:gd name="T1" fmla="*/ 30 h 31"/>
                  <a:gd name="T2" fmla="*/ 25 w 31"/>
                  <a:gd name="T3" fmla="*/ 26 h 31"/>
                  <a:gd name="T4" fmla="*/ 30 w 31"/>
                  <a:gd name="T5" fmla="*/ 15 h 31"/>
                  <a:gd name="T6" fmla="*/ 26 w 31"/>
                  <a:gd name="T7" fmla="*/ 5 h 31"/>
                  <a:gd name="T8" fmla="*/ 15 w 31"/>
                  <a:gd name="T9" fmla="*/ 0 h 31"/>
                  <a:gd name="T10" fmla="*/ 5 w 31"/>
                  <a:gd name="T11" fmla="*/ 4 h 31"/>
                  <a:gd name="T12" fmla="*/ 0 w 31"/>
                  <a:gd name="T13" fmla="*/ 15 h 31"/>
                  <a:gd name="T14" fmla="*/ 4 w 31"/>
                  <a:gd name="T15" fmla="*/ 25 h 31"/>
                  <a:gd name="T16" fmla="*/ 15 w 31"/>
                  <a:gd name="T17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31">
                    <a:moveTo>
                      <a:pt x="15" y="30"/>
                    </a:moveTo>
                    <a:lnTo>
                      <a:pt x="25" y="26"/>
                    </a:lnTo>
                    <a:lnTo>
                      <a:pt x="30" y="15"/>
                    </a:lnTo>
                    <a:lnTo>
                      <a:pt x="26" y="5"/>
                    </a:lnTo>
                    <a:lnTo>
                      <a:pt x="15" y="0"/>
                    </a:lnTo>
                    <a:lnTo>
                      <a:pt x="5" y="4"/>
                    </a:lnTo>
                    <a:lnTo>
                      <a:pt x="0" y="15"/>
                    </a:lnTo>
                    <a:lnTo>
                      <a:pt x="4" y="25"/>
                    </a:lnTo>
                    <a:lnTo>
                      <a:pt x="15" y="30"/>
                    </a:lnTo>
                  </a:path>
                </a:pathLst>
              </a:custGeom>
              <a:solidFill>
                <a:schemeClr val="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250" name="Freeform 1026"/>
              <p:cNvSpPr>
                <a:spLocks/>
              </p:cNvSpPr>
              <p:nvPr/>
            </p:nvSpPr>
            <p:spPr bwMode="auto">
              <a:xfrm>
                <a:off x="1297" y="3428"/>
                <a:ext cx="31" cy="31"/>
              </a:xfrm>
              <a:custGeom>
                <a:avLst/>
                <a:gdLst>
                  <a:gd name="T0" fmla="*/ 15 w 31"/>
                  <a:gd name="T1" fmla="*/ 30 h 31"/>
                  <a:gd name="T2" fmla="*/ 25 w 31"/>
                  <a:gd name="T3" fmla="*/ 26 h 31"/>
                  <a:gd name="T4" fmla="*/ 30 w 31"/>
                  <a:gd name="T5" fmla="*/ 15 h 31"/>
                  <a:gd name="T6" fmla="*/ 26 w 31"/>
                  <a:gd name="T7" fmla="*/ 5 h 31"/>
                  <a:gd name="T8" fmla="*/ 15 w 31"/>
                  <a:gd name="T9" fmla="*/ 0 h 31"/>
                  <a:gd name="T10" fmla="*/ 5 w 31"/>
                  <a:gd name="T11" fmla="*/ 4 h 31"/>
                  <a:gd name="T12" fmla="*/ 0 w 31"/>
                  <a:gd name="T13" fmla="*/ 15 h 31"/>
                  <a:gd name="T14" fmla="*/ 4 w 31"/>
                  <a:gd name="T15" fmla="*/ 26 h 31"/>
                  <a:gd name="T16" fmla="*/ 15 w 31"/>
                  <a:gd name="T17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31">
                    <a:moveTo>
                      <a:pt x="15" y="30"/>
                    </a:moveTo>
                    <a:lnTo>
                      <a:pt x="25" y="26"/>
                    </a:lnTo>
                    <a:lnTo>
                      <a:pt x="30" y="15"/>
                    </a:lnTo>
                    <a:lnTo>
                      <a:pt x="26" y="5"/>
                    </a:lnTo>
                    <a:lnTo>
                      <a:pt x="15" y="0"/>
                    </a:lnTo>
                    <a:lnTo>
                      <a:pt x="5" y="4"/>
                    </a:lnTo>
                    <a:lnTo>
                      <a:pt x="0" y="15"/>
                    </a:lnTo>
                    <a:lnTo>
                      <a:pt x="4" y="26"/>
                    </a:lnTo>
                    <a:lnTo>
                      <a:pt x="15" y="30"/>
                    </a:lnTo>
                  </a:path>
                </a:pathLst>
              </a:custGeom>
              <a:solidFill>
                <a:schemeClr val="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251" name="Freeform 1027"/>
              <p:cNvSpPr>
                <a:spLocks/>
              </p:cNvSpPr>
              <p:nvPr/>
            </p:nvSpPr>
            <p:spPr bwMode="auto">
              <a:xfrm>
                <a:off x="1297" y="3354"/>
                <a:ext cx="31" cy="32"/>
              </a:xfrm>
              <a:custGeom>
                <a:avLst/>
                <a:gdLst>
                  <a:gd name="T0" fmla="*/ 15 w 31"/>
                  <a:gd name="T1" fmla="*/ 31 h 32"/>
                  <a:gd name="T2" fmla="*/ 25 w 31"/>
                  <a:gd name="T3" fmla="*/ 26 h 32"/>
                  <a:gd name="T4" fmla="*/ 30 w 31"/>
                  <a:gd name="T5" fmla="*/ 15 h 32"/>
                  <a:gd name="T6" fmla="*/ 26 w 31"/>
                  <a:gd name="T7" fmla="*/ 5 h 32"/>
                  <a:gd name="T8" fmla="*/ 15 w 31"/>
                  <a:gd name="T9" fmla="*/ 0 h 32"/>
                  <a:gd name="T10" fmla="*/ 5 w 31"/>
                  <a:gd name="T11" fmla="*/ 4 h 32"/>
                  <a:gd name="T12" fmla="*/ 0 w 31"/>
                  <a:gd name="T13" fmla="*/ 15 h 32"/>
                  <a:gd name="T14" fmla="*/ 4 w 31"/>
                  <a:gd name="T15" fmla="*/ 26 h 32"/>
                  <a:gd name="T16" fmla="*/ 15 w 31"/>
                  <a:gd name="T17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32">
                    <a:moveTo>
                      <a:pt x="15" y="31"/>
                    </a:moveTo>
                    <a:lnTo>
                      <a:pt x="25" y="26"/>
                    </a:lnTo>
                    <a:lnTo>
                      <a:pt x="30" y="15"/>
                    </a:lnTo>
                    <a:lnTo>
                      <a:pt x="26" y="5"/>
                    </a:lnTo>
                    <a:lnTo>
                      <a:pt x="15" y="0"/>
                    </a:lnTo>
                    <a:lnTo>
                      <a:pt x="5" y="4"/>
                    </a:lnTo>
                    <a:lnTo>
                      <a:pt x="0" y="15"/>
                    </a:lnTo>
                    <a:lnTo>
                      <a:pt x="4" y="26"/>
                    </a:lnTo>
                    <a:lnTo>
                      <a:pt x="15" y="31"/>
                    </a:lnTo>
                  </a:path>
                </a:pathLst>
              </a:custGeom>
              <a:solidFill>
                <a:schemeClr val="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252" name="Freeform 1028"/>
              <p:cNvSpPr>
                <a:spLocks/>
              </p:cNvSpPr>
              <p:nvPr/>
            </p:nvSpPr>
            <p:spPr bwMode="auto">
              <a:xfrm>
                <a:off x="1297" y="3281"/>
                <a:ext cx="31" cy="31"/>
              </a:xfrm>
              <a:custGeom>
                <a:avLst/>
                <a:gdLst>
                  <a:gd name="T0" fmla="*/ 15 w 31"/>
                  <a:gd name="T1" fmla="*/ 30 h 31"/>
                  <a:gd name="T2" fmla="*/ 25 w 31"/>
                  <a:gd name="T3" fmla="*/ 26 h 31"/>
                  <a:gd name="T4" fmla="*/ 30 w 31"/>
                  <a:gd name="T5" fmla="*/ 15 h 31"/>
                  <a:gd name="T6" fmla="*/ 26 w 31"/>
                  <a:gd name="T7" fmla="*/ 4 h 31"/>
                  <a:gd name="T8" fmla="*/ 15 w 31"/>
                  <a:gd name="T9" fmla="*/ 0 h 31"/>
                  <a:gd name="T10" fmla="*/ 5 w 31"/>
                  <a:gd name="T11" fmla="*/ 4 h 31"/>
                  <a:gd name="T12" fmla="*/ 0 w 31"/>
                  <a:gd name="T13" fmla="*/ 15 h 31"/>
                  <a:gd name="T14" fmla="*/ 4 w 31"/>
                  <a:gd name="T15" fmla="*/ 25 h 31"/>
                  <a:gd name="T16" fmla="*/ 15 w 31"/>
                  <a:gd name="T17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31">
                    <a:moveTo>
                      <a:pt x="15" y="30"/>
                    </a:moveTo>
                    <a:lnTo>
                      <a:pt x="25" y="26"/>
                    </a:lnTo>
                    <a:lnTo>
                      <a:pt x="30" y="15"/>
                    </a:lnTo>
                    <a:lnTo>
                      <a:pt x="26" y="4"/>
                    </a:lnTo>
                    <a:lnTo>
                      <a:pt x="15" y="0"/>
                    </a:lnTo>
                    <a:lnTo>
                      <a:pt x="5" y="4"/>
                    </a:lnTo>
                    <a:lnTo>
                      <a:pt x="0" y="15"/>
                    </a:lnTo>
                    <a:lnTo>
                      <a:pt x="4" y="25"/>
                    </a:lnTo>
                    <a:lnTo>
                      <a:pt x="15" y="30"/>
                    </a:lnTo>
                  </a:path>
                </a:pathLst>
              </a:custGeom>
              <a:solidFill>
                <a:schemeClr val="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253" name="Freeform 1029"/>
              <p:cNvSpPr>
                <a:spLocks/>
              </p:cNvSpPr>
              <p:nvPr/>
            </p:nvSpPr>
            <p:spPr bwMode="auto">
              <a:xfrm>
                <a:off x="1601" y="3020"/>
                <a:ext cx="557" cy="580"/>
              </a:xfrm>
              <a:custGeom>
                <a:avLst/>
                <a:gdLst>
                  <a:gd name="T0" fmla="*/ 187 w 557"/>
                  <a:gd name="T1" fmla="*/ 554 h 580"/>
                  <a:gd name="T2" fmla="*/ 187 w 557"/>
                  <a:gd name="T3" fmla="*/ 501 h 580"/>
                  <a:gd name="T4" fmla="*/ 168 w 557"/>
                  <a:gd name="T5" fmla="*/ 487 h 580"/>
                  <a:gd name="T6" fmla="*/ 187 w 557"/>
                  <a:gd name="T7" fmla="*/ 476 h 580"/>
                  <a:gd name="T8" fmla="*/ 152 w 557"/>
                  <a:gd name="T9" fmla="*/ 454 h 580"/>
                  <a:gd name="T10" fmla="*/ 152 w 557"/>
                  <a:gd name="T11" fmla="*/ 450 h 580"/>
                  <a:gd name="T12" fmla="*/ 187 w 557"/>
                  <a:gd name="T13" fmla="*/ 429 h 580"/>
                  <a:gd name="T14" fmla="*/ 152 w 557"/>
                  <a:gd name="T15" fmla="*/ 407 h 580"/>
                  <a:gd name="T16" fmla="*/ 152 w 557"/>
                  <a:gd name="T17" fmla="*/ 403 h 580"/>
                  <a:gd name="T18" fmla="*/ 187 w 557"/>
                  <a:gd name="T19" fmla="*/ 381 h 580"/>
                  <a:gd name="T20" fmla="*/ 152 w 557"/>
                  <a:gd name="T21" fmla="*/ 359 h 580"/>
                  <a:gd name="T22" fmla="*/ 152 w 557"/>
                  <a:gd name="T23" fmla="*/ 355 h 580"/>
                  <a:gd name="T24" fmla="*/ 187 w 557"/>
                  <a:gd name="T25" fmla="*/ 334 h 580"/>
                  <a:gd name="T26" fmla="*/ 152 w 557"/>
                  <a:gd name="T27" fmla="*/ 312 h 580"/>
                  <a:gd name="T28" fmla="*/ 152 w 557"/>
                  <a:gd name="T29" fmla="*/ 308 h 580"/>
                  <a:gd name="T30" fmla="*/ 187 w 557"/>
                  <a:gd name="T31" fmla="*/ 287 h 580"/>
                  <a:gd name="T32" fmla="*/ 152 w 557"/>
                  <a:gd name="T33" fmla="*/ 265 h 580"/>
                  <a:gd name="T34" fmla="*/ 152 w 557"/>
                  <a:gd name="T35" fmla="*/ 157 h 580"/>
                  <a:gd name="T36" fmla="*/ 126 w 557"/>
                  <a:gd name="T37" fmla="*/ 98 h 580"/>
                  <a:gd name="T38" fmla="*/ 126 w 557"/>
                  <a:gd name="T39" fmla="*/ 69 h 580"/>
                  <a:gd name="T40" fmla="*/ 112 w 557"/>
                  <a:gd name="T41" fmla="*/ 55 h 580"/>
                  <a:gd name="T42" fmla="*/ 58 w 557"/>
                  <a:gd name="T43" fmla="*/ 55 h 580"/>
                  <a:gd name="T44" fmla="*/ 12 w 557"/>
                  <a:gd name="T45" fmla="*/ 104 h 580"/>
                  <a:gd name="T46" fmla="*/ 0 w 557"/>
                  <a:gd name="T47" fmla="*/ 104 h 580"/>
                  <a:gd name="T48" fmla="*/ 0 w 557"/>
                  <a:gd name="T49" fmla="*/ 1 h 580"/>
                  <a:gd name="T50" fmla="*/ 173 w 557"/>
                  <a:gd name="T51" fmla="*/ 0 h 580"/>
                  <a:gd name="T52" fmla="*/ 173 w 557"/>
                  <a:gd name="T53" fmla="*/ 59 h 580"/>
                  <a:gd name="T54" fmla="*/ 183 w 557"/>
                  <a:gd name="T55" fmla="*/ 92 h 580"/>
                  <a:gd name="T56" fmla="*/ 194 w 557"/>
                  <a:gd name="T57" fmla="*/ 98 h 580"/>
                  <a:gd name="T58" fmla="*/ 518 w 557"/>
                  <a:gd name="T59" fmla="*/ 107 h 580"/>
                  <a:gd name="T60" fmla="*/ 556 w 557"/>
                  <a:gd name="T61" fmla="*/ 141 h 580"/>
                  <a:gd name="T62" fmla="*/ 556 w 557"/>
                  <a:gd name="T63" fmla="*/ 179 h 580"/>
                  <a:gd name="T64" fmla="*/ 512 w 557"/>
                  <a:gd name="T65" fmla="*/ 179 h 580"/>
                  <a:gd name="T66" fmla="*/ 512 w 557"/>
                  <a:gd name="T67" fmla="*/ 229 h 580"/>
                  <a:gd name="T68" fmla="*/ 556 w 557"/>
                  <a:gd name="T69" fmla="*/ 229 h 580"/>
                  <a:gd name="T70" fmla="*/ 556 w 557"/>
                  <a:gd name="T71" fmla="*/ 310 h 580"/>
                  <a:gd name="T72" fmla="*/ 512 w 557"/>
                  <a:gd name="T73" fmla="*/ 310 h 580"/>
                  <a:gd name="T74" fmla="*/ 490 w 557"/>
                  <a:gd name="T75" fmla="*/ 264 h 580"/>
                  <a:gd name="T76" fmla="*/ 449 w 557"/>
                  <a:gd name="T77" fmla="*/ 264 h 580"/>
                  <a:gd name="T78" fmla="*/ 449 w 557"/>
                  <a:gd name="T79" fmla="*/ 370 h 580"/>
                  <a:gd name="T80" fmla="*/ 390 w 557"/>
                  <a:gd name="T81" fmla="*/ 370 h 580"/>
                  <a:gd name="T82" fmla="*/ 390 w 557"/>
                  <a:gd name="T83" fmla="*/ 207 h 580"/>
                  <a:gd name="T84" fmla="*/ 274 w 557"/>
                  <a:gd name="T85" fmla="*/ 207 h 580"/>
                  <a:gd name="T86" fmla="*/ 274 w 557"/>
                  <a:gd name="T87" fmla="*/ 188 h 580"/>
                  <a:gd name="T88" fmla="*/ 262 w 557"/>
                  <a:gd name="T89" fmla="*/ 188 h 580"/>
                  <a:gd name="T90" fmla="*/ 245 w 557"/>
                  <a:gd name="T91" fmla="*/ 204 h 580"/>
                  <a:gd name="T92" fmla="*/ 245 w 557"/>
                  <a:gd name="T93" fmla="*/ 579 h 580"/>
                  <a:gd name="T94" fmla="*/ 163 w 557"/>
                  <a:gd name="T95" fmla="*/ 579 h 580"/>
                  <a:gd name="T96" fmla="*/ 187 w 557"/>
                  <a:gd name="T97" fmla="*/ 554 h 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57" h="580">
                    <a:moveTo>
                      <a:pt x="187" y="554"/>
                    </a:moveTo>
                    <a:lnTo>
                      <a:pt x="187" y="501"/>
                    </a:lnTo>
                    <a:lnTo>
                      <a:pt x="168" y="487"/>
                    </a:lnTo>
                    <a:lnTo>
                      <a:pt x="187" y="476"/>
                    </a:lnTo>
                    <a:lnTo>
                      <a:pt x="152" y="454"/>
                    </a:lnTo>
                    <a:lnTo>
                      <a:pt x="152" y="450"/>
                    </a:lnTo>
                    <a:lnTo>
                      <a:pt x="187" y="429"/>
                    </a:lnTo>
                    <a:lnTo>
                      <a:pt x="152" y="407"/>
                    </a:lnTo>
                    <a:lnTo>
                      <a:pt x="152" y="403"/>
                    </a:lnTo>
                    <a:lnTo>
                      <a:pt x="187" y="381"/>
                    </a:lnTo>
                    <a:lnTo>
                      <a:pt x="152" y="359"/>
                    </a:lnTo>
                    <a:lnTo>
                      <a:pt x="152" y="355"/>
                    </a:lnTo>
                    <a:lnTo>
                      <a:pt x="187" y="334"/>
                    </a:lnTo>
                    <a:lnTo>
                      <a:pt x="152" y="312"/>
                    </a:lnTo>
                    <a:lnTo>
                      <a:pt x="152" y="308"/>
                    </a:lnTo>
                    <a:lnTo>
                      <a:pt x="187" y="287"/>
                    </a:lnTo>
                    <a:lnTo>
                      <a:pt x="152" y="265"/>
                    </a:lnTo>
                    <a:lnTo>
                      <a:pt x="152" y="157"/>
                    </a:lnTo>
                    <a:lnTo>
                      <a:pt x="126" y="98"/>
                    </a:lnTo>
                    <a:lnTo>
                      <a:pt x="126" y="69"/>
                    </a:lnTo>
                    <a:lnTo>
                      <a:pt x="112" y="55"/>
                    </a:lnTo>
                    <a:lnTo>
                      <a:pt x="58" y="55"/>
                    </a:lnTo>
                    <a:lnTo>
                      <a:pt x="12" y="104"/>
                    </a:lnTo>
                    <a:lnTo>
                      <a:pt x="0" y="104"/>
                    </a:lnTo>
                    <a:lnTo>
                      <a:pt x="0" y="1"/>
                    </a:lnTo>
                    <a:lnTo>
                      <a:pt x="173" y="0"/>
                    </a:lnTo>
                    <a:lnTo>
                      <a:pt x="173" y="59"/>
                    </a:lnTo>
                    <a:lnTo>
                      <a:pt x="183" y="92"/>
                    </a:lnTo>
                    <a:lnTo>
                      <a:pt x="194" y="98"/>
                    </a:lnTo>
                    <a:lnTo>
                      <a:pt x="518" y="107"/>
                    </a:lnTo>
                    <a:lnTo>
                      <a:pt x="556" y="141"/>
                    </a:lnTo>
                    <a:lnTo>
                      <a:pt x="556" y="179"/>
                    </a:lnTo>
                    <a:lnTo>
                      <a:pt x="512" y="179"/>
                    </a:lnTo>
                    <a:lnTo>
                      <a:pt x="512" y="229"/>
                    </a:lnTo>
                    <a:lnTo>
                      <a:pt x="556" y="229"/>
                    </a:lnTo>
                    <a:lnTo>
                      <a:pt x="556" y="310"/>
                    </a:lnTo>
                    <a:lnTo>
                      <a:pt x="512" y="310"/>
                    </a:lnTo>
                    <a:lnTo>
                      <a:pt x="490" y="264"/>
                    </a:lnTo>
                    <a:lnTo>
                      <a:pt x="449" y="264"/>
                    </a:lnTo>
                    <a:lnTo>
                      <a:pt x="449" y="370"/>
                    </a:lnTo>
                    <a:lnTo>
                      <a:pt x="390" y="370"/>
                    </a:lnTo>
                    <a:lnTo>
                      <a:pt x="390" y="207"/>
                    </a:lnTo>
                    <a:lnTo>
                      <a:pt x="274" y="207"/>
                    </a:lnTo>
                    <a:lnTo>
                      <a:pt x="274" y="188"/>
                    </a:lnTo>
                    <a:lnTo>
                      <a:pt x="262" y="188"/>
                    </a:lnTo>
                    <a:lnTo>
                      <a:pt x="245" y="204"/>
                    </a:lnTo>
                    <a:lnTo>
                      <a:pt x="245" y="579"/>
                    </a:lnTo>
                    <a:lnTo>
                      <a:pt x="163" y="579"/>
                    </a:lnTo>
                    <a:lnTo>
                      <a:pt x="187" y="554"/>
                    </a:lnTo>
                  </a:path>
                </a:pathLst>
              </a:custGeom>
              <a:solidFill>
                <a:srgbClr val="CBCBCB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254" name="Freeform 1030"/>
              <p:cNvSpPr>
                <a:spLocks/>
              </p:cNvSpPr>
              <p:nvPr/>
            </p:nvSpPr>
            <p:spPr bwMode="auto">
              <a:xfrm>
                <a:off x="921" y="3301"/>
                <a:ext cx="201" cy="298"/>
              </a:xfrm>
              <a:custGeom>
                <a:avLst/>
                <a:gdLst>
                  <a:gd name="T0" fmla="*/ 198 w 201"/>
                  <a:gd name="T1" fmla="*/ 297 h 298"/>
                  <a:gd name="T2" fmla="*/ 168 w 201"/>
                  <a:gd name="T3" fmla="*/ 296 h 298"/>
                  <a:gd name="T4" fmla="*/ 62 w 201"/>
                  <a:gd name="T5" fmla="*/ 153 h 298"/>
                  <a:gd name="T6" fmla="*/ 42 w 201"/>
                  <a:gd name="T7" fmla="*/ 153 h 298"/>
                  <a:gd name="T8" fmla="*/ 0 w 201"/>
                  <a:gd name="T9" fmla="*/ 114 h 298"/>
                  <a:gd name="T10" fmla="*/ 0 w 201"/>
                  <a:gd name="T11" fmla="*/ 91 h 298"/>
                  <a:gd name="T12" fmla="*/ 60 w 201"/>
                  <a:gd name="T13" fmla="*/ 89 h 298"/>
                  <a:gd name="T14" fmla="*/ 60 w 201"/>
                  <a:gd name="T15" fmla="*/ 1 h 298"/>
                  <a:gd name="T16" fmla="*/ 158 w 201"/>
                  <a:gd name="T17" fmla="*/ 0 h 298"/>
                  <a:gd name="T18" fmla="*/ 158 w 201"/>
                  <a:gd name="T19" fmla="*/ 174 h 298"/>
                  <a:gd name="T20" fmla="*/ 200 w 201"/>
                  <a:gd name="T21" fmla="*/ 238 h 298"/>
                  <a:gd name="T22" fmla="*/ 198 w 201"/>
                  <a:gd name="T23" fmla="*/ 297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1" h="298">
                    <a:moveTo>
                      <a:pt x="198" y="297"/>
                    </a:moveTo>
                    <a:lnTo>
                      <a:pt x="168" y="296"/>
                    </a:lnTo>
                    <a:lnTo>
                      <a:pt x="62" y="153"/>
                    </a:lnTo>
                    <a:lnTo>
                      <a:pt x="42" y="153"/>
                    </a:lnTo>
                    <a:lnTo>
                      <a:pt x="0" y="114"/>
                    </a:lnTo>
                    <a:lnTo>
                      <a:pt x="0" y="91"/>
                    </a:lnTo>
                    <a:lnTo>
                      <a:pt x="60" y="89"/>
                    </a:lnTo>
                    <a:lnTo>
                      <a:pt x="60" y="1"/>
                    </a:lnTo>
                    <a:lnTo>
                      <a:pt x="158" y="0"/>
                    </a:lnTo>
                    <a:lnTo>
                      <a:pt x="158" y="174"/>
                    </a:lnTo>
                    <a:lnTo>
                      <a:pt x="200" y="238"/>
                    </a:lnTo>
                    <a:lnTo>
                      <a:pt x="198" y="297"/>
                    </a:lnTo>
                  </a:path>
                </a:pathLst>
              </a:custGeom>
              <a:solidFill>
                <a:srgbClr val="777777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255" name="Freeform 1031"/>
              <p:cNvSpPr>
                <a:spLocks/>
              </p:cNvSpPr>
              <p:nvPr/>
            </p:nvSpPr>
            <p:spPr bwMode="auto">
              <a:xfrm>
                <a:off x="1850" y="3300"/>
                <a:ext cx="201" cy="298"/>
              </a:xfrm>
              <a:custGeom>
                <a:avLst/>
                <a:gdLst>
                  <a:gd name="T0" fmla="*/ 2 w 201"/>
                  <a:gd name="T1" fmla="*/ 297 h 298"/>
                  <a:gd name="T2" fmla="*/ 32 w 201"/>
                  <a:gd name="T3" fmla="*/ 296 h 298"/>
                  <a:gd name="T4" fmla="*/ 138 w 201"/>
                  <a:gd name="T5" fmla="*/ 153 h 298"/>
                  <a:gd name="T6" fmla="*/ 158 w 201"/>
                  <a:gd name="T7" fmla="*/ 153 h 298"/>
                  <a:gd name="T8" fmla="*/ 200 w 201"/>
                  <a:gd name="T9" fmla="*/ 114 h 298"/>
                  <a:gd name="T10" fmla="*/ 200 w 201"/>
                  <a:gd name="T11" fmla="*/ 91 h 298"/>
                  <a:gd name="T12" fmla="*/ 140 w 201"/>
                  <a:gd name="T13" fmla="*/ 89 h 298"/>
                  <a:gd name="T14" fmla="*/ 140 w 201"/>
                  <a:gd name="T15" fmla="*/ 1 h 298"/>
                  <a:gd name="T16" fmla="*/ 42 w 201"/>
                  <a:gd name="T17" fmla="*/ 0 h 298"/>
                  <a:gd name="T18" fmla="*/ 42 w 201"/>
                  <a:gd name="T19" fmla="*/ 174 h 298"/>
                  <a:gd name="T20" fmla="*/ 0 w 201"/>
                  <a:gd name="T21" fmla="*/ 238 h 298"/>
                  <a:gd name="T22" fmla="*/ 2 w 201"/>
                  <a:gd name="T23" fmla="*/ 297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1" h="298">
                    <a:moveTo>
                      <a:pt x="2" y="297"/>
                    </a:moveTo>
                    <a:lnTo>
                      <a:pt x="32" y="296"/>
                    </a:lnTo>
                    <a:lnTo>
                      <a:pt x="138" y="153"/>
                    </a:lnTo>
                    <a:lnTo>
                      <a:pt x="158" y="153"/>
                    </a:lnTo>
                    <a:lnTo>
                      <a:pt x="200" y="114"/>
                    </a:lnTo>
                    <a:lnTo>
                      <a:pt x="200" y="91"/>
                    </a:lnTo>
                    <a:lnTo>
                      <a:pt x="140" y="89"/>
                    </a:lnTo>
                    <a:lnTo>
                      <a:pt x="140" y="1"/>
                    </a:lnTo>
                    <a:lnTo>
                      <a:pt x="42" y="0"/>
                    </a:lnTo>
                    <a:lnTo>
                      <a:pt x="42" y="174"/>
                    </a:lnTo>
                    <a:lnTo>
                      <a:pt x="0" y="238"/>
                    </a:lnTo>
                    <a:lnTo>
                      <a:pt x="2" y="297"/>
                    </a:lnTo>
                  </a:path>
                </a:pathLst>
              </a:custGeom>
              <a:solidFill>
                <a:srgbClr val="777777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256" name="Rectangle 1032"/>
              <p:cNvSpPr>
                <a:spLocks noChangeArrowheads="1"/>
              </p:cNvSpPr>
              <p:nvPr/>
            </p:nvSpPr>
            <p:spPr bwMode="auto">
              <a:xfrm>
                <a:off x="469" y="3125"/>
                <a:ext cx="29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defTabSz="76200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800">
                    <a:solidFill>
                      <a:srgbClr val="000000"/>
                    </a:solidFill>
                  </a:rPr>
                  <a:t>P1</a:t>
                </a:r>
              </a:p>
            </p:txBody>
          </p:sp>
          <p:sp>
            <p:nvSpPr>
              <p:cNvPr id="309257" name="Rectangle 1033"/>
              <p:cNvSpPr>
                <a:spLocks noChangeArrowheads="1"/>
              </p:cNvSpPr>
              <p:nvPr/>
            </p:nvSpPr>
            <p:spPr bwMode="auto">
              <a:xfrm>
                <a:off x="2202" y="3125"/>
                <a:ext cx="29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defTabSz="76200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800">
                    <a:solidFill>
                      <a:srgbClr val="000000"/>
                    </a:solidFill>
                  </a:rPr>
                  <a:t>P2</a:t>
                </a:r>
              </a:p>
            </p:txBody>
          </p:sp>
          <p:sp>
            <p:nvSpPr>
              <p:cNvPr id="309258" name="AutoShape 1034"/>
              <p:cNvSpPr>
                <a:spLocks noChangeArrowheads="1"/>
              </p:cNvSpPr>
              <p:nvPr/>
            </p:nvSpPr>
            <p:spPr bwMode="auto">
              <a:xfrm>
                <a:off x="337" y="2788"/>
                <a:ext cx="559" cy="267"/>
              </a:xfrm>
              <a:prstGeom prst="rightArrow">
                <a:avLst>
                  <a:gd name="adj1" fmla="val 50000"/>
                  <a:gd name="adj2" fmla="val 104691"/>
                </a:avLst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9259" name="AutoShape 1035"/>
              <p:cNvSpPr>
                <a:spLocks noChangeArrowheads="1"/>
              </p:cNvSpPr>
              <p:nvPr/>
            </p:nvSpPr>
            <p:spPr bwMode="auto">
              <a:xfrm>
                <a:off x="2093" y="2792"/>
                <a:ext cx="559" cy="267"/>
              </a:xfrm>
              <a:prstGeom prst="rightArrow">
                <a:avLst>
                  <a:gd name="adj1" fmla="val 50000"/>
                  <a:gd name="adj2" fmla="val 104691"/>
                </a:avLst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9260" name="AutoShape 1036"/>
              <p:cNvSpPr>
                <a:spLocks noChangeArrowheads="1"/>
              </p:cNvSpPr>
              <p:nvPr/>
            </p:nvSpPr>
            <p:spPr bwMode="auto">
              <a:xfrm>
                <a:off x="1101" y="2542"/>
                <a:ext cx="68" cy="68"/>
              </a:xfrm>
              <a:prstGeom prst="upArrow">
                <a:avLst>
                  <a:gd name="adj1" fmla="val 50000"/>
                  <a:gd name="adj2" fmla="val 49995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9261" name="AutoShape 1037"/>
              <p:cNvSpPr>
                <a:spLocks noChangeArrowheads="1"/>
              </p:cNvSpPr>
              <p:nvPr/>
            </p:nvSpPr>
            <p:spPr bwMode="auto">
              <a:xfrm>
                <a:off x="1202" y="2543"/>
                <a:ext cx="68" cy="68"/>
              </a:xfrm>
              <a:prstGeom prst="upArrow">
                <a:avLst>
                  <a:gd name="adj1" fmla="val 50000"/>
                  <a:gd name="adj2" fmla="val 49995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9262" name="AutoShape 1038"/>
              <p:cNvSpPr>
                <a:spLocks noChangeArrowheads="1"/>
              </p:cNvSpPr>
              <p:nvPr/>
            </p:nvSpPr>
            <p:spPr bwMode="auto">
              <a:xfrm>
                <a:off x="1703" y="2541"/>
                <a:ext cx="68" cy="68"/>
              </a:xfrm>
              <a:prstGeom prst="upArrow">
                <a:avLst>
                  <a:gd name="adj1" fmla="val 50000"/>
                  <a:gd name="adj2" fmla="val 49995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9263" name="AutoShape 1039"/>
              <p:cNvSpPr>
                <a:spLocks noChangeArrowheads="1"/>
              </p:cNvSpPr>
              <p:nvPr/>
            </p:nvSpPr>
            <p:spPr bwMode="auto">
              <a:xfrm>
                <a:off x="1807" y="2543"/>
                <a:ext cx="68" cy="68"/>
              </a:xfrm>
              <a:prstGeom prst="upArrow">
                <a:avLst>
                  <a:gd name="adj1" fmla="val 50000"/>
                  <a:gd name="adj2" fmla="val 49995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grpSp>
            <p:nvGrpSpPr>
              <p:cNvPr id="309264" name="Group 1040"/>
              <p:cNvGrpSpPr>
                <a:grpSpLocks/>
              </p:cNvGrpSpPr>
              <p:nvPr/>
            </p:nvGrpSpPr>
            <p:grpSpPr bwMode="auto">
              <a:xfrm>
                <a:off x="1808" y="2191"/>
                <a:ext cx="435" cy="667"/>
                <a:chOff x="1808" y="2191"/>
                <a:chExt cx="435" cy="667"/>
              </a:xfrm>
            </p:grpSpPr>
            <p:sp>
              <p:nvSpPr>
                <p:cNvPr id="309265" name="Line 1041"/>
                <p:cNvSpPr>
                  <a:spLocks noChangeShapeType="1"/>
                </p:cNvSpPr>
                <p:nvPr/>
              </p:nvSpPr>
              <p:spPr bwMode="auto">
                <a:xfrm flipH="1">
                  <a:off x="1852" y="2191"/>
                  <a:ext cx="391" cy="621"/>
                </a:xfrm>
                <a:prstGeom prst="line">
                  <a:avLst/>
                </a:prstGeom>
                <a:noFill/>
                <a:ln w="12700">
                  <a:solidFill>
                    <a:schemeClr val="folHlink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9266" name="Oval 1042"/>
                <p:cNvSpPr>
                  <a:spLocks noChangeArrowheads="1"/>
                </p:cNvSpPr>
                <p:nvPr/>
              </p:nvSpPr>
              <p:spPr bwMode="auto">
                <a:xfrm>
                  <a:off x="1808" y="2804"/>
                  <a:ext cx="54" cy="54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309267" name="Group 1043"/>
              <p:cNvGrpSpPr>
                <a:grpSpLocks/>
              </p:cNvGrpSpPr>
              <p:nvPr/>
            </p:nvGrpSpPr>
            <p:grpSpPr bwMode="auto">
              <a:xfrm>
                <a:off x="1297" y="2696"/>
                <a:ext cx="395" cy="833"/>
                <a:chOff x="1297" y="2696"/>
                <a:chExt cx="395" cy="833"/>
              </a:xfrm>
            </p:grpSpPr>
            <p:sp>
              <p:nvSpPr>
                <p:cNvPr id="309268" name="Freeform 1044"/>
                <p:cNvSpPr>
                  <a:spLocks/>
                </p:cNvSpPr>
                <p:nvPr/>
              </p:nvSpPr>
              <p:spPr bwMode="auto">
                <a:xfrm>
                  <a:off x="1453" y="3342"/>
                  <a:ext cx="66" cy="187"/>
                </a:xfrm>
                <a:custGeom>
                  <a:avLst/>
                  <a:gdLst>
                    <a:gd name="T0" fmla="*/ 65 w 66"/>
                    <a:gd name="T1" fmla="*/ 186 h 187"/>
                    <a:gd name="T2" fmla="*/ 65 w 66"/>
                    <a:gd name="T3" fmla="*/ 0 h 187"/>
                    <a:gd name="T4" fmla="*/ 0 w 66"/>
                    <a:gd name="T5" fmla="*/ 0 h 187"/>
                    <a:gd name="T6" fmla="*/ 0 w 66"/>
                    <a:gd name="T7" fmla="*/ 186 h 187"/>
                    <a:gd name="T8" fmla="*/ 65 w 66"/>
                    <a:gd name="T9" fmla="*/ 186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6" h="187">
                      <a:moveTo>
                        <a:pt x="65" y="186"/>
                      </a:moveTo>
                      <a:lnTo>
                        <a:pt x="65" y="0"/>
                      </a:lnTo>
                      <a:lnTo>
                        <a:pt x="0" y="0"/>
                      </a:lnTo>
                      <a:lnTo>
                        <a:pt x="0" y="186"/>
                      </a:lnTo>
                      <a:lnTo>
                        <a:pt x="65" y="186"/>
                      </a:lnTo>
                    </a:path>
                  </a:pathLst>
                </a:custGeom>
                <a:gradFill rotWithShape="0">
                  <a:gsLst>
                    <a:gs pos="0">
                      <a:srgbClr val="FFCC66">
                        <a:gamma/>
                        <a:shade val="89804"/>
                        <a:invGamma/>
                      </a:srgbClr>
                    </a:gs>
                    <a:gs pos="50000">
                      <a:srgbClr val="FFCC66"/>
                    </a:gs>
                    <a:gs pos="100000">
                      <a:srgbClr val="FFCC66">
                        <a:gamma/>
                        <a:shade val="89804"/>
                        <a:invGamma/>
                      </a:srgbClr>
                    </a:gs>
                  </a:gsLst>
                  <a:lin ang="0" scaled="1"/>
                </a:gra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9269" name="Freeform 1045"/>
                <p:cNvSpPr>
                  <a:spLocks/>
                </p:cNvSpPr>
                <p:nvPr/>
              </p:nvSpPr>
              <p:spPr bwMode="auto">
                <a:xfrm>
                  <a:off x="1424" y="2821"/>
                  <a:ext cx="125" cy="519"/>
                </a:xfrm>
                <a:custGeom>
                  <a:avLst/>
                  <a:gdLst>
                    <a:gd name="T0" fmla="*/ 95 w 125"/>
                    <a:gd name="T1" fmla="*/ 518 h 519"/>
                    <a:gd name="T2" fmla="*/ 124 w 125"/>
                    <a:gd name="T3" fmla="*/ 518 h 519"/>
                    <a:gd name="T4" fmla="*/ 124 w 125"/>
                    <a:gd name="T5" fmla="*/ 0 h 519"/>
                    <a:gd name="T6" fmla="*/ 0 w 125"/>
                    <a:gd name="T7" fmla="*/ 0 h 519"/>
                    <a:gd name="T8" fmla="*/ 0 w 125"/>
                    <a:gd name="T9" fmla="*/ 518 h 519"/>
                    <a:gd name="T10" fmla="*/ 29 w 125"/>
                    <a:gd name="T11" fmla="*/ 518 h 519"/>
                    <a:gd name="T12" fmla="*/ 95 w 125"/>
                    <a:gd name="T13" fmla="*/ 518 h 5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5" h="519">
                      <a:moveTo>
                        <a:pt x="95" y="518"/>
                      </a:moveTo>
                      <a:lnTo>
                        <a:pt x="124" y="518"/>
                      </a:lnTo>
                      <a:lnTo>
                        <a:pt x="124" y="0"/>
                      </a:lnTo>
                      <a:lnTo>
                        <a:pt x="0" y="0"/>
                      </a:lnTo>
                      <a:lnTo>
                        <a:pt x="0" y="518"/>
                      </a:lnTo>
                      <a:lnTo>
                        <a:pt x="29" y="518"/>
                      </a:lnTo>
                      <a:lnTo>
                        <a:pt x="95" y="518"/>
                      </a:lnTo>
                    </a:path>
                  </a:pathLst>
                </a:custGeom>
                <a:gradFill rotWithShape="0">
                  <a:gsLst>
                    <a:gs pos="0">
                      <a:srgbClr val="FFCC66">
                        <a:gamma/>
                        <a:shade val="89804"/>
                        <a:invGamma/>
                      </a:srgbClr>
                    </a:gs>
                    <a:gs pos="50000">
                      <a:srgbClr val="FFCC66"/>
                    </a:gs>
                    <a:gs pos="100000">
                      <a:srgbClr val="FFCC66">
                        <a:gamma/>
                        <a:shade val="89804"/>
                        <a:invGamma/>
                      </a:srgbClr>
                    </a:gs>
                  </a:gsLst>
                  <a:lin ang="0" scaled="1"/>
                </a:gra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9270" name="Freeform 1046"/>
                <p:cNvSpPr>
                  <a:spLocks/>
                </p:cNvSpPr>
                <p:nvPr/>
              </p:nvSpPr>
              <p:spPr bwMode="auto">
                <a:xfrm>
                  <a:off x="1403" y="2796"/>
                  <a:ext cx="167" cy="26"/>
                </a:xfrm>
                <a:custGeom>
                  <a:avLst/>
                  <a:gdLst>
                    <a:gd name="T0" fmla="*/ 21 w 167"/>
                    <a:gd name="T1" fmla="*/ 25 h 26"/>
                    <a:gd name="T2" fmla="*/ 145 w 167"/>
                    <a:gd name="T3" fmla="*/ 25 h 26"/>
                    <a:gd name="T4" fmla="*/ 166 w 167"/>
                    <a:gd name="T5" fmla="*/ 0 h 26"/>
                    <a:gd name="T6" fmla="*/ 0 w 167"/>
                    <a:gd name="T7" fmla="*/ 0 h 26"/>
                    <a:gd name="T8" fmla="*/ 21 w 167"/>
                    <a:gd name="T9" fmla="*/ 25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7" h="26">
                      <a:moveTo>
                        <a:pt x="21" y="25"/>
                      </a:moveTo>
                      <a:lnTo>
                        <a:pt x="145" y="25"/>
                      </a:lnTo>
                      <a:lnTo>
                        <a:pt x="166" y="0"/>
                      </a:lnTo>
                      <a:lnTo>
                        <a:pt x="0" y="0"/>
                      </a:lnTo>
                      <a:lnTo>
                        <a:pt x="21" y="25"/>
                      </a:lnTo>
                    </a:path>
                  </a:pathLst>
                </a:custGeom>
                <a:gradFill rotWithShape="0">
                  <a:gsLst>
                    <a:gs pos="0">
                      <a:srgbClr val="FFCC66">
                        <a:gamma/>
                        <a:shade val="89804"/>
                        <a:invGamma/>
                      </a:srgbClr>
                    </a:gs>
                    <a:gs pos="50000">
                      <a:srgbClr val="FFCC66"/>
                    </a:gs>
                    <a:gs pos="100000">
                      <a:srgbClr val="FFCC66">
                        <a:gamma/>
                        <a:shade val="89804"/>
                        <a:invGamma/>
                      </a:srgbClr>
                    </a:gs>
                  </a:gsLst>
                  <a:lin ang="0" scaled="1"/>
                </a:gra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9271" name="Freeform 1047"/>
                <p:cNvSpPr>
                  <a:spLocks/>
                </p:cNvSpPr>
                <p:nvPr/>
              </p:nvSpPr>
              <p:spPr bwMode="auto">
                <a:xfrm>
                  <a:off x="1403" y="2746"/>
                  <a:ext cx="167" cy="51"/>
                </a:xfrm>
                <a:custGeom>
                  <a:avLst/>
                  <a:gdLst>
                    <a:gd name="T0" fmla="*/ 30 w 167"/>
                    <a:gd name="T1" fmla="*/ 0 h 51"/>
                    <a:gd name="T2" fmla="*/ 0 w 167"/>
                    <a:gd name="T3" fmla="*/ 0 h 51"/>
                    <a:gd name="T4" fmla="*/ 0 w 167"/>
                    <a:gd name="T5" fmla="*/ 50 h 51"/>
                    <a:gd name="T6" fmla="*/ 166 w 167"/>
                    <a:gd name="T7" fmla="*/ 50 h 51"/>
                    <a:gd name="T8" fmla="*/ 166 w 167"/>
                    <a:gd name="T9" fmla="*/ 0 h 51"/>
                    <a:gd name="T10" fmla="*/ 135 w 167"/>
                    <a:gd name="T11" fmla="*/ 0 h 51"/>
                    <a:gd name="T12" fmla="*/ 30 w 167"/>
                    <a:gd name="T13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7" h="51">
                      <a:moveTo>
                        <a:pt x="30" y="0"/>
                      </a:moveTo>
                      <a:lnTo>
                        <a:pt x="0" y="0"/>
                      </a:lnTo>
                      <a:lnTo>
                        <a:pt x="0" y="50"/>
                      </a:lnTo>
                      <a:lnTo>
                        <a:pt x="166" y="50"/>
                      </a:lnTo>
                      <a:lnTo>
                        <a:pt x="166" y="0"/>
                      </a:lnTo>
                      <a:lnTo>
                        <a:pt x="135" y="0"/>
                      </a:lnTo>
                      <a:lnTo>
                        <a:pt x="30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FFCC66">
                        <a:gamma/>
                        <a:shade val="89804"/>
                        <a:invGamma/>
                      </a:srgbClr>
                    </a:gs>
                    <a:gs pos="50000">
                      <a:srgbClr val="FFCC66"/>
                    </a:gs>
                    <a:gs pos="100000">
                      <a:srgbClr val="FFCC66">
                        <a:gamma/>
                        <a:shade val="89804"/>
                        <a:invGamma/>
                      </a:srgbClr>
                    </a:gs>
                  </a:gsLst>
                  <a:lin ang="0" scaled="1"/>
                </a:gra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9273" name="Freeform 1049"/>
                <p:cNvSpPr>
                  <a:spLocks/>
                </p:cNvSpPr>
                <p:nvPr/>
              </p:nvSpPr>
              <p:spPr bwMode="auto">
                <a:xfrm>
                  <a:off x="1509" y="3490"/>
                  <a:ext cx="56" cy="18"/>
                </a:xfrm>
                <a:custGeom>
                  <a:avLst/>
                  <a:gdLst>
                    <a:gd name="T0" fmla="*/ 0 w 56"/>
                    <a:gd name="T1" fmla="*/ 0 h 18"/>
                    <a:gd name="T2" fmla="*/ 0 w 56"/>
                    <a:gd name="T3" fmla="*/ 17 h 18"/>
                    <a:gd name="T4" fmla="*/ 55 w 56"/>
                    <a:gd name="T5" fmla="*/ 17 h 18"/>
                    <a:gd name="T6" fmla="*/ 55 w 56"/>
                    <a:gd name="T7" fmla="*/ 0 h 18"/>
                    <a:gd name="T8" fmla="*/ 0 w 56"/>
                    <a:gd name="T9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18">
                      <a:moveTo>
                        <a:pt x="0" y="0"/>
                      </a:moveTo>
                      <a:lnTo>
                        <a:pt x="0" y="17"/>
                      </a:lnTo>
                      <a:lnTo>
                        <a:pt x="55" y="17"/>
                      </a:lnTo>
                      <a:lnTo>
                        <a:pt x="55" y="0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69804"/>
                        <a:invGamma/>
                      </a:schemeClr>
                    </a:gs>
                  </a:gsLst>
                  <a:lin ang="0" scaled="1"/>
                </a:gra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9274" name="Freeform 1050"/>
                <p:cNvSpPr>
                  <a:spLocks/>
                </p:cNvSpPr>
                <p:nvPr/>
              </p:nvSpPr>
              <p:spPr bwMode="auto">
                <a:xfrm>
                  <a:off x="1408" y="3490"/>
                  <a:ext cx="56" cy="18"/>
                </a:xfrm>
                <a:custGeom>
                  <a:avLst/>
                  <a:gdLst>
                    <a:gd name="T0" fmla="*/ 55 w 56"/>
                    <a:gd name="T1" fmla="*/ 0 h 18"/>
                    <a:gd name="T2" fmla="*/ 55 w 56"/>
                    <a:gd name="T3" fmla="*/ 17 h 18"/>
                    <a:gd name="T4" fmla="*/ 0 w 56"/>
                    <a:gd name="T5" fmla="*/ 17 h 18"/>
                    <a:gd name="T6" fmla="*/ 0 w 56"/>
                    <a:gd name="T7" fmla="*/ 0 h 18"/>
                    <a:gd name="T8" fmla="*/ 55 w 56"/>
                    <a:gd name="T9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18">
                      <a:moveTo>
                        <a:pt x="55" y="0"/>
                      </a:moveTo>
                      <a:lnTo>
                        <a:pt x="55" y="17"/>
                      </a:lnTo>
                      <a:lnTo>
                        <a:pt x="0" y="17"/>
                      </a:lnTo>
                      <a:lnTo>
                        <a:pt x="0" y="0"/>
                      </a:lnTo>
                      <a:lnTo>
                        <a:pt x="55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>
                        <a:gamma/>
                        <a:shade val="69804"/>
                        <a:invGamma/>
                      </a:schemeClr>
                    </a:gs>
                    <a:gs pos="100000">
                      <a:schemeClr val="bg1"/>
                    </a:gs>
                  </a:gsLst>
                  <a:lin ang="0" scaled="1"/>
                </a:gra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9275" name="Freeform 1051"/>
                <p:cNvSpPr>
                  <a:spLocks/>
                </p:cNvSpPr>
                <p:nvPr/>
              </p:nvSpPr>
              <p:spPr bwMode="auto">
                <a:xfrm>
                  <a:off x="1311" y="3151"/>
                  <a:ext cx="88" cy="21"/>
                </a:xfrm>
                <a:custGeom>
                  <a:avLst/>
                  <a:gdLst>
                    <a:gd name="T0" fmla="*/ 87 w 88"/>
                    <a:gd name="T1" fmla="*/ 20 h 21"/>
                    <a:gd name="T2" fmla="*/ 87 w 88"/>
                    <a:gd name="T3" fmla="*/ 0 h 21"/>
                    <a:gd name="T4" fmla="*/ 0 w 88"/>
                    <a:gd name="T5" fmla="*/ 0 h 21"/>
                    <a:gd name="T6" fmla="*/ 0 w 88"/>
                    <a:gd name="T7" fmla="*/ 20 h 21"/>
                    <a:gd name="T8" fmla="*/ 87 w 88"/>
                    <a:gd name="T9" fmla="*/ 2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21">
                      <a:moveTo>
                        <a:pt x="87" y="20"/>
                      </a:moveTo>
                      <a:lnTo>
                        <a:pt x="87" y="0"/>
                      </a:lnTo>
                      <a:lnTo>
                        <a:pt x="0" y="0"/>
                      </a:lnTo>
                      <a:lnTo>
                        <a:pt x="0" y="20"/>
                      </a:lnTo>
                      <a:lnTo>
                        <a:pt x="87" y="20"/>
                      </a:lnTo>
                    </a:path>
                  </a:pathLst>
                </a:custGeom>
                <a:solidFill>
                  <a:srgbClr val="FF33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9276" name="Freeform 1052"/>
                <p:cNvSpPr>
                  <a:spLocks/>
                </p:cNvSpPr>
                <p:nvPr/>
              </p:nvSpPr>
              <p:spPr bwMode="auto">
                <a:xfrm>
                  <a:off x="1574" y="3151"/>
                  <a:ext cx="88" cy="21"/>
                </a:xfrm>
                <a:custGeom>
                  <a:avLst/>
                  <a:gdLst>
                    <a:gd name="T0" fmla="*/ 87 w 88"/>
                    <a:gd name="T1" fmla="*/ 20 h 21"/>
                    <a:gd name="T2" fmla="*/ 87 w 88"/>
                    <a:gd name="T3" fmla="*/ 0 h 21"/>
                    <a:gd name="T4" fmla="*/ 0 w 88"/>
                    <a:gd name="T5" fmla="*/ 0 h 21"/>
                    <a:gd name="T6" fmla="*/ 0 w 88"/>
                    <a:gd name="T7" fmla="*/ 20 h 21"/>
                    <a:gd name="T8" fmla="*/ 87 w 88"/>
                    <a:gd name="T9" fmla="*/ 2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21">
                      <a:moveTo>
                        <a:pt x="87" y="20"/>
                      </a:moveTo>
                      <a:lnTo>
                        <a:pt x="87" y="0"/>
                      </a:lnTo>
                      <a:lnTo>
                        <a:pt x="0" y="0"/>
                      </a:lnTo>
                      <a:lnTo>
                        <a:pt x="0" y="20"/>
                      </a:lnTo>
                      <a:lnTo>
                        <a:pt x="87" y="20"/>
                      </a:lnTo>
                    </a:path>
                  </a:pathLst>
                </a:custGeom>
                <a:solidFill>
                  <a:srgbClr val="FF33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9277" name="Freeform 1053"/>
                <p:cNvSpPr>
                  <a:spLocks/>
                </p:cNvSpPr>
                <p:nvPr/>
              </p:nvSpPr>
              <p:spPr bwMode="auto">
                <a:xfrm>
                  <a:off x="1373" y="3400"/>
                  <a:ext cx="41" cy="42"/>
                </a:xfrm>
                <a:custGeom>
                  <a:avLst/>
                  <a:gdLst>
                    <a:gd name="T0" fmla="*/ 20 w 41"/>
                    <a:gd name="T1" fmla="*/ 41 h 42"/>
                    <a:gd name="T2" fmla="*/ 34 w 41"/>
                    <a:gd name="T3" fmla="*/ 35 h 42"/>
                    <a:gd name="T4" fmla="*/ 40 w 41"/>
                    <a:gd name="T5" fmla="*/ 21 h 42"/>
                    <a:gd name="T6" fmla="*/ 35 w 41"/>
                    <a:gd name="T7" fmla="*/ 6 h 42"/>
                    <a:gd name="T8" fmla="*/ 20 w 41"/>
                    <a:gd name="T9" fmla="*/ 0 h 42"/>
                    <a:gd name="T10" fmla="*/ 6 w 41"/>
                    <a:gd name="T11" fmla="*/ 6 h 42"/>
                    <a:gd name="T12" fmla="*/ 0 w 41"/>
                    <a:gd name="T13" fmla="*/ 21 h 42"/>
                    <a:gd name="T14" fmla="*/ 5 w 41"/>
                    <a:gd name="T15" fmla="*/ 35 h 42"/>
                    <a:gd name="T16" fmla="*/ 20 w 41"/>
                    <a:gd name="T17" fmla="*/ 41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1" h="42">
                      <a:moveTo>
                        <a:pt x="20" y="41"/>
                      </a:moveTo>
                      <a:lnTo>
                        <a:pt x="34" y="35"/>
                      </a:lnTo>
                      <a:lnTo>
                        <a:pt x="40" y="21"/>
                      </a:lnTo>
                      <a:lnTo>
                        <a:pt x="35" y="6"/>
                      </a:lnTo>
                      <a:lnTo>
                        <a:pt x="20" y="0"/>
                      </a:lnTo>
                      <a:lnTo>
                        <a:pt x="6" y="6"/>
                      </a:lnTo>
                      <a:lnTo>
                        <a:pt x="0" y="21"/>
                      </a:lnTo>
                      <a:lnTo>
                        <a:pt x="5" y="35"/>
                      </a:lnTo>
                      <a:lnTo>
                        <a:pt x="20" y="41"/>
                      </a:lnTo>
                    </a:path>
                  </a:pathLst>
                </a:custGeom>
                <a:solidFill>
                  <a:srgbClr val="FF33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9278" name="Freeform 1054"/>
                <p:cNvSpPr>
                  <a:spLocks/>
                </p:cNvSpPr>
                <p:nvPr/>
              </p:nvSpPr>
              <p:spPr bwMode="auto">
                <a:xfrm>
                  <a:off x="1559" y="3400"/>
                  <a:ext cx="41" cy="42"/>
                </a:xfrm>
                <a:custGeom>
                  <a:avLst/>
                  <a:gdLst>
                    <a:gd name="T0" fmla="*/ 20 w 41"/>
                    <a:gd name="T1" fmla="*/ 41 h 42"/>
                    <a:gd name="T2" fmla="*/ 34 w 41"/>
                    <a:gd name="T3" fmla="*/ 35 h 42"/>
                    <a:gd name="T4" fmla="*/ 40 w 41"/>
                    <a:gd name="T5" fmla="*/ 21 h 42"/>
                    <a:gd name="T6" fmla="*/ 35 w 41"/>
                    <a:gd name="T7" fmla="*/ 6 h 42"/>
                    <a:gd name="T8" fmla="*/ 20 w 41"/>
                    <a:gd name="T9" fmla="*/ 0 h 42"/>
                    <a:gd name="T10" fmla="*/ 6 w 41"/>
                    <a:gd name="T11" fmla="*/ 6 h 42"/>
                    <a:gd name="T12" fmla="*/ 0 w 41"/>
                    <a:gd name="T13" fmla="*/ 21 h 42"/>
                    <a:gd name="T14" fmla="*/ 6 w 41"/>
                    <a:gd name="T15" fmla="*/ 35 h 42"/>
                    <a:gd name="T16" fmla="*/ 20 w 41"/>
                    <a:gd name="T17" fmla="*/ 41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1" h="42">
                      <a:moveTo>
                        <a:pt x="20" y="41"/>
                      </a:moveTo>
                      <a:lnTo>
                        <a:pt x="34" y="35"/>
                      </a:lnTo>
                      <a:lnTo>
                        <a:pt x="40" y="21"/>
                      </a:lnTo>
                      <a:lnTo>
                        <a:pt x="35" y="6"/>
                      </a:lnTo>
                      <a:lnTo>
                        <a:pt x="20" y="0"/>
                      </a:lnTo>
                      <a:lnTo>
                        <a:pt x="6" y="6"/>
                      </a:lnTo>
                      <a:lnTo>
                        <a:pt x="0" y="21"/>
                      </a:lnTo>
                      <a:lnTo>
                        <a:pt x="6" y="35"/>
                      </a:lnTo>
                      <a:lnTo>
                        <a:pt x="20" y="41"/>
                      </a:lnTo>
                    </a:path>
                  </a:pathLst>
                </a:custGeom>
                <a:solidFill>
                  <a:srgbClr val="FF33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9279" name="Freeform 1055"/>
                <p:cNvSpPr>
                  <a:spLocks/>
                </p:cNvSpPr>
                <p:nvPr/>
              </p:nvSpPr>
              <p:spPr bwMode="auto">
                <a:xfrm>
                  <a:off x="1391" y="2696"/>
                  <a:ext cx="45" cy="45"/>
                </a:xfrm>
                <a:custGeom>
                  <a:avLst/>
                  <a:gdLst>
                    <a:gd name="T0" fmla="*/ 22 w 45"/>
                    <a:gd name="T1" fmla="*/ 44 h 45"/>
                    <a:gd name="T2" fmla="*/ 37 w 45"/>
                    <a:gd name="T3" fmla="*/ 38 h 45"/>
                    <a:gd name="T4" fmla="*/ 44 w 45"/>
                    <a:gd name="T5" fmla="*/ 22 h 45"/>
                    <a:gd name="T6" fmla="*/ 38 w 45"/>
                    <a:gd name="T7" fmla="*/ 7 h 45"/>
                    <a:gd name="T8" fmla="*/ 22 w 45"/>
                    <a:gd name="T9" fmla="*/ 0 h 45"/>
                    <a:gd name="T10" fmla="*/ 7 w 45"/>
                    <a:gd name="T11" fmla="*/ 6 h 45"/>
                    <a:gd name="T12" fmla="*/ 0 w 45"/>
                    <a:gd name="T13" fmla="*/ 22 h 45"/>
                    <a:gd name="T14" fmla="*/ 6 w 45"/>
                    <a:gd name="T15" fmla="*/ 37 h 45"/>
                    <a:gd name="T16" fmla="*/ 22 w 45"/>
                    <a:gd name="T17" fmla="*/ 44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5" h="45">
                      <a:moveTo>
                        <a:pt x="22" y="44"/>
                      </a:moveTo>
                      <a:lnTo>
                        <a:pt x="37" y="38"/>
                      </a:lnTo>
                      <a:lnTo>
                        <a:pt x="44" y="22"/>
                      </a:lnTo>
                      <a:lnTo>
                        <a:pt x="38" y="7"/>
                      </a:lnTo>
                      <a:lnTo>
                        <a:pt x="22" y="0"/>
                      </a:lnTo>
                      <a:lnTo>
                        <a:pt x="7" y="6"/>
                      </a:lnTo>
                      <a:lnTo>
                        <a:pt x="0" y="22"/>
                      </a:lnTo>
                      <a:lnTo>
                        <a:pt x="6" y="37"/>
                      </a:lnTo>
                      <a:lnTo>
                        <a:pt x="22" y="44"/>
                      </a:lnTo>
                    </a:path>
                  </a:pathLst>
                </a:custGeom>
                <a:solidFill>
                  <a:srgbClr val="FF33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9280" name="Freeform 1056"/>
                <p:cNvSpPr>
                  <a:spLocks/>
                </p:cNvSpPr>
                <p:nvPr/>
              </p:nvSpPr>
              <p:spPr bwMode="auto">
                <a:xfrm>
                  <a:off x="1537" y="2696"/>
                  <a:ext cx="44" cy="45"/>
                </a:xfrm>
                <a:custGeom>
                  <a:avLst/>
                  <a:gdLst>
                    <a:gd name="T0" fmla="*/ 22 w 44"/>
                    <a:gd name="T1" fmla="*/ 44 h 45"/>
                    <a:gd name="T2" fmla="*/ 36 w 44"/>
                    <a:gd name="T3" fmla="*/ 38 h 45"/>
                    <a:gd name="T4" fmla="*/ 43 w 44"/>
                    <a:gd name="T5" fmla="*/ 22 h 45"/>
                    <a:gd name="T6" fmla="*/ 37 w 44"/>
                    <a:gd name="T7" fmla="*/ 7 h 45"/>
                    <a:gd name="T8" fmla="*/ 22 w 44"/>
                    <a:gd name="T9" fmla="*/ 0 h 45"/>
                    <a:gd name="T10" fmla="*/ 7 w 44"/>
                    <a:gd name="T11" fmla="*/ 6 h 45"/>
                    <a:gd name="T12" fmla="*/ 0 w 44"/>
                    <a:gd name="T13" fmla="*/ 22 h 45"/>
                    <a:gd name="T14" fmla="*/ 6 w 44"/>
                    <a:gd name="T15" fmla="*/ 37 h 45"/>
                    <a:gd name="T16" fmla="*/ 22 w 44"/>
                    <a:gd name="T17" fmla="*/ 44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4" h="45">
                      <a:moveTo>
                        <a:pt x="22" y="44"/>
                      </a:moveTo>
                      <a:lnTo>
                        <a:pt x="36" y="38"/>
                      </a:lnTo>
                      <a:lnTo>
                        <a:pt x="43" y="22"/>
                      </a:lnTo>
                      <a:lnTo>
                        <a:pt x="37" y="7"/>
                      </a:lnTo>
                      <a:lnTo>
                        <a:pt x="22" y="0"/>
                      </a:lnTo>
                      <a:lnTo>
                        <a:pt x="7" y="6"/>
                      </a:lnTo>
                      <a:lnTo>
                        <a:pt x="0" y="22"/>
                      </a:lnTo>
                      <a:lnTo>
                        <a:pt x="6" y="37"/>
                      </a:lnTo>
                      <a:lnTo>
                        <a:pt x="22" y="44"/>
                      </a:lnTo>
                    </a:path>
                  </a:pathLst>
                </a:custGeom>
                <a:solidFill>
                  <a:srgbClr val="FF33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9281" name="Freeform 1057"/>
                <p:cNvSpPr>
                  <a:spLocks/>
                </p:cNvSpPr>
                <p:nvPr/>
              </p:nvSpPr>
              <p:spPr bwMode="auto">
                <a:xfrm>
                  <a:off x="1587" y="3204"/>
                  <a:ext cx="76" cy="36"/>
                </a:xfrm>
                <a:custGeom>
                  <a:avLst/>
                  <a:gdLst>
                    <a:gd name="T0" fmla="*/ 75 w 76"/>
                    <a:gd name="T1" fmla="*/ 31 h 36"/>
                    <a:gd name="T2" fmla="*/ 72 w 76"/>
                    <a:gd name="T3" fmla="*/ 0 h 36"/>
                    <a:gd name="T4" fmla="*/ 0 w 76"/>
                    <a:gd name="T5" fmla="*/ 4 h 36"/>
                    <a:gd name="T6" fmla="*/ 0 w 76"/>
                    <a:gd name="T7" fmla="*/ 35 h 36"/>
                    <a:gd name="T8" fmla="*/ 75 w 76"/>
                    <a:gd name="T9" fmla="*/ 31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6" h="36">
                      <a:moveTo>
                        <a:pt x="75" y="31"/>
                      </a:moveTo>
                      <a:lnTo>
                        <a:pt x="72" y="0"/>
                      </a:lnTo>
                      <a:lnTo>
                        <a:pt x="0" y="4"/>
                      </a:lnTo>
                      <a:lnTo>
                        <a:pt x="0" y="35"/>
                      </a:lnTo>
                      <a:lnTo>
                        <a:pt x="75" y="31"/>
                      </a:lnTo>
                    </a:path>
                  </a:pathLst>
                </a:custGeom>
                <a:gradFill rotWithShape="0">
                  <a:gsLst>
                    <a:gs pos="0">
                      <a:srgbClr val="FFFFFF"/>
                    </a:gs>
                    <a:gs pos="100000">
                      <a:srgbClr val="FFFFFF">
                        <a:gamma/>
                        <a:shade val="69804"/>
                        <a:invGamma/>
                      </a:srgbClr>
                    </a:gs>
                  </a:gsLst>
                  <a:lin ang="0" scaled="1"/>
                </a:gra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9282" name="Freeform 1058"/>
                <p:cNvSpPr>
                  <a:spLocks/>
                </p:cNvSpPr>
                <p:nvPr/>
              </p:nvSpPr>
              <p:spPr bwMode="auto">
                <a:xfrm>
                  <a:off x="1306" y="3221"/>
                  <a:ext cx="82" cy="36"/>
                </a:xfrm>
                <a:custGeom>
                  <a:avLst/>
                  <a:gdLst>
                    <a:gd name="T0" fmla="*/ 0 w 82"/>
                    <a:gd name="T1" fmla="*/ 5 h 36"/>
                    <a:gd name="T2" fmla="*/ 6 w 82"/>
                    <a:gd name="T3" fmla="*/ 35 h 36"/>
                    <a:gd name="T4" fmla="*/ 81 w 82"/>
                    <a:gd name="T5" fmla="*/ 30 h 36"/>
                    <a:gd name="T6" fmla="*/ 81 w 82"/>
                    <a:gd name="T7" fmla="*/ 0 h 36"/>
                    <a:gd name="T8" fmla="*/ 0 w 82"/>
                    <a:gd name="T9" fmla="*/ 5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36">
                      <a:moveTo>
                        <a:pt x="0" y="5"/>
                      </a:moveTo>
                      <a:lnTo>
                        <a:pt x="6" y="35"/>
                      </a:lnTo>
                      <a:lnTo>
                        <a:pt x="81" y="30"/>
                      </a:lnTo>
                      <a:lnTo>
                        <a:pt x="81" y="0"/>
                      </a:lnTo>
                      <a:lnTo>
                        <a:pt x="0" y="5"/>
                      </a:lnTo>
                    </a:path>
                  </a:pathLst>
                </a:custGeom>
                <a:gradFill rotWithShape="0">
                  <a:gsLst>
                    <a:gs pos="0">
                      <a:srgbClr val="FFFFFF">
                        <a:gamma/>
                        <a:shade val="69804"/>
                        <a:invGamma/>
                      </a:srgbClr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9283" name="Freeform 1059"/>
                <p:cNvSpPr>
                  <a:spLocks/>
                </p:cNvSpPr>
                <p:nvPr/>
              </p:nvSpPr>
              <p:spPr bwMode="auto">
                <a:xfrm>
                  <a:off x="1647" y="3205"/>
                  <a:ext cx="31" cy="31"/>
                </a:xfrm>
                <a:custGeom>
                  <a:avLst/>
                  <a:gdLst>
                    <a:gd name="T0" fmla="*/ 15 w 31"/>
                    <a:gd name="T1" fmla="*/ 30 h 31"/>
                    <a:gd name="T2" fmla="*/ 25 w 31"/>
                    <a:gd name="T3" fmla="*/ 25 h 31"/>
                    <a:gd name="T4" fmla="*/ 30 w 31"/>
                    <a:gd name="T5" fmla="*/ 15 h 31"/>
                    <a:gd name="T6" fmla="*/ 26 w 31"/>
                    <a:gd name="T7" fmla="*/ 4 h 31"/>
                    <a:gd name="T8" fmla="*/ 15 w 31"/>
                    <a:gd name="T9" fmla="*/ 0 h 31"/>
                    <a:gd name="T10" fmla="*/ 5 w 31"/>
                    <a:gd name="T11" fmla="*/ 4 h 31"/>
                    <a:gd name="T12" fmla="*/ 0 w 31"/>
                    <a:gd name="T13" fmla="*/ 15 h 31"/>
                    <a:gd name="T14" fmla="*/ 4 w 31"/>
                    <a:gd name="T15" fmla="*/ 25 h 31"/>
                    <a:gd name="T16" fmla="*/ 15 w 31"/>
                    <a:gd name="T17" fmla="*/ 3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31">
                      <a:moveTo>
                        <a:pt x="15" y="30"/>
                      </a:moveTo>
                      <a:lnTo>
                        <a:pt x="25" y="25"/>
                      </a:lnTo>
                      <a:lnTo>
                        <a:pt x="30" y="15"/>
                      </a:lnTo>
                      <a:lnTo>
                        <a:pt x="26" y="4"/>
                      </a:lnTo>
                      <a:lnTo>
                        <a:pt x="15" y="0"/>
                      </a:lnTo>
                      <a:lnTo>
                        <a:pt x="5" y="4"/>
                      </a:lnTo>
                      <a:lnTo>
                        <a:pt x="0" y="15"/>
                      </a:lnTo>
                      <a:lnTo>
                        <a:pt x="4" y="25"/>
                      </a:lnTo>
                      <a:lnTo>
                        <a:pt x="15" y="30"/>
                      </a:lnTo>
                    </a:path>
                  </a:pathLst>
                </a:custGeom>
                <a:solidFill>
                  <a:schemeClr val="hlink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9284" name="Freeform 1060"/>
                <p:cNvSpPr>
                  <a:spLocks/>
                </p:cNvSpPr>
                <p:nvPr/>
              </p:nvSpPr>
              <p:spPr bwMode="auto">
                <a:xfrm>
                  <a:off x="1297" y="3226"/>
                  <a:ext cx="31" cy="31"/>
                </a:xfrm>
                <a:custGeom>
                  <a:avLst/>
                  <a:gdLst>
                    <a:gd name="T0" fmla="*/ 15 w 31"/>
                    <a:gd name="T1" fmla="*/ 30 h 31"/>
                    <a:gd name="T2" fmla="*/ 25 w 31"/>
                    <a:gd name="T3" fmla="*/ 26 h 31"/>
                    <a:gd name="T4" fmla="*/ 30 w 31"/>
                    <a:gd name="T5" fmla="*/ 15 h 31"/>
                    <a:gd name="T6" fmla="*/ 26 w 31"/>
                    <a:gd name="T7" fmla="*/ 4 h 31"/>
                    <a:gd name="T8" fmla="*/ 15 w 31"/>
                    <a:gd name="T9" fmla="*/ 0 h 31"/>
                    <a:gd name="T10" fmla="*/ 5 w 31"/>
                    <a:gd name="T11" fmla="*/ 4 h 31"/>
                    <a:gd name="T12" fmla="*/ 0 w 31"/>
                    <a:gd name="T13" fmla="*/ 15 h 31"/>
                    <a:gd name="T14" fmla="*/ 4 w 31"/>
                    <a:gd name="T15" fmla="*/ 25 h 31"/>
                    <a:gd name="T16" fmla="*/ 15 w 31"/>
                    <a:gd name="T17" fmla="*/ 3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31">
                      <a:moveTo>
                        <a:pt x="15" y="30"/>
                      </a:moveTo>
                      <a:lnTo>
                        <a:pt x="25" y="26"/>
                      </a:lnTo>
                      <a:lnTo>
                        <a:pt x="30" y="15"/>
                      </a:lnTo>
                      <a:lnTo>
                        <a:pt x="26" y="4"/>
                      </a:lnTo>
                      <a:lnTo>
                        <a:pt x="15" y="0"/>
                      </a:lnTo>
                      <a:lnTo>
                        <a:pt x="5" y="4"/>
                      </a:lnTo>
                      <a:lnTo>
                        <a:pt x="0" y="15"/>
                      </a:lnTo>
                      <a:lnTo>
                        <a:pt x="4" y="25"/>
                      </a:lnTo>
                      <a:lnTo>
                        <a:pt x="15" y="30"/>
                      </a:lnTo>
                    </a:path>
                  </a:pathLst>
                </a:custGeom>
                <a:solidFill>
                  <a:schemeClr val="hlink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9286" name="Freeform 1062"/>
                <p:cNvSpPr>
                  <a:spLocks/>
                </p:cNvSpPr>
                <p:nvPr/>
              </p:nvSpPr>
              <p:spPr bwMode="auto">
                <a:xfrm>
                  <a:off x="1527" y="3041"/>
                  <a:ext cx="165" cy="440"/>
                </a:xfrm>
                <a:custGeom>
                  <a:avLst/>
                  <a:gdLst>
                    <a:gd name="T0" fmla="*/ 0 w 165"/>
                    <a:gd name="T1" fmla="*/ 439 h 440"/>
                    <a:gd name="T2" fmla="*/ 64 w 165"/>
                    <a:gd name="T3" fmla="*/ 439 h 440"/>
                    <a:gd name="T4" fmla="*/ 76 w 165"/>
                    <a:gd name="T5" fmla="*/ 426 h 440"/>
                    <a:gd name="T6" fmla="*/ 76 w 165"/>
                    <a:gd name="T7" fmla="*/ 401 h 440"/>
                    <a:gd name="T8" fmla="*/ 31 w 165"/>
                    <a:gd name="T9" fmla="*/ 401 h 440"/>
                    <a:gd name="T10" fmla="*/ 31 w 165"/>
                    <a:gd name="T11" fmla="*/ 351 h 440"/>
                    <a:gd name="T12" fmla="*/ 76 w 165"/>
                    <a:gd name="T13" fmla="*/ 351 h 440"/>
                    <a:gd name="T14" fmla="*/ 76 w 165"/>
                    <a:gd name="T15" fmla="*/ 312 h 440"/>
                    <a:gd name="T16" fmla="*/ 60 w 165"/>
                    <a:gd name="T17" fmla="*/ 311 h 440"/>
                    <a:gd name="T18" fmla="*/ 60 w 165"/>
                    <a:gd name="T19" fmla="*/ 305 h 440"/>
                    <a:gd name="T20" fmla="*/ 60 w 165"/>
                    <a:gd name="T21" fmla="*/ 175 h 440"/>
                    <a:gd name="T22" fmla="*/ 164 w 165"/>
                    <a:gd name="T23" fmla="*/ 175 h 440"/>
                    <a:gd name="T24" fmla="*/ 164 w 165"/>
                    <a:gd name="T25" fmla="*/ 128 h 440"/>
                    <a:gd name="T26" fmla="*/ 153 w 165"/>
                    <a:gd name="T27" fmla="*/ 98 h 440"/>
                    <a:gd name="T28" fmla="*/ 134 w 165"/>
                    <a:gd name="T29" fmla="*/ 98 h 440"/>
                    <a:gd name="T30" fmla="*/ 134 w 165"/>
                    <a:gd name="T31" fmla="*/ 131 h 440"/>
                    <a:gd name="T32" fmla="*/ 48 w 165"/>
                    <a:gd name="T33" fmla="*/ 131 h 440"/>
                    <a:gd name="T34" fmla="*/ 48 w 165"/>
                    <a:gd name="T35" fmla="*/ 0 h 440"/>
                    <a:gd name="T36" fmla="*/ 32 w 165"/>
                    <a:gd name="T37" fmla="*/ 0 h 440"/>
                    <a:gd name="T38" fmla="*/ 32 w 165"/>
                    <a:gd name="T39" fmla="*/ 300 h 440"/>
                    <a:gd name="T40" fmla="*/ 0 w 165"/>
                    <a:gd name="T41" fmla="*/ 300 h 440"/>
                    <a:gd name="T42" fmla="*/ 0 w 165"/>
                    <a:gd name="T43" fmla="*/ 439 h 4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65" h="440">
                      <a:moveTo>
                        <a:pt x="0" y="439"/>
                      </a:moveTo>
                      <a:lnTo>
                        <a:pt x="64" y="439"/>
                      </a:lnTo>
                      <a:lnTo>
                        <a:pt x="76" y="426"/>
                      </a:lnTo>
                      <a:lnTo>
                        <a:pt x="76" y="401"/>
                      </a:lnTo>
                      <a:lnTo>
                        <a:pt x="31" y="401"/>
                      </a:lnTo>
                      <a:lnTo>
                        <a:pt x="31" y="351"/>
                      </a:lnTo>
                      <a:lnTo>
                        <a:pt x="76" y="351"/>
                      </a:lnTo>
                      <a:lnTo>
                        <a:pt x="76" y="312"/>
                      </a:lnTo>
                      <a:lnTo>
                        <a:pt x="60" y="311"/>
                      </a:lnTo>
                      <a:lnTo>
                        <a:pt x="60" y="305"/>
                      </a:lnTo>
                      <a:lnTo>
                        <a:pt x="60" y="175"/>
                      </a:lnTo>
                      <a:lnTo>
                        <a:pt x="164" y="175"/>
                      </a:lnTo>
                      <a:lnTo>
                        <a:pt x="164" y="128"/>
                      </a:lnTo>
                      <a:lnTo>
                        <a:pt x="153" y="98"/>
                      </a:lnTo>
                      <a:lnTo>
                        <a:pt x="134" y="98"/>
                      </a:lnTo>
                      <a:lnTo>
                        <a:pt x="134" y="131"/>
                      </a:lnTo>
                      <a:lnTo>
                        <a:pt x="48" y="131"/>
                      </a:lnTo>
                      <a:lnTo>
                        <a:pt x="48" y="0"/>
                      </a:lnTo>
                      <a:lnTo>
                        <a:pt x="32" y="0"/>
                      </a:lnTo>
                      <a:lnTo>
                        <a:pt x="32" y="300"/>
                      </a:lnTo>
                      <a:lnTo>
                        <a:pt x="0" y="300"/>
                      </a:lnTo>
                      <a:lnTo>
                        <a:pt x="0" y="439"/>
                      </a:lnTo>
                    </a:path>
                  </a:pathLst>
                </a:custGeom>
                <a:solidFill>
                  <a:srgbClr val="FFCC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9287" name="Line 1063"/>
                <p:cNvSpPr>
                  <a:spLocks noChangeShapeType="1"/>
                </p:cNvSpPr>
                <p:nvPr/>
              </p:nvSpPr>
              <p:spPr bwMode="auto">
                <a:xfrm>
                  <a:off x="1451" y="3490"/>
                  <a:ext cx="66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9288" name="Line 1064"/>
                <p:cNvSpPr>
                  <a:spLocks noChangeShapeType="1"/>
                </p:cNvSpPr>
                <p:nvPr/>
              </p:nvSpPr>
              <p:spPr bwMode="auto">
                <a:xfrm>
                  <a:off x="1451" y="3508"/>
                  <a:ext cx="66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309289" name="Freeform 1065"/>
              <p:cNvSpPr>
                <a:spLocks/>
              </p:cNvSpPr>
              <p:nvPr/>
            </p:nvSpPr>
            <p:spPr bwMode="auto">
              <a:xfrm>
                <a:off x="1658" y="2346"/>
                <a:ext cx="100" cy="102"/>
              </a:xfrm>
              <a:custGeom>
                <a:avLst/>
                <a:gdLst>
                  <a:gd name="T0" fmla="*/ 50 w 100"/>
                  <a:gd name="T1" fmla="*/ 101 h 102"/>
                  <a:gd name="T2" fmla="*/ 15 w 100"/>
                  <a:gd name="T3" fmla="*/ 86 h 102"/>
                  <a:gd name="T4" fmla="*/ 0 w 100"/>
                  <a:gd name="T5" fmla="*/ 51 h 102"/>
                  <a:gd name="T6" fmla="*/ 14 w 100"/>
                  <a:gd name="T7" fmla="*/ 15 h 102"/>
                  <a:gd name="T8" fmla="*/ 50 w 100"/>
                  <a:gd name="T9" fmla="*/ 0 h 102"/>
                  <a:gd name="T10" fmla="*/ 69 w 100"/>
                  <a:gd name="T11" fmla="*/ 4 h 102"/>
                  <a:gd name="T12" fmla="*/ 85 w 100"/>
                  <a:gd name="T13" fmla="*/ 15 h 102"/>
                  <a:gd name="T14" fmla="*/ 99 w 100"/>
                  <a:gd name="T15" fmla="*/ 51 h 102"/>
                  <a:gd name="T16" fmla="*/ 96 w 100"/>
                  <a:gd name="T17" fmla="*/ 70 h 102"/>
                  <a:gd name="T18" fmla="*/ 85 w 100"/>
                  <a:gd name="T19" fmla="*/ 86 h 102"/>
                  <a:gd name="T20" fmla="*/ 50 w 100"/>
                  <a:gd name="T21" fmla="*/ 10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0" h="102">
                    <a:moveTo>
                      <a:pt x="50" y="101"/>
                    </a:moveTo>
                    <a:lnTo>
                      <a:pt x="15" y="86"/>
                    </a:lnTo>
                    <a:lnTo>
                      <a:pt x="0" y="51"/>
                    </a:lnTo>
                    <a:lnTo>
                      <a:pt x="14" y="15"/>
                    </a:lnTo>
                    <a:lnTo>
                      <a:pt x="50" y="0"/>
                    </a:lnTo>
                    <a:lnTo>
                      <a:pt x="69" y="4"/>
                    </a:lnTo>
                    <a:lnTo>
                      <a:pt x="85" y="15"/>
                    </a:lnTo>
                    <a:lnTo>
                      <a:pt x="99" y="51"/>
                    </a:lnTo>
                    <a:lnTo>
                      <a:pt x="96" y="70"/>
                    </a:lnTo>
                    <a:lnTo>
                      <a:pt x="85" y="86"/>
                    </a:lnTo>
                    <a:lnTo>
                      <a:pt x="50" y="101"/>
                    </a:lnTo>
                  </a:path>
                </a:pathLst>
              </a:custGeom>
              <a:solidFill>
                <a:schemeClr val="hlink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290" name="Freeform 1066"/>
              <p:cNvSpPr>
                <a:spLocks/>
              </p:cNvSpPr>
              <p:nvPr/>
            </p:nvSpPr>
            <p:spPr bwMode="auto">
              <a:xfrm>
                <a:off x="1156" y="2882"/>
                <a:ext cx="162" cy="236"/>
              </a:xfrm>
              <a:custGeom>
                <a:avLst/>
                <a:gdLst>
                  <a:gd name="T0" fmla="*/ 0 w 162"/>
                  <a:gd name="T1" fmla="*/ 23 h 236"/>
                  <a:gd name="T2" fmla="*/ 12 w 162"/>
                  <a:gd name="T3" fmla="*/ 0 h 236"/>
                  <a:gd name="T4" fmla="*/ 29 w 162"/>
                  <a:gd name="T5" fmla="*/ 9 h 236"/>
                  <a:gd name="T6" fmla="*/ 45 w 162"/>
                  <a:gd name="T7" fmla="*/ 19 h 236"/>
                  <a:gd name="T8" fmla="*/ 61 w 162"/>
                  <a:gd name="T9" fmla="*/ 29 h 236"/>
                  <a:gd name="T10" fmla="*/ 76 w 162"/>
                  <a:gd name="T11" fmla="*/ 43 h 236"/>
                  <a:gd name="T12" fmla="*/ 90 w 162"/>
                  <a:gd name="T13" fmla="*/ 58 h 236"/>
                  <a:gd name="T14" fmla="*/ 104 w 162"/>
                  <a:gd name="T15" fmla="*/ 75 h 236"/>
                  <a:gd name="T16" fmla="*/ 117 w 162"/>
                  <a:gd name="T17" fmla="*/ 92 h 236"/>
                  <a:gd name="T18" fmla="*/ 129 w 162"/>
                  <a:gd name="T19" fmla="*/ 112 h 236"/>
                  <a:gd name="T20" fmla="*/ 140 w 162"/>
                  <a:gd name="T21" fmla="*/ 133 h 236"/>
                  <a:gd name="T22" fmla="*/ 151 w 162"/>
                  <a:gd name="T23" fmla="*/ 154 h 236"/>
                  <a:gd name="T24" fmla="*/ 160 w 162"/>
                  <a:gd name="T25" fmla="*/ 148 h 236"/>
                  <a:gd name="T26" fmla="*/ 161 w 162"/>
                  <a:gd name="T27" fmla="*/ 235 h 236"/>
                  <a:gd name="T28" fmla="*/ 108 w 162"/>
                  <a:gd name="T29" fmla="*/ 169 h 236"/>
                  <a:gd name="T30" fmla="*/ 108 w 162"/>
                  <a:gd name="T31" fmla="*/ 168 h 236"/>
                  <a:gd name="T32" fmla="*/ 109 w 162"/>
                  <a:gd name="T33" fmla="*/ 168 h 236"/>
                  <a:gd name="T34" fmla="*/ 111 w 162"/>
                  <a:gd name="T35" fmla="*/ 169 h 236"/>
                  <a:gd name="T36" fmla="*/ 112 w 162"/>
                  <a:gd name="T37" fmla="*/ 168 h 236"/>
                  <a:gd name="T38" fmla="*/ 114 w 162"/>
                  <a:gd name="T39" fmla="*/ 168 h 236"/>
                  <a:gd name="T40" fmla="*/ 117 w 162"/>
                  <a:gd name="T41" fmla="*/ 169 h 236"/>
                  <a:gd name="T42" fmla="*/ 122 w 162"/>
                  <a:gd name="T43" fmla="*/ 168 h 236"/>
                  <a:gd name="T44" fmla="*/ 112 w 162"/>
                  <a:gd name="T45" fmla="*/ 146 h 236"/>
                  <a:gd name="T46" fmla="*/ 100 w 162"/>
                  <a:gd name="T47" fmla="*/ 125 h 236"/>
                  <a:gd name="T48" fmla="*/ 88 w 162"/>
                  <a:gd name="T49" fmla="*/ 106 h 236"/>
                  <a:gd name="T50" fmla="*/ 75 w 162"/>
                  <a:gd name="T51" fmla="*/ 88 h 236"/>
                  <a:gd name="T52" fmla="*/ 61 w 162"/>
                  <a:gd name="T53" fmla="*/ 72 h 236"/>
                  <a:gd name="T54" fmla="*/ 47 w 162"/>
                  <a:gd name="T55" fmla="*/ 57 h 236"/>
                  <a:gd name="T56" fmla="*/ 31 w 162"/>
                  <a:gd name="T57" fmla="*/ 43 h 236"/>
                  <a:gd name="T58" fmla="*/ 16 w 162"/>
                  <a:gd name="T59" fmla="*/ 32 h 236"/>
                  <a:gd name="T60" fmla="*/ 0 w 162"/>
                  <a:gd name="T61" fmla="*/ 23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62" h="236">
                    <a:moveTo>
                      <a:pt x="0" y="23"/>
                    </a:moveTo>
                    <a:lnTo>
                      <a:pt x="12" y="0"/>
                    </a:lnTo>
                    <a:lnTo>
                      <a:pt x="29" y="9"/>
                    </a:lnTo>
                    <a:lnTo>
                      <a:pt x="45" y="19"/>
                    </a:lnTo>
                    <a:lnTo>
                      <a:pt x="61" y="29"/>
                    </a:lnTo>
                    <a:lnTo>
                      <a:pt x="76" y="43"/>
                    </a:lnTo>
                    <a:lnTo>
                      <a:pt x="90" y="58"/>
                    </a:lnTo>
                    <a:lnTo>
                      <a:pt x="104" y="75"/>
                    </a:lnTo>
                    <a:lnTo>
                      <a:pt x="117" y="92"/>
                    </a:lnTo>
                    <a:lnTo>
                      <a:pt x="129" y="112"/>
                    </a:lnTo>
                    <a:lnTo>
                      <a:pt x="140" y="133"/>
                    </a:lnTo>
                    <a:lnTo>
                      <a:pt x="151" y="154"/>
                    </a:lnTo>
                    <a:lnTo>
                      <a:pt x="160" y="148"/>
                    </a:lnTo>
                    <a:lnTo>
                      <a:pt x="161" y="235"/>
                    </a:lnTo>
                    <a:lnTo>
                      <a:pt x="108" y="169"/>
                    </a:lnTo>
                    <a:lnTo>
                      <a:pt x="108" y="168"/>
                    </a:lnTo>
                    <a:lnTo>
                      <a:pt x="109" y="168"/>
                    </a:lnTo>
                    <a:lnTo>
                      <a:pt x="111" y="169"/>
                    </a:lnTo>
                    <a:lnTo>
                      <a:pt x="112" y="168"/>
                    </a:lnTo>
                    <a:lnTo>
                      <a:pt x="114" y="168"/>
                    </a:lnTo>
                    <a:lnTo>
                      <a:pt x="117" y="169"/>
                    </a:lnTo>
                    <a:lnTo>
                      <a:pt x="122" y="168"/>
                    </a:lnTo>
                    <a:lnTo>
                      <a:pt x="112" y="146"/>
                    </a:lnTo>
                    <a:lnTo>
                      <a:pt x="100" y="125"/>
                    </a:lnTo>
                    <a:lnTo>
                      <a:pt x="88" y="106"/>
                    </a:lnTo>
                    <a:lnTo>
                      <a:pt x="75" y="88"/>
                    </a:lnTo>
                    <a:lnTo>
                      <a:pt x="61" y="72"/>
                    </a:lnTo>
                    <a:lnTo>
                      <a:pt x="47" y="57"/>
                    </a:lnTo>
                    <a:lnTo>
                      <a:pt x="31" y="43"/>
                    </a:lnTo>
                    <a:lnTo>
                      <a:pt x="16" y="32"/>
                    </a:lnTo>
                    <a:lnTo>
                      <a:pt x="0" y="23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291" name="Freeform 1067"/>
              <p:cNvSpPr>
                <a:spLocks/>
              </p:cNvSpPr>
              <p:nvPr/>
            </p:nvSpPr>
            <p:spPr bwMode="auto">
              <a:xfrm>
                <a:off x="1567" y="2888"/>
                <a:ext cx="264" cy="129"/>
              </a:xfrm>
              <a:custGeom>
                <a:avLst/>
                <a:gdLst>
                  <a:gd name="T0" fmla="*/ 19 w 264"/>
                  <a:gd name="T1" fmla="*/ 128 h 129"/>
                  <a:gd name="T2" fmla="*/ 0 w 264"/>
                  <a:gd name="T3" fmla="*/ 112 h 129"/>
                  <a:gd name="T4" fmla="*/ 12 w 264"/>
                  <a:gd name="T5" fmla="*/ 97 h 129"/>
                  <a:gd name="T6" fmla="*/ 26 w 264"/>
                  <a:gd name="T7" fmla="*/ 84 h 129"/>
                  <a:gd name="T8" fmla="*/ 39 w 264"/>
                  <a:gd name="T9" fmla="*/ 71 h 129"/>
                  <a:gd name="T10" fmla="*/ 56 w 264"/>
                  <a:gd name="T11" fmla="*/ 59 h 129"/>
                  <a:gd name="T12" fmla="*/ 74 w 264"/>
                  <a:gd name="T13" fmla="*/ 49 h 129"/>
                  <a:gd name="T14" fmla="*/ 93 w 264"/>
                  <a:gd name="T15" fmla="*/ 40 h 129"/>
                  <a:gd name="T16" fmla="*/ 113 w 264"/>
                  <a:gd name="T17" fmla="*/ 30 h 129"/>
                  <a:gd name="T18" fmla="*/ 135 w 264"/>
                  <a:gd name="T19" fmla="*/ 22 h 129"/>
                  <a:gd name="T20" fmla="*/ 157 w 264"/>
                  <a:gd name="T21" fmla="*/ 17 h 129"/>
                  <a:gd name="T22" fmla="*/ 182 w 264"/>
                  <a:gd name="T23" fmla="*/ 11 h 129"/>
                  <a:gd name="T24" fmla="*/ 177 w 264"/>
                  <a:gd name="T25" fmla="*/ 0 h 129"/>
                  <a:gd name="T26" fmla="*/ 263 w 264"/>
                  <a:gd name="T27" fmla="*/ 19 h 129"/>
                  <a:gd name="T28" fmla="*/ 185 w 264"/>
                  <a:gd name="T29" fmla="*/ 57 h 129"/>
                  <a:gd name="T30" fmla="*/ 186 w 264"/>
                  <a:gd name="T31" fmla="*/ 56 h 129"/>
                  <a:gd name="T32" fmla="*/ 185 w 264"/>
                  <a:gd name="T33" fmla="*/ 54 h 129"/>
                  <a:gd name="T34" fmla="*/ 187 w 264"/>
                  <a:gd name="T35" fmla="*/ 54 h 129"/>
                  <a:gd name="T36" fmla="*/ 186 w 264"/>
                  <a:gd name="T37" fmla="*/ 53 h 129"/>
                  <a:gd name="T38" fmla="*/ 186 w 264"/>
                  <a:gd name="T39" fmla="*/ 50 h 129"/>
                  <a:gd name="T40" fmla="*/ 188 w 264"/>
                  <a:gd name="T41" fmla="*/ 47 h 129"/>
                  <a:gd name="T42" fmla="*/ 188 w 264"/>
                  <a:gd name="T43" fmla="*/ 43 h 129"/>
                  <a:gd name="T44" fmla="*/ 164 w 264"/>
                  <a:gd name="T45" fmla="*/ 47 h 129"/>
                  <a:gd name="T46" fmla="*/ 141 w 264"/>
                  <a:gd name="T47" fmla="*/ 55 h 129"/>
                  <a:gd name="T48" fmla="*/ 119 w 264"/>
                  <a:gd name="T49" fmla="*/ 62 h 129"/>
                  <a:gd name="T50" fmla="*/ 100 w 264"/>
                  <a:gd name="T51" fmla="*/ 70 h 129"/>
                  <a:gd name="T52" fmla="*/ 81 w 264"/>
                  <a:gd name="T53" fmla="*/ 80 h 129"/>
                  <a:gd name="T54" fmla="*/ 64 w 264"/>
                  <a:gd name="T55" fmla="*/ 91 h 129"/>
                  <a:gd name="T56" fmla="*/ 46 w 264"/>
                  <a:gd name="T57" fmla="*/ 103 h 129"/>
                  <a:gd name="T58" fmla="*/ 32 w 264"/>
                  <a:gd name="T59" fmla="*/ 115 h 129"/>
                  <a:gd name="T60" fmla="*/ 19 w 264"/>
                  <a:gd name="T61" fmla="*/ 128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64" h="129">
                    <a:moveTo>
                      <a:pt x="19" y="128"/>
                    </a:moveTo>
                    <a:lnTo>
                      <a:pt x="0" y="112"/>
                    </a:lnTo>
                    <a:lnTo>
                      <a:pt x="12" y="97"/>
                    </a:lnTo>
                    <a:lnTo>
                      <a:pt x="26" y="84"/>
                    </a:lnTo>
                    <a:lnTo>
                      <a:pt x="39" y="71"/>
                    </a:lnTo>
                    <a:lnTo>
                      <a:pt x="56" y="59"/>
                    </a:lnTo>
                    <a:lnTo>
                      <a:pt x="74" y="49"/>
                    </a:lnTo>
                    <a:lnTo>
                      <a:pt x="93" y="40"/>
                    </a:lnTo>
                    <a:lnTo>
                      <a:pt x="113" y="30"/>
                    </a:lnTo>
                    <a:lnTo>
                      <a:pt x="135" y="22"/>
                    </a:lnTo>
                    <a:lnTo>
                      <a:pt x="157" y="17"/>
                    </a:lnTo>
                    <a:lnTo>
                      <a:pt x="182" y="11"/>
                    </a:lnTo>
                    <a:lnTo>
                      <a:pt x="177" y="0"/>
                    </a:lnTo>
                    <a:lnTo>
                      <a:pt x="263" y="19"/>
                    </a:lnTo>
                    <a:lnTo>
                      <a:pt x="185" y="57"/>
                    </a:lnTo>
                    <a:lnTo>
                      <a:pt x="186" y="56"/>
                    </a:lnTo>
                    <a:lnTo>
                      <a:pt x="185" y="54"/>
                    </a:lnTo>
                    <a:lnTo>
                      <a:pt x="187" y="54"/>
                    </a:lnTo>
                    <a:lnTo>
                      <a:pt x="186" y="53"/>
                    </a:lnTo>
                    <a:lnTo>
                      <a:pt x="186" y="50"/>
                    </a:lnTo>
                    <a:lnTo>
                      <a:pt x="188" y="47"/>
                    </a:lnTo>
                    <a:lnTo>
                      <a:pt x="188" y="43"/>
                    </a:lnTo>
                    <a:lnTo>
                      <a:pt x="164" y="47"/>
                    </a:lnTo>
                    <a:lnTo>
                      <a:pt x="141" y="55"/>
                    </a:lnTo>
                    <a:lnTo>
                      <a:pt x="119" y="62"/>
                    </a:lnTo>
                    <a:lnTo>
                      <a:pt x="100" y="70"/>
                    </a:lnTo>
                    <a:lnTo>
                      <a:pt x="81" y="80"/>
                    </a:lnTo>
                    <a:lnTo>
                      <a:pt x="64" y="91"/>
                    </a:lnTo>
                    <a:lnTo>
                      <a:pt x="46" y="103"/>
                    </a:lnTo>
                    <a:lnTo>
                      <a:pt x="32" y="115"/>
                    </a:lnTo>
                    <a:lnTo>
                      <a:pt x="19" y="128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09749" name="Text Box 1525"/>
            <p:cNvSpPr txBox="1">
              <a:spLocks noChangeArrowheads="1"/>
            </p:cNvSpPr>
            <p:nvPr/>
          </p:nvSpPr>
          <p:spPr bwMode="auto">
            <a:xfrm>
              <a:off x="689" y="1861"/>
              <a:ext cx="2731" cy="349"/>
            </a:xfrm>
            <a:prstGeom prst="rect">
              <a:avLst/>
            </a:prstGeom>
            <a:solidFill>
              <a:srgbClr val="FFFF99"/>
            </a:solidFill>
            <a:ln w="349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fr-FR" sz="2800">
                  <a:solidFill>
                    <a:schemeClr val="tx1"/>
                  </a:solidFill>
                </a:rPr>
                <a:t>Consommation système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043114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8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429" name="Rectangle 157"/>
          <p:cNvSpPr>
            <a:spLocks noChangeArrowheads="1"/>
          </p:cNvSpPr>
          <p:nvPr/>
        </p:nvSpPr>
        <p:spPr bwMode="auto">
          <a:xfrm>
            <a:off x="792163" y="4632325"/>
            <a:ext cx="1706562" cy="960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en-GB">
                <a:solidFill>
                  <a:schemeClr val="tx1"/>
                </a:solidFill>
              </a:rPr>
              <a:t>Symbole</a:t>
            </a:r>
          </a:p>
        </p:txBody>
      </p:sp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II-3 Lubrificateur</a:t>
            </a:r>
            <a:endParaRPr lang="fr-FR" dirty="0"/>
          </a:p>
        </p:txBody>
      </p:sp>
      <p:pic>
        <p:nvPicPr>
          <p:cNvPr id="310423" name="Picture 1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8513" y="2098675"/>
            <a:ext cx="1508125" cy="364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FFFFFF">
                        <a:gamma/>
                        <a:shade val="29804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29804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10424" name="Group 152"/>
          <p:cNvGrpSpPr>
            <a:grpSpLocks/>
          </p:cNvGrpSpPr>
          <p:nvPr/>
        </p:nvGrpSpPr>
        <p:grpSpPr bwMode="auto">
          <a:xfrm>
            <a:off x="1160463" y="4930775"/>
            <a:ext cx="922337" cy="555625"/>
            <a:chOff x="3227" y="2203"/>
            <a:chExt cx="581" cy="350"/>
          </a:xfrm>
        </p:grpSpPr>
        <p:sp>
          <p:nvSpPr>
            <p:cNvPr id="310425" name="Line 153"/>
            <p:cNvSpPr>
              <a:spLocks noChangeShapeType="1"/>
            </p:cNvSpPr>
            <p:nvPr/>
          </p:nvSpPr>
          <p:spPr bwMode="auto">
            <a:xfrm>
              <a:off x="3519" y="2203"/>
              <a:ext cx="0" cy="7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0426" name="Line 154"/>
            <p:cNvSpPr>
              <a:spLocks noChangeShapeType="1"/>
            </p:cNvSpPr>
            <p:nvPr/>
          </p:nvSpPr>
          <p:spPr bwMode="auto">
            <a:xfrm>
              <a:off x="3227" y="2373"/>
              <a:ext cx="11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0427" name="Line 155"/>
            <p:cNvSpPr>
              <a:spLocks noChangeShapeType="1"/>
            </p:cNvSpPr>
            <p:nvPr/>
          </p:nvSpPr>
          <p:spPr bwMode="auto">
            <a:xfrm>
              <a:off x="3689" y="2373"/>
              <a:ext cx="11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0428" name="Freeform 156"/>
            <p:cNvSpPr>
              <a:spLocks/>
            </p:cNvSpPr>
            <p:nvPr/>
          </p:nvSpPr>
          <p:spPr bwMode="auto">
            <a:xfrm>
              <a:off x="3348" y="2209"/>
              <a:ext cx="345" cy="344"/>
            </a:xfrm>
            <a:custGeom>
              <a:avLst/>
              <a:gdLst>
                <a:gd name="T0" fmla="*/ 171 w 345"/>
                <a:gd name="T1" fmla="*/ 0 h 344"/>
                <a:gd name="T2" fmla="*/ 0 w 345"/>
                <a:gd name="T3" fmla="*/ 172 h 344"/>
                <a:gd name="T4" fmla="*/ 171 w 345"/>
                <a:gd name="T5" fmla="*/ 343 h 344"/>
                <a:gd name="T6" fmla="*/ 344 w 345"/>
                <a:gd name="T7" fmla="*/ 172 h 344"/>
                <a:gd name="T8" fmla="*/ 171 w 345"/>
                <a:gd name="T9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5" h="344">
                  <a:moveTo>
                    <a:pt x="171" y="0"/>
                  </a:moveTo>
                  <a:lnTo>
                    <a:pt x="0" y="172"/>
                  </a:lnTo>
                  <a:lnTo>
                    <a:pt x="171" y="343"/>
                  </a:lnTo>
                  <a:lnTo>
                    <a:pt x="344" y="172"/>
                  </a:lnTo>
                  <a:lnTo>
                    <a:pt x="171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10430" name="Rectangle 158"/>
          <p:cNvSpPr>
            <a:spLocks noChangeArrowheads="1"/>
          </p:cNvSpPr>
          <p:nvPr/>
        </p:nvSpPr>
        <p:spPr bwMode="auto">
          <a:xfrm>
            <a:off x="331788" y="2211388"/>
            <a:ext cx="33686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>
              <a:buFont typeface="Wingdings" pitchFamily="2" charset="2"/>
              <a:buChar char="l"/>
            </a:pPr>
            <a:r>
              <a:rPr lang="en-GB" sz="2000">
                <a:solidFill>
                  <a:schemeClr val="tx1"/>
                </a:solidFill>
              </a:rPr>
              <a:t>Eviter la corrosion</a:t>
            </a:r>
          </a:p>
          <a:p>
            <a:pPr algn="l">
              <a:buFont typeface="Wingdings" pitchFamily="2" charset="2"/>
              <a:buChar char="l"/>
            </a:pPr>
            <a:r>
              <a:rPr lang="en-GB" sz="2000">
                <a:solidFill>
                  <a:schemeClr val="tx1"/>
                </a:solidFill>
              </a:rPr>
              <a:t>Améliorer le glissement</a:t>
            </a:r>
          </a:p>
        </p:txBody>
      </p:sp>
      <p:sp>
        <p:nvSpPr>
          <p:cNvPr id="310432" name="Line 160"/>
          <p:cNvSpPr>
            <a:spLocks noChangeShapeType="1"/>
          </p:cNvSpPr>
          <p:nvPr/>
        </p:nvSpPr>
        <p:spPr bwMode="auto">
          <a:xfrm>
            <a:off x="5711825" y="6459538"/>
            <a:ext cx="554038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448" name="Line 176"/>
          <p:cNvSpPr>
            <a:spLocks noChangeShapeType="1"/>
          </p:cNvSpPr>
          <p:nvPr/>
        </p:nvSpPr>
        <p:spPr bwMode="auto">
          <a:xfrm flipH="1">
            <a:off x="5864225" y="3675063"/>
            <a:ext cx="60325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449" name="Line 177"/>
          <p:cNvSpPr>
            <a:spLocks noChangeShapeType="1"/>
          </p:cNvSpPr>
          <p:nvPr/>
        </p:nvSpPr>
        <p:spPr bwMode="auto">
          <a:xfrm flipH="1">
            <a:off x="5897563" y="4076700"/>
            <a:ext cx="20637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454" name="Line 182"/>
          <p:cNvSpPr>
            <a:spLocks noChangeShapeType="1"/>
          </p:cNvSpPr>
          <p:nvPr/>
        </p:nvSpPr>
        <p:spPr bwMode="auto">
          <a:xfrm>
            <a:off x="6099175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455" name="Line 183"/>
          <p:cNvSpPr>
            <a:spLocks noChangeShapeType="1"/>
          </p:cNvSpPr>
          <p:nvPr/>
        </p:nvSpPr>
        <p:spPr bwMode="auto">
          <a:xfrm>
            <a:off x="6099175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456" name="Line 184"/>
          <p:cNvSpPr>
            <a:spLocks noChangeShapeType="1"/>
          </p:cNvSpPr>
          <p:nvPr/>
        </p:nvSpPr>
        <p:spPr bwMode="auto">
          <a:xfrm>
            <a:off x="6099175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457" name="Line 185"/>
          <p:cNvSpPr>
            <a:spLocks noChangeShapeType="1"/>
          </p:cNvSpPr>
          <p:nvPr/>
        </p:nvSpPr>
        <p:spPr bwMode="auto">
          <a:xfrm>
            <a:off x="6099175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458" name="Line 186"/>
          <p:cNvSpPr>
            <a:spLocks noChangeShapeType="1"/>
          </p:cNvSpPr>
          <p:nvPr/>
        </p:nvSpPr>
        <p:spPr bwMode="auto">
          <a:xfrm>
            <a:off x="6099175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459" name="Line 187"/>
          <p:cNvSpPr>
            <a:spLocks noChangeShapeType="1"/>
          </p:cNvSpPr>
          <p:nvPr/>
        </p:nvSpPr>
        <p:spPr bwMode="auto">
          <a:xfrm>
            <a:off x="6099175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460" name="Line 188"/>
          <p:cNvSpPr>
            <a:spLocks noChangeShapeType="1"/>
          </p:cNvSpPr>
          <p:nvPr/>
        </p:nvSpPr>
        <p:spPr bwMode="auto">
          <a:xfrm>
            <a:off x="6099175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461" name="Line 189"/>
          <p:cNvSpPr>
            <a:spLocks noChangeShapeType="1"/>
          </p:cNvSpPr>
          <p:nvPr/>
        </p:nvSpPr>
        <p:spPr bwMode="auto">
          <a:xfrm>
            <a:off x="6099175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462" name="Line 190"/>
          <p:cNvSpPr>
            <a:spLocks noChangeShapeType="1"/>
          </p:cNvSpPr>
          <p:nvPr/>
        </p:nvSpPr>
        <p:spPr bwMode="auto">
          <a:xfrm>
            <a:off x="6099175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463" name="Line 191"/>
          <p:cNvSpPr>
            <a:spLocks noChangeShapeType="1"/>
          </p:cNvSpPr>
          <p:nvPr/>
        </p:nvSpPr>
        <p:spPr bwMode="auto">
          <a:xfrm>
            <a:off x="6099175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464" name="Line 192"/>
          <p:cNvSpPr>
            <a:spLocks noChangeShapeType="1"/>
          </p:cNvSpPr>
          <p:nvPr/>
        </p:nvSpPr>
        <p:spPr bwMode="auto">
          <a:xfrm>
            <a:off x="6099175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465" name="Line 193"/>
          <p:cNvSpPr>
            <a:spLocks noChangeShapeType="1"/>
          </p:cNvSpPr>
          <p:nvPr/>
        </p:nvSpPr>
        <p:spPr bwMode="auto">
          <a:xfrm>
            <a:off x="6099175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466" name="Line 194"/>
          <p:cNvSpPr>
            <a:spLocks noChangeShapeType="1"/>
          </p:cNvSpPr>
          <p:nvPr/>
        </p:nvSpPr>
        <p:spPr bwMode="auto">
          <a:xfrm>
            <a:off x="6099175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467" name="Line 195"/>
          <p:cNvSpPr>
            <a:spLocks noChangeShapeType="1"/>
          </p:cNvSpPr>
          <p:nvPr/>
        </p:nvSpPr>
        <p:spPr bwMode="auto">
          <a:xfrm>
            <a:off x="6099175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468" name="Line 196"/>
          <p:cNvSpPr>
            <a:spLocks noChangeShapeType="1"/>
          </p:cNvSpPr>
          <p:nvPr/>
        </p:nvSpPr>
        <p:spPr bwMode="auto">
          <a:xfrm>
            <a:off x="6099175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469" name="Line 197"/>
          <p:cNvSpPr>
            <a:spLocks noChangeShapeType="1"/>
          </p:cNvSpPr>
          <p:nvPr/>
        </p:nvSpPr>
        <p:spPr bwMode="auto">
          <a:xfrm>
            <a:off x="6099175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470" name="Line 198"/>
          <p:cNvSpPr>
            <a:spLocks noChangeShapeType="1"/>
          </p:cNvSpPr>
          <p:nvPr/>
        </p:nvSpPr>
        <p:spPr bwMode="auto">
          <a:xfrm>
            <a:off x="6099175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471" name="Line 199"/>
          <p:cNvSpPr>
            <a:spLocks noChangeShapeType="1"/>
          </p:cNvSpPr>
          <p:nvPr/>
        </p:nvSpPr>
        <p:spPr bwMode="auto">
          <a:xfrm>
            <a:off x="6099175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472" name="Line 200"/>
          <p:cNvSpPr>
            <a:spLocks noChangeShapeType="1"/>
          </p:cNvSpPr>
          <p:nvPr/>
        </p:nvSpPr>
        <p:spPr bwMode="auto">
          <a:xfrm>
            <a:off x="6099175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473" name="Line 201"/>
          <p:cNvSpPr>
            <a:spLocks noChangeShapeType="1"/>
          </p:cNvSpPr>
          <p:nvPr/>
        </p:nvSpPr>
        <p:spPr bwMode="auto">
          <a:xfrm>
            <a:off x="6099175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474" name="Line 202"/>
          <p:cNvSpPr>
            <a:spLocks noChangeShapeType="1"/>
          </p:cNvSpPr>
          <p:nvPr/>
        </p:nvSpPr>
        <p:spPr bwMode="auto">
          <a:xfrm>
            <a:off x="6099175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475" name="Line 203"/>
          <p:cNvSpPr>
            <a:spLocks noChangeShapeType="1"/>
          </p:cNvSpPr>
          <p:nvPr/>
        </p:nvSpPr>
        <p:spPr bwMode="auto">
          <a:xfrm>
            <a:off x="6099175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476" name="Line 204"/>
          <p:cNvSpPr>
            <a:spLocks noChangeShapeType="1"/>
          </p:cNvSpPr>
          <p:nvPr/>
        </p:nvSpPr>
        <p:spPr bwMode="auto">
          <a:xfrm>
            <a:off x="6099175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477" name="Line 205"/>
          <p:cNvSpPr>
            <a:spLocks noChangeShapeType="1"/>
          </p:cNvSpPr>
          <p:nvPr/>
        </p:nvSpPr>
        <p:spPr bwMode="auto">
          <a:xfrm>
            <a:off x="6099175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478" name="Line 206"/>
          <p:cNvSpPr>
            <a:spLocks noChangeShapeType="1"/>
          </p:cNvSpPr>
          <p:nvPr/>
        </p:nvSpPr>
        <p:spPr bwMode="auto">
          <a:xfrm>
            <a:off x="6099175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479" name="Line 207"/>
          <p:cNvSpPr>
            <a:spLocks noChangeShapeType="1"/>
          </p:cNvSpPr>
          <p:nvPr/>
        </p:nvSpPr>
        <p:spPr bwMode="auto">
          <a:xfrm>
            <a:off x="6099175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480" name="Line 208"/>
          <p:cNvSpPr>
            <a:spLocks noChangeShapeType="1"/>
          </p:cNvSpPr>
          <p:nvPr/>
        </p:nvSpPr>
        <p:spPr bwMode="auto">
          <a:xfrm>
            <a:off x="6099175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481" name="Line 209"/>
          <p:cNvSpPr>
            <a:spLocks noChangeShapeType="1"/>
          </p:cNvSpPr>
          <p:nvPr/>
        </p:nvSpPr>
        <p:spPr bwMode="auto">
          <a:xfrm>
            <a:off x="6099175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482" name="Line 210"/>
          <p:cNvSpPr>
            <a:spLocks noChangeShapeType="1"/>
          </p:cNvSpPr>
          <p:nvPr/>
        </p:nvSpPr>
        <p:spPr bwMode="auto">
          <a:xfrm>
            <a:off x="6099175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483" name="Line 211"/>
          <p:cNvSpPr>
            <a:spLocks noChangeShapeType="1"/>
          </p:cNvSpPr>
          <p:nvPr/>
        </p:nvSpPr>
        <p:spPr bwMode="auto">
          <a:xfrm>
            <a:off x="6099175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484" name="Line 212"/>
          <p:cNvSpPr>
            <a:spLocks noChangeShapeType="1"/>
          </p:cNvSpPr>
          <p:nvPr/>
        </p:nvSpPr>
        <p:spPr bwMode="auto">
          <a:xfrm>
            <a:off x="6099175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485" name="Line 213"/>
          <p:cNvSpPr>
            <a:spLocks noChangeShapeType="1"/>
          </p:cNvSpPr>
          <p:nvPr/>
        </p:nvSpPr>
        <p:spPr bwMode="auto">
          <a:xfrm>
            <a:off x="6099175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486" name="Line 214"/>
          <p:cNvSpPr>
            <a:spLocks noChangeShapeType="1"/>
          </p:cNvSpPr>
          <p:nvPr/>
        </p:nvSpPr>
        <p:spPr bwMode="auto">
          <a:xfrm>
            <a:off x="6099175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487" name="Line 215"/>
          <p:cNvSpPr>
            <a:spLocks noChangeShapeType="1"/>
          </p:cNvSpPr>
          <p:nvPr/>
        </p:nvSpPr>
        <p:spPr bwMode="auto">
          <a:xfrm>
            <a:off x="6099175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488" name="Line 216"/>
          <p:cNvSpPr>
            <a:spLocks noChangeShapeType="1"/>
          </p:cNvSpPr>
          <p:nvPr/>
        </p:nvSpPr>
        <p:spPr bwMode="auto">
          <a:xfrm>
            <a:off x="6099175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489" name="Line 217"/>
          <p:cNvSpPr>
            <a:spLocks noChangeShapeType="1"/>
          </p:cNvSpPr>
          <p:nvPr/>
        </p:nvSpPr>
        <p:spPr bwMode="auto">
          <a:xfrm>
            <a:off x="6099175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490" name="Line 218"/>
          <p:cNvSpPr>
            <a:spLocks noChangeShapeType="1"/>
          </p:cNvSpPr>
          <p:nvPr/>
        </p:nvSpPr>
        <p:spPr bwMode="auto">
          <a:xfrm>
            <a:off x="6099175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491" name="Line 219"/>
          <p:cNvSpPr>
            <a:spLocks noChangeShapeType="1"/>
          </p:cNvSpPr>
          <p:nvPr/>
        </p:nvSpPr>
        <p:spPr bwMode="auto">
          <a:xfrm>
            <a:off x="6099175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492" name="Line 220"/>
          <p:cNvSpPr>
            <a:spLocks noChangeShapeType="1"/>
          </p:cNvSpPr>
          <p:nvPr/>
        </p:nvSpPr>
        <p:spPr bwMode="auto">
          <a:xfrm>
            <a:off x="6099175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493" name="Line 221"/>
          <p:cNvSpPr>
            <a:spLocks noChangeShapeType="1"/>
          </p:cNvSpPr>
          <p:nvPr/>
        </p:nvSpPr>
        <p:spPr bwMode="auto">
          <a:xfrm>
            <a:off x="6099175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494" name="Line 222"/>
          <p:cNvSpPr>
            <a:spLocks noChangeShapeType="1"/>
          </p:cNvSpPr>
          <p:nvPr/>
        </p:nvSpPr>
        <p:spPr bwMode="auto">
          <a:xfrm>
            <a:off x="6099175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495" name="Line 223"/>
          <p:cNvSpPr>
            <a:spLocks noChangeShapeType="1"/>
          </p:cNvSpPr>
          <p:nvPr/>
        </p:nvSpPr>
        <p:spPr bwMode="auto">
          <a:xfrm>
            <a:off x="6099175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496" name="Line 224"/>
          <p:cNvSpPr>
            <a:spLocks noChangeShapeType="1"/>
          </p:cNvSpPr>
          <p:nvPr/>
        </p:nvSpPr>
        <p:spPr bwMode="auto">
          <a:xfrm>
            <a:off x="6099175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497" name="Line 225"/>
          <p:cNvSpPr>
            <a:spLocks noChangeShapeType="1"/>
          </p:cNvSpPr>
          <p:nvPr/>
        </p:nvSpPr>
        <p:spPr bwMode="auto">
          <a:xfrm>
            <a:off x="6099175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498" name="Line 226"/>
          <p:cNvSpPr>
            <a:spLocks noChangeShapeType="1"/>
          </p:cNvSpPr>
          <p:nvPr/>
        </p:nvSpPr>
        <p:spPr bwMode="auto">
          <a:xfrm>
            <a:off x="6099175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499" name="Line 227"/>
          <p:cNvSpPr>
            <a:spLocks noChangeShapeType="1"/>
          </p:cNvSpPr>
          <p:nvPr/>
        </p:nvSpPr>
        <p:spPr bwMode="auto">
          <a:xfrm>
            <a:off x="6099175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500" name="Line 228"/>
          <p:cNvSpPr>
            <a:spLocks noChangeShapeType="1"/>
          </p:cNvSpPr>
          <p:nvPr/>
        </p:nvSpPr>
        <p:spPr bwMode="auto">
          <a:xfrm>
            <a:off x="6099175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501" name="Line 229"/>
          <p:cNvSpPr>
            <a:spLocks noChangeShapeType="1"/>
          </p:cNvSpPr>
          <p:nvPr/>
        </p:nvSpPr>
        <p:spPr bwMode="auto">
          <a:xfrm>
            <a:off x="6099175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502" name="Line 230"/>
          <p:cNvSpPr>
            <a:spLocks noChangeShapeType="1"/>
          </p:cNvSpPr>
          <p:nvPr/>
        </p:nvSpPr>
        <p:spPr bwMode="auto">
          <a:xfrm>
            <a:off x="6099175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503" name="Line 231"/>
          <p:cNvSpPr>
            <a:spLocks noChangeShapeType="1"/>
          </p:cNvSpPr>
          <p:nvPr/>
        </p:nvSpPr>
        <p:spPr bwMode="auto">
          <a:xfrm>
            <a:off x="6099175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504" name="Line 232"/>
          <p:cNvSpPr>
            <a:spLocks noChangeShapeType="1"/>
          </p:cNvSpPr>
          <p:nvPr/>
        </p:nvSpPr>
        <p:spPr bwMode="auto">
          <a:xfrm>
            <a:off x="6099175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505" name="Line 233"/>
          <p:cNvSpPr>
            <a:spLocks noChangeShapeType="1"/>
          </p:cNvSpPr>
          <p:nvPr/>
        </p:nvSpPr>
        <p:spPr bwMode="auto">
          <a:xfrm>
            <a:off x="6099175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506" name="Line 234"/>
          <p:cNvSpPr>
            <a:spLocks noChangeShapeType="1"/>
          </p:cNvSpPr>
          <p:nvPr/>
        </p:nvSpPr>
        <p:spPr bwMode="auto">
          <a:xfrm>
            <a:off x="6099175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507" name="Line 235"/>
          <p:cNvSpPr>
            <a:spLocks noChangeShapeType="1"/>
          </p:cNvSpPr>
          <p:nvPr/>
        </p:nvSpPr>
        <p:spPr bwMode="auto">
          <a:xfrm>
            <a:off x="6099175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508" name="Line 236"/>
          <p:cNvSpPr>
            <a:spLocks noChangeShapeType="1"/>
          </p:cNvSpPr>
          <p:nvPr/>
        </p:nvSpPr>
        <p:spPr bwMode="auto">
          <a:xfrm>
            <a:off x="6099175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509" name="Line 237"/>
          <p:cNvSpPr>
            <a:spLocks noChangeShapeType="1"/>
          </p:cNvSpPr>
          <p:nvPr/>
        </p:nvSpPr>
        <p:spPr bwMode="auto">
          <a:xfrm>
            <a:off x="6099175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510" name="Line 238"/>
          <p:cNvSpPr>
            <a:spLocks noChangeShapeType="1"/>
          </p:cNvSpPr>
          <p:nvPr/>
        </p:nvSpPr>
        <p:spPr bwMode="auto">
          <a:xfrm>
            <a:off x="6099175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511" name="Line 239"/>
          <p:cNvSpPr>
            <a:spLocks noChangeShapeType="1"/>
          </p:cNvSpPr>
          <p:nvPr/>
        </p:nvSpPr>
        <p:spPr bwMode="auto">
          <a:xfrm>
            <a:off x="6099175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512" name="Line 240"/>
          <p:cNvSpPr>
            <a:spLocks noChangeShapeType="1"/>
          </p:cNvSpPr>
          <p:nvPr/>
        </p:nvSpPr>
        <p:spPr bwMode="auto">
          <a:xfrm>
            <a:off x="6099175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514" name="Line 242"/>
          <p:cNvSpPr>
            <a:spLocks noChangeShapeType="1"/>
          </p:cNvSpPr>
          <p:nvPr/>
        </p:nvSpPr>
        <p:spPr bwMode="auto">
          <a:xfrm>
            <a:off x="6099175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515" name="Line 243"/>
          <p:cNvSpPr>
            <a:spLocks noChangeShapeType="1"/>
          </p:cNvSpPr>
          <p:nvPr/>
        </p:nvSpPr>
        <p:spPr bwMode="auto">
          <a:xfrm>
            <a:off x="6099175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516" name="Line 244"/>
          <p:cNvSpPr>
            <a:spLocks noChangeShapeType="1"/>
          </p:cNvSpPr>
          <p:nvPr/>
        </p:nvSpPr>
        <p:spPr bwMode="auto">
          <a:xfrm>
            <a:off x="6099175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517" name="Line 245"/>
          <p:cNvSpPr>
            <a:spLocks noChangeShapeType="1"/>
          </p:cNvSpPr>
          <p:nvPr/>
        </p:nvSpPr>
        <p:spPr bwMode="auto">
          <a:xfrm>
            <a:off x="6099175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518" name="Line 246"/>
          <p:cNvSpPr>
            <a:spLocks noChangeShapeType="1"/>
          </p:cNvSpPr>
          <p:nvPr/>
        </p:nvSpPr>
        <p:spPr bwMode="auto">
          <a:xfrm>
            <a:off x="6099175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519" name="Line 247"/>
          <p:cNvSpPr>
            <a:spLocks noChangeShapeType="1"/>
          </p:cNvSpPr>
          <p:nvPr/>
        </p:nvSpPr>
        <p:spPr bwMode="auto">
          <a:xfrm>
            <a:off x="6099175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520" name="Line 248"/>
          <p:cNvSpPr>
            <a:spLocks noChangeShapeType="1"/>
          </p:cNvSpPr>
          <p:nvPr/>
        </p:nvSpPr>
        <p:spPr bwMode="auto">
          <a:xfrm>
            <a:off x="6099175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521" name="Line 249"/>
          <p:cNvSpPr>
            <a:spLocks noChangeShapeType="1"/>
          </p:cNvSpPr>
          <p:nvPr/>
        </p:nvSpPr>
        <p:spPr bwMode="auto">
          <a:xfrm>
            <a:off x="6099175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522" name="Line 250"/>
          <p:cNvSpPr>
            <a:spLocks noChangeShapeType="1"/>
          </p:cNvSpPr>
          <p:nvPr/>
        </p:nvSpPr>
        <p:spPr bwMode="auto">
          <a:xfrm>
            <a:off x="6099175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523" name="Line 251"/>
          <p:cNvSpPr>
            <a:spLocks noChangeShapeType="1"/>
          </p:cNvSpPr>
          <p:nvPr/>
        </p:nvSpPr>
        <p:spPr bwMode="auto">
          <a:xfrm>
            <a:off x="6099175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524" name="Line 252"/>
          <p:cNvSpPr>
            <a:spLocks noChangeShapeType="1"/>
          </p:cNvSpPr>
          <p:nvPr/>
        </p:nvSpPr>
        <p:spPr bwMode="auto">
          <a:xfrm>
            <a:off x="6099175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525" name="Line 253"/>
          <p:cNvSpPr>
            <a:spLocks noChangeShapeType="1"/>
          </p:cNvSpPr>
          <p:nvPr/>
        </p:nvSpPr>
        <p:spPr bwMode="auto">
          <a:xfrm>
            <a:off x="6099175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526" name="Line 254"/>
          <p:cNvSpPr>
            <a:spLocks noChangeShapeType="1"/>
          </p:cNvSpPr>
          <p:nvPr/>
        </p:nvSpPr>
        <p:spPr bwMode="auto">
          <a:xfrm>
            <a:off x="6099175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527" name="Line 255"/>
          <p:cNvSpPr>
            <a:spLocks noChangeShapeType="1"/>
          </p:cNvSpPr>
          <p:nvPr/>
        </p:nvSpPr>
        <p:spPr bwMode="auto">
          <a:xfrm>
            <a:off x="6099175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528" name="Line 256"/>
          <p:cNvSpPr>
            <a:spLocks noChangeShapeType="1"/>
          </p:cNvSpPr>
          <p:nvPr/>
        </p:nvSpPr>
        <p:spPr bwMode="auto">
          <a:xfrm>
            <a:off x="6099175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529" name="Line 257"/>
          <p:cNvSpPr>
            <a:spLocks noChangeShapeType="1"/>
          </p:cNvSpPr>
          <p:nvPr/>
        </p:nvSpPr>
        <p:spPr bwMode="auto">
          <a:xfrm>
            <a:off x="6099175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530" name="Line 258"/>
          <p:cNvSpPr>
            <a:spLocks noChangeShapeType="1"/>
          </p:cNvSpPr>
          <p:nvPr/>
        </p:nvSpPr>
        <p:spPr bwMode="auto">
          <a:xfrm>
            <a:off x="6099175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531" name="Line 259"/>
          <p:cNvSpPr>
            <a:spLocks noChangeShapeType="1"/>
          </p:cNvSpPr>
          <p:nvPr/>
        </p:nvSpPr>
        <p:spPr bwMode="auto">
          <a:xfrm>
            <a:off x="6099175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532" name="Line 260"/>
          <p:cNvSpPr>
            <a:spLocks noChangeShapeType="1"/>
          </p:cNvSpPr>
          <p:nvPr/>
        </p:nvSpPr>
        <p:spPr bwMode="auto">
          <a:xfrm>
            <a:off x="6099175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533" name="Line 261"/>
          <p:cNvSpPr>
            <a:spLocks noChangeShapeType="1"/>
          </p:cNvSpPr>
          <p:nvPr/>
        </p:nvSpPr>
        <p:spPr bwMode="auto">
          <a:xfrm>
            <a:off x="6099175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534" name="Line 262"/>
          <p:cNvSpPr>
            <a:spLocks noChangeShapeType="1"/>
          </p:cNvSpPr>
          <p:nvPr/>
        </p:nvSpPr>
        <p:spPr bwMode="auto">
          <a:xfrm>
            <a:off x="6099175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535" name="Line 263"/>
          <p:cNvSpPr>
            <a:spLocks noChangeShapeType="1"/>
          </p:cNvSpPr>
          <p:nvPr/>
        </p:nvSpPr>
        <p:spPr bwMode="auto">
          <a:xfrm>
            <a:off x="6099175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536" name="Line 264"/>
          <p:cNvSpPr>
            <a:spLocks noChangeShapeType="1"/>
          </p:cNvSpPr>
          <p:nvPr/>
        </p:nvSpPr>
        <p:spPr bwMode="auto">
          <a:xfrm>
            <a:off x="6099175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537" name="Line 265"/>
          <p:cNvSpPr>
            <a:spLocks noChangeShapeType="1"/>
          </p:cNvSpPr>
          <p:nvPr/>
        </p:nvSpPr>
        <p:spPr bwMode="auto">
          <a:xfrm>
            <a:off x="6099175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538" name="Line 266"/>
          <p:cNvSpPr>
            <a:spLocks noChangeShapeType="1"/>
          </p:cNvSpPr>
          <p:nvPr/>
        </p:nvSpPr>
        <p:spPr bwMode="auto">
          <a:xfrm>
            <a:off x="6099175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539" name="Line 267"/>
          <p:cNvSpPr>
            <a:spLocks noChangeShapeType="1"/>
          </p:cNvSpPr>
          <p:nvPr/>
        </p:nvSpPr>
        <p:spPr bwMode="auto">
          <a:xfrm>
            <a:off x="6099175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540" name="Line 268"/>
          <p:cNvSpPr>
            <a:spLocks noChangeShapeType="1"/>
          </p:cNvSpPr>
          <p:nvPr/>
        </p:nvSpPr>
        <p:spPr bwMode="auto">
          <a:xfrm>
            <a:off x="6099175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541" name="Line 269"/>
          <p:cNvSpPr>
            <a:spLocks noChangeShapeType="1"/>
          </p:cNvSpPr>
          <p:nvPr/>
        </p:nvSpPr>
        <p:spPr bwMode="auto">
          <a:xfrm>
            <a:off x="6099175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542" name="Line 270"/>
          <p:cNvSpPr>
            <a:spLocks noChangeShapeType="1"/>
          </p:cNvSpPr>
          <p:nvPr/>
        </p:nvSpPr>
        <p:spPr bwMode="auto">
          <a:xfrm>
            <a:off x="6099175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543" name="Line 271"/>
          <p:cNvSpPr>
            <a:spLocks noChangeShapeType="1"/>
          </p:cNvSpPr>
          <p:nvPr/>
        </p:nvSpPr>
        <p:spPr bwMode="auto">
          <a:xfrm>
            <a:off x="6099175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544" name="Line 272"/>
          <p:cNvSpPr>
            <a:spLocks noChangeShapeType="1"/>
          </p:cNvSpPr>
          <p:nvPr/>
        </p:nvSpPr>
        <p:spPr bwMode="auto">
          <a:xfrm>
            <a:off x="6099175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545" name="Line 273"/>
          <p:cNvSpPr>
            <a:spLocks noChangeShapeType="1"/>
          </p:cNvSpPr>
          <p:nvPr/>
        </p:nvSpPr>
        <p:spPr bwMode="auto">
          <a:xfrm>
            <a:off x="6099175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546" name="Line 274"/>
          <p:cNvSpPr>
            <a:spLocks noChangeShapeType="1"/>
          </p:cNvSpPr>
          <p:nvPr/>
        </p:nvSpPr>
        <p:spPr bwMode="auto">
          <a:xfrm>
            <a:off x="6099175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547" name="Line 275"/>
          <p:cNvSpPr>
            <a:spLocks noChangeShapeType="1"/>
          </p:cNvSpPr>
          <p:nvPr/>
        </p:nvSpPr>
        <p:spPr bwMode="auto">
          <a:xfrm>
            <a:off x="6099175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548" name="Line 276"/>
          <p:cNvSpPr>
            <a:spLocks noChangeShapeType="1"/>
          </p:cNvSpPr>
          <p:nvPr/>
        </p:nvSpPr>
        <p:spPr bwMode="auto">
          <a:xfrm>
            <a:off x="6099175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549" name="Line 277"/>
          <p:cNvSpPr>
            <a:spLocks noChangeShapeType="1"/>
          </p:cNvSpPr>
          <p:nvPr/>
        </p:nvSpPr>
        <p:spPr bwMode="auto">
          <a:xfrm>
            <a:off x="6099175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550" name="Line 278"/>
          <p:cNvSpPr>
            <a:spLocks noChangeShapeType="1"/>
          </p:cNvSpPr>
          <p:nvPr/>
        </p:nvSpPr>
        <p:spPr bwMode="auto">
          <a:xfrm>
            <a:off x="6099175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551" name="Line 279"/>
          <p:cNvSpPr>
            <a:spLocks noChangeShapeType="1"/>
          </p:cNvSpPr>
          <p:nvPr/>
        </p:nvSpPr>
        <p:spPr bwMode="auto">
          <a:xfrm>
            <a:off x="6099175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552" name="Line 280"/>
          <p:cNvSpPr>
            <a:spLocks noChangeShapeType="1"/>
          </p:cNvSpPr>
          <p:nvPr/>
        </p:nvSpPr>
        <p:spPr bwMode="auto">
          <a:xfrm>
            <a:off x="6099175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553" name="Line 281"/>
          <p:cNvSpPr>
            <a:spLocks noChangeShapeType="1"/>
          </p:cNvSpPr>
          <p:nvPr/>
        </p:nvSpPr>
        <p:spPr bwMode="auto">
          <a:xfrm>
            <a:off x="6099175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554" name="Line 282"/>
          <p:cNvSpPr>
            <a:spLocks noChangeShapeType="1"/>
          </p:cNvSpPr>
          <p:nvPr/>
        </p:nvSpPr>
        <p:spPr bwMode="auto">
          <a:xfrm>
            <a:off x="6099175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555" name="Line 283"/>
          <p:cNvSpPr>
            <a:spLocks noChangeShapeType="1"/>
          </p:cNvSpPr>
          <p:nvPr/>
        </p:nvSpPr>
        <p:spPr bwMode="auto">
          <a:xfrm>
            <a:off x="6099175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556" name="Line 284"/>
          <p:cNvSpPr>
            <a:spLocks noChangeShapeType="1"/>
          </p:cNvSpPr>
          <p:nvPr/>
        </p:nvSpPr>
        <p:spPr bwMode="auto">
          <a:xfrm>
            <a:off x="6099175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557" name="Line 285"/>
          <p:cNvSpPr>
            <a:spLocks noChangeShapeType="1"/>
          </p:cNvSpPr>
          <p:nvPr/>
        </p:nvSpPr>
        <p:spPr bwMode="auto">
          <a:xfrm>
            <a:off x="6099175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558" name="Line 286"/>
          <p:cNvSpPr>
            <a:spLocks noChangeShapeType="1"/>
          </p:cNvSpPr>
          <p:nvPr/>
        </p:nvSpPr>
        <p:spPr bwMode="auto">
          <a:xfrm>
            <a:off x="6099175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559" name="Line 287"/>
          <p:cNvSpPr>
            <a:spLocks noChangeShapeType="1"/>
          </p:cNvSpPr>
          <p:nvPr/>
        </p:nvSpPr>
        <p:spPr bwMode="auto">
          <a:xfrm>
            <a:off x="6099175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560" name="Line 288"/>
          <p:cNvSpPr>
            <a:spLocks noChangeShapeType="1"/>
          </p:cNvSpPr>
          <p:nvPr/>
        </p:nvSpPr>
        <p:spPr bwMode="auto">
          <a:xfrm>
            <a:off x="6099175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561" name="Line 289"/>
          <p:cNvSpPr>
            <a:spLocks noChangeShapeType="1"/>
          </p:cNvSpPr>
          <p:nvPr/>
        </p:nvSpPr>
        <p:spPr bwMode="auto">
          <a:xfrm>
            <a:off x="6099175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562" name="Line 290"/>
          <p:cNvSpPr>
            <a:spLocks noChangeShapeType="1"/>
          </p:cNvSpPr>
          <p:nvPr/>
        </p:nvSpPr>
        <p:spPr bwMode="auto">
          <a:xfrm>
            <a:off x="6099175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563" name="Line 291"/>
          <p:cNvSpPr>
            <a:spLocks noChangeShapeType="1"/>
          </p:cNvSpPr>
          <p:nvPr/>
        </p:nvSpPr>
        <p:spPr bwMode="auto">
          <a:xfrm>
            <a:off x="6099175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564" name="Line 292"/>
          <p:cNvSpPr>
            <a:spLocks noChangeShapeType="1"/>
          </p:cNvSpPr>
          <p:nvPr/>
        </p:nvSpPr>
        <p:spPr bwMode="auto">
          <a:xfrm>
            <a:off x="6099175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565" name="Line 293"/>
          <p:cNvSpPr>
            <a:spLocks noChangeShapeType="1"/>
          </p:cNvSpPr>
          <p:nvPr/>
        </p:nvSpPr>
        <p:spPr bwMode="auto">
          <a:xfrm>
            <a:off x="6099175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566" name="Line 294"/>
          <p:cNvSpPr>
            <a:spLocks noChangeShapeType="1"/>
          </p:cNvSpPr>
          <p:nvPr/>
        </p:nvSpPr>
        <p:spPr bwMode="auto">
          <a:xfrm>
            <a:off x="6099175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567" name="Line 295"/>
          <p:cNvSpPr>
            <a:spLocks noChangeShapeType="1"/>
          </p:cNvSpPr>
          <p:nvPr/>
        </p:nvSpPr>
        <p:spPr bwMode="auto">
          <a:xfrm>
            <a:off x="6099175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568" name="Line 296"/>
          <p:cNvSpPr>
            <a:spLocks noChangeShapeType="1"/>
          </p:cNvSpPr>
          <p:nvPr/>
        </p:nvSpPr>
        <p:spPr bwMode="auto">
          <a:xfrm>
            <a:off x="6099175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569" name="Line 297"/>
          <p:cNvSpPr>
            <a:spLocks noChangeShapeType="1"/>
          </p:cNvSpPr>
          <p:nvPr/>
        </p:nvSpPr>
        <p:spPr bwMode="auto">
          <a:xfrm>
            <a:off x="6099175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570" name="Line 298"/>
          <p:cNvSpPr>
            <a:spLocks noChangeShapeType="1"/>
          </p:cNvSpPr>
          <p:nvPr/>
        </p:nvSpPr>
        <p:spPr bwMode="auto">
          <a:xfrm>
            <a:off x="6099175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571" name="Line 299"/>
          <p:cNvSpPr>
            <a:spLocks noChangeShapeType="1"/>
          </p:cNvSpPr>
          <p:nvPr/>
        </p:nvSpPr>
        <p:spPr bwMode="auto">
          <a:xfrm>
            <a:off x="6099175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572" name="Line 300"/>
          <p:cNvSpPr>
            <a:spLocks noChangeShapeType="1"/>
          </p:cNvSpPr>
          <p:nvPr/>
        </p:nvSpPr>
        <p:spPr bwMode="auto">
          <a:xfrm>
            <a:off x="6099175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573" name="Line 301"/>
          <p:cNvSpPr>
            <a:spLocks noChangeShapeType="1"/>
          </p:cNvSpPr>
          <p:nvPr/>
        </p:nvSpPr>
        <p:spPr bwMode="auto">
          <a:xfrm>
            <a:off x="6099175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574" name="Line 302"/>
          <p:cNvSpPr>
            <a:spLocks noChangeShapeType="1"/>
          </p:cNvSpPr>
          <p:nvPr/>
        </p:nvSpPr>
        <p:spPr bwMode="auto">
          <a:xfrm>
            <a:off x="6099175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575" name="Line 303"/>
          <p:cNvSpPr>
            <a:spLocks noChangeShapeType="1"/>
          </p:cNvSpPr>
          <p:nvPr/>
        </p:nvSpPr>
        <p:spPr bwMode="auto">
          <a:xfrm>
            <a:off x="6099175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576" name="Line 304"/>
          <p:cNvSpPr>
            <a:spLocks noChangeShapeType="1"/>
          </p:cNvSpPr>
          <p:nvPr/>
        </p:nvSpPr>
        <p:spPr bwMode="auto">
          <a:xfrm>
            <a:off x="6099175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577" name="Line 305"/>
          <p:cNvSpPr>
            <a:spLocks noChangeShapeType="1"/>
          </p:cNvSpPr>
          <p:nvPr/>
        </p:nvSpPr>
        <p:spPr bwMode="auto">
          <a:xfrm>
            <a:off x="6102350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578" name="Line 306"/>
          <p:cNvSpPr>
            <a:spLocks noChangeShapeType="1"/>
          </p:cNvSpPr>
          <p:nvPr/>
        </p:nvSpPr>
        <p:spPr bwMode="auto">
          <a:xfrm>
            <a:off x="6102350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579" name="Line 307"/>
          <p:cNvSpPr>
            <a:spLocks noChangeShapeType="1"/>
          </p:cNvSpPr>
          <p:nvPr/>
        </p:nvSpPr>
        <p:spPr bwMode="auto">
          <a:xfrm>
            <a:off x="6102350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580" name="Line 308"/>
          <p:cNvSpPr>
            <a:spLocks noChangeShapeType="1"/>
          </p:cNvSpPr>
          <p:nvPr/>
        </p:nvSpPr>
        <p:spPr bwMode="auto">
          <a:xfrm>
            <a:off x="6102350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581" name="Line 309"/>
          <p:cNvSpPr>
            <a:spLocks noChangeShapeType="1"/>
          </p:cNvSpPr>
          <p:nvPr/>
        </p:nvSpPr>
        <p:spPr bwMode="auto">
          <a:xfrm>
            <a:off x="6102350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582" name="Line 310"/>
          <p:cNvSpPr>
            <a:spLocks noChangeShapeType="1"/>
          </p:cNvSpPr>
          <p:nvPr/>
        </p:nvSpPr>
        <p:spPr bwMode="auto">
          <a:xfrm>
            <a:off x="6102350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583" name="Line 311"/>
          <p:cNvSpPr>
            <a:spLocks noChangeShapeType="1"/>
          </p:cNvSpPr>
          <p:nvPr/>
        </p:nvSpPr>
        <p:spPr bwMode="auto">
          <a:xfrm>
            <a:off x="6102350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584" name="Line 312"/>
          <p:cNvSpPr>
            <a:spLocks noChangeShapeType="1"/>
          </p:cNvSpPr>
          <p:nvPr/>
        </p:nvSpPr>
        <p:spPr bwMode="auto">
          <a:xfrm>
            <a:off x="6102350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585" name="Line 313"/>
          <p:cNvSpPr>
            <a:spLocks noChangeShapeType="1"/>
          </p:cNvSpPr>
          <p:nvPr/>
        </p:nvSpPr>
        <p:spPr bwMode="auto">
          <a:xfrm>
            <a:off x="6102350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586" name="Line 314"/>
          <p:cNvSpPr>
            <a:spLocks noChangeShapeType="1"/>
          </p:cNvSpPr>
          <p:nvPr/>
        </p:nvSpPr>
        <p:spPr bwMode="auto">
          <a:xfrm>
            <a:off x="6102350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587" name="Line 315"/>
          <p:cNvSpPr>
            <a:spLocks noChangeShapeType="1"/>
          </p:cNvSpPr>
          <p:nvPr/>
        </p:nvSpPr>
        <p:spPr bwMode="auto">
          <a:xfrm>
            <a:off x="6102350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588" name="Line 316"/>
          <p:cNvSpPr>
            <a:spLocks noChangeShapeType="1"/>
          </p:cNvSpPr>
          <p:nvPr/>
        </p:nvSpPr>
        <p:spPr bwMode="auto">
          <a:xfrm>
            <a:off x="6102350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589" name="Line 317"/>
          <p:cNvSpPr>
            <a:spLocks noChangeShapeType="1"/>
          </p:cNvSpPr>
          <p:nvPr/>
        </p:nvSpPr>
        <p:spPr bwMode="auto">
          <a:xfrm>
            <a:off x="6102350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590" name="Line 318"/>
          <p:cNvSpPr>
            <a:spLocks noChangeShapeType="1"/>
          </p:cNvSpPr>
          <p:nvPr/>
        </p:nvSpPr>
        <p:spPr bwMode="auto">
          <a:xfrm>
            <a:off x="6102350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591" name="Line 319"/>
          <p:cNvSpPr>
            <a:spLocks noChangeShapeType="1"/>
          </p:cNvSpPr>
          <p:nvPr/>
        </p:nvSpPr>
        <p:spPr bwMode="auto">
          <a:xfrm>
            <a:off x="6102350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592" name="Line 320"/>
          <p:cNvSpPr>
            <a:spLocks noChangeShapeType="1"/>
          </p:cNvSpPr>
          <p:nvPr/>
        </p:nvSpPr>
        <p:spPr bwMode="auto">
          <a:xfrm>
            <a:off x="6102350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593" name="Line 321"/>
          <p:cNvSpPr>
            <a:spLocks noChangeShapeType="1"/>
          </p:cNvSpPr>
          <p:nvPr/>
        </p:nvSpPr>
        <p:spPr bwMode="auto">
          <a:xfrm>
            <a:off x="6102350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594" name="Line 322"/>
          <p:cNvSpPr>
            <a:spLocks noChangeShapeType="1"/>
          </p:cNvSpPr>
          <p:nvPr/>
        </p:nvSpPr>
        <p:spPr bwMode="auto">
          <a:xfrm>
            <a:off x="6102350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595" name="Line 323"/>
          <p:cNvSpPr>
            <a:spLocks noChangeShapeType="1"/>
          </p:cNvSpPr>
          <p:nvPr/>
        </p:nvSpPr>
        <p:spPr bwMode="auto">
          <a:xfrm>
            <a:off x="6102350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596" name="Line 324"/>
          <p:cNvSpPr>
            <a:spLocks noChangeShapeType="1"/>
          </p:cNvSpPr>
          <p:nvPr/>
        </p:nvSpPr>
        <p:spPr bwMode="auto">
          <a:xfrm>
            <a:off x="6102350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597" name="Line 325"/>
          <p:cNvSpPr>
            <a:spLocks noChangeShapeType="1"/>
          </p:cNvSpPr>
          <p:nvPr/>
        </p:nvSpPr>
        <p:spPr bwMode="auto">
          <a:xfrm>
            <a:off x="6102350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598" name="Line 326"/>
          <p:cNvSpPr>
            <a:spLocks noChangeShapeType="1"/>
          </p:cNvSpPr>
          <p:nvPr/>
        </p:nvSpPr>
        <p:spPr bwMode="auto">
          <a:xfrm>
            <a:off x="6102350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599" name="Line 327"/>
          <p:cNvSpPr>
            <a:spLocks noChangeShapeType="1"/>
          </p:cNvSpPr>
          <p:nvPr/>
        </p:nvSpPr>
        <p:spPr bwMode="auto">
          <a:xfrm>
            <a:off x="6102350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600" name="Line 328"/>
          <p:cNvSpPr>
            <a:spLocks noChangeShapeType="1"/>
          </p:cNvSpPr>
          <p:nvPr/>
        </p:nvSpPr>
        <p:spPr bwMode="auto">
          <a:xfrm>
            <a:off x="6102350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601" name="Line 329"/>
          <p:cNvSpPr>
            <a:spLocks noChangeShapeType="1"/>
          </p:cNvSpPr>
          <p:nvPr/>
        </p:nvSpPr>
        <p:spPr bwMode="auto">
          <a:xfrm>
            <a:off x="6102350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602" name="Line 330"/>
          <p:cNvSpPr>
            <a:spLocks noChangeShapeType="1"/>
          </p:cNvSpPr>
          <p:nvPr/>
        </p:nvSpPr>
        <p:spPr bwMode="auto">
          <a:xfrm>
            <a:off x="6102350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603" name="Line 331"/>
          <p:cNvSpPr>
            <a:spLocks noChangeShapeType="1"/>
          </p:cNvSpPr>
          <p:nvPr/>
        </p:nvSpPr>
        <p:spPr bwMode="auto">
          <a:xfrm>
            <a:off x="6102350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604" name="Line 332"/>
          <p:cNvSpPr>
            <a:spLocks noChangeShapeType="1"/>
          </p:cNvSpPr>
          <p:nvPr/>
        </p:nvSpPr>
        <p:spPr bwMode="auto">
          <a:xfrm>
            <a:off x="6102350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605" name="Line 333"/>
          <p:cNvSpPr>
            <a:spLocks noChangeShapeType="1"/>
          </p:cNvSpPr>
          <p:nvPr/>
        </p:nvSpPr>
        <p:spPr bwMode="auto">
          <a:xfrm>
            <a:off x="6102350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606" name="Line 334"/>
          <p:cNvSpPr>
            <a:spLocks noChangeShapeType="1"/>
          </p:cNvSpPr>
          <p:nvPr/>
        </p:nvSpPr>
        <p:spPr bwMode="auto">
          <a:xfrm>
            <a:off x="6102350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607" name="Line 335"/>
          <p:cNvSpPr>
            <a:spLocks noChangeShapeType="1"/>
          </p:cNvSpPr>
          <p:nvPr/>
        </p:nvSpPr>
        <p:spPr bwMode="auto">
          <a:xfrm>
            <a:off x="6102350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609" name="Line 337"/>
          <p:cNvSpPr>
            <a:spLocks noChangeShapeType="1"/>
          </p:cNvSpPr>
          <p:nvPr/>
        </p:nvSpPr>
        <p:spPr bwMode="auto">
          <a:xfrm>
            <a:off x="6102350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610" name="Line 338"/>
          <p:cNvSpPr>
            <a:spLocks noChangeShapeType="1"/>
          </p:cNvSpPr>
          <p:nvPr/>
        </p:nvSpPr>
        <p:spPr bwMode="auto">
          <a:xfrm>
            <a:off x="6102350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611" name="Line 339"/>
          <p:cNvSpPr>
            <a:spLocks noChangeShapeType="1"/>
          </p:cNvSpPr>
          <p:nvPr/>
        </p:nvSpPr>
        <p:spPr bwMode="auto">
          <a:xfrm>
            <a:off x="6102350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612" name="Line 340"/>
          <p:cNvSpPr>
            <a:spLocks noChangeShapeType="1"/>
          </p:cNvSpPr>
          <p:nvPr/>
        </p:nvSpPr>
        <p:spPr bwMode="auto">
          <a:xfrm>
            <a:off x="6102350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613" name="Line 341"/>
          <p:cNvSpPr>
            <a:spLocks noChangeShapeType="1"/>
          </p:cNvSpPr>
          <p:nvPr/>
        </p:nvSpPr>
        <p:spPr bwMode="auto">
          <a:xfrm>
            <a:off x="6102350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614" name="Line 342"/>
          <p:cNvSpPr>
            <a:spLocks noChangeShapeType="1"/>
          </p:cNvSpPr>
          <p:nvPr/>
        </p:nvSpPr>
        <p:spPr bwMode="auto">
          <a:xfrm>
            <a:off x="6102350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615" name="Line 343"/>
          <p:cNvSpPr>
            <a:spLocks noChangeShapeType="1"/>
          </p:cNvSpPr>
          <p:nvPr/>
        </p:nvSpPr>
        <p:spPr bwMode="auto">
          <a:xfrm>
            <a:off x="6102350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616" name="Line 344"/>
          <p:cNvSpPr>
            <a:spLocks noChangeShapeType="1"/>
          </p:cNvSpPr>
          <p:nvPr/>
        </p:nvSpPr>
        <p:spPr bwMode="auto">
          <a:xfrm>
            <a:off x="6102350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617" name="Line 345"/>
          <p:cNvSpPr>
            <a:spLocks noChangeShapeType="1"/>
          </p:cNvSpPr>
          <p:nvPr/>
        </p:nvSpPr>
        <p:spPr bwMode="auto">
          <a:xfrm>
            <a:off x="6102350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618" name="Line 346"/>
          <p:cNvSpPr>
            <a:spLocks noChangeShapeType="1"/>
          </p:cNvSpPr>
          <p:nvPr/>
        </p:nvSpPr>
        <p:spPr bwMode="auto">
          <a:xfrm>
            <a:off x="6102350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619" name="Line 347"/>
          <p:cNvSpPr>
            <a:spLocks noChangeShapeType="1"/>
          </p:cNvSpPr>
          <p:nvPr/>
        </p:nvSpPr>
        <p:spPr bwMode="auto">
          <a:xfrm>
            <a:off x="6102350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620" name="Line 348"/>
          <p:cNvSpPr>
            <a:spLocks noChangeShapeType="1"/>
          </p:cNvSpPr>
          <p:nvPr/>
        </p:nvSpPr>
        <p:spPr bwMode="auto">
          <a:xfrm>
            <a:off x="6102350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621" name="Line 349"/>
          <p:cNvSpPr>
            <a:spLocks noChangeShapeType="1"/>
          </p:cNvSpPr>
          <p:nvPr/>
        </p:nvSpPr>
        <p:spPr bwMode="auto">
          <a:xfrm>
            <a:off x="6102350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622" name="Line 350"/>
          <p:cNvSpPr>
            <a:spLocks noChangeShapeType="1"/>
          </p:cNvSpPr>
          <p:nvPr/>
        </p:nvSpPr>
        <p:spPr bwMode="auto">
          <a:xfrm>
            <a:off x="6102350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623" name="Line 351"/>
          <p:cNvSpPr>
            <a:spLocks noChangeShapeType="1"/>
          </p:cNvSpPr>
          <p:nvPr/>
        </p:nvSpPr>
        <p:spPr bwMode="auto">
          <a:xfrm>
            <a:off x="6102350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624" name="Line 352"/>
          <p:cNvSpPr>
            <a:spLocks noChangeShapeType="1"/>
          </p:cNvSpPr>
          <p:nvPr/>
        </p:nvSpPr>
        <p:spPr bwMode="auto">
          <a:xfrm>
            <a:off x="6102350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625" name="Line 353"/>
          <p:cNvSpPr>
            <a:spLocks noChangeShapeType="1"/>
          </p:cNvSpPr>
          <p:nvPr/>
        </p:nvSpPr>
        <p:spPr bwMode="auto">
          <a:xfrm>
            <a:off x="6102350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626" name="Line 354"/>
          <p:cNvSpPr>
            <a:spLocks noChangeShapeType="1"/>
          </p:cNvSpPr>
          <p:nvPr/>
        </p:nvSpPr>
        <p:spPr bwMode="auto">
          <a:xfrm>
            <a:off x="6102350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627" name="Line 355"/>
          <p:cNvSpPr>
            <a:spLocks noChangeShapeType="1"/>
          </p:cNvSpPr>
          <p:nvPr/>
        </p:nvSpPr>
        <p:spPr bwMode="auto">
          <a:xfrm>
            <a:off x="6102350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628" name="Line 356"/>
          <p:cNvSpPr>
            <a:spLocks noChangeShapeType="1"/>
          </p:cNvSpPr>
          <p:nvPr/>
        </p:nvSpPr>
        <p:spPr bwMode="auto">
          <a:xfrm>
            <a:off x="6102350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629" name="Line 357"/>
          <p:cNvSpPr>
            <a:spLocks noChangeShapeType="1"/>
          </p:cNvSpPr>
          <p:nvPr/>
        </p:nvSpPr>
        <p:spPr bwMode="auto">
          <a:xfrm>
            <a:off x="6102350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630" name="Line 358"/>
          <p:cNvSpPr>
            <a:spLocks noChangeShapeType="1"/>
          </p:cNvSpPr>
          <p:nvPr/>
        </p:nvSpPr>
        <p:spPr bwMode="auto">
          <a:xfrm>
            <a:off x="6102350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631" name="Line 359"/>
          <p:cNvSpPr>
            <a:spLocks noChangeShapeType="1"/>
          </p:cNvSpPr>
          <p:nvPr/>
        </p:nvSpPr>
        <p:spPr bwMode="auto">
          <a:xfrm>
            <a:off x="6102350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632" name="Line 360"/>
          <p:cNvSpPr>
            <a:spLocks noChangeShapeType="1"/>
          </p:cNvSpPr>
          <p:nvPr/>
        </p:nvSpPr>
        <p:spPr bwMode="auto">
          <a:xfrm>
            <a:off x="6102350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633" name="Line 361"/>
          <p:cNvSpPr>
            <a:spLocks noChangeShapeType="1"/>
          </p:cNvSpPr>
          <p:nvPr/>
        </p:nvSpPr>
        <p:spPr bwMode="auto">
          <a:xfrm>
            <a:off x="6102350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634" name="Line 362"/>
          <p:cNvSpPr>
            <a:spLocks noChangeShapeType="1"/>
          </p:cNvSpPr>
          <p:nvPr/>
        </p:nvSpPr>
        <p:spPr bwMode="auto">
          <a:xfrm>
            <a:off x="6102350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635" name="Line 363"/>
          <p:cNvSpPr>
            <a:spLocks noChangeShapeType="1"/>
          </p:cNvSpPr>
          <p:nvPr/>
        </p:nvSpPr>
        <p:spPr bwMode="auto">
          <a:xfrm>
            <a:off x="6102350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636" name="Line 364"/>
          <p:cNvSpPr>
            <a:spLocks noChangeShapeType="1"/>
          </p:cNvSpPr>
          <p:nvPr/>
        </p:nvSpPr>
        <p:spPr bwMode="auto">
          <a:xfrm>
            <a:off x="6102350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637" name="Line 365"/>
          <p:cNvSpPr>
            <a:spLocks noChangeShapeType="1"/>
          </p:cNvSpPr>
          <p:nvPr/>
        </p:nvSpPr>
        <p:spPr bwMode="auto">
          <a:xfrm>
            <a:off x="6102350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638" name="Line 366"/>
          <p:cNvSpPr>
            <a:spLocks noChangeShapeType="1"/>
          </p:cNvSpPr>
          <p:nvPr/>
        </p:nvSpPr>
        <p:spPr bwMode="auto">
          <a:xfrm>
            <a:off x="6102350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639" name="Line 367"/>
          <p:cNvSpPr>
            <a:spLocks noChangeShapeType="1"/>
          </p:cNvSpPr>
          <p:nvPr/>
        </p:nvSpPr>
        <p:spPr bwMode="auto">
          <a:xfrm>
            <a:off x="6102350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640" name="Line 368"/>
          <p:cNvSpPr>
            <a:spLocks noChangeShapeType="1"/>
          </p:cNvSpPr>
          <p:nvPr/>
        </p:nvSpPr>
        <p:spPr bwMode="auto">
          <a:xfrm>
            <a:off x="6102350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641" name="Line 369"/>
          <p:cNvSpPr>
            <a:spLocks noChangeShapeType="1"/>
          </p:cNvSpPr>
          <p:nvPr/>
        </p:nvSpPr>
        <p:spPr bwMode="auto">
          <a:xfrm>
            <a:off x="6102350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642" name="Line 370"/>
          <p:cNvSpPr>
            <a:spLocks noChangeShapeType="1"/>
          </p:cNvSpPr>
          <p:nvPr/>
        </p:nvSpPr>
        <p:spPr bwMode="auto">
          <a:xfrm>
            <a:off x="6102350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643" name="Line 371"/>
          <p:cNvSpPr>
            <a:spLocks noChangeShapeType="1"/>
          </p:cNvSpPr>
          <p:nvPr/>
        </p:nvSpPr>
        <p:spPr bwMode="auto">
          <a:xfrm>
            <a:off x="6102350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644" name="Line 372"/>
          <p:cNvSpPr>
            <a:spLocks noChangeShapeType="1"/>
          </p:cNvSpPr>
          <p:nvPr/>
        </p:nvSpPr>
        <p:spPr bwMode="auto">
          <a:xfrm>
            <a:off x="6102350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645" name="Line 373"/>
          <p:cNvSpPr>
            <a:spLocks noChangeShapeType="1"/>
          </p:cNvSpPr>
          <p:nvPr/>
        </p:nvSpPr>
        <p:spPr bwMode="auto">
          <a:xfrm>
            <a:off x="6102350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646" name="Line 374"/>
          <p:cNvSpPr>
            <a:spLocks noChangeShapeType="1"/>
          </p:cNvSpPr>
          <p:nvPr/>
        </p:nvSpPr>
        <p:spPr bwMode="auto">
          <a:xfrm>
            <a:off x="6102350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647" name="Line 375"/>
          <p:cNvSpPr>
            <a:spLocks noChangeShapeType="1"/>
          </p:cNvSpPr>
          <p:nvPr/>
        </p:nvSpPr>
        <p:spPr bwMode="auto">
          <a:xfrm>
            <a:off x="6102350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648" name="Line 376"/>
          <p:cNvSpPr>
            <a:spLocks noChangeShapeType="1"/>
          </p:cNvSpPr>
          <p:nvPr/>
        </p:nvSpPr>
        <p:spPr bwMode="auto">
          <a:xfrm>
            <a:off x="6102350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649" name="Line 377"/>
          <p:cNvSpPr>
            <a:spLocks noChangeShapeType="1"/>
          </p:cNvSpPr>
          <p:nvPr/>
        </p:nvSpPr>
        <p:spPr bwMode="auto">
          <a:xfrm>
            <a:off x="6102350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650" name="Line 378"/>
          <p:cNvSpPr>
            <a:spLocks noChangeShapeType="1"/>
          </p:cNvSpPr>
          <p:nvPr/>
        </p:nvSpPr>
        <p:spPr bwMode="auto">
          <a:xfrm>
            <a:off x="6102350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651" name="Line 379"/>
          <p:cNvSpPr>
            <a:spLocks noChangeShapeType="1"/>
          </p:cNvSpPr>
          <p:nvPr/>
        </p:nvSpPr>
        <p:spPr bwMode="auto">
          <a:xfrm>
            <a:off x="6102350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652" name="Line 380"/>
          <p:cNvSpPr>
            <a:spLocks noChangeShapeType="1"/>
          </p:cNvSpPr>
          <p:nvPr/>
        </p:nvSpPr>
        <p:spPr bwMode="auto">
          <a:xfrm>
            <a:off x="6102350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653" name="Line 381"/>
          <p:cNvSpPr>
            <a:spLocks noChangeShapeType="1"/>
          </p:cNvSpPr>
          <p:nvPr/>
        </p:nvSpPr>
        <p:spPr bwMode="auto">
          <a:xfrm>
            <a:off x="6102350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654" name="Line 382"/>
          <p:cNvSpPr>
            <a:spLocks noChangeShapeType="1"/>
          </p:cNvSpPr>
          <p:nvPr/>
        </p:nvSpPr>
        <p:spPr bwMode="auto">
          <a:xfrm>
            <a:off x="6102350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655" name="Line 383"/>
          <p:cNvSpPr>
            <a:spLocks noChangeShapeType="1"/>
          </p:cNvSpPr>
          <p:nvPr/>
        </p:nvSpPr>
        <p:spPr bwMode="auto">
          <a:xfrm>
            <a:off x="6102350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656" name="Line 384"/>
          <p:cNvSpPr>
            <a:spLocks noChangeShapeType="1"/>
          </p:cNvSpPr>
          <p:nvPr/>
        </p:nvSpPr>
        <p:spPr bwMode="auto">
          <a:xfrm>
            <a:off x="6102350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657" name="Line 385"/>
          <p:cNvSpPr>
            <a:spLocks noChangeShapeType="1"/>
          </p:cNvSpPr>
          <p:nvPr/>
        </p:nvSpPr>
        <p:spPr bwMode="auto">
          <a:xfrm>
            <a:off x="6102350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658" name="Line 386"/>
          <p:cNvSpPr>
            <a:spLocks noChangeShapeType="1"/>
          </p:cNvSpPr>
          <p:nvPr/>
        </p:nvSpPr>
        <p:spPr bwMode="auto">
          <a:xfrm>
            <a:off x="6102350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659" name="Line 387"/>
          <p:cNvSpPr>
            <a:spLocks noChangeShapeType="1"/>
          </p:cNvSpPr>
          <p:nvPr/>
        </p:nvSpPr>
        <p:spPr bwMode="auto">
          <a:xfrm>
            <a:off x="6102350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660" name="Line 388"/>
          <p:cNvSpPr>
            <a:spLocks noChangeShapeType="1"/>
          </p:cNvSpPr>
          <p:nvPr/>
        </p:nvSpPr>
        <p:spPr bwMode="auto">
          <a:xfrm>
            <a:off x="6102350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661" name="Line 389"/>
          <p:cNvSpPr>
            <a:spLocks noChangeShapeType="1"/>
          </p:cNvSpPr>
          <p:nvPr/>
        </p:nvSpPr>
        <p:spPr bwMode="auto">
          <a:xfrm>
            <a:off x="6102350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662" name="Line 390"/>
          <p:cNvSpPr>
            <a:spLocks noChangeShapeType="1"/>
          </p:cNvSpPr>
          <p:nvPr/>
        </p:nvSpPr>
        <p:spPr bwMode="auto">
          <a:xfrm>
            <a:off x="6102350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663" name="Line 391"/>
          <p:cNvSpPr>
            <a:spLocks noChangeShapeType="1"/>
          </p:cNvSpPr>
          <p:nvPr/>
        </p:nvSpPr>
        <p:spPr bwMode="auto">
          <a:xfrm>
            <a:off x="6102350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664" name="Line 392"/>
          <p:cNvSpPr>
            <a:spLocks noChangeShapeType="1"/>
          </p:cNvSpPr>
          <p:nvPr/>
        </p:nvSpPr>
        <p:spPr bwMode="auto">
          <a:xfrm>
            <a:off x="6102350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665" name="Line 393"/>
          <p:cNvSpPr>
            <a:spLocks noChangeShapeType="1"/>
          </p:cNvSpPr>
          <p:nvPr/>
        </p:nvSpPr>
        <p:spPr bwMode="auto">
          <a:xfrm>
            <a:off x="6102350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666" name="Line 394"/>
          <p:cNvSpPr>
            <a:spLocks noChangeShapeType="1"/>
          </p:cNvSpPr>
          <p:nvPr/>
        </p:nvSpPr>
        <p:spPr bwMode="auto">
          <a:xfrm>
            <a:off x="6102350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667" name="Line 395"/>
          <p:cNvSpPr>
            <a:spLocks noChangeShapeType="1"/>
          </p:cNvSpPr>
          <p:nvPr/>
        </p:nvSpPr>
        <p:spPr bwMode="auto">
          <a:xfrm>
            <a:off x="6102350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668" name="Line 396"/>
          <p:cNvSpPr>
            <a:spLocks noChangeShapeType="1"/>
          </p:cNvSpPr>
          <p:nvPr/>
        </p:nvSpPr>
        <p:spPr bwMode="auto">
          <a:xfrm>
            <a:off x="6102350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669" name="Line 397"/>
          <p:cNvSpPr>
            <a:spLocks noChangeShapeType="1"/>
          </p:cNvSpPr>
          <p:nvPr/>
        </p:nvSpPr>
        <p:spPr bwMode="auto">
          <a:xfrm>
            <a:off x="6102350" y="2830513"/>
            <a:ext cx="0" cy="4460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670" name="Line 398"/>
          <p:cNvSpPr>
            <a:spLocks noChangeShapeType="1"/>
          </p:cNvSpPr>
          <p:nvPr/>
        </p:nvSpPr>
        <p:spPr bwMode="auto">
          <a:xfrm>
            <a:off x="4489450" y="2800350"/>
            <a:ext cx="0" cy="50958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672" name="Line 400"/>
          <p:cNvSpPr>
            <a:spLocks noChangeShapeType="1"/>
          </p:cNvSpPr>
          <p:nvPr/>
        </p:nvSpPr>
        <p:spPr bwMode="auto">
          <a:xfrm>
            <a:off x="4691063" y="4481513"/>
            <a:ext cx="0" cy="11112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673" name="Line 401"/>
          <p:cNvSpPr>
            <a:spLocks noChangeShapeType="1"/>
          </p:cNvSpPr>
          <p:nvPr/>
        </p:nvSpPr>
        <p:spPr bwMode="auto">
          <a:xfrm>
            <a:off x="4691063" y="5483225"/>
            <a:ext cx="0" cy="11112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674" name="Line 402"/>
          <p:cNvSpPr>
            <a:spLocks noChangeShapeType="1"/>
          </p:cNvSpPr>
          <p:nvPr/>
        </p:nvSpPr>
        <p:spPr bwMode="auto">
          <a:xfrm>
            <a:off x="4854575" y="5483225"/>
            <a:ext cx="0" cy="11112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675" name="Line 403"/>
          <p:cNvSpPr>
            <a:spLocks noChangeShapeType="1"/>
          </p:cNvSpPr>
          <p:nvPr/>
        </p:nvSpPr>
        <p:spPr bwMode="auto">
          <a:xfrm>
            <a:off x="4845050" y="4489450"/>
            <a:ext cx="0" cy="112713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676" name="Line 404"/>
          <p:cNvSpPr>
            <a:spLocks noChangeShapeType="1"/>
          </p:cNvSpPr>
          <p:nvPr/>
        </p:nvSpPr>
        <p:spPr bwMode="auto">
          <a:xfrm>
            <a:off x="5737225" y="3128963"/>
            <a:ext cx="0" cy="952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677" name="Line 405"/>
          <p:cNvSpPr>
            <a:spLocks noChangeShapeType="1"/>
          </p:cNvSpPr>
          <p:nvPr/>
        </p:nvSpPr>
        <p:spPr bwMode="auto">
          <a:xfrm>
            <a:off x="5427663" y="2984500"/>
            <a:ext cx="0" cy="63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678" name="Line 406"/>
          <p:cNvSpPr>
            <a:spLocks noChangeShapeType="1"/>
          </p:cNvSpPr>
          <p:nvPr/>
        </p:nvSpPr>
        <p:spPr bwMode="auto">
          <a:xfrm>
            <a:off x="5575300" y="3011488"/>
            <a:ext cx="0" cy="11112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695" name="Line 423"/>
          <p:cNvSpPr>
            <a:spLocks noChangeShapeType="1"/>
          </p:cNvSpPr>
          <p:nvPr/>
        </p:nvSpPr>
        <p:spPr bwMode="auto">
          <a:xfrm>
            <a:off x="5191125" y="2713038"/>
            <a:ext cx="77788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10780" name="Group 508"/>
          <p:cNvGrpSpPr>
            <a:grpSpLocks/>
          </p:cNvGrpSpPr>
          <p:nvPr/>
        </p:nvGrpSpPr>
        <p:grpSpPr bwMode="auto">
          <a:xfrm>
            <a:off x="4244975" y="1801813"/>
            <a:ext cx="2130425" cy="4368800"/>
            <a:chOff x="2674" y="1135"/>
            <a:chExt cx="1342" cy="2752"/>
          </a:xfrm>
        </p:grpSpPr>
        <p:sp>
          <p:nvSpPr>
            <p:cNvPr id="310433" name="Rectangle 161"/>
            <p:cNvSpPr>
              <a:spLocks noChangeArrowheads="1"/>
            </p:cNvSpPr>
            <p:nvPr/>
          </p:nvSpPr>
          <p:spPr bwMode="auto">
            <a:xfrm>
              <a:off x="2997" y="1689"/>
              <a:ext cx="91" cy="36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rgbClr val="99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0434" name="Rectangle 162"/>
            <p:cNvSpPr>
              <a:spLocks noChangeArrowheads="1"/>
            </p:cNvSpPr>
            <p:nvPr/>
          </p:nvSpPr>
          <p:spPr bwMode="auto">
            <a:xfrm>
              <a:off x="2986" y="1516"/>
              <a:ext cx="43" cy="18"/>
            </a:xfrm>
            <a:prstGeom prst="rect">
              <a:avLst/>
            </a:prstGeom>
            <a:solidFill>
              <a:srgbClr val="CBCBCB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0435" name="Rectangle 163"/>
            <p:cNvSpPr>
              <a:spLocks noChangeArrowheads="1"/>
            </p:cNvSpPr>
            <p:nvPr/>
          </p:nvSpPr>
          <p:spPr bwMode="auto">
            <a:xfrm>
              <a:off x="3058" y="1516"/>
              <a:ext cx="43" cy="18"/>
            </a:xfrm>
            <a:prstGeom prst="rect">
              <a:avLst/>
            </a:prstGeom>
            <a:solidFill>
              <a:srgbClr val="CBCBCB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0436" name="Rectangle 164"/>
            <p:cNvSpPr>
              <a:spLocks noChangeArrowheads="1"/>
            </p:cNvSpPr>
            <p:nvPr/>
          </p:nvSpPr>
          <p:spPr bwMode="auto">
            <a:xfrm>
              <a:off x="3418" y="1199"/>
              <a:ext cx="27" cy="24"/>
            </a:xfrm>
            <a:prstGeom prst="rect">
              <a:avLst/>
            </a:prstGeom>
            <a:solidFill>
              <a:srgbClr val="00CC6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0437" name="Freeform 165"/>
            <p:cNvSpPr>
              <a:spLocks/>
            </p:cNvSpPr>
            <p:nvPr/>
          </p:nvSpPr>
          <p:spPr bwMode="auto">
            <a:xfrm>
              <a:off x="3321" y="1329"/>
              <a:ext cx="555" cy="773"/>
            </a:xfrm>
            <a:custGeom>
              <a:avLst/>
              <a:gdLst>
                <a:gd name="T0" fmla="*/ 423 w 424"/>
                <a:gd name="T1" fmla="*/ 369 h 679"/>
                <a:gd name="T2" fmla="*/ 423 w 424"/>
                <a:gd name="T3" fmla="*/ 678 h 679"/>
                <a:gd name="T4" fmla="*/ 72 w 424"/>
                <a:gd name="T5" fmla="*/ 678 h 679"/>
                <a:gd name="T6" fmla="*/ 72 w 424"/>
                <a:gd name="T7" fmla="*/ 618 h 679"/>
                <a:gd name="T8" fmla="*/ 0 w 424"/>
                <a:gd name="T9" fmla="*/ 618 h 679"/>
                <a:gd name="T10" fmla="*/ 0 w 424"/>
                <a:gd name="T11" fmla="*/ 609 h 679"/>
                <a:gd name="T12" fmla="*/ 72 w 424"/>
                <a:gd name="T13" fmla="*/ 498 h 679"/>
                <a:gd name="T14" fmla="*/ 84 w 424"/>
                <a:gd name="T15" fmla="*/ 423 h 679"/>
                <a:gd name="T16" fmla="*/ 15 w 424"/>
                <a:gd name="T17" fmla="*/ 414 h 679"/>
                <a:gd name="T18" fmla="*/ 21 w 424"/>
                <a:gd name="T19" fmla="*/ 24 h 679"/>
                <a:gd name="T20" fmla="*/ 39 w 424"/>
                <a:gd name="T21" fmla="*/ 3 h 679"/>
                <a:gd name="T22" fmla="*/ 192 w 424"/>
                <a:gd name="T23" fmla="*/ 0 h 679"/>
                <a:gd name="T24" fmla="*/ 222 w 424"/>
                <a:gd name="T25" fmla="*/ 21 h 679"/>
                <a:gd name="T26" fmla="*/ 222 w 424"/>
                <a:gd name="T27" fmla="*/ 375 h 679"/>
                <a:gd name="T28" fmla="*/ 423 w 424"/>
                <a:gd name="T29" fmla="*/ 369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4" h="679">
                  <a:moveTo>
                    <a:pt x="423" y="369"/>
                  </a:moveTo>
                  <a:lnTo>
                    <a:pt x="423" y="678"/>
                  </a:lnTo>
                  <a:lnTo>
                    <a:pt x="72" y="678"/>
                  </a:lnTo>
                  <a:lnTo>
                    <a:pt x="72" y="618"/>
                  </a:lnTo>
                  <a:lnTo>
                    <a:pt x="0" y="618"/>
                  </a:lnTo>
                  <a:lnTo>
                    <a:pt x="0" y="609"/>
                  </a:lnTo>
                  <a:lnTo>
                    <a:pt x="72" y="498"/>
                  </a:lnTo>
                  <a:lnTo>
                    <a:pt x="84" y="423"/>
                  </a:lnTo>
                  <a:lnTo>
                    <a:pt x="15" y="414"/>
                  </a:lnTo>
                  <a:lnTo>
                    <a:pt x="21" y="24"/>
                  </a:lnTo>
                  <a:lnTo>
                    <a:pt x="39" y="3"/>
                  </a:lnTo>
                  <a:lnTo>
                    <a:pt x="192" y="0"/>
                  </a:lnTo>
                  <a:lnTo>
                    <a:pt x="222" y="21"/>
                  </a:lnTo>
                  <a:lnTo>
                    <a:pt x="222" y="375"/>
                  </a:lnTo>
                  <a:lnTo>
                    <a:pt x="423" y="369"/>
                  </a:lnTo>
                </a:path>
              </a:pathLst>
            </a:custGeom>
            <a:solidFill>
              <a:srgbClr val="CCECFF"/>
            </a:solidFill>
            <a:ln w="12700" cap="rnd" cmpd="sng">
              <a:solidFill>
                <a:srgbClr val="CCEC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0438" name="Freeform 166"/>
            <p:cNvSpPr>
              <a:spLocks/>
            </p:cNvSpPr>
            <p:nvPr/>
          </p:nvSpPr>
          <p:spPr bwMode="auto">
            <a:xfrm>
              <a:off x="2828" y="1764"/>
              <a:ext cx="930" cy="1767"/>
            </a:xfrm>
            <a:custGeom>
              <a:avLst/>
              <a:gdLst>
                <a:gd name="T0" fmla="*/ 0 w 710"/>
                <a:gd name="T1" fmla="*/ 0 h 1554"/>
                <a:gd name="T2" fmla="*/ 0 w 710"/>
                <a:gd name="T3" fmla="*/ 297 h 1554"/>
                <a:gd name="T4" fmla="*/ 101 w 710"/>
                <a:gd name="T5" fmla="*/ 297 h 1554"/>
                <a:gd name="T6" fmla="*/ 103 w 710"/>
                <a:gd name="T7" fmla="*/ 332 h 1554"/>
                <a:gd name="T8" fmla="*/ 103 w 710"/>
                <a:gd name="T9" fmla="*/ 428 h 1554"/>
                <a:gd name="T10" fmla="*/ 155 w 710"/>
                <a:gd name="T11" fmla="*/ 428 h 1554"/>
                <a:gd name="T12" fmla="*/ 155 w 710"/>
                <a:gd name="T13" fmla="*/ 920 h 1554"/>
                <a:gd name="T14" fmla="*/ 158 w 710"/>
                <a:gd name="T15" fmla="*/ 1553 h 1554"/>
                <a:gd name="T16" fmla="*/ 633 w 710"/>
                <a:gd name="T17" fmla="*/ 1548 h 1554"/>
                <a:gd name="T18" fmla="*/ 650 w 710"/>
                <a:gd name="T19" fmla="*/ 929 h 1554"/>
                <a:gd name="T20" fmla="*/ 650 w 710"/>
                <a:gd name="T21" fmla="*/ 423 h 1554"/>
                <a:gd name="T22" fmla="*/ 709 w 710"/>
                <a:gd name="T23" fmla="*/ 423 h 1554"/>
                <a:gd name="T24" fmla="*/ 709 w 710"/>
                <a:gd name="T25" fmla="*/ 428 h 1554"/>
                <a:gd name="T26" fmla="*/ 709 w 710"/>
                <a:gd name="T27" fmla="*/ 285 h 1554"/>
                <a:gd name="T28" fmla="*/ 701 w 710"/>
                <a:gd name="T29" fmla="*/ 285 h 1554"/>
                <a:gd name="T30" fmla="*/ 458 w 710"/>
                <a:gd name="T31" fmla="*/ 285 h 1554"/>
                <a:gd name="T32" fmla="*/ 458 w 710"/>
                <a:gd name="T33" fmla="*/ 278 h 1554"/>
                <a:gd name="T34" fmla="*/ 458 w 710"/>
                <a:gd name="T35" fmla="*/ 227 h 1554"/>
                <a:gd name="T36" fmla="*/ 452 w 710"/>
                <a:gd name="T37" fmla="*/ 227 h 1554"/>
                <a:gd name="T38" fmla="*/ 386 w 710"/>
                <a:gd name="T39" fmla="*/ 227 h 1554"/>
                <a:gd name="T40" fmla="*/ 446 w 710"/>
                <a:gd name="T41" fmla="*/ 113 h 1554"/>
                <a:gd name="T42" fmla="*/ 446 w 710"/>
                <a:gd name="T43" fmla="*/ 24 h 1554"/>
                <a:gd name="T44" fmla="*/ 0 w 710"/>
                <a:gd name="T45" fmla="*/ 0 h 1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10" h="1554">
                  <a:moveTo>
                    <a:pt x="0" y="0"/>
                  </a:moveTo>
                  <a:lnTo>
                    <a:pt x="0" y="297"/>
                  </a:lnTo>
                  <a:lnTo>
                    <a:pt x="101" y="297"/>
                  </a:lnTo>
                  <a:lnTo>
                    <a:pt x="103" y="332"/>
                  </a:lnTo>
                  <a:lnTo>
                    <a:pt x="103" y="428"/>
                  </a:lnTo>
                  <a:lnTo>
                    <a:pt x="155" y="428"/>
                  </a:lnTo>
                  <a:lnTo>
                    <a:pt x="155" y="920"/>
                  </a:lnTo>
                  <a:lnTo>
                    <a:pt x="158" y="1553"/>
                  </a:lnTo>
                  <a:lnTo>
                    <a:pt x="633" y="1548"/>
                  </a:lnTo>
                  <a:lnTo>
                    <a:pt x="650" y="929"/>
                  </a:lnTo>
                  <a:lnTo>
                    <a:pt x="650" y="423"/>
                  </a:lnTo>
                  <a:lnTo>
                    <a:pt x="709" y="423"/>
                  </a:lnTo>
                  <a:lnTo>
                    <a:pt x="709" y="428"/>
                  </a:lnTo>
                  <a:lnTo>
                    <a:pt x="709" y="285"/>
                  </a:lnTo>
                  <a:lnTo>
                    <a:pt x="701" y="285"/>
                  </a:lnTo>
                  <a:lnTo>
                    <a:pt x="458" y="285"/>
                  </a:lnTo>
                  <a:lnTo>
                    <a:pt x="458" y="278"/>
                  </a:lnTo>
                  <a:lnTo>
                    <a:pt x="458" y="227"/>
                  </a:lnTo>
                  <a:lnTo>
                    <a:pt x="452" y="227"/>
                  </a:lnTo>
                  <a:lnTo>
                    <a:pt x="386" y="227"/>
                  </a:lnTo>
                  <a:lnTo>
                    <a:pt x="446" y="113"/>
                  </a:lnTo>
                  <a:lnTo>
                    <a:pt x="446" y="24"/>
                  </a:lnTo>
                  <a:lnTo>
                    <a:pt x="0" y="0"/>
                  </a:lnTo>
                </a:path>
              </a:pathLst>
            </a:custGeom>
            <a:solidFill>
              <a:srgbClr val="0066FF"/>
            </a:solidFill>
            <a:ln w="12700" cap="rnd" cmpd="sng">
              <a:solidFill>
                <a:srgbClr val="99CC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0439" name="Rectangle 167"/>
            <p:cNvSpPr>
              <a:spLocks noChangeArrowheads="1"/>
            </p:cNvSpPr>
            <p:nvPr/>
          </p:nvSpPr>
          <p:spPr bwMode="auto">
            <a:xfrm>
              <a:off x="3055" y="3357"/>
              <a:ext cx="597" cy="417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0440" name="AutoShape 168"/>
            <p:cNvSpPr>
              <a:spLocks noChangeArrowheads="1"/>
            </p:cNvSpPr>
            <p:nvPr/>
          </p:nvSpPr>
          <p:spPr bwMode="auto">
            <a:xfrm>
              <a:off x="3831" y="1848"/>
              <a:ext cx="185" cy="160"/>
            </a:xfrm>
            <a:prstGeom prst="rightArrow">
              <a:avLst>
                <a:gd name="adj1" fmla="val 50000"/>
                <a:gd name="adj2" fmla="val 57818"/>
              </a:avLst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0441" name="Freeform 169"/>
            <p:cNvSpPr>
              <a:spLocks/>
            </p:cNvSpPr>
            <p:nvPr/>
          </p:nvSpPr>
          <p:spPr bwMode="auto">
            <a:xfrm>
              <a:off x="3259" y="1283"/>
              <a:ext cx="444" cy="477"/>
            </a:xfrm>
            <a:custGeom>
              <a:avLst/>
              <a:gdLst>
                <a:gd name="T0" fmla="*/ 0 w 339"/>
                <a:gd name="T1" fmla="*/ 419 h 420"/>
                <a:gd name="T2" fmla="*/ 0 w 339"/>
                <a:gd name="T3" fmla="*/ 219 h 420"/>
                <a:gd name="T4" fmla="*/ 29 w 339"/>
                <a:gd name="T5" fmla="*/ 203 h 420"/>
                <a:gd name="T6" fmla="*/ 30 w 339"/>
                <a:gd name="T7" fmla="*/ 0 h 420"/>
                <a:gd name="T8" fmla="*/ 299 w 339"/>
                <a:gd name="T9" fmla="*/ 0 h 420"/>
                <a:gd name="T10" fmla="*/ 299 w 339"/>
                <a:gd name="T11" fmla="*/ 200 h 420"/>
                <a:gd name="T12" fmla="*/ 332 w 339"/>
                <a:gd name="T13" fmla="*/ 224 h 420"/>
                <a:gd name="T14" fmla="*/ 338 w 339"/>
                <a:gd name="T15" fmla="*/ 408 h 420"/>
                <a:gd name="T16" fmla="*/ 266 w 339"/>
                <a:gd name="T17" fmla="*/ 416 h 420"/>
                <a:gd name="T18" fmla="*/ 270 w 339"/>
                <a:gd name="T19" fmla="*/ 71 h 420"/>
                <a:gd name="T20" fmla="*/ 255 w 339"/>
                <a:gd name="T21" fmla="*/ 39 h 420"/>
                <a:gd name="T22" fmla="*/ 189 w 339"/>
                <a:gd name="T23" fmla="*/ 48 h 420"/>
                <a:gd name="T24" fmla="*/ 84 w 339"/>
                <a:gd name="T25" fmla="*/ 42 h 420"/>
                <a:gd name="T26" fmla="*/ 68 w 339"/>
                <a:gd name="T27" fmla="*/ 60 h 420"/>
                <a:gd name="T28" fmla="*/ 68 w 339"/>
                <a:gd name="T29" fmla="*/ 413 h 420"/>
                <a:gd name="T30" fmla="*/ 0 w 339"/>
                <a:gd name="T31" fmla="*/ 419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9" h="420">
                  <a:moveTo>
                    <a:pt x="0" y="419"/>
                  </a:moveTo>
                  <a:lnTo>
                    <a:pt x="0" y="219"/>
                  </a:lnTo>
                  <a:lnTo>
                    <a:pt x="29" y="203"/>
                  </a:lnTo>
                  <a:lnTo>
                    <a:pt x="30" y="0"/>
                  </a:lnTo>
                  <a:lnTo>
                    <a:pt x="299" y="0"/>
                  </a:lnTo>
                  <a:lnTo>
                    <a:pt x="299" y="200"/>
                  </a:lnTo>
                  <a:lnTo>
                    <a:pt x="332" y="224"/>
                  </a:lnTo>
                  <a:lnTo>
                    <a:pt x="338" y="408"/>
                  </a:lnTo>
                  <a:lnTo>
                    <a:pt x="266" y="416"/>
                  </a:lnTo>
                  <a:lnTo>
                    <a:pt x="270" y="71"/>
                  </a:lnTo>
                  <a:lnTo>
                    <a:pt x="255" y="39"/>
                  </a:lnTo>
                  <a:lnTo>
                    <a:pt x="189" y="48"/>
                  </a:lnTo>
                  <a:lnTo>
                    <a:pt x="84" y="42"/>
                  </a:lnTo>
                  <a:lnTo>
                    <a:pt x="68" y="60"/>
                  </a:lnTo>
                  <a:lnTo>
                    <a:pt x="68" y="413"/>
                  </a:lnTo>
                  <a:lnTo>
                    <a:pt x="0" y="419"/>
                  </a:lnTo>
                </a:path>
              </a:pathLst>
            </a:cu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0442" name="Freeform 170"/>
            <p:cNvSpPr>
              <a:spLocks/>
            </p:cNvSpPr>
            <p:nvPr/>
          </p:nvSpPr>
          <p:spPr bwMode="auto">
            <a:xfrm>
              <a:off x="3844" y="1822"/>
              <a:ext cx="23" cy="20"/>
            </a:xfrm>
            <a:custGeom>
              <a:avLst/>
              <a:gdLst>
                <a:gd name="T0" fmla="*/ 9 w 17"/>
                <a:gd name="T1" fmla="*/ 0 h 18"/>
                <a:gd name="T2" fmla="*/ 15 w 17"/>
                <a:gd name="T3" fmla="*/ 3 h 18"/>
                <a:gd name="T4" fmla="*/ 16 w 17"/>
                <a:gd name="T5" fmla="*/ 9 h 18"/>
                <a:gd name="T6" fmla="*/ 15 w 17"/>
                <a:gd name="T7" fmla="*/ 16 h 18"/>
                <a:gd name="T8" fmla="*/ 9 w 17"/>
                <a:gd name="T9" fmla="*/ 17 h 18"/>
                <a:gd name="T10" fmla="*/ 0 w 17"/>
                <a:gd name="T11" fmla="*/ 9 h 18"/>
                <a:gd name="T12" fmla="*/ 1 w 17"/>
                <a:gd name="T13" fmla="*/ 3 h 18"/>
                <a:gd name="T14" fmla="*/ 9 w 17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8">
                  <a:moveTo>
                    <a:pt x="9" y="0"/>
                  </a:moveTo>
                  <a:lnTo>
                    <a:pt x="15" y="3"/>
                  </a:lnTo>
                  <a:lnTo>
                    <a:pt x="16" y="9"/>
                  </a:lnTo>
                  <a:lnTo>
                    <a:pt x="15" y="16"/>
                  </a:lnTo>
                  <a:lnTo>
                    <a:pt x="9" y="17"/>
                  </a:lnTo>
                  <a:lnTo>
                    <a:pt x="0" y="9"/>
                  </a:lnTo>
                  <a:lnTo>
                    <a:pt x="1" y="3"/>
                  </a:lnTo>
                  <a:lnTo>
                    <a:pt x="9" y="0"/>
                  </a:lnTo>
                </a:path>
              </a:pathLst>
            </a:custGeom>
            <a:solidFill>
              <a:srgbClr val="FFBF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0443" name="Freeform 171"/>
            <p:cNvSpPr>
              <a:spLocks/>
            </p:cNvSpPr>
            <p:nvPr/>
          </p:nvSpPr>
          <p:spPr bwMode="auto">
            <a:xfrm>
              <a:off x="3846" y="2008"/>
              <a:ext cx="25" cy="21"/>
            </a:xfrm>
            <a:custGeom>
              <a:avLst/>
              <a:gdLst>
                <a:gd name="T0" fmla="*/ 9 w 19"/>
                <a:gd name="T1" fmla="*/ 0 h 18"/>
                <a:gd name="T2" fmla="*/ 15 w 19"/>
                <a:gd name="T3" fmla="*/ 2 h 18"/>
                <a:gd name="T4" fmla="*/ 18 w 19"/>
                <a:gd name="T5" fmla="*/ 8 h 18"/>
                <a:gd name="T6" fmla="*/ 17 w 19"/>
                <a:gd name="T7" fmla="*/ 14 h 18"/>
                <a:gd name="T8" fmla="*/ 9 w 19"/>
                <a:gd name="T9" fmla="*/ 17 h 18"/>
                <a:gd name="T10" fmla="*/ 0 w 19"/>
                <a:gd name="T11" fmla="*/ 9 h 18"/>
                <a:gd name="T12" fmla="*/ 3 w 19"/>
                <a:gd name="T13" fmla="*/ 3 h 18"/>
                <a:gd name="T14" fmla="*/ 9 w 19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8">
                  <a:moveTo>
                    <a:pt x="9" y="0"/>
                  </a:moveTo>
                  <a:lnTo>
                    <a:pt x="15" y="2"/>
                  </a:lnTo>
                  <a:lnTo>
                    <a:pt x="18" y="8"/>
                  </a:lnTo>
                  <a:lnTo>
                    <a:pt x="17" y="14"/>
                  </a:lnTo>
                  <a:lnTo>
                    <a:pt x="9" y="17"/>
                  </a:lnTo>
                  <a:lnTo>
                    <a:pt x="0" y="9"/>
                  </a:lnTo>
                  <a:lnTo>
                    <a:pt x="3" y="3"/>
                  </a:lnTo>
                  <a:lnTo>
                    <a:pt x="9" y="0"/>
                  </a:lnTo>
                </a:path>
              </a:pathLst>
            </a:custGeom>
            <a:solidFill>
              <a:srgbClr val="FFBF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0444" name="Freeform 172"/>
            <p:cNvSpPr>
              <a:spLocks/>
            </p:cNvSpPr>
            <p:nvPr/>
          </p:nvSpPr>
          <p:spPr bwMode="auto">
            <a:xfrm>
              <a:off x="3443" y="1627"/>
              <a:ext cx="81" cy="28"/>
            </a:xfrm>
            <a:custGeom>
              <a:avLst/>
              <a:gdLst>
                <a:gd name="T0" fmla="*/ 0 w 62"/>
                <a:gd name="T1" fmla="*/ 23 h 24"/>
                <a:gd name="T2" fmla="*/ 0 w 62"/>
                <a:gd name="T3" fmla="*/ 12 h 24"/>
                <a:gd name="T4" fmla="*/ 5 w 62"/>
                <a:gd name="T5" fmla="*/ 6 h 24"/>
                <a:gd name="T6" fmla="*/ 18 w 62"/>
                <a:gd name="T7" fmla="*/ 1 h 24"/>
                <a:gd name="T8" fmla="*/ 31 w 62"/>
                <a:gd name="T9" fmla="*/ 0 h 24"/>
                <a:gd name="T10" fmla="*/ 46 w 62"/>
                <a:gd name="T11" fmla="*/ 1 h 24"/>
                <a:gd name="T12" fmla="*/ 56 w 62"/>
                <a:gd name="T13" fmla="*/ 6 h 24"/>
                <a:gd name="T14" fmla="*/ 61 w 62"/>
                <a:gd name="T15" fmla="*/ 12 h 24"/>
                <a:gd name="T16" fmla="*/ 61 w 62"/>
                <a:gd name="T17" fmla="*/ 23 h 24"/>
                <a:gd name="T18" fmla="*/ 0 w 62"/>
                <a:gd name="T1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24">
                  <a:moveTo>
                    <a:pt x="0" y="23"/>
                  </a:moveTo>
                  <a:lnTo>
                    <a:pt x="0" y="12"/>
                  </a:lnTo>
                  <a:lnTo>
                    <a:pt x="5" y="6"/>
                  </a:lnTo>
                  <a:lnTo>
                    <a:pt x="18" y="1"/>
                  </a:lnTo>
                  <a:lnTo>
                    <a:pt x="31" y="0"/>
                  </a:lnTo>
                  <a:lnTo>
                    <a:pt x="46" y="1"/>
                  </a:lnTo>
                  <a:lnTo>
                    <a:pt x="56" y="6"/>
                  </a:lnTo>
                  <a:lnTo>
                    <a:pt x="61" y="12"/>
                  </a:lnTo>
                  <a:lnTo>
                    <a:pt x="61" y="23"/>
                  </a:lnTo>
                  <a:lnTo>
                    <a:pt x="0" y="23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rgbClr val="FFCC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0445" name="Freeform 173"/>
            <p:cNvSpPr>
              <a:spLocks/>
            </p:cNvSpPr>
            <p:nvPr/>
          </p:nvSpPr>
          <p:spPr bwMode="auto">
            <a:xfrm>
              <a:off x="3338" y="1282"/>
              <a:ext cx="280" cy="29"/>
            </a:xfrm>
            <a:custGeom>
              <a:avLst/>
              <a:gdLst>
                <a:gd name="T0" fmla="*/ 0 w 214"/>
                <a:gd name="T1" fmla="*/ 0 h 26"/>
                <a:gd name="T2" fmla="*/ 0 w 214"/>
                <a:gd name="T3" fmla="*/ 25 h 26"/>
                <a:gd name="T4" fmla="*/ 22 w 214"/>
                <a:gd name="T5" fmla="*/ 25 h 26"/>
                <a:gd name="T6" fmla="*/ 22 w 214"/>
                <a:gd name="T7" fmla="*/ 15 h 26"/>
                <a:gd name="T8" fmla="*/ 121 w 214"/>
                <a:gd name="T9" fmla="*/ 15 h 26"/>
                <a:gd name="T10" fmla="*/ 121 w 214"/>
                <a:gd name="T11" fmla="*/ 23 h 26"/>
                <a:gd name="T12" fmla="*/ 213 w 214"/>
                <a:gd name="T13" fmla="*/ 25 h 26"/>
                <a:gd name="T14" fmla="*/ 213 w 214"/>
                <a:gd name="T15" fmla="*/ 0 h 26"/>
                <a:gd name="T16" fmla="*/ 0 w 214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4" h="26">
                  <a:moveTo>
                    <a:pt x="0" y="0"/>
                  </a:moveTo>
                  <a:lnTo>
                    <a:pt x="0" y="25"/>
                  </a:lnTo>
                  <a:lnTo>
                    <a:pt x="22" y="25"/>
                  </a:lnTo>
                  <a:lnTo>
                    <a:pt x="22" y="15"/>
                  </a:lnTo>
                  <a:lnTo>
                    <a:pt x="121" y="15"/>
                  </a:lnTo>
                  <a:lnTo>
                    <a:pt x="121" y="23"/>
                  </a:lnTo>
                  <a:lnTo>
                    <a:pt x="213" y="25"/>
                  </a:lnTo>
                  <a:lnTo>
                    <a:pt x="213" y="0"/>
                  </a:lnTo>
                  <a:lnTo>
                    <a:pt x="0" y="0"/>
                  </a:lnTo>
                </a:path>
              </a:pathLst>
            </a:custGeom>
            <a:solidFill>
              <a:srgbClr val="00CC66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0446" name="Freeform 174"/>
            <p:cNvSpPr>
              <a:spLocks/>
            </p:cNvSpPr>
            <p:nvPr/>
          </p:nvSpPr>
          <p:spPr bwMode="auto">
            <a:xfrm>
              <a:off x="3687" y="2235"/>
              <a:ext cx="32" cy="27"/>
            </a:xfrm>
            <a:custGeom>
              <a:avLst/>
              <a:gdLst>
                <a:gd name="T0" fmla="*/ 11 w 24"/>
                <a:gd name="T1" fmla="*/ 23 h 24"/>
                <a:gd name="T2" fmla="*/ 3 w 24"/>
                <a:gd name="T3" fmla="*/ 20 h 24"/>
                <a:gd name="T4" fmla="*/ 0 w 24"/>
                <a:gd name="T5" fmla="*/ 11 h 24"/>
                <a:gd name="T6" fmla="*/ 3 w 24"/>
                <a:gd name="T7" fmla="*/ 3 h 24"/>
                <a:gd name="T8" fmla="*/ 11 w 24"/>
                <a:gd name="T9" fmla="*/ 0 h 24"/>
                <a:gd name="T10" fmla="*/ 18 w 24"/>
                <a:gd name="T11" fmla="*/ 3 h 24"/>
                <a:gd name="T12" fmla="*/ 23 w 24"/>
                <a:gd name="T13" fmla="*/ 11 h 24"/>
                <a:gd name="T14" fmla="*/ 20 w 24"/>
                <a:gd name="T15" fmla="*/ 18 h 24"/>
                <a:gd name="T16" fmla="*/ 11 w 24"/>
                <a:gd name="T17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24">
                  <a:moveTo>
                    <a:pt x="11" y="23"/>
                  </a:moveTo>
                  <a:lnTo>
                    <a:pt x="3" y="20"/>
                  </a:lnTo>
                  <a:lnTo>
                    <a:pt x="0" y="11"/>
                  </a:lnTo>
                  <a:lnTo>
                    <a:pt x="3" y="3"/>
                  </a:lnTo>
                  <a:lnTo>
                    <a:pt x="11" y="0"/>
                  </a:lnTo>
                  <a:lnTo>
                    <a:pt x="18" y="3"/>
                  </a:lnTo>
                  <a:lnTo>
                    <a:pt x="23" y="11"/>
                  </a:lnTo>
                  <a:lnTo>
                    <a:pt x="20" y="18"/>
                  </a:lnTo>
                  <a:lnTo>
                    <a:pt x="11" y="2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0447" name="Freeform 175"/>
            <p:cNvSpPr>
              <a:spLocks/>
            </p:cNvSpPr>
            <p:nvPr/>
          </p:nvSpPr>
          <p:spPr bwMode="auto">
            <a:xfrm>
              <a:off x="3687" y="2235"/>
              <a:ext cx="32" cy="27"/>
            </a:xfrm>
            <a:custGeom>
              <a:avLst/>
              <a:gdLst>
                <a:gd name="T0" fmla="*/ 11 w 24"/>
                <a:gd name="T1" fmla="*/ 23 h 24"/>
                <a:gd name="T2" fmla="*/ 3 w 24"/>
                <a:gd name="T3" fmla="*/ 20 h 24"/>
                <a:gd name="T4" fmla="*/ 0 w 24"/>
                <a:gd name="T5" fmla="*/ 11 h 24"/>
                <a:gd name="T6" fmla="*/ 3 w 24"/>
                <a:gd name="T7" fmla="*/ 3 h 24"/>
                <a:gd name="T8" fmla="*/ 11 w 24"/>
                <a:gd name="T9" fmla="*/ 0 h 24"/>
                <a:gd name="T10" fmla="*/ 18 w 24"/>
                <a:gd name="T11" fmla="*/ 3 h 24"/>
                <a:gd name="T12" fmla="*/ 23 w 24"/>
                <a:gd name="T13" fmla="*/ 11 h 24"/>
                <a:gd name="T14" fmla="*/ 20 w 24"/>
                <a:gd name="T15" fmla="*/ 18 h 24"/>
                <a:gd name="T16" fmla="*/ 11 w 24"/>
                <a:gd name="T17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24">
                  <a:moveTo>
                    <a:pt x="11" y="23"/>
                  </a:moveTo>
                  <a:lnTo>
                    <a:pt x="3" y="20"/>
                  </a:lnTo>
                  <a:lnTo>
                    <a:pt x="0" y="11"/>
                  </a:lnTo>
                  <a:lnTo>
                    <a:pt x="3" y="3"/>
                  </a:lnTo>
                  <a:lnTo>
                    <a:pt x="11" y="0"/>
                  </a:lnTo>
                  <a:lnTo>
                    <a:pt x="18" y="3"/>
                  </a:lnTo>
                  <a:lnTo>
                    <a:pt x="23" y="11"/>
                  </a:lnTo>
                  <a:lnTo>
                    <a:pt x="20" y="18"/>
                  </a:lnTo>
                  <a:lnTo>
                    <a:pt x="11" y="2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0450" name="Freeform 178"/>
            <p:cNvSpPr>
              <a:spLocks/>
            </p:cNvSpPr>
            <p:nvPr/>
          </p:nvSpPr>
          <p:spPr bwMode="auto">
            <a:xfrm>
              <a:off x="2991" y="2235"/>
              <a:ext cx="29" cy="27"/>
            </a:xfrm>
            <a:custGeom>
              <a:avLst/>
              <a:gdLst>
                <a:gd name="T0" fmla="*/ 10 w 22"/>
                <a:gd name="T1" fmla="*/ 23 h 24"/>
                <a:gd name="T2" fmla="*/ 18 w 22"/>
                <a:gd name="T3" fmla="*/ 20 h 24"/>
                <a:gd name="T4" fmla="*/ 21 w 22"/>
                <a:gd name="T5" fmla="*/ 11 h 24"/>
                <a:gd name="T6" fmla="*/ 18 w 22"/>
                <a:gd name="T7" fmla="*/ 3 h 24"/>
                <a:gd name="T8" fmla="*/ 10 w 22"/>
                <a:gd name="T9" fmla="*/ 0 h 24"/>
                <a:gd name="T10" fmla="*/ 3 w 22"/>
                <a:gd name="T11" fmla="*/ 3 h 24"/>
                <a:gd name="T12" fmla="*/ 0 w 22"/>
                <a:gd name="T13" fmla="*/ 11 h 24"/>
                <a:gd name="T14" fmla="*/ 3 w 22"/>
                <a:gd name="T15" fmla="*/ 18 h 24"/>
                <a:gd name="T16" fmla="*/ 10 w 22"/>
                <a:gd name="T17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4">
                  <a:moveTo>
                    <a:pt x="10" y="23"/>
                  </a:moveTo>
                  <a:lnTo>
                    <a:pt x="18" y="20"/>
                  </a:lnTo>
                  <a:lnTo>
                    <a:pt x="21" y="11"/>
                  </a:lnTo>
                  <a:lnTo>
                    <a:pt x="18" y="3"/>
                  </a:lnTo>
                  <a:lnTo>
                    <a:pt x="10" y="0"/>
                  </a:lnTo>
                  <a:lnTo>
                    <a:pt x="3" y="3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10" y="2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0451" name="Freeform 179"/>
            <p:cNvSpPr>
              <a:spLocks/>
            </p:cNvSpPr>
            <p:nvPr/>
          </p:nvSpPr>
          <p:spPr bwMode="auto">
            <a:xfrm>
              <a:off x="2991" y="2235"/>
              <a:ext cx="29" cy="27"/>
            </a:xfrm>
            <a:custGeom>
              <a:avLst/>
              <a:gdLst>
                <a:gd name="T0" fmla="*/ 10 w 22"/>
                <a:gd name="T1" fmla="*/ 23 h 24"/>
                <a:gd name="T2" fmla="*/ 18 w 22"/>
                <a:gd name="T3" fmla="*/ 20 h 24"/>
                <a:gd name="T4" fmla="*/ 21 w 22"/>
                <a:gd name="T5" fmla="*/ 11 h 24"/>
                <a:gd name="T6" fmla="*/ 18 w 22"/>
                <a:gd name="T7" fmla="*/ 3 h 24"/>
                <a:gd name="T8" fmla="*/ 10 w 22"/>
                <a:gd name="T9" fmla="*/ 0 h 24"/>
                <a:gd name="T10" fmla="*/ 3 w 22"/>
                <a:gd name="T11" fmla="*/ 3 h 24"/>
                <a:gd name="T12" fmla="*/ 0 w 22"/>
                <a:gd name="T13" fmla="*/ 11 h 24"/>
                <a:gd name="T14" fmla="*/ 3 w 22"/>
                <a:gd name="T15" fmla="*/ 18 h 24"/>
                <a:gd name="T16" fmla="*/ 10 w 22"/>
                <a:gd name="T17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4">
                  <a:moveTo>
                    <a:pt x="10" y="23"/>
                  </a:moveTo>
                  <a:lnTo>
                    <a:pt x="18" y="20"/>
                  </a:lnTo>
                  <a:lnTo>
                    <a:pt x="21" y="11"/>
                  </a:lnTo>
                  <a:lnTo>
                    <a:pt x="18" y="3"/>
                  </a:lnTo>
                  <a:lnTo>
                    <a:pt x="10" y="0"/>
                  </a:lnTo>
                  <a:lnTo>
                    <a:pt x="3" y="3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10" y="2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0452" name="Line 180"/>
            <p:cNvSpPr>
              <a:spLocks noChangeShapeType="1"/>
            </p:cNvSpPr>
            <p:nvPr/>
          </p:nvSpPr>
          <p:spPr bwMode="auto">
            <a:xfrm>
              <a:off x="2979" y="2568"/>
              <a:ext cx="1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0513" name="Freeform 241"/>
            <p:cNvSpPr>
              <a:spLocks/>
            </p:cNvSpPr>
            <p:nvPr/>
          </p:nvSpPr>
          <p:spPr bwMode="auto">
            <a:xfrm>
              <a:off x="3842" y="1783"/>
              <a:ext cx="1" cy="282"/>
            </a:xfrm>
            <a:custGeom>
              <a:avLst/>
              <a:gdLst>
                <a:gd name="T0" fmla="*/ 0 w 1"/>
                <a:gd name="T1" fmla="*/ 0 h 248"/>
                <a:gd name="T2" fmla="*/ 0 w 1"/>
                <a:gd name="T3" fmla="*/ 0 h 248"/>
                <a:gd name="T4" fmla="*/ 0 w 1"/>
                <a:gd name="T5" fmla="*/ 247 h 248"/>
                <a:gd name="T6" fmla="*/ 0 w 1"/>
                <a:gd name="T7" fmla="*/ 247 h 248"/>
                <a:gd name="T8" fmla="*/ 0 w 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48">
                  <a:moveTo>
                    <a:pt x="0" y="0"/>
                  </a:moveTo>
                  <a:lnTo>
                    <a:pt x="0" y="0"/>
                  </a:lnTo>
                  <a:lnTo>
                    <a:pt x="0" y="247"/>
                  </a:lnTo>
                  <a:lnTo>
                    <a:pt x="0" y="247"/>
                  </a:lnTo>
                  <a:lnTo>
                    <a:pt x="0" y="0"/>
                  </a:lnTo>
                </a:path>
              </a:pathLst>
            </a:custGeom>
            <a:solidFill>
              <a:srgbClr val="A1E2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0608" name="Freeform 336"/>
            <p:cNvSpPr>
              <a:spLocks/>
            </p:cNvSpPr>
            <p:nvPr/>
          </p:nvSpPr>
          <p:spPr bwMode="auto">
            <a:xfrm>
              <a:off x="3844" y="1783"/>
              <a:ext cx="2" cy="282"/>
            </a:xfrm>
            <a:custGeom>
              <a:avLst/>
              <a:gdLst>
                <a:gd name="T0" fmla="*/ 0 w 1"/>
                <a:gd name="T1" fmla="*/ 0 h 248"/>
                <a:gd name="T2" fmla="*/ 0 w 1"/>
                <a:gd name="T3" fmla="*/ 0 h 248"/>
                <a:gd name="T4" fmla="*/ 0 w 1"/>
                <a:gd name="T5" fmla="*/ 247 h 248"/>
                <a:gd name="T6" fmla="*/ 0 w 1"/>
                <a:gd name="T7" fmla="*/ 247 h 248"/>
                <a:gd name="T8" fmla="*/ 0 w 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48">
                  <a:moveTo>
                    <a:pt x="0" y="0"/>
                  </a:moveTo>
                  <a:lnTo>
                    <a:pt x="0" y="0"/>
                  </a:lnTo>
                  <a:lnTo>
                    <a:pt x="0" y="247"/>
                  </a:lnTo>
                  <a:lnTo>
                    <a:pt x="0" y="247"/>
                  </a:lnTo>
                  <a:lnTo>
                    <a:pt x="0" y="0"/>
                  </a:lnTo>
                </a:path>
              </a:pathLst>
            </a:custGeom>
            <a:solidFill>
              <a:srgbClr val="3FC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0671" name="Freeform 399"/>
            <p:cNvSpPr>
              <a:spLocks/>
            </p:cNvSpPr>
            <p:nvPr/>
          </p:nvSpPr>
          <p:spPr bwMode="auto">
            <a:xfrm>
              <a:off x="3412" y="1212"/>
              <a:ext cx="134" cy="71"/>
            </a:xfrm>
            <a:custGeom>
              <a:avLst/>
              <a:gdLst>
                <a:gd name="T0" fmla="*/ 0 w 102"/>
                <a:gd name="T1" fmla="*/ 61 h 62"/>
                <a:gd name="T2" fmla="*/ 0 w 102"/>
                <a:gd name="T3" fmla="*/ 12 h 62"/>
                <a:gd name="T4" fmla="*/ 0 w 102"/>
                <a:gd name="T5" fmla="*/ 7 h 62"/>
                <a:gd name="T6" fmla="*/ 8 w 102"/>
                <a:gd name="T7" fmla="*/ 0 h 62"/>
                <a:gd name="T8" fmla="*/ 41 w 102"/>
                <a:gd name="T9" fmla="*/ 0 h 62"/>
                <a:gd name="T10" fmla="*/ 41 w 102"/>
                <a:gd name="T11" fmla="*/ 23 h 62"/>
                <a:gd name="T12" fmla="*/ 57 w 102"/>
                <a:gd name="T13" fmla="*/ 23 h 62"/>
                <a:gd name="T14" fmla="*/ 57 w 102"/>
                <a:gd name="T15" fmla="*/ 0 h 62"/>
                <a:gd name="T16" fmla="*/ 91 w 102"/>
                <a:gd name="T17" fmla="*/ 0 h 62"/>
                <a:gd name="T18" fmla="*/ 98 w 102"/>
                <a:gd name="T19" fmla="*/ 5 h 62"/>
                <a:gd name="T20" fmla="*/ 101 w 102"/>
                <a:gd name="T21" fmla="*/ 12 h 62"/>
                <a:gd name="T22" fmla="*/ 101 w 102"/>
                <a:gd name="T23" fmla="*/ 61 h 62"/>
                <a:gd name="T24" fmla="*/ 0 w 102"/>
                <a:gd name="T25" fmla="*/ 6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62">
                  <a:moveTo>
                    <a:pt x="0" y="61"/>
                  </a:moveTo>
                  <a:lnTo>
                    <a:pt x="0" y="12"/>
                  </a:lnTo>
                  <a:lnTo>
                    <a:pt x="0" y="7"/>
                  </a:lnTo>
                  <a:lnTo>
                    <a:pt x="8" y="0"/>
                  </a:lnTo>
                  <a:lnTo>
                    <a:pt x="41" y="0"/>
                  </a:lnTo>
                  <a:lnTo>
                    <a:pt x="41" y="23"/>
                  </a:lnTo>
                  <a:lnTo>
                    <a:pt x="57" y="23"/>
                  </a:lnTo>
                  <a:lnTo>
                    <a:pt x="57" y="0"/>
                  </a:lnTo>
                  <a:lnTo>
                    <a:pt x="91" y="0"/>
                  </a:lnTo>
                  <a:lnTo>
                    <a:pt x="98" y="5"/>
                  </a:lnTo>
                  <a:lnTo>
                    <a:pt x="101" y="12"/>
                  </a:lnTo>
                  <a:lnTo>
                    <a:pt x="101" y="61"/>
                  </a:lnTo>
                  <a:lnTo>
                    <a:pt x="0" y="61"/>
                  </a:lnTo>
                </a:path>
              </a:pathLst>
            </a:custGeom>
            <a:solidFill>
              <a:srgbClr val="00CC66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0679" name="Freeform 407"/>
            <p:cNvSpPr>
              <a:spLocks/>
            </p:cNvSpPr>
            <p:nvPr/>
          </p:nvSpPr>
          <p:spPr bwMode="auto">
            <a:xfrm>
              <a:off x="3623" y="1874"/>
              <a:ext cx="24" cy="21"/>
            </a:xfrm>
            <a:custGeom>
              <a:avLst/>
              <a:gdLst>
                <a:gd name="T0" fmla="*/ 9 w 18"/>
                <a:gd name="T1" fmla="*/ 0 h 18"/>
                <a:gd name="T2" fmla="*/ 15 w 18"/>
                <a:gd name="T3" fmla="*/ 2 h 18"/>
                <a:gd name="T4" fmla="*/ 17 w 18"/>
                <a:gd name="T5" fmla="*/ 8 h 18"/>
                <a:gd name="T6" fmla="*/ 15 w 18"/>
                <a:gd name="T7" fmla="*/ 14 h 18"/>
                <a:gd name="T8" fmla="*/ 9 w 18"/>
                <a:gd name="T9" fmla="*/ 17 h 18"/>
                <a:gd name="T10" fmla="*/ 0 w 18"/>
                <a:gd name="T11" fmla="*/ 8 h 18"/>
                <a:gd name="T12" fmla="*/ 2 w 18"/>
                <a:gd name="T13" fmla="*/ 2 h 18"/>
                <a:gd name="T14" fmla="*/ 9 w 18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8">
                  <a:moveTo>
                    <a:pt x="9" y="0"/>
                  </a:moveTo>
                  <a:lnTo>
                    <a:pt x="15" y="2"/>
                  </a:lnTo>
                  <a:lnTo>
                    <a:pt x="17" y="8"/>
                  </a:lnTo>
                  <a:lnTo>
                    <a:pt x="15" y="14"/>
                  </a:lnTo>
                  <a:lnTo>
                    <a:pt x="9" y="17"/>
                  </a:lnTo>
                  <a:lnTo>
                    <a:pt x="0" y="8"/>
                  </a:lnTo>
                  <a:lnTo>
                    <a:pt x="2" y="2"/>
                  </a:lnTo>
                  <a:lnTo>
                    <a:pt x="9" y="0"/>
                  </a:lnTo>
                </a:path>
              </a:pathLst>
            </a:custGeom>
            <a:solidFill>
              <a:srgbClr val="FFBF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0680" name="Freeform 408"/>
            <p:cNvSpPr>
              <a:spLocks/>
            </p:cNvSpPr>
            <p:nvPr/>
          </p:nvSpPr>
          <p:spPr bwMode="auto">
            <a:xfrm>
              <a:off x="3698" y="1890"/>
              <a:ext cx="25" cy="21"/>
            </a:xfrm>
            <a:custGeom>
              <a:avLst/>
              <a:gdLst>
                <a:gd name="T0" fmla="*/ 9 w 19"/>
                <a:gd name="T1" fmla="*/ 0 h 18"/>
                <a:gd name="T2" fmla="*/ 17 w 19"/>
                <a:gd name="T3" fmla="*/ 2 h 18"/>
                <a:gd name="T4" fmla="*/ 18 w 19"/>
                <a:gd name="T5" fmla="*/ 8 h 18"/>
                <a:gd name="T6" fmla="*/ 17 w 19"/>
                <a:gd name="T7" fmla="*/ 14 h 18"/>
                <a:gd name="T8" fmla="*/ 9 w 19"/>
                <a:gd name="T9" fmla="*/ 17 h 18"/>
                <a:gd name="T10" fmla="*/ 0 w 19"/>
                <a:gd name="T11" fmla="*/ 8 h 18"/>
                <a:gd name="T12" fmla="*/ 3 w 19"/>
                <a:gd name="T13" fmla="*/ 2 h 18"/>
                <a:gd name="T14" fmla="*/ 9 w 19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8">
                  <a:moveTo>
                    <a:pt x="9" y="0"/>
                  </a:moveTo>
                  <a:lnTo>
                    <a:pt x="17" y="2"/>
                  </a:lnTo>
                  <a:lnTo>
                    <a:pt x="18" y="8"/>
                  </a:lnTo>
                  <a:lnTo>
                    <a:pt x="17" y="14"/>
                  </a:lnTo>
                  <a:lnTo>
                    <a:pt x="9" y="17"/>
                  </a:lnTo>
                  <a:lnTo>
                    <a:pt x="0" y="8"/>
                  </a:lnTo>
                  <a:lnTo>
                    <a:pt x="3" y="2"/>
                  </a:lnTo>
                  <a:lnTo>
                    <a:pt x="9" y="0"/>
                  </a:lnTo>
                </a:path>
              </a:pathLst>
            </a:custGeom>
            <a:solidFill>
              <a:srgbClr val="FFBF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0681" name="Freeform 409"/>
            <p:cNvSpPr>
              <a:spLocks/>
            </p:cNvSpPr>
            <p:nvPr/>
          </p:nvSpPr>
          <p:spPr bwMode="auto">
            <a:xfrm>
              <a:off x="3782" y="1872"/>
              <a:ext cx="23" cy="20"/>
            </a:xfrm>
            <a:custGeom>
              <a:avLst/>
              <a:gdLst>
                <a:gd name="T0" fmla="*/ 8 w 18"/>
                <a:gd name="T1" fmla="*/ 0 h 18"/>
                <a:gd name="T2" fmla="*/ 15 w 18"/>
                <a:gd name="T3" fmla="*/ 3 h 18"/>
                <a:gd name="T4" fmla="*/ 17 w 18"/>
                <a:gd name="T5" fmla="*/ 9 h 18"/>
                <a:gd name="T6" fmla="*/ 15 w 18"/>
                <a:gd name="T7" fmla="*/ 15 h 18"/>
                <a:gd name="T8" fmla="*/ 8 w 18"/>
                <a:gd name="T9" fmla="*/ 17 h 18"/>
                <a:gd name="T10" fmla="*/ 0 w 18"/>
                <a:gd name="T11" fmla="*/ 9 h 18"/>
                <a:gd name="T12" fmla="*/ 2 w 18"/>
                <a:gd name="T13" fmla="*/ 3 h 18"/>
                <a:gd name="T14" fmla="*/ 8 w 18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8">
                  <a:moveTo>
                    <a:pt x="8" y="0"/>
                  </a:moveTo>
                  <a:lnTo>
                    <a:pt x="15" y="3"/>
                  </a:lnTo>
                  <a:lnTo>
                    <a:pt x="17" y="9"/>
                  </a:lnTo>
                  <a:lnTo>
                    <a:pt x="15" y="15"/>
                  </a:lnTo>
                  <a:lnTo>
                    <a:pt x="8" y="17"/>
                  </a:lnTo>
                  <a:lnTo>
                    <a:pt x="0" y="9"/>
                  </a:lnTo>
                  <a:lnTo>
                    <a:pt x="2" y="3"/>
                  </a:lnTo>
                  <a:lnTo>
                    <a:pt x="8" y="0"/>
                  </a:lnTo>
                </a:path>
              </a:pathLst>
            </a:custGeom>
            <a:solidFill>
              <a:srgbClr val="FFBF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0682" name="Freeform 410"/>
            <p:cNvSpPr>
              <a:spLocks/>
            </p:cNvSpPr>
            <p:nvPr/>
          </p:nvSpPr>
          <p:spPr bwMode="auto">
            <a:xfrm>
              <a:off x="3716" y="1842"/>
              <a:ext cx="24" cy="22"/>
            </a:xfrm>
            <a:custGeom>
              <a:avLst/>
              <a:gdLst>
                <a:gd name="T0" fmla="*/ 9 w 18"/>
                <a:gd name="T1" fmla="*/ 0 h 19"/>
                <a:gd name="T2" fmla="*/ 15 w 18"/>
                <a:gd name="T3" fmla="*/ 3 h 19"/>
                <a:gd name="T4" fmla="*/ 17 w 18"/>
                <a:gd name="T5" fmla="*/ 9 h 19"/>
                <a:gd name="T6" fmla="*/ 15 w 18"/>
                <a:gd name="T7" fmla="*/ 15 h 19"/>
                <a:gd name="T8" fmla="*/ 9 w 18"/>
                <a:gd name="T9" fmla="*/ 18 h 19"/>
                <a:gd name="T10" fmla="*/ 0 w 18"/>
                <a:gd name="T11" fmla="*/ 9 h 19"/>
                <a:gd name="T12" fmla="*/ 2 w 18"/>
                <a:gd name="T13" fmla="*/ 3 h 19"/>
                <a:gd name="T14" fmla="*/ 9 w 18"/>
                <a:gd name="T1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9">
                  <a:moveTo>
                    <a:pt x="9" y="0"/>
                  </a:moveTo>
                  <a:lnTo>
                    <a:pt x="15" y="3"/>
                  </a:lnTo>
                  <a:lnTo>
                    <a:pt x="17" y="9"/>
                  </a:lnTo>
                  <a:lnTo>
                    <a:pt x="15" y="15"/>
                  </a:lnTo>
                  <a:lnTo>
                    <a:pt x="9" y="18"/>
                  </a:lnTo>
                  <a:lnTo>
                    <a:pt x="0" y="9"/>
                  </a:lnTo>
                  <a:lnTo>
                    <a:pt x="2" y="3"/>
                  </a:lnTo>
                  <a:lnTo>
                    <a:pt x="9" y="0"/>
                  </a:lnTo>
                </a:path>
              </a:pathLst>
            </a:custGeom>
            <a:solidFill>
              <a:srgbClr val="FFBF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0683" name="Freeform 411"/>
            <p:cNvSpPr>
              <a:spLocks/>
            </p:cNvSpPr>
            <p:nvPr/>
          </p:nvSpPr>
          <p:spPr bwMode="auto">
            <a:xfrm>
              <a:off x="3771" y="1818"/>
              <a:ext cx="24" cy="20"/>
            </a:xfrm>
            <a:custGeom>
              <a:avLst/>
              <a:gdLst>
                <a:gd name="T0" fmla="*/ 9 w 18"/>
                <a:gd name="T1" fmla="*/ 0 h 17"/>
                <a:gd name="T2" fmla="*/ 15 w 18"/>
                <a:gd name="T3" fmla="*/ 1 h 17"/>
                <a:gd name="T4" fmla="*/ 17 w 18"/>
                <a:gd name="T5" fmla="*/ 7 h 17"/>
                <a:gd name="T6" fmla="*/ 15 w 18"/>
                <a:gd name="T7" fmla="*/ 13 h 17"/>
                <a:gd name="T8" fmla="*/ 9 w 18"/>
                <a:gd name="T9" fmla="*/ 16 h 17"/>
                <a:gd name="T10" fmla="*/ 0 w 18"/>
                <a:gd name="T11" fmla="*/ 9 h 17"/>
                <a:gd name="T12" fmla="*/ 2 w 18"/>
                <a:gd name="T13" fmla="*/ 3 h 17"/>
                <a:gd name="T14" fmla="*/ 9 w 18"/>
                <a:gd name="T1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7">
                  <a:moveTo>
                    <a:pt x="9" y="0"/>
                  </a:moveTo>
                  <a:lnTo>
                    <a:pt x="15" y="1"/>
                  </a:lnTo>
                  <a:lnTo>
                    <a:pt x="17" y="7"/>
                  </a:lnTo>
                  <a:lnTo>
                    <a:pt x="15" y="13"/>
                  </a:lnTo>
                  <a:lnTo>
                    <a:pt x="9" y="16"/>
                  </a:lnTo>
                  <a:lnTo>
                    <a:pt x="0" y="9"/>
                  </a:lnTo>
                  <a:lnTo>
                    <a:pt x="2" y="3"/>
                  </a:lnTo>
                  <a:lnTo>
                    <a:pt x="9" y="0"/>
                  </a:lnTo>
                </a:path>
              </a:pathLst>
            </a:custGeom>
            <a:solidFill>
              <a:srgbClr val="FFBF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0684" name="Freeform 412"/>
            <p:cNvSpPr>
              <a:spLocks/>
            </p:cNvSpPr>
            <p:nvPr/>
          </p:nvSpPr>
          <p:spPr bwMode="auto">
            <a:xfrm>
              <a:off x="3757" y="1979"/>
              <a:ext cx="22" cy="20"/>
            </a:xfrm>
            <a:custGeom>
              <a:avLst/>
              <a:gdLst>
                <a:gd name="T0" fmla="*/ 9 w 17"/>
                <a:gd name="T1" fmla="*/ 0 h 18"/>
                <a:gd name="T2" fmla="*/ 15 w 17"/>
                <a:gd name="T3" fmla="*/ 2 h 18"/>
                <a:gd name="T4" fmla="*/ 16 w 17"/>
                <a:gd name="T5" fmla="*/ 8 h 18"/>
                <a:gd name="T6" fmla="*/ 15 w 17"/>
                <a:gd name="T7" fmla="*/ 14 h 18"/>
                <a:gd name="T8" fmla="*/ 9 w 17"/>
                <a:gd name="T9" fmla="*/ 17 h 18"/>
                <a:gd name="T10" fmla="*/ 0 w 17"/>
                <a:gd name="T11" fmla="*/ 8 h 18"/>
                <a:gd name="T12" fmla="*/ 1 w 17"/>
                <a:gd name="T13" fmla="*/ 3 h 18"/>
                <a:gd name="T14" fmla="*/ 9 w 17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8">
                  <a:moveTo>
                    <a:pt x="9" y="0"/>
                  </a:moveTo>
                  <a:lnTo>
                    <a:pt x="15" y="2"/>
                  </a:lnTo>
                  <a:lnTo>
                    <a:pt x="16" y="8"/>
                  </a:lnTo>
                  <a:lnTo>
                    <a:pt x="15" y="14"/>
                  </a:lnTo>
                  <a:lnTo>
                    <a:pt x="9" y="17"/>
                  </a:lnTo>
                  <a:lnTo>
                    <a:pt x="0" y="8"/>
                  </a:lnTo>
                  <a:lnTo>
                    <a:pt x="1" y="3"/>
                  </a:lnTo>
                  <a:lnTo>
                    <a:pt x="9" y="0"/>
                  </a:lnTo>
                </a:path>
              </a:pathLst>
            </a:custGeom>
            <a:solidFill>
              <a:srgbClr val="FFBF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0685" name="Freeform 413"/>
            <p:cNvSpPr>
              <a:spLocks/>
            </p:cNvSpPr>
            <p:nvPr/>
          </p:nvSpPr>
          <p:spPr bwMode="auto">
            <a:xfrm>
              <a:off x="3686" y="1950"/>
              <a:ext cx="26" cy="20"/>
            </a:xfrm>
            <a:custGeom>
              <a:avLst/>
              <a:gdLst>
                <a:gd name="T0" fmla="*/ 10 w 20"/>
                <a:gd name="T1" fmla="*/ 0 h 17"/>
                <a:gd name="T2" fmla="*/ 16 w 20"/>
                <a:gd name="T3" fmla="*/ 1 h 17"/>
                <a:gd name="T4" fmla="*/ 19 w 20"/>
                <a:gd name="T5" fmla="*/ 7 h 17"/>
                <a:gd name="T6" fmla="*/ 17 w 20"/>
                <a:gd name="T7" fmla="*/ 13 h 17"/>
                <a:gd name="T8" fmla="*/ 10 w 20"/>
                <a:gd name="T9" fmla="*/ 16 h 17"/>
                <a:gd name="T10" fmla="*/ 0 w 20"/>
                <a:gd name="T11" fmla="*/ 9 h 17"/>
                <a:gd name="T12" fmla="*/ 3 w 20"/>
                <a:gd name="T13" fmla="*/ 3 h 17"/>
                <a:gd name="T14" fmla="*/ 10 w 20"/>
                <a:gd name="T1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7">
                  <a:moveTo>
                    <a:pt x="10" y="0"/>
                  </a:moveTo>
                  <a:lnTo>
                    <a:pt x="16" y="1"/>
                  </a:lnTo>
                  <a:lnTo>
                    <a:pt x="19" y="7"/>
                  </a:lnTo>
                  <a:lnTo>
                    <a:pt x="17" y="13"/>
                  </a:lnTo>
                  <a:lnTo>
                    <a:pt x="10" y="16"/>
                  </a:lnTo>
                  <a:lnTo>
                    <a:pt x="0" y="9"/>
                  </a:lnTo>
                  <a:lnTo>
                    <a:pt x="3" y="3"/>
                  </a:lnTo>
                  <a:lnTo>
                    <a:pt x="10" y="0"/>
                  </a:lnTo>
                </a:path>
              </a:pathLst>
            </a:custGeom>
            <a:solidFill>
              <a:srgbClr val="FFBF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0686" name="Freeform 414"/>
            <p:cNvSpPr>
              <a:spLocks/>
            </p:cNvSpPr>
            <p:nvPr/>
          </p:nvSpPr>
          <p:spPr bwMode="auto">
            <a:xfrm>
              <a:off x="3602" y="1921"/>
              <a:ext cx="25" cy="20"/>
            </a:xfrm>
            <a:custGeom>
              <a:avLst/>
              <a:gdLst>
                <a:gd name="T0" fmla="*/ 9 w 19"/>
                <a:gd name="T1" fmla="*/ 0 h 18"/>
                <a:gd name="T2" fmla="*/ 15 w 19"/>
                <a:gd name="T3" fmla="*/ 3 h 18"/>
                <a:gd name="T4" fmla="*/ 18 w 19"/>
                <a:gd name="T5" fmla="*/ 9 h 18"/>
                <a:gd name="T6" fmla="*/ 16 w 19"/>
                <a:gd name="T7" fmla="*/ 15 h 18"/>
                <a:gd name="T8" fmla="*/ 9 w 19"/>
                <a:gd name="T9" fmla="*/ 17 h 18"/>
                <a:gd name="T10" fmla="*/ 0 w 19"/>
                <a:gd name="T11" fmla="*/ 9 h 18"/>
                <a:gd name="T12" fmla="*/ 3 w 19"/>
                <a:gd name="T13" fmla="*/ 3 h 18"/>
                <a:gd name="T14" fmla="*/ 9 w 19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8">
                  <a:moveTo>
                    <a:pt x="9" y="0"/>
                  </a:moveTo>
                  <a:lnTo>
                    <a:pt x="15" y="3"/>
                  </a:lnTo>
                  <a:lnTo>
                    <a:pt x="18" y="9"/>
                  </a:lnTo>
                  <a:lnTo>
                    <a:pt x="16" y="15"/>
                  </a:lnTo>
                  <a:lnTo>
                    <a:pt x="9" y="17"/>
                  </a:lnTo>
                  <a:lnTo>
                    <a:pt x="0" y="9"/>
                  </a:lnTo>
                  <a:lnTo>
                    <a:pt x="3" y="3"/>
                  </a:lnTo>
                  <a:lnTo>
                    <a:pt x="9" y="0"/>
                  </a:lnTo>
                </a:path>
              </a:pathLst>
            </a:custGeom>
            <a:solidFill>
              <a:srgbClr val="FFBF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0687" name="Freeform 415"/>
            <p:cNvSpPr>
              <a:spLocks/>
            </p:cNvSpPr>
            <p:nvPr/>
          </p:nvSpPr>
          <p:spPr bwMode="auto">
            <a:xfrm>
              <a:off x="3542" y="1883"/>
              <a:ext cx="22" cy="21"/>
            </a:xfrm>
            <a:custGeom>
              <a:avLst/>
              <a:gdLst>
                <a:gd name="T0" fmla="*/ 9 w 17"/>
                <a:gd name="T1" fmla="*/ 0 h 18"/>
                <a:gd name="T2" fmla="*/ 15 w 17"/>
                <a:gd name="T3" fmla="*/ 2 h 18"/>
                <a:gd name="T4" fmla="*/ 16 w 17"/>
                <a:gd name="T5" fmla="*/ 8 h 18"/>
                <a:gd name="T6" fmla="*/ 15 w 17"/>
                <a:gd name="T7" fmla="*/ 14 h 18"/>
                <a:gd name="T8" fmla="*/ 9 w 17"/>
                <a:gd name="T9" fmla="*/ 17 h 18"/>
                <a:gd name="T10" fmla="*/ 0 w 17"/>
                <a:gd name="T11" fmla="*/ 9 h 18"/>
                <a:gd name="T12" fmla="*/ 1 w 17"/>
                <a:gd name="T13" fmla="*/ 3 h 18"/>
                <a:gd name="T14" fmla="*/ 9 w 17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8">
                  <a:moveTo>
                    <a:pt x="9" y="0"/>
                  </a:moveTo>
                  <a:lnTo>
                    <a:pt x="15" y="2"/>
                  </a:lnTo>
                  <a:lnTo>
                    <a:pt x="16" y="8"/>
                  </a:lnTo>
                  <a:lnTo>
                    <a:pt x="15" y="14"/>
                  </a:lnTo>
                  <a:lnTo>
                    <a:pt x="9" y="17"/>
                  </a:lnTo>
                  <a:lnTo>
                    <a:pt x="0" y="9"/>
                  </a:lnTo>
                  <a:lnTo>
                    <a:pt x="1" y="3"/>
                  </a:lnTo>
                  <a:lnTo>
                    <a:pt x="9" y="0"/>
                  </a:lnTo>
                </a:path>
              </a:pathLst>
            </a:custGeom>
            <a:solidFill>
              <a:srgbClr val="FFBF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0688" name="Freeform 416"/>
            <p:cNvSpPr>
              <a:spLocks/>
            </p:cNvSpPr>
            <p:nvPr/>
          </p:nvSpPr>
          <p:spPr bwMode="auto">
            <a:xfrm>
              <a:off x="2828" y="1546"/>
              <a:ext cx="1049" cy="308"/>
            </a:xfrm>
            <a:custGeom>
              <a:avLst/>
              <a:gdLst>
                <a:gd name="T0" fmla="*/ 227 w 801"/>
                <a:gd name="T1" fmla="*/ 223 h 271"/>
                <a:gd name="T2" fmla="*/ 0 w 801"/>
                <a:gd name="T3" fmla="*/ 192 h 271"/>
                <a:gd name="T4" fmla="*/ 19 w 801"/>
                <a:gd name="T5" fmla="*/ 179 h 271"/>
                <a:gd name="T6" fmla="*/ 0 w 801"/>
                <a:gd name="T7" fmla="*/ 160 h 271"/>
                <a:gd name="T8" fmla="*/ 25 w 801"/>
                <a:gd name="T9" fmla="*/ 100 h 271"/>
                <a:gd name="T10" fmla="*/ 68 w 801"/>
                <a:gd name="T11" fmla="*/ 129 h 271"/>
                <a:gd name="T12" fmla="*/ 74 w 801"/>
                <a:gd name="T13" fmla="*/ 35 h 271"/>
                <a:gd name="T14" fmla="*/ 108 w 801"/>
                <a:gd name="T15" fmla="*/ 34 h 271"/>
                <a:gd name="T16" fmla="*/ 126 w 801"/>
                <a:gd name="T17" fmla="*/ 163 h 271"/>
                <a:gd name="T18" fmla="*/ 201 w 801"/>
                <a:gd name="T19" fmla="*/ 51 h 271"/>
                <a:gd name="T20" fmla="*/ 272 w 801"/>
                <a:gd name="T21" fmla="*/ 32 h 271"/>
                <a:gd name="T22" fmla="*/ 296 w 801"/>
                <a:gd name="T23" fmla="*/ 0 h 271"/>
                <a:gd name="T24" fmla="*/ 311 w 801"/>
                <a:gd name="T25" fmla="*/ 21 h 271"/>
                <a:gd name="T26" fmla="*/ 293 w 801"/>
                <a:gd name="T27" fmla="*/ 111 h 271"/>
                <a:gd name="T28" fmla="*/ 311 w 801"/>
                <a:gd name="T29" fmla="*/ 154 h 271"/>
                <a:gd name="T30" fmla="*/ 349 w 801"/>
                <a:gd name="T31" fmla="*/ 167 h 271"/>
                <a:gd name="T32" fmla="*/ 395 w 801"/>
                <a:gd name="T33" fmla="*/ 154 h 271"/>
                <a:gd name="T34" fmla="*/ 420 w 801"/>
                <a:gd name="T35" fmla="*/ 124 h 271"/>
                <a:gd name="T36" fmla="*/ 449 w 801"/>
                <a:gd name="T37" fmla="*/ 136 h 271"/>
                <a:gd name="T38" fmla="*/ 544 w 801"/>
                <a:gd name="T39" fmla="*/ 203 h 271"/>
                <a:gd name="T40" fmla="*/ 558 w 801"/>
                <a:gd name="T41" fmla="*/ 124 h 271"/>
                <a:gd name="T42" fmla="*/ 575 w 801"/>
                <a:gd name="T43" fmla="*/ 154 h 271"/>
                <a:gd name="T44" fmla="*/ 612 w 801"/>
                <a:gd name="T45" fmla="*/ 167 h 271"/>
                <a:gd name="T46" fmla="*/ 652 w 801"/>
                <a:gd name="T47" fmla="*/ 156 h 271"/>
                <a:gd name="T48" fmla="*/ 682 w 801"/>
                <a:gd name="T49" fmla="*/ 111 h 271"/>
                <a:gd name="T50" fmla="*/ 700 w 801"/>
                <a:gd name="T51" fmla="*/ 23 h 271"/>
                <a:gd name="T52" fmla="*/ 682 w 801"/>
                <a:gd name="T53" fmla="*/ 14 h 271"/>
                <a:gd name="T54" fmla="*/ 723 w 801"/>
                <a:gd name="T55" fmla="*/ 0 h 271"/>
                <a:gd name="T56" fmla="*/ 729 w 801"/>
                <a:gd name="T57" fmla="*/ 35 h 271"/>
                <a:gd name="T58" fmla="*/ 733 w 801"/>
                <a:gd name="T59" fmla="*/ 123 h 271"/>
                <a:gd name="T60" fmla="*/ 773 w 801"/>
                <a:gd name="T61" fmla="*/ 100 h 271"/>
                <a:gd name="T62" fmla="*/ 800 w 801"/>
                <a:gd name="T63" fmla="*/ 160 h 271"/>
                <a:gd name="T64" fmla="*/ 782 w 801"/>
                <a:gd name="T65" fmla="*/ 179 h 271"/>
                <a:gd name="T66" fmla="*/ 800 w 801"/>
                <a:gd name="T67" fmla="*/ 192 h 271"/>
                <a:gd name="T68" fmla="*/ 572 w 801"/>
                <a:gd name="T69" fmla="*/ 223 h 271"/>
                <a:gd name="T70" fmla="*/ 473 w 801"/>
                <a:gd name="T71" fmla="*/ 270 h 271"/>
                <a:gd name="T72" fmla="*/ 428 w 801"/>
                <a:gd name="T73" fmla="*/ 270 h 271"/>
                <a:gd name="T74" fmla="*/ 337 w 801"/>
                <a:gd name="T75" fmla="*/ 264 h 271"/>
                <a:gd name="T76" fmla="*/ 227 w 801"/>
                <a:gd name="T77" fmla="*/ 264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01" h="271">
                  <a:moveTo>
                    <a:pt x="227" y="264"/>
                  </a:moveTo>
                  <a:lnTo>
                    <a:pt x="227" y="223"/>
                  </a:lnTo>
                  <a:lnTo>
                    <a:pt x="24" y="215"/>
                  </a:lnTo>
                  <a:lnTo>
                    <a:pt x="0" y="192"/>
                  </a:lnTo>
                  <a:lnTo>
                    <a:pt x="0" y="179"/>
                  </a:lnTo>
                  <a:lnTo>
                    <a:pt x="19" y="179"/>
                  </a:lnTo>
                  <a:lnTo>
                    <a:pt x="19" y="160"/>
                  </a:lnTo>
                  <a:lnTo>
                    <a:pt x="0" y="160"/>
                  </a:lnTo>
                  <a:lnTo>
                    <a:pt x="0" y="100"/>
                  </a:lnTo>
                  <a:lnTo>
                    <a:pt x="25" y="100"/>
                  </a:lnTo>
                  <a:lnTo>
                    <a:pt x="42" y="129"/>
                  </a:lnTo>
                  <a:lnTo>
                    <a:pt x="68" y="129"/>
                  </a:lnTo>
                  <a:lnTo>
                    <a:pt x="68" y="47"/>
                  </a:lnTo>
                  <a:lnTo>
                    <a:pt x="74" y="35"/>
                  </a:lnTo>
                  <a:lnTo>
                    <a:pt x="80" y="33"/>
                  </a:lnTo>
                  <a:lnTo>
                    <a:pt x="108" y="34"/>
                  </a:lnTo>
                  <a:lnTo>
                    <a:pt x="126" y="51"/>
                  </a:lnTo>
                  <a:lnTo>
                    <a:pt x="126" y="163"/>
                  </a:lnTo>
                  <a:lnTo>
                    <a:pt x="201" y="163"/>
                  </a:lnTo>
                  <a:lnTo>
                    <a:pt x="201" y="51"/>
                  </a:lnTo>
                  <a:lnTo>
                    <a:pt x="219" y="34"/>
                  </a:lnTo>
                  <a:lnTo>
                    <a:pt x="272" y="32"/>
                  </a:lnTo>
                  <a:lnTo>
                    <a:pt x="272" y="0"/>
                  </a:lnTo>
                  <a:lnTo>
                    <a:pt x="296" y="0"/>
                  </a:lnTo>
                  <a:lnTo>
                    <a:pt x="311" y="14"/>
                  </a:lnTo>
                  <a:lnTo>
                    <a:pt x="311" y="21"/>
                  </a:lnTo>
                  <a:lnTo>
                    <a:pt x="293" y="21"/>
                  </a:lnTo>
                  <a:lnTo>
                    <a:pt x="293" y="111"/>
                  </a:lnTo>
                  <a:lnTo>
                    <a:pt x="311" y="111"/>
                  </a:lnTo>
                  <a:lnTo>
                    <a:pt x="311" y="154"/>
                  </a:lnTo>
                  <a:lnTo>
                    <a:pt x="342" y="154"/>
                  </a:lnTo>
                  <a:lnTo>
                    <a:pt x="349" y="167"/>
                  </a:lnTo>
                  <a:lnTo>
                    <a:pt x="382" y="167"/>
                  </a:lnTo>
                  <a:lnTo>
                    <a:pt x="395" y="154"/>
                  </a:lnTo>
                  <a:lnTo>
                    <a:pt x="420" y="154"/>
                  </a:lnTo>
                  <a:lnTo>
                    <a:pt x="420" y="124"/>
                  </a:lnTo>
                  <a:lnTo>
                    <a:pt x="434" y="124"/>
                  </a:lnTo>
                  <a:lnTo>
                    <a:pt x="449" y="136"/>
                  </a:lnTo>
                  <a:lnTo>
                    <a:pt x="449" y="203"/>
                  </a:lnTo>
                  <a:lnTo>
                    <a:pt x="544" y="203"/>
                  </a:lnTo>
                  <a:lnTo>
                    <a:pt x="544" y="136"/>
                  </a:lnTo>
                  <a:lnTo>
                    <a:pt x="558" y="124"/>
                  </a:lnTo>
                  <a:lnTo>
                    <a:pt x="575" y="124"/>
                  </a:lnTo>
                  <a:lnTo>
                    <a:pt x="575" y="154"/>
                  </a:lnTo>
                  <a:lnTo>
                    <a:pt x="600" y="154"/>
                  </a:lnTo>
                  <a:lnTo>
                    <a:pt x="612" y="167"/>
                  </a:lnTo>
                  <a:lnTo>
                    <a:pt x="646" y="167"/>
                  </a:lnTo>
                  <a:lnTo>
                    <a:pt x="652" y="156"/>
                  </a:lnTo>
                  <a:lnTo>
                    <a:pt x="682" y="156"/>
                  </a:lnTo>
                  <a:lnTo>
                    <a:pt x="682" y="111"/>
                  </a:lnTo>
                  <a:lnTo>
                    <a:pt x="700" y="111"/>
                  </a:lnTo>
                  <a:lnTo>
                    <a:pt x="700" y="23"/>
                  </a:lnTo>
                  <a:lnTo>
                    <a:pt x="682" y="23"/>
                  </a:lnTo>
                  <a:lnTo>
                    <a:pt x="682" y="14"/>
                  </a:lnTo>
                  <a:lnTo>
                    <a:pt x="697" y="0"/>
                  </a:lnTo>
                  <a:lnTo>
                    <a:pt x="723" y="0"/>
                  </a:lnTo>
                  <a:lnTo>
                    <a:pt x="723" y="33"/>
                  </a:lnTo>
                  <a:lnTo>
                    <a:pt x="729" y="35"/>
                  </a:lnTo>
                  <a:lnTo>
                    <a:pt x="733" y="47"/>
                  </a:lnTo>
                  <a:lnTo>
                    <a:pt x="733" y="123"/>
                  </a:lnTo>
                  <a:lnTo>
                    <a:pt x="761" y="123"/>
                  </a:lnTo>
                  <a:lnTo>
                    <a:pt x="773" y="100"/>
                  </a:lnTo>
                  <a:lnTo>
                    <a:pt x="800" y="100"/>
                  </a:lnTo>
                  <a:lnTo>
                    <a:pt x="800" y="160"/>
                  </a:lnTo>
                  <a:lnTo>
                    <a:pt x="782" y="160"/>
                  </a:lnTo>
                  <a:lnTo>
                    <a:pt x="782" y="179"/>
                  </a:lnTo>
                  <a:lnTo>
                    <a:pt x="800" y="179"/>
                  </a:lnTo>
                  <a:lnTo>
                    <a:pt x="800" y="192"/>
                  </a:lnTo>
                  <a:lnTo>
                    <a:pt x="776" y="215"/>
                  </a:lnTo>
                  <a:lnTo>
                    <a:pt x="572" y="223"/>
                  </a:lnTo>
                  <a:lnTo>
                    <a:pt x="572" y="264"/>
                  </a:lnTo>
                  <a:lnTo>
                    <a:pt x="473" y="270"/>
                  </a:lnTo>
                  <a:lnTo>
                    <a:pt x="463" y="264"/>
                  </a:lnTo>
                  <a:lnTo>
                    <a:pt x="428" y="270"/>
                  </a:lnTo>
                  <a:lnTo>
                    <a:pt x="390" y="270"/>
                  </a:lnTo>
                  <a:lnTo>
                    <a:pt x="337" y="264"/>
                  </a:lnTo>
                  <a:lnTo>
                    <a:pt x="326" y="270"/>
                  </a:lnTo>
                  <a:lnTo>
                    <a:pt x="227" y="264"/>
                  </a:lnTo>
                </a:path>
              </a:pathLst>
            </a:custGeom>
            <a:solidFill>
              <a:srgbClr val="777777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0689" name="Freeform 417"/>
            <p:cNvSpPr>
              <a:spLocks/>
            </p:cNvSpPr>
            <p:nvPr/>
          </p:nvSpPr>
          <p:spPr bwMode="auto">
            <a:xfrm>
              <a:off x="3454" y="2098"/>
              <a:ext cx="23" cy="20"/>
            </a:xfrm>
            <a:custGeom>
              <a:avLst/>
              <a:gdLst>
                <a:gd name="T0" fmla="*/ 0 w 17"/>
                <a:gd name="T1" fmla="*/ 0 h 17"/>
                <a:gd name="T2" fmla="*/ 4 w 17"/>
                <a:gd name="T3" fmla="*/ 11 h 17"/>
                <a:gd name="T4" fmla="*/ 16 w 17"/>
                <a:gd name="T5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4" y="11"/>
                  </a:lnTo>
                  <a:lnTo>
                    <a:pt x="16" y="1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0690" name="Freeform 418"/>
            <p:cNvSpPr>
              <a:spLocks/>
            </p:cNvSpPr>
            <p:nvPr/>
          </p:nvSpPr>
          <p:spPr bwMode="auto">
            <a:xfrm>
              <a:off x="3181" y="1177"/>
              <a:ext cx="226" cy="523"/>
            </a:xfrm>
            <a:custGeom>
              <a:avLst/>
              <a:gdLst>
                <a:gd name="T0" fmla="*/ 172 w 173"/>
                <a:gd name="T1" fmla="*/ 0 h 460"/>
                <a:gd name="T2" fmla="*/ 132 w 173"/>
                <a:gd name="T3" fmla="*/ 0 h 460"/>
                <a:gd name="T4" fmla="*/ 126 w 173"/>
                <a:gd name="T5" fmla="*/ 7 h 460"/>
                <a:gd name="T6" fmla="*/ 126 w 173"/>
                <a:gd name="T7" fmla="*/ 12 h 460"/>
                <a:gd name="T8" fmla="*/ 130 w 173"/>
                <a:gd name="T9" fmla="*/ 18 h 460"/>
                <a:gd name="T10" fmla="*/ 130 w 173"/>
                <a:gd name="T11" fmla="*/ 39 h 460"/>
                <a:gd name="T12" fmla="*/ 82 w 173"/>
                <a:gd name="T13" fmla="*/ 74 h 460"/>
                <a:gd name="T14" fmla="*/ 76 w 173"/>
                <a:gd name="T15" fmla="*/ 89 h 460"/>
                <a:gd name="T16" fmla="*/ 76 w 173"/>
                <a:gd name="T17" fmla="*/ 269 h 460"/>
                <a:gd name="T18" fmla="*/ 76 w 173"/>
                <a:gd name="T19" fmla="*/ 274 h 460"/>
                <a:gd name="T20" fmla="*/ 74 w 173"/>
                <a:gd name="T21" fmla="*/ 281 h 460"/>
                <a:gd name="T22" fmla="*/ 68 w 173"/>
                <a:gd name="T23" fmla="*/ 289 h 460"/>
                <a:gd name="T24" fmla="*/ 54 w 173"/>
                <a:gd name="T25" fmla="*/ 292 h 460"/>
                <a:gd name="T26" fmla="*/ 0 w 173"/>
                <a:gd name="T27" fmla="*/ 292 h 460"/>
                <a:gd name="T28" fmla="*/ 0 w 173"/>
                <a:gd name="T29" fmla="*/ 324 h 460"/>
                <a:gd name="T30" fmla="*/ 50 w 173"/>
                <a:gd name="T31" fmla="*/ 324 h 460"/>
                <a:gd name="T32" fmla="*/ 50 w 173"/>
                <a:gd name="T33" fmla="*/ 444 h 460"/>
                <a:gd name="T34" fmla="*/ 77 w 173"/>
                <a:gd name="T35" fmla="*/ 459 h 460"/>
                <a:gd name="T36" fmla="*/ 77 w 173"/>
                <a:gd name="T37" fmla="*/ 339 h 460"/>
                <a:gd name="T38" fmla="*/ 78 w 173"/>
                <a:gd name="T39" fmla="*/ 327 h 460"/>
                <a:gd name="T40" fmla="*/ 88 w 173"/>
                <a:gd name="T41" fmla="*/ 322 h 460"/>
                <a:gd name="T42" fmla="*/ 98 w 173"/>
                <a:gd name="T43" fmla="*/ 322 h 460"/>
                <a:gd name="T44" fmla="*/ 104 w 173"/>
                <a:gd name="T45" fmla="*/ 321 h 460"/>
                <a:gd name="T46" fmla="*/ 104 w 173"/>
                <a:gd name="T47" fmla="*/ 107 h 460"/>
                <a:gd name="T48" fmla="*/ 116 w 173"/>
                <a:gd name="T49" fmla="*/ 107 h 460"/>
                <a:gd name="T50" fmla="*/ 116 w 173"/>
                <a:gd name="T51" fmla="*/ 84 h 460"/>
                <a:gd name="T52" fmla="*/ 149 w 173"/>
                <a:gd name="T53" fmla="*/ 84 h 460"/>
                <a:gd name="T54" fmla="*/ 149 w 173"/>
                <a:gd name="T55" fmla="*/ 63 h 460"/>
                <a:gd name="T56" fmla="*/ 171 w 173"/>
                <a:gd name="T57" fmla="*/ 63 h 460"/>
                <a:gd name="T58" fmla="*/ 172 w 173"/>
                <a:gd name="T59" fmla="*/ 0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3" h="460">
                  <a:moveTo>
                    <a:pt x="172" y="0"/>
                  </a:moveTo>
                  <a:lnTo>
                    <a:pt x="132" y="0"/>
                  </a:lnTo>
                  <a:lnTo>
                    <a:pt x="126" y="7"/>
                  </a:lnTo>
                  <a:lnTo>
                    <a:pt x="126" y="12"/>
                  </a:lnTo>
                  <a:lnTo>
                    <a:pt x="130" y="18"/>
                  </a:lnTo>
                  <a:lnTo>
                    <a:pt x="130" y="39"/>
                  </a:lnTo>
                  <a:lnTo>
                    <a:pt x="82" y="74"/>
                  </a:lnTo>
                  <a:lnTo>
                    <a:pt x="76" y="89"/>
                  </a:lnTo>
                  <a:lnTo>
                    <a:pt x="76" y="269"/>
                  </a:lnTo>
                  <a:lnTo>
                    <a:pt x="76" y="274"/>
                  </a:lnTo>
                  <a:lnTo>
                    <a:pt x="74" y="281"/>
                  </a:lnTo>
                  <a:lnTo>
                    <a:pt x="68" y="289"/>
                  </a:lnTo>
                  <a:lnTo>
                    <a:pt x="54" y="292"/>
                  </a:lnTo>
                  <a:lnTo>
                    <a:pt x="0" y="292"/>
                  </a:lnTo>
                  <a:lnTo>
                    <a:pt x="0" y="324"/>
                  </a:lnTo>
                  <a:lnTo>
                    <a:pt x="50" y="324"/>
                  </a:lnTo>
                  <a:lnTo>
                    <a:pt x="50" y="444"/>
                  </a:lnTo>
                  <a:lnTo>
                    <a:pt x="77" y="459"/>
                  </a:lnTo>
                  <a:lnTo>
                    <a:pt x="77" y="339"/>
                  </a:lnTo>
                  <a:lnTo>
                    <a:pt x="78" y="327"/>
                  </a:lnTo>
                  <a:lnTo>
                    <a:pt x="88" y="322"/>
                  </a:lnTo>
                  <a:lnTo>
                    <a:pt x="98" y="322"/>
                  </a:lnTo>
                  <a:lnTo>
                    <a:pt x="104" y="321"/>
                  </a:lnTo>
                  <a:lnTo>
                    <a:pt x="104" y="107"/>
                  </a:lnTo>
                  <a:lnTo>
                    <a:pt x="116" y="107"/>
                  </a:lnTo>
                  <a:lnTo>
                    <a:pt x="116" y="84"/>
                  </a:lnTo>
                  <a:lnTo>
                    <a:pt x="149" y="84"/>
                  </a:lnTo>
                  <a:lnTo>
                    <a:pt x="149" y="63"/>
                  </a:lnTo>
                  <a:lnTo>
                    <a:pt x="171" y="63"/>
                  </a:lnTo>
                  <a:lnTo>
                    <a:pt x="172" y="0"/>
                  </a:lnTo>
                </a:path>
              </a:pathLst>
            </a:custGeom>
            <a:gradFill rotWithShape="0">
              <a:gsLst>
                <a:gs pos="0">
                  <a:srgbClr val="CCFFCC"/>
                </a:gs>
                <a:gs pos="100000">
                  <a:srgbClr val="CCECFF"/>
                </a:gs>
              </a:gsLst>
              <a:lin ang="1890000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0691" name="Freeform 419"/>
            <p:cNvSpPr>
              <a:spLocks/>
            </p:cNvSpPr>
            <p:nvPr/>
          </p:nvSpPr>
          <p:spPr bwMode="auto">
            <a:xfrm>
              <a:off x="2991" y="2223"/>
              <a:ext cx="30" cy="23"/>
            </a:xfrm>
            <a:custGeom>
              <a:avLst/>
              <a:gdLst>
                <a:gd name="T0" fmla="*/ 0 w 23"/>
                <a:gd name="T1" fmla="*/ 0 h 20"/>
                <a:gd name="T2" fmla="*/ 7 w 23"/>
                <a:gd name="T3" fmla="*/ 0 h 20"/>
                <a:gd name="T4" fmla="*/ 13 w 23"/>
                <a:gd name="T5" fmla="*/ 3 h 20"/>
                <a:gd name="T6" fmla="*/ 21 w 23"/>
                <a:gd name="T7" fmla="*/ 9 h 20"/>
                <a:gd name="T8" fmla="*/ 22 w 23"/>
                <a:gd name="T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0">
                  <a:moveTo>
                    <a:pt x="0" y="0"/>
                  </a:moveTo>
                  <a:lnTo>
                    <a:pt x="7" y="0"/>
                  </a:lnTo>
                  <a:lnTo>
                    <a:pt x="13" y="3"/>
                  </a:lnTo>
                  <a:lnTo>
                    <a:pt x="21" y="9"/>
                  </a:lnTo>
                  <a:lnTo>
                    <a:pt x="22" y="1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0692" name="Freeform 420"/>
            <p:cNvSpPr>
              <a:spLocks/>
            </p:cNvSpPr>
            <p:nvPr/>
          </p:nvSpPr>
          <p:spPr bwMode="auto">
            <a:xfrm>
              <a:off x="3238" y="2197"/>
              <a:ext cx="61" cy="1418"/>
            </a:xfrm>
            <a:custGeom>
              <a:avLst/>
              <a:gdLst>
                <a:gd name="T0" fmla="*/ 0 w 46"/>
                <a:gd name="T1" fmla="*/ 0 h 1247"/>
                <a:gd name="T2" fmla="*/ 0 w 46"/>
                <a:gd name="T3" fmla="*/ 1246 h 1247"/>
                <a:gd name="T4" fmla="*/ 45 w 46"/>
                <a:gd name="T5" fmla="*/ 1246 h 1247"/>
                <a:gd name="T6" fmla="*/ 44 w 46"/>
                <a:gd name="T7" fmla="*/ 0 h 1247"/>
                <a:gd name="T8" fmla="*/ 0 w 46"/>
                <a:gd name="T9" fmla="*/ 0 h 1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247">
                  <a:moveTo>
                    <a:pt x="0" y="0"/>
                  </a:moveTo>
                  <a:lnTo>
                    <a:pt x="0" y="1246"/>
                  </a:lnTo>
                  <a:lnTo>
                    <a:pt x="45" y="1246"/>
                  </a:lnTo>
                  <a:lnTo>
                    <a:pt x="44" y="0"/>
                  </a:lnTo>
                  <a:lnTo>
                    <a:pt x="0" y="0"/>
                  </a:lnTo>
                </a:path>
              </a:pathLst>
            </a:custGeom>
            <a:solidFill>
              <a:srgbClr val="FFBF18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0693" name="Freeform 421"/>
            <p:cNvSpPr>
              <a:spLocks/>
            </p:cNvSpPr>
            <p:nvPr/>
          </p:nvSpPr>
          <p:spPr bwMode="auto">
            <a:xfrm>
              <a:off x="2828" y="1998"/>
              <a:ext cx="429" cy="571"/>
            </a:xfrm>
            <a:custGeom>
              <a:avLst/>
              <a:gdLst>
                <a:gd name="T0" fmla="*/ 68 w 327"/>
                <a:gd name="T1" fmla="*/ 144 h 502"/>
                <a:gd name="T2" fmla="*/ 39 w 327"/>
                <a:gd name="T3" fmla="*/ 144 h 502"/>
                <a:gd name="T4" fmla="*/ 25 w 327"/>
                <a:gd name="T5" fmla="*/ 173 h 502"/>
                <a:gd name="T6" fmla="*/ 0 w 327"/>
                <a:gd name="T7" fmla="*/ 173 h 502"/>
                <a:gd name="T8" fmla="*/ 0 w 327"/>
                <a:gd name="T9" fmla="*/ 112 h 502"/>
                <a:gd name="T10" fmla="*/ 19 w 327"/>
                <a:gd name="T11" fmla="*/ 112 h 502"/>
                <a:gd name="T12" fmla="*/ 19 w 327"/>
                <a:gd name="T13" fmla="*/ 91 h 502"/>
                <a:gd name="T14" fmla="*/ 0 w 327"/>
                <a:gd name="T15" fmla="*/ 91 h 502"/>
                <a:gd name="T16" fmla="*/ 0 w 327"/>
                <a:gd name="T17" fmla="*/ 76 h 502"/>
                <a:gd name="T18" fmla="*/ 24 w 327"/>
                <a:gd name="T19" fmla="*/ 54 h 502"/>
                <a:gd name="T20" fmla="*/ 227 w 327"/>
                <a:gd name="T21" fmla="*/ 46 h 502"/>
                <a:gd name="T22" fmla="*/ 227 w 327"/>
                <a:gd name="T23" fmla="*/ 4 h 502"/>
                <a:gd name="T24" fmla="*/ 314 w 327"/>
                <a:gd name="T25" fmla="*/ 0 h 502"/>
                <a:gd name="T26" fmla="*/ 326 w 327"/>
                <a:gd name="T27" fmla="*/ 12 h 502"/>
                <a:gd name="T28" fmla="*/ 325 w 327"/>
                <a:gd name="T29" fmla="*/ 88 h 502"/>
                <a:gd name="T30" fmla="*/ 323 w 327"/>
                <a:gd name="T31" fmla="*/ 93 h 502"/>
                <a:gd name="T32" fmla="*/ 314 w 327"/>
                <a:gd name="T33" fmla="*/ 99 h 502"/>
                <a:gd name="T34" fmla="*/ 248 w 327"/>
                <a:gd name="T35" fmla="*/ 99 h 502"/>
                <a:gd name="T36" fmla="*/ 137 w 327"/>
                <a:gd name="T37" fmla="*/ 99 h 502"/>
                <a:gd name="T38" fmla="*/ 131 w 327"/>
                <a:gd name="T39" fmla="*/ 102 h 502"/>
                <a:gd name="T40" fmla="*/ 124 w 327"/>
                <a:gd name="T41" fmla="*/ 116 h 502"/>
                <a:gd name="T42" fmla="*/ 124 w 327"/>
                <a:gd name="T43" fmla="*/ 263 h 502"/>
                <a:gd name="T44" fmla="*/ 112 w 327"/>
                <a:gd name="T45" fmla="*/ 279 h 502"/>
                <a:gd name="T46" fmla="*/ 83 w 327"/>
                <a:gd name="T47" fmla="*/ 279 h 502"/>
                <a:gd name="T48" fmla="*/ 83 w 327"/>
                <a:gd name="T49" fmla="*/ 419 h 502"/>
                <a:gd name="T50" fmla="*/ 115 w 327"/>
                <a:gd name="T51" fmla="*/ 419 h 502"/>
                <a:gd name="T52" fmla="*/ 115 w 327"/>
                <a:gd name="T53" fmla="*/ 501 h 502"/>
                <a:gd name="T54" fmla="*/ 83 w 327"/>
                <a:gd name="T55" fmla="*/ 501 h 502"/>
                <a:gd name="T56" fmla="*/ 75 w 327"/>
                <a:gd name="T57" fmla="*/ 499 h 502"/>
                <a:gd name="T58" fmla="*/ 68 w 327"/>
                <a:gd name="T59" fmla="*/ 481 h 502"/>
                <a:gd name="T60" fmla="*/ 68 w 327"/>
                <a:gd name="T61" fmla="*/ 144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27" h="502">
                  <a:moveTo>
                    <a:pt x="68" y="144"/>
                  </a:moveTo>
                  <a:lnTo>
                    <a:pt x="39" y="144"/>
                  </a:lnTo>
                  <a:lnTo>
                    <a:pt x="25" y="173"/>
                  </a:lnTo>
                  <a:lnTo>
                    <a:pt x="0" y="173"/>
                  </a:lnTo>
                  <a:lnTo>
                    <a:pt x="0" y="112"/>
                  </a:lnTo>
                  <a:lnTo>
                    <a:pt x="19" y="112"/>
                  </a:lnTo>
                  <a:lnTo>
                    <a:pt x="19" y="91"/>
                  </a:lnTo>
                  <a:lnTo>
                    <a:pt x="0" y="91"/>
                  </a:lnTo>
                  <a:lnTo>
                    <a:pt x="0" y="76"/>
                  </a:lnTo>
                  <a:lnTo>
                    <a:pt x="24" y="54"/>
                  </a:lnTo>
                  <a:lnTo>
                    <a:pt x="227" y="46"/>
                  </a:lnTo>
                  <a:lnTo>
                    <a:pt x="227" y="4"/>
                  </a:lnTo>
                  <a:lnTo>
                    <a:pt x="314" y="0"/>
                  </a:lnTo>
                  <a:lnTo>
                    <a:pt x="326" y="12"/>
                  </a:lnTo>
                  <a:lnTo>
                    <a:pt x="325" y="88"/>
                  </a:lnTo>
                  <a:lnTo>
                    <a:pt x="323" y="93"/>
                  </a:lnTo>
                  <a:lnTo>
                    <a:pt x="314" y="99"/>
                  </a:lnTo>
                  <a:lnTo>
                    <a:pt x="248" y="99"/>
                  </a:lnTo>
                  <a:lnTo>
                    <a:pt x="137" y="99"/>
                  </a:lnTo>
                  <a:lnTo>
                    <a:pt x="131" y="102"/>
                  </a:lnTo>
                  <a:lnTo>
                    <a:pt x="124" y="116"/>
                  </a:lnTo>
                  <a:lnTo>
                    <a:pt x="124" y="263"/>
                  </a:lnTo>
                  <a:lnTo>
                    <a:pt x="112" y="279"/>
                  </a:lnTo>
                  <a:lnTo>
                    <a:pt x="83" y="279"/>
                  </a:lnTo>
                  <a:lnTo>
                    <a:pt x="83" y="419"/>
                  </a:lnTo>
                  <a:lnTo>
                    <a:pt x="115" y="419"/>
                  </a:lnTo>
                  <a:lnTo>
                    <a:pt x="115" y="501"/>
                  </a:lnTo>
                  <a:lnTo>
                    <a:pt x="83" y="501"/>
                  </a:lnTo>
                  <a:lnTo>
                    <a:pt x="75" y="499"/>
                  </a:lnTo>
                  <a:lnTo>
                    <a:pt x="68" y="481"/>
                  </a:lnTo>
                  <a:lnTo>
                    <a:pt x="68" y="144"/>
                  </a:lnTo>
                </a:path>
              </a:pathLst>
            </a:custGeom>
            <a:solidFill>
              <a:srgbClr val="777777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0694" name="Line 422"/>
            <p:cNvSpPr>
              <a:spLocks noChangeShapeType="1"/>
            </p:cNvSpPr>
            <p:nvPr/>
          </p:nvSpPr>
          <p:spPr bwMode="auto">
            <a:xfrm flipV="1">
              <a:off x="3309" y="1721"/>
              <a:ext cx="16" cy="1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0696" name="Freeform 424"/>
            <p:cNvSpPr>
              <a:spLocks/>
            </p:cNvSpPr>
            <p:nvPr/>
          </p:nvSpPr>
          <p:spPr bwMode="auto">
            <a:xfrm>
              <a:off x="3496" y="1776"/>
              <a:ext cx="22" cy="75"/>
            </a:xfrm>
            <a:custGeom>
              <a:avLst/>
              <a:gdLst>
                <a:gd name="T0" fmla="*/ 16 w 17"/>
                <a:gd name="T1" fmla="*/ 64 h 66"/>
                <a:gd name="T2" fmla="*/ 16 w 17"/>
                <a:gd name="T3" fmla="*/ 0 h 66"/>
                <a:gd name="T4" fmla="*/ 0 w 17"/>
                <a:gd name="T5" fmla="*/ 0 h 66"/>
                <a:gd name="T6" fmla="*/ 0 w 17"/>
                <a:gd name="T7" fmla="*/ 65 h 66"/>
                <a:gd name="T8" fmla="*/ 16 w 17"/>
                <a:gd name="T9" fmla="*/ 6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6">
                  <a:moveTo>
                    <a:pt x="16" y="64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0" y="65"/>
                  </a:lnTo>
                  <a:lnTo>
                    <a:pt x="16" y="6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0697" name="Freeform 425"/>
            <p:cNvSpPr>
              <a:spLocks/>
            </p:cNvSpPr>
            <p:nvPr/>
          </p:nvSpPr>
          <p:spPr bwMode="auto">
            <a:xfrm>
              <a:off x="3496" y="1776"/>
              <a:ext cx="22" cy="75"/>
            </a:xfrm>
            <a:custGeom>
              <a:avLst/>
              <a:gdLst>
                <a:gd name="T0" fmla="*/ 16 w 17"/>
                <a:gd name="T1" fmla="*/ 64 h 66"/>
                <a:gd name="T2" fmla="*/ 16 w 17"/>
                <a:gd name="T3" fmla="*/ 0 h 66"/>
                <a:gd name="T4" fmla="*/ 0 w 17"/>
                <a:gd name="T5" fmla="*/ 0 h 66"/>
                <a:gd name="T6" fmla="*/ 0 w 17"/>
                <a:gd name="T7" fmla="*/ 65 h 66"/>
                <a:gd name="T8" fmla="*/ 16 w 17"/>
                <a:gd name="T9" fmla="*/ 6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6">
                  <a:moveTo>
                    <a:pt x="16" y="64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0" y="65"/>
                  </a:lnTo>
                  <a:lnTo>
                    <a:pt x="16" y="64"/>
                  </a:lnTo>
                </a:path>
              </a:pathLst>
            </a:custGeom>
            <a:solidFill>
              <a:srgbClr val="CCEC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0698" name="Freeform 426"/>
            <p:cNvSpPr>
              <a:spLocks/>
            </p:cNvSpPr>
            <p:nvPr/>
          </p:nvSpPr>
          <p:spPr bwMode="auto">
            <a:xfrm>
              <a:off x="3333" y="2094"/>
              <a:ext cx="43" cy="85"/>
            </a:xfrm>
            <a:custGeom>
              <a:avLst/>
              <a:gdLst>
                <a:gd name="T0" fmla="*/ 0 w 33"/>
                <a:gd name="T1" fmla="*/ 74 h 75"/>
                <a:gd name="T2" fmla="*/ 0 w 33"/>
                <a:gd name="T3" fmla="*/ 0 h 75"/>
                <a:gd name="T4" fmla="*/ 32 w 33"/>
                <a:gd name="T5" fmla="*/ 0 h 75"/>
                <a:gd name="T6" fmla="*/ 32 w 33"/>
                <a:gd name="T7" fmla="*/ 74 h 75"/>
                <a:gd name="T8" fmla="*/ 0 w 33"/>
                <a:gd name="T9" fmla="*/ 7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75">
                  <a:moveTo>
                    <a:pt x="0" y="74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74"/>
                  </a:lnTo>
                  <a:lnTo>
                    <a:pt x="0" y="74"/>
                  </a:lnTo>
                </a:path>
              </a:pathLst>
            </a:custGeom>
            <a:solidFill>
              <a:srgbClr val="99CCFF"/>
            </a:solidFill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0699" name="Freeform 427"/>
            <p:cNvSpPr>
              <a:spLocks/>
            </p:cNvSpPr>
            <p:nvPr/>
          </p:nvSpPr>
          <p:spPr bwMode="auto">
            <a:xfrm>
              <a:off x="3313" y="2178"/>
              <a:ext cx="82" cy="20"/>
            </a:xfrm>
            <a:custGeom>
              <a:avLst/>
              <a:gdLst>
                <a:gd name="T0" fmla="*/ 0 w 63"/>
                <a:gd name="T1" fmla="*/ 17 h 18"/>
                <a:gd name="T2" fmla="*/ 15 w 63"/>
                <a:gd name="T3" fmla="*/ 0 h 18"/>
                <a:gd name="T4" fmla="*/ 47 w 63"/>
                <a:gd name="T5" fmla="*/ 0 h 18"/>
                <a:gd name="T6" fmla="*/ 62 w 63"/>
                <a:gd name="T7" fmla="*/ 17 h 18"/>
                <a:gd name="T8" fmla="*/ 0 w 63"/>
                <a:gd name="T9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18">
                  <a:moveTo>
                    <a:pt x="0" y="17"/>
                  </a:moveTo>
                  <a:lnTo>
                    <a:pt x="15" y="0"/>
                  </a:lnTo>
                  <a:lnTo>
                    <a:pt x="47" y="0"/>
                  </a:lnTo>
                  <a:lnTo>
                    <a:pt x="62" y="17"/>
                  </a:lnTo>
                  <a:lnTo>
                    <a:pt x="0" y="17"/>
                  </a:lnTo>
                </a:path>
              </a:pathLst>
            </a:custGeom>
            <a:solidFill>
              <a:srgbClr val="99CCFF"/>
            </a:solidFill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0700" name="Freeform 428"/>
            <p:cNvSpPr>
              <a:spLocks/>
            </p:cNvSpPr>
            <p:nvPr/>
          </p:nvSpPr>
          <p:spPr bwMode="auto">
            <a:xfrm>
              <a:off x="3212" y="1894"/>
              <a:ext cx="287" cy="255"/>
            </a:xfrm>
            <a:custGeom>
              <a:avLst/>
              <a:gdLst>
                <a:gd name="T0" fmla="*/ 114 w 219"/>
                <a:gd name="T1" fmla="*/ 103 h 225"/>
                <a:gd name="T2" fmla="*/ 162 w 219"/>
                <a:gd name="T3" fmla="*/ 103 h 225"/>
                <a:gd name="T4" fmla="*/ 174 w 219"/>
                <a:gd name="T5" fmla="*/ 117 h 225"/>
                <a:gd name="T6" fmla="*/ 174 w 219"/>
                <a:gd name="T7" fmla="*/ 179 h 225"/>
                <a:gd name="T8" fmla="*/ 179 w 219"/>
                <a:gd name="T9" fmla="*/ 188 h 225"/>
                <a:gd name="T10" fmla="*/ 189 w 219"/>
                <a:gd name="T11" fmla="*/ 191 h 225"/>
                <a:gd name="T12" fmla="*/ 218 w 219"/>
                <a:gd name="T13" fmla="*/ 191 h 225"/>
                <a:gd name="T14" fmla="*/ 218 w 219"/>
                <a:gd name="T15" fmla="*/ 223 h 225"/>
                <a:gd name="T16" fmla="*/ 153 w 219"/>
                <a:gd name="T17" fmla="*/ 223 h 225"/>
                <a:gd name="T18" fmla="*/ 139 w 219"/>
                <a:gd name="T19" fmla="*/ 127 h 225"/>
                <a:gd name="T20" fmla="*/ 76 w 219"/>
                <a:gd name="T21" fmla="*/ 127 h 225"/>
                <a:gd name="T22" fmla="*/ 64 w 219"/>
                <a:gd name="T23" fmla="*/ 224 h 225"/>
                <a:gd name="T24" fmla="*/ 0 w 219"/>
                <a:gd name="T25" fmla="*/ 224 h 225"/>
                <a:gd name="T26" fmla="*/ 0 w 219"/>
                <a:gd name="T27" fmla="*/ 191 h 225"/>
                <a:gd name="T28" fmla="*/ 27 w 219"/>
                <a:gd name="T29" fmla="*/ 191 h 225"/>
                <a:gd name="T30" fmla="*/ 35 w 219"/>
                <a:gd name="T31" fmla="*/ 188 h 225"/>
                <a:gd name="T32" fmla="*/ 40 w 219"/>
                <a:gd name="T33" fmla="*/ 180 h 225"/>
                <a:gd name="T34" fmla="*/ 40 w 219"/>
                <a:gd name="T35" fmla="*/ 115 h 225"/>
                <a:gd name="T36" fmla="*/ 44 w 219"/>
                <a:gd name="T37" fmla="*/ 108 h 225"/>
                <a:gd name="T38" fmla="*/ 52 w 219"/>
                <a:gd name="T39" fmla="*/ 103 h 225"/>
                <a:gd name="T40" fmla="*/ 80 w 219"/>
                <a:gd name="T41" fmla="*/ 103 h 225"/>
                <a:gd name="T42" fmla="*/ 93 w 219"/>
                <a:gd name="T43" fmla="*/ 93 h 225"/>
                <a:gd name="T44" fmla="*/ 95 w 219"/>
                <a:gd name="T45" fmla="*/ 81 h 225"/>
                <a:gd name="T46" fmla="*/ 95 w 219"/>
                <a:gd name="T47" fmla="*/ 77 h 225"/>
                <a:gd name="T48" fmla="*/ 149 w 219"/>
                <a:gd name="T49" fmla="*/ 0 h 225"/>
                <a:gd name="T50" fmla="*/ 156 w 219"/>
                <a:gd name="T51" fmla="*/ 5 h 225"/>
                <a:gd name="T52" fmla="*/ 149 w 219"/>
                <a:gd name="T53" fmla="*/ 17 h 225"/>
                <a:gd name="T54" fmla="*/ 153 w 219"/>
                <a:gd name="T55" fmla="*/ 27 h 225"/>
                <a:gd name="T56" fmla="*/ 152 w 219"/>
                <a:gd name="T57" fmla="*/ 36 h 225"/>
                <a:gd name="T58" fmla="*/ 108 w 219"/>
                <a:gd name="T59" fmla="*/ 103 h 225"/>
                <a:gd name="T60" fmla="*/ 114 w 219"/>
                <a:gd name="T61" fmla="*/ 10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19" h="225">
                  <a:moveTo>
                    <a:pt x="114" y="103"/>
                  </a:moveTo>
                  <a:lnTo>
                    <a:pt x="162" y="103"/>
                  </a:lnTo>
                  <a:lnTo>
                    <a:pt x="174" y="117"/>
                  </a:lnTo>
                  <a:lnTo>
                    <a:pt x="174" y="179"/>
                  </a:lnTo>
                  <a:lnTo>
                    <a:pt x="179" y="188"/>
                  </a:lnTo>
                  <a:lnTo>
                    <a:pt x="189" y="191"/>
                  </a:lnTo>
                  <a:lnTo>
                    <a:pt x="218" y="191"/>
                  </a:lnTo>
                  <a:lnTo>
                    <a:pt x="218" y="223"/>
                  </a:lnTo>
                  <a:lnTo>
                    <a:pt x="153" y="223"/>
                  </a:lnTo>
                  <a:lnTo>
                    <a:pt x="139" y="127"/>
                  </a:lnTo>
                  <a:lnTo>
                    <a:pt x="76" y="127"/>
                  </a:lnTo>
                  <a:lnTo>
                    <a:pt x="64" y="224"/>
                  </a:lnTo>
                  <a:lnTo>
                    <a:pt x="0" y="224"/>
                  </a:lnTo>
                  <a:lnTo>
                    <a:pt x="0" y="191"/>
                  </a:lnTo>
                  <a:lnTo>
                    <a:pt x="27" y="191"/>
                  </a:lnTo>
                  <a:lnTo>
                    <a:pt x="35" y="188"/>
                  </a:lnTo>
                  <a:lnTo>
                    <a:pt x="40" y="180"/>
                  </a:lnTo>
                  <a:lnTo>
                    <a:pt x="40" y="115"/>
                  </a:lnTo>
                  <a:lnTo>
                    <a:pt x="44" y="108"/>
                  </a:lnTo>
                  <a:lnTo>
                    <a:pt x="52" y="103"/>
                  </a:lnTo>
                  <a:lnTo>
                    <a:pt x="80" y="103"/>
                  </a:lnTo>
                  <a:lnTo>
                    <a:pt x="93" y="93"/>
                  </a:lnTo>
                  <a:lnTo>
                    <a:pt x="95" y="81"/>
                  </a:lnTo>
                  <a:lnTo>
                    <a:pt x="95" y="77"/>
                  </a:lnTo>
                  <a:lnTo>
                    <a:pt x="149" y="0"/>
                  </a:lnTo>
                  <a:lnTo>
                    <a:pt x="156" y="5"/>
                  </a:lnTo>
                  <a:lnTo>
                    <a:pt x="149" y="17"/>
                  </a:lnTo>
                  <a:lnTo>
                    <a:pt x="153" y="27"/>
                  </a:lnTo>
                  <a:lnTo>
                    <a:pt x="152" y="36"/>
                  </a:lnTo>
                  <a:lnTo>
                    <a:pt x="108" y="103"/>
                  </a:lnTo>
                  <a:lnTo>
                    <a:pt x="114" y="103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0701" name="Freeform 429"/>
            <p:cNvSpPr>
              <a:spLocks/>
            </p:cNvSpPr>
            <p:nvPr/>
          </p:nvSpPr>
          <p:spPr bwMode="auto">
            <a:xfrm>
              <a:off x="3254" y="1766"/>
              <a:ext cx="24" cy="55"/>
            </a:xfrm>
            <a:custGeom>
              <a:avLst/>
              <a:gdLst>
                <a:gd name="T0" fmla="*/ 8 w 18"/>
                <a:gd name="T1" fmla="*/ 0 h 48"/>
                <a:gd name="T2" fmla="*/ 0 w 18"/>
                <a:gd name="T3" fmla="*/ 20 h 48"/>
                <a:gd name="T4" fmla="*/ 6 w 18"/>
                <a:gd name="T5" fmla="*/ 20 h 48"/>
                <a:gd name="T6" fmla="*/ 6 w 18"/>
                <a:gd name="T7" fmla="*/ 47 h 48"/>
                <a:gd name="T8" fmla="*/ 11 w 18"/>
                <a:gd name="T9" fmla="*/ 47 h 48"/>
                <a:gd name="T10" fmla="*/ 11 w 18"/>
                <a:gd name="T11" fmla="*/ 20 h 48"/>
                <a:gd name="T12" fmla="*/ 17 w 18"/>
                <a:gd name="T13" fmla="*/ 20 h 48"/>
                <a:gd name="T14" fmla="*/ 8 w 18"/>
                <a:gd name="T1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48">
                  <a:moveTo>
                    <a:pt x="8" y="0"/>
                  </a:moveTo>
                  <a:lnTo>
                    <a:pt x="0" y="20"/>
                  </a:lnTo>
                  <a:lnTo>
                    <a:pt x="6" y="20"/>
                  </a:lnTo>
                  <a:lnTo>
                    <a:pt x="6" y="47"/>
                  </a:lnTo>
                  <a:lnTo>
                    <a:pt x="11" y="47"/>
                  </a:lnTo>
                  <a:lnTo>
                    <a:pt x="11" y="20"/>
                  </a:lnTo>
                  <a:lnTo>
                    <a:pt x="17" y="20"/>
                  </a:lnTo>
                  <a:lnTo>
                    <a:pt x="8" y="0"/>
                  </a:lnTo>
                </a:path>
              </a:pathLst>
            </a:custGeom>
            <a:solidFill>
              <a:srgbClr val="FFBF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0702" name="Freeform 430"/>
            <p:cNvSpPr>
              <a:spLocks/>
            </p:cNvSpPr>
            <p:nvPr/>
          </p:nvSpPr>
          <p:spPr bwMode="auto">
            <a:xfrm>
              <a:off x="3454" y="1995"/>
              <a:ext cx="423" cy="574"/>
            </a:xfrm>
            <a:custGeom>
              <a:avLst/>
              <a:gdLst>
                <a:gd name="T0" fmla="*/ 199 w 323"/>
                <a:gd name="T1" fmla="*/ 266 h 505"/>
                <a:gd name="T2" fmla="*/ 212 w 323"/>
                <a:gd name="T3" fmla="*/ 282 h 505"/>
                <a:gd name="T4" fmla="*/ 240 w 323"/>
                <a:gd name="T5" fmla="*/ 282 h 505"/>
                <a:gd name="T6" fmla="*/ 240 w 323"/>
                <a:gd name="T7" fmla="*/ 422 h 505"/>
                <a:gd name="T8" fmla="*/ 209 w 323"/>
                <a:gd name="T9" fmla="*/ 422 h 505"/>
                <a:gd name="T10" fmla="*/ 209 w 323"/>
                <a:gd name="T11" fmla="*/ 504 h 505"/>
                <a:gd name="T12" fmla="*/ 240 w 323"/>
                <a:gd name="T13" fmla="*/ 504 h 505"/>
                <a:gd name="T14" fmla="*/ 248 w 323"/>
                <a:gd name="T15" fmla="*/ 502 h 505"/>
                <a:gd name="T16" fmla="*/ 254 w 323"/>
                <a:gd name="T17" fmla="*/ 484 h 505"/>
                <a:gd name="T18" fmla="*/ 255 w 323"/>
                <a:gd name="T19" fmla="*/ 147 h 505"/>
                <a:gd name="T20" fmla="*/ 283 w 323"/>
                <a:gd name="T21" fmla="*/ 147 h 505"/>
                <a:gd name="T22" fmla="*/ 295 w 323"/>
                <a:gd name="T23" fmla="*/ 170 h 505"/>
                <a:gd name="T24" fmla="*/ 322 w 323"/>
                <a:gd name="T25" fmla="*/ 170 h 505"/>
                <a:gd name="T26" fmla="*/ 322 w 323"/>
                <a:gd name="T27" fmla="*/ 115 h 505"/>
                <a:gd name="T28" fmla="*/ 304 w 323"/>
                <a:gd name="T29" fmla="*/ 115 h 505"/>
                <a:gd name="T30" fmla="*/ 304 w 323"/>
                <a:gd name="T31" fmla="*/ 94 h 505"/>
                <a:gd name="T32" fmla="*/ 322 w 323"/>
                <a:gd name="T33" fmla="*/ 94 h 505"/>
                <a:gd name="T34" fmla="*/ 322 w 323"/>
                <a:gd name="T35" fmla="*/ 79 h 505"/>
                <a:gd name="T36" fmla="*/ 298 w 323"/>
                <a:gd name="T37" fmla="*/ 57 h 505"/>
                <a:gd name="T38" fmla="*/ 94 w 323"/>
                <a:gd name="T39" fmla="*/ 49 h 505"/>
                <a:gd name="T40" fmla="*/ 94 w 323"/>
                <a:gd name="T41" fmla="*/ 7 h 505"/>
                <a:gd name="T42" fmla="*/ 0 w 323"/>
                <a:gd name="T43" fmla="*/ 0 h 505"/>
                <a:gd name="T44" fmla="*/ 0 w 323"/>
                <a:gd name="T45" fmla="*/ 91 h 505"/>
                <a:gd name="T46" fmla="*/ 3 w 323"/>
                <a:gd name="T47" fmla="*/ 99 h 505"/>
                <a:gd name="T48" fmla="*/ 10 w 323"/>
                <a:gd name="T49" fmla="*/ 102 h 505"/>
                <a:gd name="T50" fmla="*/ 177 w 323"/>
                <a:gd name="T51" fmla="*/ 102 h 505"/>
                <a:gd name="T52" fmla="*/ 189 w 323"/>
                <a:gd name="T53" fmla="*/ 107 h 505"/>
                <a:gd name="T54" fmla="*/ 196 w 323"/>
                <a:gd name="T55" fmla="*/ 114 h 505"/>
                <a:gd name="T56" fmla="*/ 201 w 323"/>
                <a:gd name="T57" fmla="*/ 126 h 505"/>
                <a:gd name="T58" fmla="*/ 199 w 323"/>
                <a:gd name="T59" fmla="*/ 266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23" h="505">
                  <a:moveTo>
                    <a:pt x="199" y="266"/>
                  </a:moveTo>
                  <a:lnTo>
                    <a:pt x="212" y="282"/>
                  </a:lnTo>
                  <a:lnTo>
                    <a:pt x="240" y="282"/>
                  </a:lnTo>
                  <a:lnTo>
                    <a:pt x="240" y="422"/>
                  </a:lnTo>
                  <a:lnTo>
                    <a:pt x="209" y="422"/>
                  </a:lnTo>
                  <a:lnTo>
                    <a:pt x="209" y="504"/>
                  </a:lnTo>
                  <a:lnTo>
                    <a:pt x="240" y="504"/>
                  </a:lnTo>
                  <a:lnTo>
                    <a:pt x="248" y="502"/>
                  </a:lnTo>
                  <a:lnTo>
                    <a:pt x="254" y="484"/>
                  </a:lnTo>
                  <a:lnTo>
                    <a:pt x="255" y="147"/>
                  </a:lnTo>
                  <a:lnTo>
                    <a:pt x="283" y="147"/>
                  </a:lnTo>
                  <a:lnTo>
                    <a:pt x="295" y="170"/>
                  </a:lnTo>
                  <a:lnTo>
                    <a:pt x="322" y="170"/>
                  </a:lnTo>
                  <a:lnTo>
                    <a:pt x="322" y="115"/>
                  </a:lnTo>
                  <a:lnTo>
                    <a:pt x="304" y="115"/>
                  </a:lnTo>
                  <a:lnTo>
                    <a:pt x="304" y="94"/>
                  </a:lnTo>
                  <a:lnTo>
                    <a:pt x="322" y="94"/>
                  </a:lnTo>
                  <a:lnTo>
                    <a:pt x="322" y="79"/>
                  </a:lnTo>
                  <a:lnTo>
                    <a:pt x="298" y="57"/>
                  </a:lnTo>
                  <a:lnTo>
                    <a:pt x="94" y="49"/>
                  </a:lnTo>
                  <a:lnTo>
                    <a:pt x="94" y="7"/>
                  </a:lnTo>
                  <a:lnTo>
                    <a:pt x="0" y="0"/>
                  </a:lnTo>
                  <a:lnTo>
                    <a:pt x="0" y="91"/>
                  </a:lnTo>
                  <a:lnTo>
                    <a:pt x="3" y="99"/>
                  </a:lnTo>
                  <a:lnTo>
                    <a:pt x="10" y="102"/>
                  </a:lnTo>
                  <a:lnTo>
                    <a:pt x="177" y="102"/>
                  </a:lnTo>
                  <a:lnTo>
                    <a:pt x="189" y="107"/>
                  </a:lnTo>
                  <a:lnTo>
                    <a:pt x="196" y="114"/>
                  </a:lnTo>
                  <a:lnTo>
                    <a:pt x="201" y="126"/>
                  </a:lnTo>
                  <a:lnTo>
                    <a:pt x="199" y="266"/>
                  </a:lnTo>
                </a:path>
              </a:pathLst>
            </a:custGeom>
            <a:solidFill>
              <a:srgbClr val="777777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0703" name="Freeform 431"/>
            <p:cNvSpPr>
              <a:spLocks/>
            </p:cNvSpPr>
            <p:nvPr/>
          </p:nvSpPr>
          <p:spPr bwMode="auto">
            <a:xfrm>
              <a:off x="3346" y="1648"/>
              <a:ext cx="272" cy="65"/>
            </a:xfrm>
            <a:custGeom>
              <a:avLst/>
              <a:gdLst>
                <a:gd name="T0" fmla="*/ 0 w 208"/>
                <a:gd name="T1" fmla="*/ 56 h 57"/>
                <a:gd name="T2" fmla="*/ 17 w 208"/>
                <a:gd name="T3" fmla="*/ 56 h 57"/>
                <a:gd name="T4" fmla="*/ 17 w 208"/>
                <a:gd name="T5" fmla="*/ 2 h 57"/>
                <a:gd name="T6" fmla="*/ 62 w 208"/>
                <a:gd name="T7" fmla="*/ 2 h 57"/>
                <a:gd name="T8" fmla="*/ 186 w 208"/>
                <a:gd name="T9" fmla="*/ 0 h 57"/>
                <a:gd name="T10" fmla="*/ 186 w 208"/>
                <a:gd name="T11" fmla="*/ 56 h 57"/>
                <a:gd name="T12" fmla="*/ 207 w 208"/>
                <a:gd name="T13" fmla="*/ 5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8" h="57">
                  <a:moveTo>
                    <a:pt x="0" y="56"/>
                  </a:moveTo>
                  <a:lnTo>
                    <a:pt x="17" y="56"/>
                  </a:lnTo>
                  <a:lnTo>
                    <a:pt x="17" y="2"/>
                  </a:lnTo>
                  <a:lnTo>
                    <a:pt x="62" y="2"/>
                  </a:lnTo>
                  <a:lnTo>
                    <a:pt x="186" y="0"/>
                  </a:lnTo>
                  <a:lnTo>
                    <a:pt x="186" y="56"/>
                  </a:lnTo>
                  <a:lnTo>
                    <a:pt x="207" y="56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0704" name="Oval 432"/>
            <p:cNvSpPr>
              <a:spLocks noChangeArrowheads="1"/>
            </p:cNvSpPr>
            <p:nvPr/>
          </p:nvSpPr>
          <p:spPr bwMode="auto">
            <a:xfrm>
              <a:off x="3686" y="1696"/>
              <a:ext cx="31" cy="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0705" name="Oval 433"/>
            <p:cNvSpPr>
              <a:spLocks noChangeArrowheads="1"/>
            </p:cNvSpPr>
            <p:nvPr/>
          </p:nvSpPr>
          <p:spPr bwMode="auto">
            <a:xfrm>
              <a:off x="3242" y="1696"/>
              <a:ext cx="32" cy="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0706" name="Freeform 434"/>
            <p:cNvSpPr>
              <a:spLocks/>
            </p:cNvSpPr>
            <p:nvPr/>
          </p:nvSpPr>
          <p:spPr bwMode="auto">
            <a:xfrm>
              <a:off x="3334" y="1316"/>
              <a:ext cx="291" cy="393"/>
            </a:xfrm>
            <a:custGeom>
              <a:avLst/>
              <a:gdLst>
                <a:gd name="T0" fmla="*/ 0 w 222"/>
                <a:gd name="T1" fmla="*/ 345 h 346"/>
                <a:gd name="T2" fmla="*/ 0 w 222"/>
                <a:gd name="T3" fmla="*/ 33 h 346"/>
                <a:gd name="T4" fmla="*/ 0 w 222"/>
                <a:gd name="T5" fmla="*/ 21 h 346"/>
                <a:gd name="T6" fmla="*/ 3 w 222"/>
                <a:gd name="T7" fmla="*/ 9 h 346"/>
                <a:gd name="T8" fmla="*/ 42 w 222"/>
                <a:gd name="T9" fmla="*/ 9 h 346"/>
                <a:gd name="T10" fmla="*/ 42 w 222"/>
                <a:gd name="T11" fmla="*/ 0 h 346"/>
                <a:gd name="T12" fmla="*/ 74 w 222"/>
                <a:gd name="T13" fmla="*/ 0 h 346"/>
                <a:gd name="T14" fmla="*/ 72 w 222"/>
                <a:gd name="T15" fmla="*/ 10 h 346"/>
                <a:gd name="T16" fmla="*/ 149 w 222"/>
                <a:gd name="T17" fmla="*/ 10 h 346"/>
                <a:gd name="T18" fmla="*/ 149 w 222"/>
                <a:gd name="T19" fmla="*/ 0 h 346"/>
                <a:gd name="T20" fmla="*/ 204 w 222"/>
                <a:gd name="T21" fmla="*/ 0 h 346"/>
                <a:gd name="T22" fmla="*/ 212 w 222"/>
                <a:gd name="T23" fmla="*/ 7 h 346"/>
                <a:gd name="T24" fmla="*/ 218 w 222"/>
                <a:gd name="T25" fmla="*/ 21 h 346"/>
                <a:gd name="T26" fmla="*/ 221 w 222"/>
                <a:gd name="T27" fmla="*/ 36 h 346"/>
                <a:gd name="T28" fmla="*/ 221 w 222"/>
                <a:gd name="T29" fmla="*/ 343 h 346"/>
                <a:gd name="T30" fmla="*/ 201 w 222"/>
                <a:gd name="T31" fmla="*/ 337 h 346"/>
                <a:gd name="T32" fmla="*/ 201 w 222"/>
                <a:gd name="T33" fmla="*/ 40 h 346"/>
                <a:gd name="T34" fmla="*/ 198 w 222"/>
                <a:gd name="T35" fmla="*/ 30 h 346"/>
                <a:gd name="T36" fmla="*/ 189 w 222"/>
                <a:gd name="T37" fmla="*/ 24 h 346"/>
                <a:gd name="T38" fmla="*/ 146 w 222"/>
                <a:gd name="T39" fmla="*/ 24 h 346"/>
                <a:gd name="T40" fmla="*/ 137 w 222"/>
                <a:gd name="T41" fmla="*/ 34 h 346"/>
                <a:gd name="T42" fmla="*/ 137 w 222"/>
                <a:gd name="T43" fmla="*/ 87 h 346"/>
                <a:gd name="T44" fmla="*/ 81 w 222"/>
                <a:gd name="T45" fmla="*/ 87 h 346"/>
                <a:gd name="T46" fmla="*/ 81 w 222"/>
                <a:gd name="T47" fmla="*/ 33 h 346"/>
                <a:gd name="T48" fmla="*/ 74 w 222"/>
                <a:gd name="T49" fmla="*/ 22 h 346"/>
                <a:gd name="T50" fmla="*/ 35 w 222"/>
                <a:gd name="T51" fmla="*/ 22 h 346"/>
                <a:gd name="T52" fmla="*/ 26 w 222"/>
                <a:gd name="T53" fmla="*/ 27 h 346"/>
                <a:gd name="T54" fmla="*/ 21 w 222"/>
                <a:gd name="T55" fmla="*/ 40 h 346"/>
                <a:gd name="T56" fmla="*/ 21 w 222"/>
                <a:gd name="T57" fmla="*/ 337 h 346"/>
                <a:gd name="T58" fmla="*/ 0 w 222"/>
                <a:gd name="T59" fmla="*/ 345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2" h="346">
                  <a:moveTo>
                    <a:pt x="0" y="345"/>
                  </a:moveTo>
                  <a:lnTo>
                    <a:pt x="0" y="33"/>
                  </a:lnTo>
                  <a:lnTo>
                    <a:pt x="0" y="21"/>
                  </a:lnTo>
                  <a:lnTo>
                    <a:pt x="3" y="9"/>
                  </a:lnTo>
                  <a:lnTo>
                    <a:pt x="42" y="9"/>
                  </a:lnTo>
                  <a:lnTo>
                    <a:pt x="42" y="0"/>
                  </a:lnTo>
                  <a:lnTo>
                    <a:pt x="74" y="0"/>
                  </a:lnTo>
                  <a:lnTo>
                    <a:pt x="72" y="10"/>
                  </a:lnTo>
                  <a:lnTo>
                    <a:pt x="149" y="10"/>
                  </a:lnTo>
                  <a:lnTo>
                    <a:pt x="149" y="0"/>
                  </a:lnTo>
                  <a:lnTo>
                    <a:pt x="204" y="0"/>
                  </a:lnTo>
                  <a:lnTo>
                    <a:pt x="212" y="7"/>
                  </a:lnTo>
                  <a:lnTo>
                    <a:pt x="218" y="21"/>
                  </a:lnTo>
                  <a:lnTo>
                    <a:pt x="221" y="36"/>
                  </a:lnTo>
                  <a:lnTo>
                    <a:pt x="221" y="343"/>
                  </a:lnTo>
                  <a:lnTo>
                    <a:pt x="201" y="337"/>
                  </a:lnTo>
                  <a:lnTo>
                    <a:pt x="201" y="40"/>
                  </a:lnTo>
                  <a:lnTo>
                    <a:pt x="198" y="30"/>
                  </a:lnTo>
                  <a:lnTo>
                    <a:pt x="189" y="24"/>
                  </a:lnTo>
                  <a:lnTo>
                    <a:pt x="146" y="24"/>
                  </a:lnTo>
                  <a:lnTo>
                    <a:pt x="137" y="34"/>
                  </a:lnTo>
                  <a:lnTo>
                    <a:pt x="137" y="87"/>
                  </a:lnTo>
                  <a:lnTo>
                    <a:pt x="81" y="87"/>
                  </a:lnTo>
                  <a:lnTo>
                    <a:pt x="81" y="33"/>
                  </a:lnTo>
                  <a:lnTo>
                    <a:pt x="74" y="22"/>
                  </a:lnTo>
                  <a:lnTo>
                    <a:pt x="35" y="22"/>
                  </a:lnTo>
                  <a:lnTo>
                    <a:pt x="26" y="27"/>
                  </a:lnTo>
                  <a:lnTo>
                    <a:pt x="21" y="40"/>
                  </a:lnTo>
                  <a:lnTo>
                    <a:pt x="21" y="337"/>
                  </a:lnTo>
                  <a:lnTo>
                    <a:pt x="0" y="345"/>
                  </a:lnTo>
                </a:path>
              </a:pathLst>
            </a:custGeom>
            <a:gradFill rotWithShape="0">
              <a:gsLst>
                <a:gs pos="0">
                  <a:srgbClr val="CCFFCC"/>
                </a:gs>
                <a:gs pos="100000">
                  <a:srgbClr val="CCECFF"/>
                </a:gs>
              </a:gsLst>
              <a:lin ang="1890000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0707" name="Rectangle 435"/>
            <p:cNvSpPr>
              <a:spLocks noChangeArrowheads="1"/>
            </p:cNvSpPr>
            <p:nvPr/>
          </p:nvSpPr>
          <p:spPr bwMode="auto">
            <a:xfrm>
              <a:off x="3465" y="1312"/>
              <a:ext cx="23" cy="107"/>
            </a:xfrm>
            <a:prstGeom prst="rect">
              <a:avLst/>
            </a:prstGeom>
            <a:solidFill>
              <a:srgbClr val="FFBF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0708" name="Oval 436"/>
            <p:cNvSpPr>
              <a:spLocks noChangeArrowheads="1"/>
            </p:cNvSpPr>
            <p:nvPr/>
          </p:nvSpPr>
          <p:spPr bwMode="auto">
            <a:xfrm>
              <a:off x="3342" y="1696"/>
              <a:ext cx="31" cy="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0709" name="Oval 437"/>
            <p:cNvSpPr>
              <a:spLocks noChangeArrowheads="1"/>
            </p:cNvSpPr>
            <p:nvPr/>
          </p:nvSpPr>
          <p:spPr bwMode="auto">
            <a:xfrm>
              <a:off x="3587" y="1696"/>
              <a:ext cx="31" cy="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0710" name="Oval 438"/>
            <p:cNvSpPr>
              <a:spLocks noChangeArrowheads="1"/>
            </p:cNvSpPr>
            <p:nvPr/>
          </p:nvSpPr>
          <p:spPr bwMode="auto">
            <a:xfrm>
              <a:off x="3380" y="1253"/>
              <a:ext cx="28" cy="2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0711" name="Oval 439"/>
            <p:cNvSpPr>
              <a:spLocks noChangeArrowheads="1"/>
            </p:cNvSpPr>
            <p:nvPr/>
          </p:nvSpPr>
          <p:spPr bwMode="auto">
            <a:xfrm>
              <a:off x="3549" y="1253"/>
              <a:ext cx="28" cy="2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0712" name="Rectangle 440"/>
            <p:cNvSpPr>
              <a:spLocks noChangeArrowheads="1"/>
            </p:cNvSpPr>
            <p:nvPr/>
          </p:nvSpPr>
          <p:spPr bwMode="auto">
            <a:xfrm>
              <a:off x="3397" y="1643"/>
              <a:ext cx="22" cy="15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rgbClr val="CCE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0713" name="Rectangle 441"/>
            <p:cNvSpPr>
              <a:spLocks noChangeArrowheads="1"/>
            </p:cNvSpPr>
            <p:nvPr/>
          </p:nvSpPr>
          <p:spPr bwMode="auto">
            <a:xfrm>
              <a:off x="3538" y="1643"/>
              <a:ext cx="22" cy="15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rgbClr val="CCE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0714" name="Line 442"/>
            <p:cNvSpPr>
              <a:spLocks noChangeShapeType="1"/>
            </p:cNvSpPr>
            <p:nvPr/>
          </p:nvSpPr>
          <p:spPr bwMode="auto">
            <a:xfrm>
              <a:off x="3466" y="1332"/>
              <a:ext cx="0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0715" name="Line 443"/>
            <p:cNvSpPr>
              <a:spLocks noChangeShapeType="1"/>
            </p:cNvSpPr>
            <p:nvPr/>
          </p:nvSpPr>
          <p:spPr bwMode="auto">
            <a:xfrm>
              <a:off x="3488" y="1332"/>
              <a:ext cx="0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0716" name="Freeform 444"/>
            <p:cNvSpPr>
              <a:spLocks/>
            </p:cNvSpPr>
            <p:nvPr/>
          </p:nvSpPr>
          <p:spPr bwMode="auto">
            <a:xfrm>
              <a:off x="3460" y="1480"/>
              <a:ext cx="44" cy="79"/>
            </a:xfrm>
            <a:custGeom>
              <a:avLst/>
              <a:gdLst>
                <a:gd name="T0" fmla="*/ 14 w 34"/>
                <a:gd name="T1" fmla="*/ 0 h 70"/>
                <a:gd name="T2" fmla="*/ 17 w 34"/>
                <a:gd name="T3" fmla="*/ 20 h 70"/>
                <a:gd name="T4" fmla="*/ 21 w 34"/>
                <a:gd name="T5" fmla="*/ 32 h 70"/>
                <a:gd name="T6" fmla="*/ 30 w 34"/>
                <a:gd name="T7" fmla="*/ 41 h 70"/>
                <a:gd name="T8" fmla="*/ 33 w 34"/>
                <a:gd name="T9" fmla="*/ 53 h 70"/>
                <a:gd name="T10" fmla="*/ 29 w 34"/>
                <a:gd name="T11" fmla="*/ 64 h 70"/>
                <a:gd name="T12" fmla="*/ 18 w 34"/>
                <a:gd name="T13" fmla="*/ 69 h 70"/>
                <a:gd name="T14" fmla="*/ 5 w 34"/>
                <a:gd name="T15" fmla="*/ 63 h 70"/>
                <a:gd name="T16" fmla="*/ 0 w 34"/>
                <a:gd name="T17" fmla="*/ 53 h 70"/>
                <a:gd name="T18" fmla="*/ 3 w 34"/>
                <a:gd name="T19" fmla="*/ 38 h 70"/>
                <a:gd name="T20" fmla="*/ 11 w 34"/>
                <a:gd name="T21" fmla="*/ 25 h 70"/>
                <a:gd name="T22" fmla="*/ 14 w 34"/>
                <a:gd name="T2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70">
                  <a:moveTo>
                    <a:pt x="14" y="0"/>
                  </a:moveTo>
                  <a:lnTo>
                    <a:pt x="17" y="20"/>
                  </a:lnTo>
                  <a:lnTo>
                    <a:pt x="21" y="32"/>
                  </a:lnTo>
                  <a:lnTo>
                    <a:pt x="30" y="41"/>
                  </a:lnTo>
                  <a:lnTo>
                    <a:pt x="33" y="53"/>
                  </a:lnTo>
                  <a:lnTo>
                    <a:pt x="29" y="64"/>
                  </a:lnTo>
                  <a:lnTo>
                    <a:pt x="18" y="69"/>
                  </a:lnTo>
                  <a:lnTo>
                    <a:pt x="5" y="63"/>
                  </a:lnTo>
                  <a:lnTo>
                    <a:pt x="0" y="53"/>
                  </a:lnTo>
                  <a:lnTo>
                    <a:pt x="3" y="38"/>
                  </a:lnTo>
                  <a:lnTo>
                    <a:pt x="11" y="25"/>
                  </a:lnTo>
                  <a:lnTo>
                    <a:pt x="14" y="0"/>
                  </a:lnTo>
                </a:path>
              </a:pathLst>
            </a:custGeom>
            <a:solidFill>
              <a:srgbClr val="FFCC00"/>
            </a:solidFill>
            <a:ln w="12700" cap="rnd" cmpd="sng">
              <a:solidFill>
                <a:srgbClr val="FFCC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0717" name="Freeform 445"/>
            <p:cNvSpPr>
              <a:spLocks/>
            </p:cNvSpPr>
            <p:nvPr/>
          </p:nvSpPr>
          <p:spPr bwMode="auto">
            <a:xfrm>
              <a:off x="3499" y="1848"/>
              <a:ext cx="22" cy="19"/>
            </a:xfrm>
            <a:custGeom>
              <a:avLst/>
              <a:gdLst>
                <a:gd name="T0" fmla="*/ 6 w 17"/>
                <a:gd name="T1" fmla="*/ 0 h 17"/>
                <a:gd name="T2" fmla="*/ 8 w 17"/>
                <a:gd name="T3" fmla="*/ 5 h 17"/>
                <a:gd name="T4" fmla="*/ 10 w 17"/>
                <a:gd name="T5" fmla="*/ 8 h 17"/>
                <a:gd name="T6" fmla="*/ 14 w 17"/>
                <a:gd name="T7" fmla="*/ 10 h 17"/>
                <a:gd name="T8" fmla="*/ 16 w 17"/>
                <a:gd name="T9" fmla="*/ 13 h 17"/>
                <a:gd name="T10" fmla="*/ 11 w 17"/>
                <a:gd name="T11" fmla="*/ 16 h 17"/>
                <a:gd name="T12" fmla="*/ 4 w 17"/>
                <a:gd name="T13" fmla="*/ 16 h 17"/>
                <a:gd name="T14" fmla="*/ 0 w 17"/>
                <a:gd name="T15" fmla="*/ 13 h 17"/>
                <a:gd name="T16" fmla="*/ 1 w 17"/>
                <a:gd name="T17" fmla="*/ 9 h 17"/>
                <a:gd name="T18" fmla="*/ 6 w 17"/>
                <a:gd name="T19" fmla="*/ 4 h 17"/>
                <a:gd name="T20" fmla="*/ 6 w 17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7">
                  <a:moveTo>
                    <a:pt x="6" y="0"/>
                  </a:moveTo>
                  <a:lnTo>
                    <a:pt x="8" y="5"/>
                  </a:lnTo>
                  <a:lnTo>
                    <a:pt x="10" y="8"/>
                  </a:lnTo>
                  <a:lnTo>
                    <a:pt x="14" y="10"/>
                  </a:lnTo>
                  <a:lnTo>
                    <a:pt x="16" y="13"/>
                  </a:lnTo>
                  <a:lnTo>
                    <a:pt x="11" y="16"/>
                  </a:lnTo>
                  <a:lnTo>
                    <a:pt x="4" y="16"/>
                  </a:lnTo>
                  <a:lnTo>
                    <a:pt x="0" y="13"/>
                  </a:lnTo>
                  <a:lnTo>
                    <a:pt x="1" y="9"/>
                  </a:lnTo>
                  <a:lnTo>
                    <a:pt x="6" y="4"/>
                  </a:lnTo>
                  <a:lnTo>
                    <a:pt x="6" y="0"/>
                  </a:lnTo>
                </a:path>
              </a:pathLst>
            </a:custGeom>
            <a:solidFill>
              <a:srgbClr val="FFCC00"/>
            </a:solidFill>
            <a:ln w="12700" cap="rnd" cmpd="sng">
              <a:solidFill>
                <a:srgbClr val="FFCC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0718" name="Line 446"/>
            <p:cNvSpPr>
              <a:spLocks noChangeShapeType="1"/>
            </p:cNvSpPr>
            <p:nvPr/>
          </p:nvSpPr>
          <p:spPr bwMode="auto">
            <a:xfrm flipV="1">
              <a:off x="3505" y="1767"/>
              <a:ext cx="0" cy="31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0719" name="Line 447"/>
            <p:cNvSpPr>
              <a:spLocks noChangeShapeType="1"/>
            </p:cNvSpPr>
            <p:nvPr/>
          </p:nvSpPr>
          <p:spPr bwMode="auto">
            <a:xfrm>
              <a:off x="3437" y="1672"/>
              <a:ext cx="2" cy="13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0720" name="Line 448"/>
            <p:cNvSpPr>
              <a:spLocks noChangeShapeType="1"/>
            </p:cNvSpPr>
            <p:nvPr/>
          </p:nvSpPr>
          <p:spPr bwMode="auto">
            <a:xfrm flipH="1">
              <a:off x="3503" y="1708"/>
              <a:ext cx="8" cy="14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0721" name="Line 449"/>
            <p:cNvSpPr>
              <a:spLocks noChangeShapeType="1"/>
            </p:cNvSpPr>
            <p:nvPr/>
          </p:nvSpPr>
          <p:spPr bwMode="auto">
            <a:xfrm>
              <a:off x="3394" y="1639"/>
              <a:ext cx="1" cy="13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0722" name="Line 450"/>
            <p:cNvSpPr>
              <a:spLocks noChangeShapeType="1"/>
            </p:cNvSpPr>
            <p:nvPr/>
          </p:nvSpPr>
          <p:spPr bwMode="auto">
            <a:xfrm>
              <a:off x="3563" y="1646"/>
              <a:ext cx="1" cy="13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0723" name="Line 451"/>
            <p:cNvSpPr>
              <a:spLocks noChangeShapeType="1"/>
            </p:cNvSpPr>
            <p:nvPr/>
          </p:nvSpPr>
          <p:spPr bwMode="auto">
            <a:xfrm>
              <a:off x="3486" y="1522"/>
              <a:ext cx="10" cy="13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0724" name="Freeform 452"/>
            <p:cNvSpPr>
              <a:spLocks/>
            </p:cNvSpPr>
            <p:nvPr/>
          </p:nvSpPr>
          <p:spPr bwMode="auto">
            <a:xfrm>
              <a:off x="3161" y="2094"/>
              <a:ext cx="173" cy="104"/>
            </a:xfrm>
            <a:custGeom>
              <a:avLst/>
              <a:gdLst>
                <a:gd name="T0" fmla="*/ 0 w 132"/>
                <a:gd name="T1" fmla="*/ 16 h 92"/>
                <a:gd name="T2" fmla="*/ 0 w 132"/>
                <a:gd name="T3" fmla="*/ 91 h 92"/>
                <a:gd name="T4" fmla="*/ 113 w 132"/>
                <a:gd name="T5" fmla="*/ 91 h 92"/>
                <a:gd name="T6" fmla="*/ 131 w 132"/>
                <a:gd name="T7" fmla="*/ 73 h 92"/>
                <a:gd name="T8" fmla="*/ 131 w 132"/>
                <a:gd name="T9" fmla="*/ 16 h 92"/>
                <a:gd name="T10" fmla="*/ 117 w 132"/>
                <a:gd name="T11" fmla="*/ 16 h 92"/>
                <a:gd name="T12" fmla="*/ 117 w 132"/>
                <a:gd name="T13" fmla="*/ 0 h 92"/>
                <a:gd name="T14" fmla="*/ 108 w 132"/>
                <a:gd name="T15" fmla="*/ 0 h 92"/>
                <a:gd name="T16" fmla="*/ 102 w 132"/>
                <a:gd name="T17" fmla="*/ 46 h 92"/>
                <a:gd name="T18" fmla="*/ 30 w 132"/>
                <a:gd name="T19" fmla="*/ 46 h 92"/>
                <a:gd name="T20" fmla="*/ 30 w 132"/>
                <a:gd name="T21" fmla="*/ 16 h 92"/>
                <a:gd name="T22" fmla="*/ 0 w 132"/>
                <a:gd name="T23" fmla="*/ 1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2" h="92">
                  <a:moveTo>
                    <a:pt x="0" y="16"/>
                  </a:moveTo>
                  <a:lnTo>
                    <a:pt x="0" y="91"/>
                  </a:lnTo>
                  <a:lnTo>
                    <a:pt x="113" y="91"/>
                  </a:lnTo>
                  <a:lnTo>
                    <a:pt x="131" y="73"/>
                  </a:lnTo>
                  <a:lnTo>
                    <a:pt x="131" y="16"/>
                  </a:lnTo>
                  <a:lnTo>
                    <a:pt x="117" y="16"/>
                  </a:lnTo>
                  <a:lnTo>
                    <a:pt x="117" y="0"/>
                  </a:lnTo>
                  <a:lnTo>
                    <a:pt x="108" y="0"/>
                  </a:lnTo>
                  <a:lnTo>
                    <a:pt x="102" y="46"/>
                  </a:lnTo>
                  <a:lnTo>
                    <a:pt x="30" y="46"/>
                  </a:lnTo>
                  <a:lnTo>
                    <a:pt x="30" y="16"/>
                  </a:lnTo>
                  <a:lnTo>
                    <a:pt x="0" y="16"/>
                  </a:lnTo>
                </a:path>
              </a:pathLst>
            </a:custGeom>
            <a:solidFill>
              <a:srgbClr val="00CC66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0725" name="Freeform 453"/>
            <p:cNvSpPr>
              <a:spLocks/>
            </p:cNvSpPr>
            <p:nvPr/>
          </p:nvSpPr>
          <p:spPr bwMode="auto">
            <a:xfrm>
              <a:off x="3753" y="1921"/>
              <a:ext cx="23" cy="20"/>
            </a:xfrm>
            <a:custGeom>
              <a:avLst/>
              <a:gdLst>
                <a:gd name="T0" fmla="*/ 8 w 18"/>
                <a:gd name="T1" fmla="*/ 0 h 18"/>
                <a:gd name="T2" fmla="*/ 15 w 18"/>
                <a:gd name="T3" fmla="*/ 3 h 18"/>
                <a:gd name="T4" fmla="*/ 17 w 18"/>
                <a:gd name="T5" fmla="*/ 9 h 18"/>
                <a:gd name="T6" fmla="*/ 15 w 18"/>
                <a:gd name="T7" fmla="*/ 15 h 18"/>
                <a:gd name="T8" fmla="*/ 8 w 18"/>
                <a:gd name="T9" fmla="*/ 17 h 18"/>
                <a:gd name="T10" fmla="*/ 0 w 18"/>
                <a:gd name="T11" fmla="*/ 9 h 18"/>
                <a:gd name="T12" fmla="*/ 2 w 18"/>
                <a:gd name="T13" fmla="*/ 3 h 18"/>
                <a:gd name="T14" fmla="*/ 8 w 18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8">
                  <a:moveTo>
                    <a:pt x="8" y="0"/>
                  </a:moveTo>
                  <a:lnTo>
                    <a:pt x="15" y="3"/>
                  </a:lnTo>
                  <a:lnTo>
                    <a:pt x="17" y="9"/>
                  </a:lnTo>
                  <a:lnTo>
                    <a:pt x="15" y="15"/>
                  </a:lnTo>
                  <a:lnTo>
                    <a:pt x="8" y="17"/>
                  </a:lnTo>
                  <a:lnTo>
                    <a:pt x="0" y="9"/>
                  </a:lnTo>
                  <a:lnTo>
                    <a:pt x="2" y="3"/>
                  </a:lnTo>
                  <a:lnTo>
                    <a:pt x="8" y="0"/>
                  </a:lnTo>
                </a:path>
              </a:pathLst>
            </a:custGeom>
            <a:solidFill>
              <a:srgbClr val="FFBF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0726" name="Freeform 454"/>
            <p:cNvSpPr>
              <a:spLocks/>
            </p:cNvSpPr>
            <p:nvPr/>
          </p:nvSpPr>
          <p:spPr bwMode="auto">
            <a:xfrm>
              <a:off x="3831" y="1947"/>
              <a:ext cx="24" cy="20"/>
            </a:xfrm>
            <a:custGeom>
              <a:avLst/>
              <a:gdLst>
                <a:gd name="T0" fmla="*/ 8 w 18"/>
                <a:gd name="T1" fmla="*/ 0 h 18"/>
                <a:gd name="T2" fmla="*/ 15 w 18"/>
                <a:gd name="T3" fmla="*/ 3 h 18"/>
                <a:gd name="T4" fmla="*/ 17 w 18"/>
                <a:gd name="T5" fmla="*/ 9 h 18"/>
                <a:gd name="T6" fmla="*/ 15 w 18"/>
                <a:gd name="T7" fmla="*/ 15 h 18"/>
                <a:gd name="T8" fmla="*/ 8 w 18"/>
                <a:gd name="T9" fmla="*/ 17 h 18"/>
                <a:gd name="T10" fmla="*/ 0 w 18"/>
                <a:gd name="T11" fmla="*/ 9 h 18"/>
                <a:gd name="T12" fmla="*/ 2 w 18"/>
                <a:gd name="T13" fmla="*/ 3 h 18"/>
                <a:gd name="T14" fmla="*/ 8 w 18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8">
                  <a:moveTo>
                    <a:pt x="8" y="0"/>
                  </a:moveTo>
                  <a:lnTo>
                    <a:pt x="15" y="3"/>
                  </a:lnTo>
                  <a:lnTo>
                    <a:pt x="17" y="9"/>
                  </a:lnTo>
                  <a:lnTo>
                    <a:pt x="15" y="15"/>
                  </a:lnTo>
                  <a:lnTo>
                    <a:pt x="8" y="17"/>
                  </a:lnTo>
                  <a:lnTo>
                    <a:pt x="0" y="9"/>
                  </a:lnTo>
                  <a:lnTo>
                    <a:pt x="2" y="3"/>
                  </a:lnTo>
                  <a:lnTo>
                    <a:pt x="8" y="0"/>
                  </a:lnTo>
                </a:path>
              </a:pathLst>
            </a:custGeom>
            <a:solidFill>
              <a:srgbClr val="FFBF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0727" name="Freeform 455"/>
            <p:cNvSpPr>
              <a:spLocks/>
            </p:cNvSpPr>
            <p:nvPr/>
          </p:nvSpPr>
          <p:spPr bwMode="auto">
            <a:xfrm>
              <a:off x="3856" y="1889"/>
              <a:ext cx="24" cy="20"/>
            </a:xfrm>
            <a:custGeom>
              <a:avLst/>
              <a:gdLst>
                <a:gd name="T0" fmla="*/ 8 w 18"/>
                <a:gd name="T1" fmla="*/ 0 h 18"/>
                <a:gd name="T2" fmla="*/ 15 w 18"/>
                <a:gd name="T3" fmla="*/ 3 h 18"/>
                <a:gd name="T4" fmla="*/ 17 w 18"/>
                <a:gd name="T5" fmla="*/ 9 h 18"/>
                <a:gd name="T6" fmla="*/ 15 w 18"/>
                <a:gd name="T7" fmla="*/ 15 h 18"/>
                <a:gd name="T8" fmla="*/ 8 w 18"/>
                <a:gd name="T9" fmla="*/ 17 h 18"/>
                <a:gd name="T10" fmla="*/ 0 w 18"/>
                <a:gd name="T11" fmla="*/ 9 h 18"/>
                <a:gd name="T12" fmla="*/ 2 w 18"/>
                <a:gd name="T13" fmla="*/ 3 h 18"/>
                <a:gd name="T14" fmla="*/ 8 w 18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8">
                  <a:moveTo>
                    <a:pt x="8" y="0"/>
                  </a:moveTo>
                  <a:lnTo>
                    <a:pt x="15" y="3"/>
                  </a:lnTo>
                  <a:lnTo>
                    <a:pt x="17" y="9"/>
                  </a:lnTo>
                  <a:lnTo>
                    <a:pt x="15" y="15"/>
                  </a:lnTo>
                  <a:lnTo>
                    <a:pt x="8" y="17"/>
                  </a:lnTo>
                  <a:lnTo>
                    <a:pt x="0" y="9"/>
                  </a:lnTo>
                  <a:lnTo>
                    <a:pt x="2" y="3"/>
                  </a:lnTo>
                  <a:lnTo>
                    <a:pt x="8" y="0"/>
                  </a:lnTo>
                </a:path>
              </a:pathLst>
            </a:custGeom>
            <a:solidFill>
              <a:srgbClr val="FFBF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0728" name="Rectangle 456"/>
            <p:cNvSpPr>
              <a:spLocks noChangeArrowheads="1"/>
            </p:cNvSpPr>
            <p:nvPr/>
          </p:nvSpPr>
          <p:spPr bwMode="auto">
            <a:xfrm>
              <a:off x="3261" y="2010"/>
              <a:ext cx="49" cy="42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rgbClr val="99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0729" name="Line 457"/>
            <p:cNvSpPr>
              <a:spLocks noChangeShapeType="1"/>
            </p:cNvSpPr>
            <p:nvPr/>
          </p:nvSpPr>
          <p:spPr bwMode="auto">
            <a:xfrm>
              <a:off x="3318" y="2012"/>
              <a:ext cx="0" cy="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0730" name="Line 458"/>
            <p:cNvSpPr>
              <a:spLocks noChangeShapeType="1"/>
            </p:cNvSpPr>
            <p:nvPr/>
          </p:nvSpPr>
          <p:spPr bwMode="auto">
            <a:xfrm flipH="1">
              <a:off x="3258" y="2060"/>
              <a:ext cx="5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0731" name="Rectangle 459"/>
            <p:cNvSpPr>
              <a:spLocks noChangeArrowheads="1"/>
            </p:cNvSpPr>
            <p:nvPr/>
          </p:nvSpPr>
          <p:spPr bwMode="auto">
            <a:xfrm>
              <a:off x="3244" y="1730"/>
              <a:ext cx="44" cy="458"/>
            </a:xfrm>
            <a:prstGeom prst="rect">
              <a:avLst/>
            </a:prstGeom>
            <a:noFill/>
            <a:ln w="12700">
              <a:solidFill>
                <a:srgbClr val="969696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0732" name="Freeform 460"/>
            <p:cNvSpPr>
              <a:spLocks/>
            </p:cNvSpPr>
            <p:nvPr/>
          </p:nvSpPr>
          <p:spPr bwMode="auto">
            <a:xfrm>
              <a:off x="3250" y="2114"/>
              <a:ext cx="24" cy="55"/>
            </a:xfrm>
            <a:custGeom>
              <a:avLst/>
              <a:gdLst>
                <a:gd name="T0" fmla="*/ 8 w 18"/>
                <a:gd name="T1" fmla="*/ 0 h 48"/>
                <a:gd name="T2" fmla="*/ 0 w 18"/>
                <a:gd name="T3" fmla="*/ 20 h 48"/>
                <a:gd name="T4" fmla="*/ 6 w 18"/>
                <a:gd name="T5" fmla="*/ 20 h 48"/>
                <a:gd name="T6" fmla="*/ 6 w 18"/>
                <a:gd name="T7" fmla="*/ 47 h 48"/>
                <a:gd name="T8" fmla="*/ 11 w 18"/>
                <a:gd name="T9" fmla="*/ 47 h 48"/>
                <a:gd name="T10" fmla="*/ 11 w 18"/>
                <a:gd name="T11" fmla="*/ 20 h 48"/>
                <a:gd name="T12" fmla="*/ 17 w 18"/>
                <a:gd name="T13" fmla="*/ 20 h 48"/>
                <a:gd name="T14" fmla="*/ 8 w 18"/>
                <a:gd name="T1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48">
                  <a:moveTo>
                    <a:pt x="8" y="0"/>
                  </a:moveTo>
                  <a:lnTo>
                    <a:pt x="0" y="20"/>
                  </a:lnTo>
                  <a:lnTo>
                    <a:pt x="6" y="20"/>
                  </a:lnTo>
                  <a:lnTo>
                    <a:pt x="6" y="47"/>
                  </a:lnTo>
                  <a:lnTo>
                    <a:pt x="11" y="47"/>
                  </a:lnTo>
                  <a:lnTo>
                    <a:pt x="11" y="20"/>
                  </a:lnTo>
                  <a:lnTo>
                    <a:pt x="17" y="20"/>
                  </a:lnTo>
                  <a:lnTo>
                    <a:pt x="8" y="0"/>
                  </a:lnTo>
                </a:path>
              </a:pathLst>
            </a:custGeom>
            <a:solidFill>
              <a:srgbClr val="FFBF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0733" name="Line 461"/>
            <p:cNvSpPr>
              <a:spLocks noChangeShapeType="1"/>
            </p:cNvSpPr>
            <p:nvPr/>
          </p:nvSpPr>
          <p:spPr bwMode="auto">
            <a:xfrm>
              <a:off x="3411" y="1616"/>
              <a:ext cx="13" cy="1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0734" name="Line 462"/>
            <p:cNvSpPr>
              <a:spLocks noChangeShapeType="1"/>
            </p:cNvSpPr>
            <p:nvPr/>
          </p:nvSpPr>
          <p:spPr bwMode="auto">
            <a:xfrm flipH="1">
              <a:off x="3550" y="1616"/>
              <a:ext cx="17" cy="1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0735" name="Rectangle 463"/>
            <p:cNvSpPr>
              <a:spLocks noChangeArrowheads="1"/>
            </p:cNvSpPr>
            <p:nvPr/>
          </p:nvSpPr>
          <p:spPr bwMode="auto">
            <a:xfrm>
              <a:off x="3477" y="2199"/>
              <a:ext cx="51" cy="29"/>
            </a:xfrm>
            <a:prstGeom prst="rect">
              <a:avLst/>
            </a:prstGeom>
            <a:gradFill rotWithShape="0">
              <a:gsLst>
                <a:gs pos="0">
                  <a:srgbClr val="FFFFFF">
                    <a:gamma/>
                    <a:shade val="80000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80000"/>
                    <a:invGamma/>
                  </a:srgbClr>
                </a:gs>
              </a:gsLst>
              <a:lin ang="0" scaled="1"/>
            </a:gra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0736" name="Freeform 464"/>
            <p:cNvSpPr>
              <a:spLocks/>
            </p:cNvSpPr>
            <p:nvPr/>
          </p:nvSpPr>
          <p:spPr bwMode="auto">
            <a:xfrm>
              <a:off x="3372" y="2094"/>
              <a:ext cx="173" cy="104"/>
            </a:xfrm>
            <a:custGeom>
              <a:avLst/>
              <a:gdLst>
                <a:gd name="T0" fmla="*/ 131 w 132"/>
                <a:gd name="T1" fmla="*/ 16 h 92"/>
                <a:gd name="T2" fmla="*/ 131 w 132"/>
                <a:gd name="T3" fmla="*/ 91 h 92"/>
                <a:gd name="T4" fmla="*/ 18 w 132"/>
                <a:gd name="T5" fmla="*/ 91 h 92"/>
                <a:gd name="T6" fmla="*/ 0 w 132"/>
                <a:gd name="T7" fmla="*/ 73 h 92"/>
                <a:gd name="T8" fmla="*/ 0 w 132"/>
                <a:gd name="T9" fmla="*/ 16 h 92"/>
                <a:gd name="T10" fmla="*/ 14 w 132"/>
                <a:gd name="T11" fmla="*/ 0 h 92"/>
                <a:gd name="T12" fmla="*/ 23 w 132"/>
                <a:gd name="T13" fmla="*/ 0 h 92"/>
                <a:gd name="T14" fmla="*/ 29 w 132"/>
                <a:gd name="T15" fmla="*/ 46 h 92"/>
                <a:gd name="T16" fmla="*/ 101 w 132"/>
                <a:gd name="T17" fmla="*/ 46 h 92"/>
                <a:gd name="T18" fmla="*/ 101 w 132"/>
                <a:gd name="T19" fmla="*/ 16 h 92"/>
                <a:gd name="T20" fmla="*/ 131 w 132"/>
                <a:gd name="T21" fmla="*/ 1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92">
                  <a:moveTo>
                    <a:pt x="131" y="16"/>
                  </a:moveTo>
                  <a:lnTo>
                    <a:pt x="131" y="91"/>
                  </a:lnTo>
                  <a:lnTo>
                    <a:pt x="18" y="91"/>
                  </a:lnTo>
                  <a:lnTo>
                    <a:pt x="0" y="73"/>
                  </a:lnTo>
                  <a:lnTo>
                    <a:pt x="0" y="16"/>
                  </a:lnTo>
                  <a:lnTo>
                    <a:pt x="14" y="0"/>
                  </a:lnTo>
                  <a:lnTo>
                    <a:pt x="23" y="0"/>
                  </a:lnTo>
                  <a:lnTo>
                    <a:pt x="29" y="46"/>
                  </a:lnTo>
                  <a:lnTo>
                    <a:pt x="101" y="46"/>
                  </a:lnTo>
                  <a:lnTo>
                    <a:pt x="101" y="16"/>
                  </a:lnTo>
                  <a:lnTo>
                    <a:pt x="131" y="16"/>
                  </a:lnTo>
                </a:path>
              </a:pathLst>
            </a:custGeom>
            <a:solidFill>
              <a:srgbClr val="00CC66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0737" name="Freeform 465"/>
            <p:cNvSpPr>
              <a:spLocks/>
            </p:cNvSpPr>
            <p:nvPr/>
          </p:nvSpPr>
          <p:spPr bwMode="auto">
            <a:xfrm>
              <a:off x="3520" y="1177"/>
              <a:ext cx="259" cy="522"/>
            </a:xfrm>
            <a:custGeom>
              <a:avLst/>
              <a:gdLst>
                <a:gd name="T0" fmla="*/ 0 w 198"/>
                <a:gd name="T1" fmla="*/ 0 h 459"/>
                <a:gd name="T2" fmla="*/ 65 w 198"/>
                <a:gd name="T3" fmla="*/ 0 h 459"/>
                <a:gd name="T4" fmla="*/ 71 w 198"/>
                <a:gd name="T5" fmla="*/ 7 h 459"/>
                <a:gd name="T6" fmla="*/ 71 w 198"/>
                <a:gd name="T7" fmla="*/ 12 h 459"/>
                <a:gd name="T8" fmla="*/ 67 w 198"/>
                <a:gd name="T9" fmla="*/ 18 h 459"/>
                <a:gd name="T10" fmla="*/ 67 w 198"/>
                <a:gd name="T11" fmla="*/ 39 h 459"/>
                <a:gd name="T12" fmla="*/ 115 w 198"/>
                <a:gd name="T13" fmla="*/ 74 h 459"/>
                <a:gd name="T14" fmla="*/ 121 w 198"/>
                <a:gd name="T15" fmla="*/ 89 h 459"/>
                <a:gd name="T16" fmla="*/ 121 w 198"/>
                <a:gd name="T17" fmla="*/ 269 h 459"/>
                <a:gd name="T18" fmla="*/ 121 w 198"/>
                <a:gd name="T19" fmla="*/ 274 h 459"/>
                <a:gd name="T20" fmla="*/ 123 w 198"/>
                <a:gd name="T21" fmla="*/ 281 h 459"/>
                <a:gd name="T22" fmla="*/ 129 w 198"/>
                <a:gd name="T23" fmla="*/ 289 h 459"/>
                <a:gd name="T24" fmla="*/ 142 w 198"/>
                <a:gd name="T25" fmla="*/ 292 h 459"/>
                <a:gd name="T26" fmla="*/ 197 w 198"/>
                <a:gd name="T27" fmla="*/ 292 h 459"/>
                <a:gd name="T28" fmla="*/ 197 w 198"/>
                <a:gd name="T29" fmla="*/ 324 h 459"/>
                <a:gd name="T30" fmla="*/ 149 w 198"/>
                <a:gd name="T31" fmla="*/ 326 h 459"/>
                <a:gd name="T32" fmla="*/ 149 w 198"/>
                <a:gd name="T33" fmla="*/ 450 h 459"/>
                <a:gd name="T34" fmla="*/ 121 w 198"/>
                <a:gd name="T35" fmla="*/ 458 h 459"/>
                <a:gd name="T36" fmla="*/ 121 w 198"/>
                <a:gd name="T37" fmla="*/ 334 h 459"/>
                <a:gd name="T38" fmla="*/ 119 w 198"/>
                <a:gd name="T39" fmla="*/ 326 h 459"/>
                <a:gd name="T40" fmla="*/ 109 w 198"/>
                <a:gd name="T41" fmla="*/ 322 h 459"/>
                <a:gd name="T42" fmla="*/ 99 w 198"/>
                <a:gd name="T43" fmla="*/ 322 h 459"/>
                <a:gd name="T44" fmla="*/ 86 w 198"/>
                <a:gd name="T45" fmla="*/ 317 h 459"/>
                <a:gd name="T46" fmla="*/ 79 w 198"/>
                <a:gd name="T47" fmla="*/ 308 h 459"/>
                <a:gd name="T48" fmla="*/ 79 w 198"/>
                <a:gd name="T49" fmla="*/ 90 h 459"/>
                <a:gd name="T50" fmla="*/ 49 w 198"/>
                <a:gd name="T51" fmla="*/ 90 h 459"/>
                <a:gd name="T52" fmla="*/ 49 w 198"/>
                <a:gd name="T53" fmla="*/ 66 h 459"/>
                <a:gd name="T54" fmla="*/ 23 w 198"/>
                <a:gd name="T55" fmla="*/ 66 h 459"/>
                <a:gd name="T56" fmla="*/ 24 w 198"/>
                <a:gd name="T57" fmla="*/ 24 h 459"/>
                <a:gd name="T58" fmla="*/ 0 w 198"/>
                <a:gd name="T59" fmla="*/ 24 h 459"/>
                <a:gd name="T60" fmla="*/ 0 w 198"/>
                <a:gd name="T61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8" h="459">
                  <a:moveTo>
                    <a:pt x="0" y="0"/>
                  </a:moveTo>
                  <a:lnTo>
                    <a:pt x="65" y="0"/>
                  </a:lnTo>
                  <a:lnTo>
                    <a:pt x="71" y="7"/>
                  </a:lnTo>
                  <a:lnTo>
                    <a:pt x="71" y="12"/>
                  </a:lnTo>
                  <a:lnTo>
                    <a:pt x="67" y="18"/>
                  </a:lnTo>
                  <a:lnTo>
                    <a:pt x="67" y="39"/>
                  </a:lnTo>
                  <a:lnTo>
                    <a:pt x="115" y="74"/>
                  </a:lnTo>
                  <a:lnTo>
                    <a:pt x="121" y="89"/>
                  </a:lnTo>
                  <a:lnTo>
                    <a:pt x="121" y="269"/>
                  </a:lnTo>
                  <a:lnTo>
                    <a:pt x="121" y="274"/>
                  </a:lnTo>
                  <a:lnTo>
                    <a:pt x="123" y="281"/>
                  </a:lnTo>
                  <a:lnTo>
                    <a:pt x="129" y="289"/>
                  </a:lnTo>
                  <a:lnTo>
                    <a:pt x="142" y="292"/>
                  </a:lnTo>
                  <a:lnTo>
                    <a:pt x="197" y="292"/>
                  </a:lnTo>
                  <a:lnTo>
                    <a:pt x="197" y="324"/>
                  </a:lnTo>
                  <a:lnTo>
                    <a:pt x="149" y="326"/>
                  </a:lnTo>
                  <a:lnTo>
                    <a:pt x="149" y="450"/>
                  </a:lnTo>
                  <a:lnTo>
                    <a:pt x="121" y="458"/>
                  </a:lnTo>
                  <a:lnTo>
                    <a:pt x="121" y="334"/>
                  </a:lnTo>
                  <a:lnTo>
                    <a:pt x="119" y="326"/>
                  </a:lnTo>
                  <a:lnTo>
                    <a:pt x="109" y="322"/>
                  </a:lnTo>
                  <a:lnTo>
                    <a:pt x="99" y="322"/>
                  </a:lnTo>
                  <a:lnTo>
                    <a:pt x="86" y="317"/>
                  </a:lnTo>
                  <a:lnTo>
                    <a:pt x="79" y="308"/>
                  </a:lnTo>
                  <a:lnTo>
                    <a:pt x="79" y="90"/>
                  </a:lnTo>
                  <a:lnTo>
                    <a:pt x="49" y="90"/>
                  </a:lnTo>
                  <a:lnTo>
                    <a:pt x="49" y="66"/>
                  </a:lnTo>
                  <a:lnTo>
                    <a:pt x="23" y="66"/>
                  </a:lnTo>
                  <a:lnTo>
                    <a:pt x="24" y="24"/>
                  </a:lnTo>
                  <a:lnTo>
                    <a:pt x="0" y="24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CCFFCC"/>
                </a:gs>
                <a:gs pos="100000">
                  <a:srgbClr val="CCECFF"/>
                </a:gs>
              </a:gsLst>
              <a:lin ang="1890000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0738" name="AutoShape 466"/>
            <p:cNvSpPr>
              <a:spLocks noChangeArrowheads="1"/>
            </p:cNvSpPr>
            <p:nvPr/>
          </p:nvSpPr>
          <p:spPr bwMode="auto">
            <a:xfrm>
              <a:off x="2674" y="1848"/>
              <a:ext cx="185" cy="160"/>
            </a:xfrm>
            <a:prstGeom prst="rightArrow">
              <a:avLst>
                <a:gd name="adj1" fmla="val 50000"/>
                <a:gd name="adj2" fmla="val 57818"/>
              </a:avLst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0739" name="Rectangle 467"/>
            <p:cNvSpPr>
              <a:spLocks noChangeArrowheads="1"/>
            </p:cNvSpPr>
            <p:nvPr/>
          </p:nvSpPr>
          <p:spPr bwMode="auto">
            <a:xfrm>
              <a:off x="3229" y="2220"/>
              <a:ext cx="72" cy="37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0740" name="Oval 468"/>
            <p:cNvSpPr>
              <a:spLocks noChangeArrowheads="1"/>
            </p:cNvSpPr>
            <p:nvPr/>
          </p:nvSpPr>
          <p:spPr bwMode="auto">
            <a:xfrm>
              <a:off x="3245" y="2231"/>
              <a:ext cx="42" cy="37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FF">
                    <a:gamma/>
                    <a:shade val="6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0741" name="Oval 469"/>
            <p:cNvSpPr>
              <a:spLocks noChangeArrowheads="1"/>
            </p:cNvSpPr>
            <p:nvPr/>
          </p:nvSpPr>
          <p:spPr bwMode="auto">
            <a:xfrm>
              <a:off x="3322" y="2054"/>
              <a:ext cx="59" cy="51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FF">
                    <a:gamma/>
                    <a:shade val="6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0742" name="Freeform 470"/>
            <p:cNvSpPr>
              <a:spLocks/>
            </p:cNvSpPr>
            <p:nvPr/>
          </p:nvSpPr>
          <p:spPr bwMode="auto">
            <a:xfrm>
              <a:off x="3212" y="2198"/>
              <a:ext cx="45" cy="133"/>
            </a:xfrm>
            <a:custGeom>
              <a:avLst/>
              <a:gdLst>
                <a:gd name="T0" fmla="*/ 25 w 34"/>
                <a:gd name="T1" fmla="*/ 116 h 117"/>
                <a:gd name="T2" fmla="*/ 25 w 34"/>
                <a:gd name="T3" fmla="*/ 72 h 117"/>
                <a:gd name="T4" fmla="*/ 0 w 34"/>
                <a:gd name="T5" fmla="*/ 72 h 117"/>
                <a:gd name="T6" fmla="*/ 0 w 34"/>
                <a:gd name="T7" fmla="*/ 0 h 117"/>
                <a:gd name="T8" fmla="*/ 30 w 34"/>
                <a:gd name="T9" fmla="*/ 0 h 117"/>
                <a:gd name="T10" fmla="*/ 30 w 34"/>
                <a:gd name="T11" fmla="*/ 17 h 117"/>
                <a:gd name="T12" fmla="*/ 15 w 34"/>
                <a:gd name="T13" fmla="*/ 17 h 117"/>
                <a:gd name="T14" fmla="*/ 15 w 34"/>
                <a:gd name="T15" fmla="*/ 56 h 117"/>
                <a:gd name="T16" fmla="*/ 26 w 34"/>
                <a:gd name="T17" fmla="*/ 56 h 117"/>
                <a:gd name="T18" fmla="*/ 33 w 34"/>
                <a:gd name="T19" fmla="*/ 65 h 117"/>
                <a:gd name="T20" fmla="*/ 33 w 34"/>
                <a:gd name="T21" fmla="*/ 114 h 117"/>
                <a:gd name="T22" fmla="*/ 30 w 34"/>
                <a:gd name="T23" fmla="*/ 114 h 117"/>
                <a:gd name="T24" fmla="*/ 25 w 34"/>
                <a:gd name="T25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117">
                  <a:moveTo>
                    <a:pt x="25" y="116"/>
                  </a:moveTo>
                  <a:lnTo>
                    <a:pt x="25" y="72"/>
                  </a:lnTo>
                  <a:lnTo>
                    <a:pt x="0" y="72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17"/>
                  </a:lnTo>
                  <a:lnTo>
                    <a:pt x="15" y="17"/>
                  </a:lnTo>
                  <a:lnTo>
                    <a:pt x="15" y="56"/>
                  </a:lnTo>
                  <a:lnTo>
                    <a:pt x="26" y="56"/>
                  </a:lnTo>
                  <a:lnTo>
                    <a:pt x="33" y="65"/>
                  </a:lnTo>
                  <a:lnTo>
                    <a:pt x="33" y="114"/>
                  </a:lnTo>
                  <a:lnTo>
                    <a:pt x="30" y="114"/>
                  </a:lnTo>
                  <a:lnTo>
                    <a:pt x="25" y="116"/>
                  </a:lnTo>
                </a:path>
              </a:pathLst>
            </a:custGeom>
            <a:solidFill>
              <a:srgbClr val="DDDDDD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0743" name="Freeform 471"/>
            <p:cNvSpPr>
              <a:spLocks/>
            </p:cNvSpPr>
            <p:nvPr/>
          </p:nvSpPr>
          <p:spPr bwMode="auto">
            <a:xfrm>
              <a:off x="3280" y="2198"/>
              <a:ext cx="45" cy="133"/>
            </a:xfrm>
            <a:custGeom>
              <a:avLst/>
              <a:gdLst>
                <a:gd name="T0" fmla="*/ 8 w 34"/>
                <a:gd name="T1" fmla="*/ 116 h 117"/>
                <a:gd name="T2" fmla="*/ 8 w 34"/>
                <a:gd name="T3" fmla="*/ 72 h 117"/>
                <a:gd name="T4" fmla="*/ 33 w 34"/>
                <a:gd name="T5" fmla="*/ 72 h 117"/>
                <a:gd name="T6" fmla="*/ 33 w 34"/>
                <a:gd name="T7" fmla="*/ 0 h 117"/>
                <a:gd name="T8" fmla="*/ 3 w 34"/>
                <a:gd name="T9" fmla="*/ 0 h 117"/>
                <a:gd name="T10" fmla="*/ 3 w 34"/>
                <a:gd name="T11" fmla="*/ 17 h 117"/>
                <a:gd name="T12" fmla="*/ 18 w 34"/>
                <a:gd name="T13" fmla="*/ 17 h 117"/>
                <a:gd name="T14" fmla="*/ 18 w 34"/>
                <a:gd name="T15" fmla="*/ 56 h 117"/>
                <a:gd name="T16" fmla="*/ 7 w 34"/>
                <a:gd name="T17" fmla="*/ 56 h 117"/>
                <a:gd name="T18" fmla="*/ 0 w 34"/>
                <a:gd name="T19" fmla="*/ 65 h 117"/>
                <a:gd name="T20" fmla="*/ 0 w 34"/>
                <a:gd name="T21" fmla="*/ 114 h 117"/>
                <a:gd name="T22" fmla="*/ 3 w 34"/>
                <a:gd name="T23" fmla="*/ 114 h 117"/>
                <a:gd name="T24" fmla="*/ 8 w 34"/>
                <a:gd name="T25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117">
                  <a:moveTo>
                    <a:pt x="8" y="116"/>
                  </a:moveTo>
                  <a:lnTo>
                    <a:pt x="8" y="72"/>
                  </a:lnTo>
                  <a:lnTo>
                    <a:pt x="33" y="72"/>
                  </a:lnTo>
                  <a:lnTo>
                    <a:pt x="33" y="0"/>
                  </a:lnTo>
                  <a:lnTo>
                    <a:pt x="3" y="0"/>
                  </a:lnTo>
                  <a:lnTo>
                    <a:pt x="3" y="17"/>
                  </a:lnTo>
                  <a:lnTo>
                    <a:pt x="18" y="17"/>
                  </a:lnTo>
                  <a:lnTo>
                    <a:pt x="18" y="56"/>
                  </a:lnTo>
                  <a:lnTo>
                    <a:pt x="7" y="56"/>
                  </a:lnTo>
                  <a:lnTo>
                    <a:pt x="0" y="65"/>
                  </a:lnTo>
                  <a:lnTo>
                    <a:pt x="0" y="114"/>
                  </a:lnTo>
                  <a:lnTo>
                    <a:pt x="3" y="114"/>
                  </a:lnTo>
                  <a:lnTo>
                    <a:pt x="8" y="116"/>
                  </a:lnTo>
                </a:path>
              </a:pathLst>
            </a:custGeom>
            <a:solidFill>
              <a:srgbClr val="DDDDDD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0744" name="Rectangle 472"/>
            <p:cNvSpPr>
              <a:spLocks noChangeArrowheads="1"/>
            </p:cNvSpPr>
            <p:nvPr/>
          </p:nvSpPr>
          <p:spPr bwMode="auto">
            <a:xfrm>
              <a:off x="3014" y="1731"/>
              <a:ext cx="58" cy="376"/>
            </a:xfrm>
            <a:prstGeom prst="rect">
              <a:avLst/>
            </a:prstGeom>
            <a:noFill/>
            <a:ln w="12700">
              <a:solidFill>
                <a:srgbClr val="969696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0745" name="Freeform 473"/>
            <p:cNvSpPr>
              <a:spLocks/>
            </p:cNvSpPr>
            <p:nvPr/>
          </p:nvSpPr>
          <p:spPr bwMode="auto">
            <a:xfrm>
              <a:off x="2993" y="1584"/>
              <a:ext cx="100" cy="123"/>
            </a:xfrm>
            <a:custGeom>
              <a:avLst/>
              <a:gdLst>
                <a:gd name="T0" fmla="*/ 65 w 76"/>
                <a:gd name="T1" fmla="*/ 0 h 108"/>
                <a:gd name="T2" fmla="*/ 65 w 76"/>
                <a:gd name="T3" fmla="*/ 19 h 108"/>
                <a:gd name="T4" fmla="*/ 75 w 76"/>
                <a:gd name="T5" fmla="*/ 28 h 108"/>
                <a:gd name="T6" fmla="*/ 65 w 76"/>
                <a:gd name="T7" fmla="*/ 39 h 108"/>
                <a:gd name="T8" fmla="*/ 75 w 76"/>
                <a:gd name="T9" fmla="*/ 49 h 108"/>
                <a:gd name="T10" fmla="*/ 65 w 76"/>
                <a:gd name="T11" fmla="*/ 58 h 108"/>
                <a:gd name="T12" fmla="*/ 75 w 76"/>
                <a:gd name="T13" fmla="*/ 67 h 108"/>
                <a:gd name="T14" fmla="*/ 65 w 76"/>
                <a:gd name="T15" fmla="*/ 78 h 108"/>
                <a:gd name="T16" fmla="*/ 75 w 76"/>
                <a:gd name="T17" fmla="*/ 88 h 108"/>
                <a:gd name="T18" fmla="*/ 65 w 76"/>
                <a:gd name="T19" fmla="*/ 97 h 108"/>
                <a:gd name="T20" fmla="*/ 65 w 76"/>
                <a:gd name="T21" fmla="*/ 107 h 108"/>
                <a:gd name="T22" fmla="*/ 9 w 76"/>
                <a:gd name="T23" fmla="*/ 107 h 108"/>
                <a:gd name="T24" fmla="*/ 9 w 76"/>
                <a:gd name="T25" fmla="*/ 101 h 108"/>
                <a:gd name="T26" fmla="*/ 2 w 76"/>
                <a:gd name="T27" fmla="*/ 94 h 108"/>
                <a:gd name="T28" fmla="*/ 9 w 76"/>
                <a:gd name="T29" fmla="*/ 88 h 108"/>
                <a:gd name="T30" fmla="*/ 0 w 76"/>
                <a:gd name="T31" fmla="*/ 78 h 108"/>
                <a:gd name="T32" fmla="*/ 9 w 76"/>
                <a:gd name="T33" fmla="*/ 67 h 108"/>
                <a:gd name="T34" fmla="*/ 0 w 76"/>
                <a:gd name="T35" fmla="*/ 58 h 108"/>
                <a:gd name="T36" fmla="*/ 9 w 76"/>
                <a:gd name="T37" fmla="*/ 49 h 108"/>
                <a:gd name="T38" fmla="*/ 0 w 76"/>
                <a:gd name="T39" fmla="*/ 39 h 108"/>
                <a:gd name="T40" fmla="*/ 9 w 76"/>
                <a:gd name="T41" fmla="*/ 28 h 108"/>
                <a:gd name="T42" fmla="*/ 0 w 76"/>
                <a:gd name="T43" fmla="*/ 19 h 108"/>
                <a:gd name="T44" fmla="*/ 10 w 76"/>
                <a:gd name="T45" fmla="*/ 0 h 108"/>
                <a:gd name="T46" fmla="*/ 64 w 76"/>
                <a:gd name="T47" fmla="*/ 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108">
                  <a:moveTo>
                    <a:pt x="65" y="0"/>
                  </a:moveTo>
                  <a:lnTo>
                    <a:pt x="65" y="19"/>
                  </a:lnTo>
                  <a:lnTo>
                    <a:pt x="75" y="28"/>
                  </a:lnTo>
                  <a:lnTo>
                    <a:pt x="65" y="39"/>
                  </a:lnTo>
                  <a:lnTo>
                    <a:pt x="75" y="49"/>
                  </a:lnTo>
                  <a:lnTo>
                    <a:pt x="65" y="58"/>
                  </a:lnTo>
                  <a:lnTo>
                    <a:pt x="75" y="67"/>
                  </a:lnTo>
                  <a:lnTo>
                    <a:pt x="65" y="78"/>
                  </a:lnTo>
                  <a:lnTo>
                    <a:pt x="75" y="88"/>
                  </a:lnTo>
                  <a:lnTo>
                    <a:pt x="65" y="97"/>
                  </a:lnTo>
                  <a:lnTo>
                    <a:pt x="65" y="107"/>
                  </a:lnTo>
                  <a:lnTo>
                    <a:pt x="9" y="107"/>
                  </a:lnTo>
                  <a:lnTo>
                    <a:pt x="9" y="101"/>
                  </a:lnTo>
                  <a:lnTo>
                    <a:pt x="2" y="94"/>
                  </a:lnTo>
                  <a:lnTo>
                    <a:pt x="9" y="88"/>
                  </a:lnTo>
                  <a:lnTo>
                    <a:pt x="0" y="78"/>
                  </a:lnTo>
                  <a:lnTo>
                    <a:pt x="9" y="67"/>
                  </a:lnTo>
                  <a:lnTo>
                    <a:pt x="0" y="58"/>
                  </a:lnTo>
                  <a:lnTo>
                    <a:pt x="9" y="49"/>
                  </a:lnTo>
                  <a:lnTo>
                    <a:pt x="0" y="39"/>
                  </a:lnTo>
                  <a:lnTo>
                    <a:pt x="9" y="28"/>
                  </a:lnTo>
                  <a:lnTo>
                    <a:pt x="0" y="19"/>
                  </a:lnTo>
                  <a:lnTo>
                    <a:pt x="10" y="0"/>
                  </a:lnTo>
                  <a:lnTo>
                    <a:pt x="64" y="2"/>
                  </a:lnTo>
                </a:path>
              </a:pathLst>
            </a:custGeom>
            <a:gradFill rotWithShape="0">
              <a:gsLst>
                <a:gs pos="0">
                  <a:srgbClr val="CBCBCB">
                    <a:gamma/>
                    <a:shade val="60000"/>
                    <a:invGamma/>
                  </a:srgbClr>
                </a:gs>
                <a:gs pos="50000">
                  <a:srgbClr val="CBCBCB"/>
                </a:gs>
                <a:gs pos="100000">
                  <a:srgbClr val="CBCBCB">
                    <a:gamma/>
                    <a:shade val="60000"/>
                    <a:invGamma/>
                  </a:srgbClr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0746" name="Line 474"/>
            <p:cNvSpPr>
              <a:spLocks noChangeShapeType="1"/>
            </p:cNvSpPr>
            <p:nvPr/>
          </p:nvSpPr>
          <p:spPr bwMode="auto">
            <a:xfrm flipV="1">
              <a:off x="3007" y="1602"/>
              <a:ext cx="73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0747" name="Line 475"/>
            <p:cNvSpPr>
              <a:spLocks noChangeShapeType="1"/>
            </p:cNvSpPr>
            <p:nvPr/>
          </p:nvSpPr>
          <p:spPr bwMode="auto">
            <a:xfrm flipV="1">
              <a:off x="3007" y="1624"/>
              <a:ext cx="75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0748" name="Line 476"/>
            <p:cNvSpPr>
              <a:spLocks noChangeShapeType="1"/>
            </p:cNvSpPr>
            <p:nvPr/>
          </p:nvSpPr>
          <p:spPr bwMode="auto">
            <a:xfrm flipV="1">
              <a:off x="3008" y="1646"/>
              <a:ext cx="76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0749" name="Line 477"/>
            <p:cNvSpPr>
              <a:spLocks noChangeShapeType="1"/>
            </p:cNvSpPr>
            <p:nvPr/>
          </p:nvSpPr>
          <p:spPr bwMode="auto">
            <a:xfrm flipV="1">
              <a:off x="3007" y="1669"/>
              <a:ext cx="75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0750" name="Line 478"/>
            <p:cNvSpPr>
              <a:spLocks noChangeShapeType="1"/>
            </p:cNvSpPr>
            <p:nvPr/>
          </p:nvSpPr>
          <p:spPr bwMode="auto">
            <a:xfrm flipV="1">
              <a:off x="3045" y="1690"/>
              <a:ext cx="34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0751" name="Freeform 479"/>
            <p:cNvSpPr>
              <a:spLocks/>
            </p:cNvSpPr>
            <p:nvPr/>
          </p:nvSpPr>
          <p:spPr bwMode="auto">
            <a:xfrm>
              <a:off x="2963" y="1515"/>
              <a:ext cx="42" cy="69"/>
            </a:xfrm>
            <a:custGeom>
              <a:avLst/>
              <a:gdLst>
                <a:gd name="T0" fmla="*/ 0 w 32"/>
                <a:gd name="T1" fmla="*/ 59 h 61"/>
                <a:gd name="T2" fmla="*/ 0 w 32"/>
                <a:gd name="T3" fmla="*/ 8 h 61"/>
                <a:gd name="T4" fmla="*/ 13 w 32"/>
                <a:gd name="T5" fmla="*/ 0 h 61"/>
                <a:gd name="T6" fmla="*/ 24 w 32"/>
                <a:gd name="T7" fmla="*/ 3 h 61"/>
                <a:gd name="T8" fmla="*/ 31 w 32"/>
                <a:gd name="T9" fmla="*/ 6 h 61"/>
                <a:gd name="T10" fmla="*/ 31 w 32"/>
                <a:gd name="T11" fmla="*/ 60 h 61"/>
                <a:gd name="T12" fmla="*/ 0 w 32"/>
                <a:gd name="T13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61">
                  <a:moveTo>
                    <a:pt x="0" y="59"/>
                  </a:moveTo>
                  <a:lnTo>
                    <a:pt x="0" y="8"/>
                  </a:lnTo>
                  <a:lnTo>
                    <a:pt x="13" y="0"/>
                  </a:lnTo>
                  <a:lnTo>
                    <a:pt x="24" y="3"/>
                  </a:lnTo>
                  <a:lnTo>
                    <a:pt x="31" y="6"/>
                  </a:lnTo>
                  <a:lnTo>
                    <a:pt x="31" y="60"/>
                  </a:lnTo>
                  <a:lnTo>
                    <a:pt x="0" y="59"/>
                  </a:lnTo>
                </a:path>
              </a:pathLst>
            </a:custGeom>
            <a:solidFill>
              <a:srgbClr val="969696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0752" name="Freeform 480"/>
            <p:cNvSpPr>
              <a:spLocks/>
            </p:cNvSpPr>
            <p:nvPr/>
          </p:nvSpPr>
          <p:spPr bwMode="auto">
            <a:xfrm>
              <a:off x="3007" y="1518"/>
              <a:ext cx="75" cy="66"/>
            </a:xfrm>
            <a:custGeom>
              <a:avLst/>
              <a:gdLst>
                <a:gd name="T0" fmla="*/ 0 w 58"/>
                <a:gd name="T1" fmla="*/ 57 h 58"/>
                <a:gd name="T2" fmla="*/ 0 w 58"/>
                <a:gd name="T3" fmla="*/ 5 h 58"/>
                <a:gd name="T4" fmla="*/ 12 w 58"/>
                <a:gd name="T5" fmla="*/ 0 h 58"/>
                <a:gd name="T6" fmla="*/ 21 w 58"/>
                <a:gd name="T7" fmla="*/ 0 h 58"/>
                <a:gd name="T8" fmla="*/ 21 w 58"/>
                <a:gd name="T9" fmla="*/ 23 h 58"/>
                <a:gd name="T10" fmla="*/ 34 w 58"/>
                <a:gd name="T11" fmla="*/ 21 h 58"/>
                <a:gd name="T12" fmla="*/ 34 w 58"/>
                <a:gd name="T13" fmla="*/ 0 h 58"/>
                <a:gd name="T14" fmla="*/ 45 w 58"/>
                <a:gd name="T15" fmla="*/ 2 h 58"/>
                <a:gd name="T16" fmla="*/ 57 w 58"/>
                <a:gd name="T17" fmla="*/ 3 h 58"/>
                <a:gd name="T18" fmla="*/ 57 w 58"/>
                <a:gd name="T19" fmla="*/ 56 h 58"/>
                <a:gd name="T20" fmla="*/ 1 w 58"/>
                <a:gd name="T21" fmla="*/ 56 h 58"/>
                <a:gd name="T22" fmla="*/ 1 w 58"/>
                <a:gd name="T23" fmla="*/ 51 h 58"/>
                <a:gd name="T24" fmla="*/ 0 w 58"/>
                <a:gd name="T25" fmla="*/ 5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58">
                  <a:moveTo>
                    <a:pt x="0" y="57"/>
                  </a:moveTo>
                  <a:lnTo>
                    <a:pt x="0" y="5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21" y="23"/>
                  </a:lnTo>
                  <a:lnTo>
                    <a:pt x="34" y="21"/>
                  </a:lnTo>
                  <a:lnTo>
                    <a:pt x="34" y="0"/>
                  </a:lnTo>
                  <a:lnTo>
                    <a:pt x="45" y="2"/>
                  </a:lnTo>
                  <a:lnTo>
                    <a:pt x="57" y="3"/>
                  </a:lnTo>
                  <a:lnTo>
                    <a:pt x="57" y="56"/>
                  </a:lnTo>
                  <a:lnTo>
                    <a:pt x="1" y="56"/>
                  </a:lnTo>
                  <a:lnTo>
                    <a:pt x="1" y="51"/>
                  </a:lnTo>
                  <a:lnTo>
                    <a:pt x="0" y="57"/>
                  </a:lnTo>
                </a:path>
              </a:pathLst>
            </a:custGeom>
            <a:solidFill>
              <a:srgbClr val="CBCBCB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0753" name="Freeform 481"/>
            <p:cNvSpPr>
              <a:spLocks/>
            </p:cNvSpPr>
            <p:nvPr/>
          </p:nvSpPr>
          <p:spPr bwMode="auto">
            <a:xfrm>
              <a:off x="3084" y="1517"/>
              <a:ext cx="42" cy="69"/>
            </a:xfrm>
            <a:custGeom>
              <a:avLst/>
              <a:gdLst>
                <a:gd name="T0" fmla="*/ 0 w 32"/>
                <a:gd name="T1" fmla="*/ 59 h 61"/>
                <a:gd name="T2" fmla="*/ 0 w 32"/>
                <a:gd name="T3" fmla="*/ 8 h 61"/>
                <a:gd name="T4" fmla="*/ 13 w 32"/>
                <a:gd name="T5" fmla="*/ 0 h 61"/>
                <a:gd name="T6" fmla="*/ 24 w 32"/>
                <a:gd name="T7" fmla="*/ 3 h 61"/>
                <a:gd name="T8" fmla="*/ 31 w 32"/>
                <a:gd name="T9" fmla="*/ 6 h 61"/>
                <a:gd name="T10" fmla="*/ 31 w 32"/>
                <a:gd name="T11" fmla="*/ 60 h 61"/>
                <a:gd name="T12" fmla="*/ 0 w 32"/>
                <a:gd name="T13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61">
                  <a:moveTo>
                    <a:pt x="0" y="59"/>
                  </a:moveTo>
                  <a:lnTo>
                    <a:pt x="0" y="8"/>
                  </a:lnTo>
                  <a:lnTo>
                    <a:pt x="13" y="0"/>
                  </a:lnTo>
                  <a:lnTo>
                    <a:pt x="24" y="3"/>
                  </a:lnTo>
                  <a:lnTo>
                    <a:pt x="31" y="6"/>
                  </a:lnTo>
                  <a:lnTo>
                    <a:pt x="31" y="60"/>
                  </a:lnTo>
                  <a:lnTo>
                    <a:pt x="0" y="59"/>
                  </a:lnTo>
                </a:path>
              </a:pathLst>
            </a:custGeom>
            <a:solidFill>
              <a:srgbClr val="969696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0754" name="Oval 482"/>
            <p:cNvSpPr>
              <a:spLocks noChangeArrowheads="1"/>
            </p:cNvSpPr>
            <p:nvPr/>
          </p:nvSpPr>
          <p:spPr bwMode="auto">
            <a:xfrm>
              <a:off x="3082" y="1585"/>
              <a:ext cx="23" cy="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0755" name="Oval 483"/>
            <p:cNvSpPr>
              <a:spLocks noChangeArrowheads="1"/>
            </p:cNvSpPr>
            <p:nvPr/>
          </p:nvSpPr>
          <p:spPr bwMode="auto">
            <a:xfrm>
              <a:off x="2975" y="1585"/>
              <a:ext cx="22" cy="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0756" name="Rectangle 484"/>
            <p:cNvSpPr>
              <a:spLocks noChangeArrowheads="1"/>
            </p:cNvSpPr>
            <p:nvPr/>
          </p:nvSpPr>
          <p:spPr bwMode="auto">
            <a:xfrm>
              <a:off x="3033" y="1593"/>
              <a:ext cx="25" cy="104"/>
            </a:xfrm>
            <a:prstGeom prst="rect">
              <a:avLst/>
            </a:prstGeom>
            <a:solidFill>
              <a:srgbClr val="B2B2B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0757" name="Freeform 485"/>
            <p:cNvSpPr>
              <a:spLocks/>
            </p:cNvSpPr>
            <p:nvPr/>
          </p:nvSpPr>
          <p:spPr bwMode="auto">
            <a:xfrm>
              <a:off x="2959" y="2201"/>
              <a:ext cx="787" cy="1686"/>
            </a:xfrm>
            <a:custGeom>
              <a:avLst/>
              <a:gdLst>
                <a:gd name="T0" fmla="*/ 53 w 601"/>
                <a:gd name="T1" fmla="*/ 0 h 1483"/>
                <a:gd name="T2" fmla="*/ 77 w 601"/>
                <a:gd name="T3" fmla="*/ 1328 h 1483"/>
                <a:gd name="T4" fmla="*/ 97 w 601"/>
                <a:gd name="T5" fmla="*/ 1364 h 1483"/>
                <a:gd name="T6" fmla="*/ 142 w 601"/>
                <a:gd name="T7" fmla="*/ 1372 h 1483"/>
                <a:gd name="T8" fmla="*/ 488 w 601"/>
                <a:gd name="T9" fmla="*/ 1368 h 1483"/>
                <a:gd name="T10" fmla="*/ 517 w 601"/>
                <a:gd name="T11" fmla="*/ 1351 h 1483"/>
                <a:gd name="T12" fmla="*/ 534 w 601"/>
                <a:gd name="T13" fmla="*/ 32 h 1483"/>
                <a:gd name="T14" fmla="*/ 574 w 601"/>
                <a:gd name="T15" fmla="*/ 0 h 1483"/>
                <a:gd name="T16" fmla="*/ 574 w 601"/>
                <a:gd name="T17" fmla="*/ 3 h 1483"/>
                <a:gd name="T18" fmla="*/ 574 w 601"/>
                <a:gd name="T19" fmla="*/ 7 h 1483"/>
                <a:gd name="T20" fmla="*/ 574 w 601"/>
                <a:gd name="T21" fmla="*/ 13 h 1483"/>
                <a:gd name="T22" fmla="*/ 574 w 601"/>
                <a:gd name="T23" fmla="*/ 17 h 1483"/>
                <a:gd name="T24" fmla="*/ 553 w 601"/>
                <a:gd name="T25" fmla="*/ 32 h 1483"/>
                <a:gd name="T26" fmla="*/ 576 w 601"/>
                <a:gd name="T27" fmla="*/ 63 h 1483"/>
                <a:gd name="T28" fmla="*/ 559 w 601"/>
                <a:gd name="T29" fmla="*/ 87 h 1483"/>
                <a:gd name="T30" fmla="*/ 600 w 601"/>
                <a:gd name="T31" fmla="*/ 120 h 1483"/>
                <a:gd name="T32" fmla="*/ 568 w 601"/>
                <a:gd name="T33" fmla="*/ 237 h 1483"/>
                <a:gd name="T34" fmla="*/ 576 w 601"/>
                <a:gd name="T35" fmla="*/ 275 h 1483"/>
                <a:gd name="T36" fmla="*/ 564 w 601"/>
                <a:gd name="T37" fmla="*/ 324 h 1483"/>
                <a:gd name="T38" fmla="*/ 545 w 601"/>
                <a:gd name="T39" fmla="*/ 1402 h 1483"/>
                <a:gd name="T40" fmla="*/ 464 w 601"/>
                <a:gd name="T41" fmla="*/ 1452 h 1483"/>
                <a:gd name="T42" fmla="*/ 464 w 601"/>
                <a:gd name="T43" fmla="*/ 1482 h 1483"/>
                <a:gd name="T44" fmla="*/ 445 w 601"/>
                <a:gd name="T45" fmla="*/ 1482 h 1483"/>
                <a:gd name="T46" fmla="*/ 155 w 601"/>
                <a:gd name="T47" fmla="*/ 1482 h 1483"/>
                <a:gd name="T48" fmla="*/ 136 w 601"/>
                <a:gd name="T49" fmla="*/ 1482 h 1483"/>
                <a:gd name="T50" fmla="*/ 136 w 601"/>
                <a:gd name="T51" fmla="*/ 1482 h 1483"/>
                <a:gd name="T52" fmla="*/ 74 w 601"/>
                <a:gd name="T53" fmla="*/ 1419 h 1483"/>
                <a:gd name="T54" fmla="*/ 47 w 601"/>
                <a:gd name="T55" fmla="*/ 1385 h 1483"/>
                <a:gd name="T56" fmla="*/ 26 w 601"/>
                <a:gd name="T57" fmla="*/ 317 h 1483"/>
                <a:gd name="T58" fmla="*/ 32 w 601"/>
                <a:gd name="T59" fmla="*/ 275 h 1483"/>
                <a:gd name="T60" fmla="*/ 0 w 601"/>
                <a:gd name="T61" fmla="*/ 235 h 1483"/>
                <a:gd name="T62" fmla="*/ 41 w 601"/>
                <a:gd name="T63" fmla="*/ 120 h 1483"/>
                <a:gd name="T64" fmla="*/ 26 w 601"/>
                <a:gd name="T65" fmla="*/ 87 h 1483"/>
                <a:gd name="T66" fmla="*/ 47 w 601"/>
                <a:gd name="T67" fmla="*/ 63 h 1483"/>
                <a:gd name="T68" fmla="*/ 41 w 601"/>
                <a:gd name="T69" fmla="*/ 21 h 1483"/>
                <a:gd name="T70" fmla="*/ 26 w 601"/>
                <a:gd name="T71" fmla="*/ 15 h 1483"/>
                <a:gd name="T72" fmla="*/ 26 w 601"/>
                <a:gd name="T73" fmla="*/ 11 h 1483"/>
                <a:gd name="T74" fmla="*/ 26 w 601"/>
                <a:gd name="T75" fmla="*/ 5 h 1483"/>
                <a:gd name="T76" fmla="*/ 26 w 601"/>
                <a:gd name="T77" fmla="*/ 1 h 1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01" h="1483">
                  <a:moveTo>
                    <a:pt x="26" y="0"/>
                  </a:moveTo>
                  <a:lnTo>
                    <a:pt x="53" y="0"/>
                  </a:lnTo>
                  <a:lnTo>
                    <a:pt x="66" y="32"/>
                  </a:lnTo>
                  <a:lnTo>
                    <a:pt x="77" y="1328"/>
                  </a:lnTo>
                  <a:lnTo>
                    <a:pt x="83" y="1351"/>
                  </a:lnTo>
                  <a:lnTo>
                    <a:pt x="97" y="1364"/>
                  </a:lnTo>
                  <a:lnTo>
                    <a:pt x="112" y="1368"/>
                  </a:lnTo>
                  <a:lnTo>
                    <a:pt x="142" y="1372"/>
                  </a:lnTo>
                  <a:lnTo>
                    <a:pt x="458" y="1372"/>
                  </a:lnTo>
                  <a:lnTo>
                    <a:pt x="488" y="1368"/>
                  </a:lnTo>
                  <a:lnTo>
                    <a:pt x="503" y="1364"/>
                  </a:lnTo>
                  <a:lnTo>
                    <a:pt x="517" y="1351"/>
                  </a:lnTo>
                  <a:lnTo>
                    <a:pt x="523" y="1328"/>
                  </a:lnTo>
                  <a:lnTo>
                    <a:pt x="534" y="32"/>
                  </a:lnTo>
                  <a:lnTo>
                    <a:pt x="547" y="0"/>
                  </a:lnTo>
                  <a:lnTo>
                    <a:pt x="574" y="0"/>
                  </a:lnTo>
                  <a:lnTo>
                    <a:pt x="574" y="1"/>
                  </a:lnTo>
                  <a:lnTo>
                    <a:pt x="574" y="3"/>
                  </a:lnTo>
                  <a:lnTo>
                    <a:pt x="574" y="5"/>
                  </a:lnTo>
                  <a:lnTo>
                    <a:pt x="574" y="7"/>
                  </a:lnTo>
                  <a:lnTo>
                    <a:pt x="574" y="11"/>
                  </a:lnTo>
                  <a:lnTo>
                    <a:pt x="574" y="13"/>
                  </a:lnTo>
                  <a:lnTo>
                    <a:pt x="574" y="15"/>
                  </a:lnTo>
                  <a:lnTo>
                    <a:pt x="574" y="17"/>
                  </a:lnTo>
                  <a:lnTo>
                    <a:pt x="559" y="21"/>
                  </a:lnTo>
                  <a:lnTo>
                    <a:pt x="553" y="32"/>
                  </a:lnTo>
                  <a:lnTo>
                    <a:pt x="553" y="63"/>
                  </a:lnTo>
                  <a:lnTo>
                    <a:pt x="576" y="63"/>
                  </a:lnTo>
                  <a:lnTo>
                    <a:pt x="574" y="87"/>
                  </a:lnTo>
                  <a:lnTo>
                    <a:pt x="559" y="87"/>
                  </a:lnTo>
                  <a:lnTo>
                    <a:pt x="559" y="120"/>
                  </a:lnTo>
                  <a:lnTo>
                    <a:pt x="600" y="120"/>
                  </a:lnTo>
                  <a:lnTo>
                    <a:pt x="600" y="235"/>
                  </a:lnTo>
                  <a:lnTo>
                    <a:pt x="568" y="237"/>
                  </a:lnTo>
                  <a:lnTo>
                    <a:pt x="568" y="275"/>
                  </a:lnTo>
                  <a:lnTo>
                    <a:pt x="576" y="275"/>
                  </a:lnTo>
                  <a:lnTo>
                    <a:pt x="574" y="317"/>
                  </a:lnTo>
                  <a:lnTo>
                    <a:pt x="564" y="324"/>
                  </a:lnTo>
                  <a:lnTo>
                    <a:pt x="553" y="1385"/>
                  </a:lnTo>
                  <a:lnTo>
                    <a:pt x="545" y="1402"/>
                  </a:lnTo>
                  <a:lnTo>
                    <a:pt x="526" y="1419"/>
                  </a:lnTo>
                  <a:lnTo>
                    <a:pt x="464" y="1452"/>
                  </a:lnTo>
                  <a:lnTo>
                    <a:pt x="464" y="1482"/>
                  </a:lnTo>
                  <a:lnTo>
                    <a:pt x="464" y="1482"/>
                  </a:lnTo>
                  <a:lnTo>
                    <a:pt x="445" y="1482"/>
                  </a:lnTo>
                  <a:lnTo>
                    <a:pt x="445" y="1482"/>
                  </a:lnTo>
                  <a:lnTo>
                    <a:pt x="155" y="1482"/>
                  </a:lnTo>
                  <a:lnTo>
                    <a:pt x="155" y="1482"/>
                  </a:lnTo>
                  <a:lnTo>
                    <a:pt x="136" y="1482"/>
                  </a:lnTo>
                  <a:lnTo>
                    <a:pt x="136" y="1482"/>
                  </a:lnTo>
                  <a:lnTo>
                    <a:pt x="136" y="1482"/>
                  </a:lnTo>
                  <a:lnTo>
                    <a:pt x="136" y="1482"/>
                  </a:lnTo>
                  <a:lnTo>
                    <a:pt x="136" y="1452"/>
                  </a:lnTo>
                  <a:lnTo>
                    <a:pt x="74" y="1419"/>
                  </a:lnTo>
                  <a:lnTo>
                    <a:pt x="55" y="1402"/>
                  </a:lnTo>
                  <a:lnTo>
                    <a:pt x="47" y="1385"/>
                  </a:lnTo>
                  <a:lnTo>
                    <a:pt x="36" y="324"/>
                  </a:lnTo>
                  <a:lnTo>
                    <a:pt x="26" y="317"/>
                  </a:lnTo>
                  <a:lnTo>
                    <a:pt x="24" y="275"/>
                  </a:lnTo>
                  <a:lnTo>
                    <a:pt x="32" y="275"/>
                  </a:lnTo>
                  <a:lnTo>
                    <a:pt x="32" y="237"/>
                  </a:lnTo>
                  <a:lnTo>
                    <a:pt x="0" y="235"/>
                  </a:lnTo>
                  <a:lnTo>
                    <a:pt x="0" y="120"/>
                  </a:lnTo>
                  <a:lnTo>
                    <a:pt x="41" y="120"/>
                  </a:lnTo>
                  <a:lnTo>
                    <a:pt x="41" y="87"/>
                  </a:lnTo>
                  <a:lnTo>
                    <a:pt x="26" y="87"/>
                  </a:lnTo>
                  <a:lnTo>
                    <a:pt x="24" y="63"/>
                  </a:lnTo>
                  <a:lnTo>
                    <a:pt x="47" y="63"/>
                  </a:lnTo>
                  <a:lnTo>
                    <a:pt x="47" y="32"/>
                  </a:lnTo>
                  <a:lnTo>
                    <a:pt x="41" y="21"/>
                  </a:lnTo>
                  <a:lnTo>
                    <a:pt x="26" y="17"/>
                  </a:lnTo>
                  <a:lnTo>
                    <a:pt x="26" y="15"/>
                  </a:lnTo>
                  <a:lnTo>
                    <a:pt x="26" y="13"/>
                  </a:lnTo>
                  <a:lnTo>
                    <a:pt x="26" y="11"/>
                  </a:lnTo>
                  <a:lnTo>
                    <a:pt x="26" y="7"/>
                  </a:lnTo>
                  <a:lnTo>
                    <a:pt x="26" y="5"/>
                  </a:lnTo>
                  <a:lnTo>
                    <a:pt x="26" y="3"/>
                  </a:lnTo>
                  <a:lnTo>
                    <a:pt x="26" y="1"/>
                  </a:lnTo>
                  <a:lnTo>
                    <a:pt x="26" y="0"/>
                  </a:lnTo>
                </a:path>
              </a:pathLst>
            </a:custGeom>
            <a:gradFill rotWithShape="0">
              <a:gsLst>
                <a:gs pos="0">
                  <a:srgbClr val="CCFFCC"/>
                </a:gs>
                <a:gs pos="100000">
                  <a:srgbClr val="CCECFF"/>
                </a:gs>
              </a:gsLst>
              <a:lin ang="1890000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0758" name="Freeform 486"/>
            <p:cNvSpPr>
              <a:spLocks/>
            </p:cNvSpPr>
            <p:nvPr/>
          </p:nvSpPr>
          <p:spPr bwMode="auto">
            <a:xfrm>
              <a:off x="3326" y="1135"/>
              <a:ext cx="302" cy="78"/>
            </a:xfrm>
            <a:custGeom>
              <a:avLst/>
              <a:gdLst>
                <a:gd name="T0" fmla="*/ 115 w 231"/>
                <a:gd name="T1" fmla="*/ 11 h 69"/>
                <a:gd name="T2" fmla="*/ 38 w 231"/>
                <a:gd name="T3" fmla="*/ 11 h 69"/>
                <a:gd name="T4" fmla="*/ 35 w 231"/>
                <a:gd name="T5" fmla="*/ 14 h 69"/>
                <a:gd name="T6" fmla="*/ 35 w 231"/>
                <a:gd name="T7" fmla="*/ 32 h 69"/>
                <a:gd name="T8" fmla="*/ 30 w 231"/>
                <a:gd name="T9" fmla="*/ 36 h 69"/>
                <a:gd name="T10" fmla="*/ 13 w 231"/>
                <a:gd name="T11" fmla="*/ 36 h 69"/>
                <a:gd name="T12" fmla="*/ 12 w 231"/>
                <a:gd name="T13" fmla="*/ 39 h 69"/>
                <a:gd name="T14" fmla="*/ 12 w 231"/>
                <a:gd name="T15" fmla="*/ 52 h 69"/>
                <a:gd name="T16" fmla="*/ 15 w 231"/>
                <a:gd name="T17" fmla="*/ 55 h 69"/>
                <a:gd name="T18" fmla="*/ 15 w 231"/>
                <a:gd name="T19" fmla="*/ 68 h 69"/>
                <a:gd name="T20" fmla="*/ 2 w 231"/>
                <a:gd name="T21" fmla="*/ 68 h 69"/>
                <a:gd name="T22" fmla="*/ 0 w 231"/>
                <a:gd name="T23" fmla="*/ 65 h 69"/>
                <a:gd name="T24" fmla="*/ 0 w 231"/>
                <a:gd name="T25" fmla="*/ 32 h 69"/>
                <a:gd name="T26" fmla="*/ 4 w 231"/>
                <a:gd name="T27" fmla="*/ 28 h 69"/>
                <a:gd name="T28" fmla="*/ 23 w 231"/>
                <a:gd name="T29" fmla="*/ 28 h 69"/>
                <a:gd name="T30" fmla="*/ 27 w 231"/>
                <a:gd name="T31" fmla="*/ 23 h 69"/>
                <a:gd name="T32" fmla="*/ 27 w 231"/>
                <a:gd name="T33" fmla="*/ 3 h 69"/>
                <a:gd name="T34" fmla="*/ 33 w 231"/>
                <a:gd name="T35" fmla="*/ 0 h 69"/>
                <a:gd name="T36" fmla="*/ 115 w 231"/>
                <a:gd name="T37" fmla="*/ 0 h 69"/>
                <a:gd name="T38" fmla="*/ 197 w 231"/>
                <a:gd name="T39" fmla="*/ 0 h 69"/>
                <a:gd name="T40" fmla="*/ 203 w 231"/>
                <a:gd name="T41" fmla="*/ 3 h 69"/>
                <a:gd name="T42" fmla="*/ 203 w 231"/>
                <a:gd name="T43" fmla="*/ 23 h 69"/>
                <a:gd name="T44" fmla="*/ 207 w 231"/>
                <a:gd name="T45" fmla="*/ 28 h 69"/>
                <a:gd name="T46" fmla="*/ 226 w 231"/>
                <a:gd name="T47" fmla="*/ 28 h 69"/>
                <a:gd name="T48" fmla="*/ 230 w 231"/>
                <a:gd name="T49" fmla="*/ 32 h 69"/>
                <a:gd name="T50" fmla="*/ 230 w 231"/>
                <a:gd name="T51" fmla="*/ 65 h 69"/>
                <a:gd name="T52" fmla="*/ 227 w 231"/>
                <a:gd name="T53" fmla="*/ 68 h 69"/>
                <a:gd name="T54" fmla="*/ 215 w 231"/>
                <a:gd name="T55" fmla="*/ 68 h 69"/>
                <a:gd name="T56" fmla="*/ 215 w 231"/>
                <a:gd name="T57" fmla="*/ 55 h 69"/>
                <a:gd name="T58" fmla="*/ 218 w 231"/>
                <a:gd name="T59" fmla="*/ 52 h 69"/>
                <a:gd name="T60" fmla="*/ 218 w 231"/>
                <a:gd name="T61" fmla="*/ 39 h 69"/>
                <a:gd name="T62" fmla="*/ 217 w 231"/>
                <a:gd name="T63" fmla="*/ 36 h 69"/>
                <a:gd name="T64" fmla="*/ 200 w 231"/>
                <a:gd name="T65" fmla="*/ 36 h 69"/>
                <a:gd name="T66" fmla="*/ 195 w 231"/>
                <a:gd name="T67" fmla="*/ 32 h 69"/>
                <a:gd name="T68" fmla="*/ 195 w 231"/>
                <a:gd name="T69" fmla="*/ 14 h 69"/>
                <a:gd name="T70" fmla="*/ 192 w 231"/>
                <a:gd name="T71" fmla="*/ 11 h 69"/>
                <a:gd name="T72" fmla="*/ 115 w 231"/>
                <a:gd name="T73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1" h="69">
                  <a:moveTo>
                    <a:pt x="115" y="11"/>
                  </a:moveTo>
                  <a:lnTo>
                    <a:pt x="38" y="11"/>
                  </a:lnTo>
                  <a:lnTo>
                    <a:pt x="35" y="14"/>
                  </a:lnTo>
                  <a:lnTo>
                    <a:pt x="35" y="32"/>
                  </a:lnTo>
                  <a:lnTo>
                    <a:pt x="30" y="36"/>
                  </a:lnTo>
                  <a:lnTo>
                    <a:pt x="13" y="36"/>
                  </a:lnTo>
                  <a:lnTo>
                    <a:pt x="12" y="39"/>
                  </a:lnTo>
                  <a:lnTo>
                    <a:pt x="12" y="52"/>
                  </a:lnTo>
                  <a:lnTo>
                    <a:pt x="15" y="55"/>
                  </a:lnTo>
                  <a:lnTo>
                    <a:pt x="15" y="68"/>
                  </a:lnTo>
                  <a:lnTo>
                    <a:pt x="2" y="68"/>
                  </a:lnTo>
                  <a:lnTo>
                    <a:pt x="0" y="65"/>
                  </a:lnTo>
                  <a:lnTo>
                    <a:pt x="0" y="32"/>
                  </a:lnTo>
                  <a:lnTo>
                    <a:pt x="4" y="28"/>
                  </a:lnTo>
                  <a:lnTo>
                    <a:pt x="23" y="28"/>
                  </a:lnTo>
                  <a:lnTo>
                    <a:pt x="27" y="23"/>
                  </a:lnTo>
                  <a:lnTo>
                    <a:pt x="27" y="3"/>
                  </a:lnTo>
                  <a:lnTo>
                    <a:pt x="33" y="0"/>
                  </a:lnTo>
                  <a:lnTo>
                    <a:pt x="115" y="0"/>
                  </a:lnTo>
                  <a:lnTo>
                    <a:pt x="197" y="0"/>
                  </a:lnTo>
                  <a:lnTo>
                    <a:pt x="203" y="3"/>
                  </a:lnTo>
                  <a:lnTo>
                    <a:pt x="203" y="23"/>
                  </a:lnTo>
                  <a:lnTo>
                    <a:pt x="207" y="28"/>
                  </a:lnTo>
                  <a:lnTo>
                    <a:pt x="226" y="28"/>
                  </a:lnTo>
                  <a:lnTo>
                    <a:pt x="230" y="32"/>
                  </a:lnTo>
                  <a:lnTo>
                    <a:pt x="230" y="65"/>
                  </a:lnTo>
                  <a:lnTo>
                    <a:pt x="227" y="68"/>
                  </a:lnTo>
                  <a:lnTo>
                    <a:pt x="215" y="68"/>
                  </a:lnTo>
                  <a:lnTo>
                    <a:pt x="215" y="55"/>
                  </a:lnTo>
                  <a:lnTo>
                    <a:pt x="218" y="52"/>
                  </a:lnTo>
                  <a:lnTo>
                    <a:pt x="218" y="39"/>
                  </a:lnTo>
                  <a:lnTo>
                    <a:pt x="217" y="36"/>
                  </a:lnTo>
                  <a:lnTo>
                    <a:pt x="200" y="36"/>
                  </a:lnTo>
                  <a:lnTo>
                    <a:pt x="195" y="32"/>
                  </a:lnTo>
                  <a:lnTo>
                    <a:pt x="195" y="14"/>
                  </a:lnTo>
                  <a:lnTo>
                    <a:pt x="192" y="11"/>
                  </a:lnTo>
                  <a:lnTo>
                    <a:pt x="115" y="11"/>
                  </a:lnTo>
                </a:path>
              </a:pathLst>
            </a:custGeom>
            <a:gradFill rotWithShape="0">
              <a:gsLst>
                <a:gs pos="0">
                  <a:srgbClr val="CCFFCC">
                    <a:gamma/>
                    <a:tint val="0"/>
                    <a:invGamma/>
                  </a:srgbClr>
                </a:gs>
                <a:gs pos="50000">
                  <a:srgbClr val="CCFFCC"/>
                </a:gs>
                <a:gs pos="100000">
                  <a:srgbClr val="CCFFCC">
                    <a:gamma/>
                    <a:tint val="0"/>
                    <a:invGamma/>
                  </a:srgbClr>
                </a:gs>
              </a:gsLst>
              <a:lin ang="1890000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0759" name="Freeform 487"/>
            <p:cNvSpPr>
              <a:spLocks/>
            </p:cNvSpPr>
            <p:nvPr/>
          </p:nvSpPr>
          <p:spPr bwMode="auto">
            <a:xfrm>
              <a:off x="3376" y="1149"/>
              <a:ext cx="204" cy="27"/>
            </a:xfrm>
            <a:custGeom>
              <a:avLst/>
              <a:gdLst>
                <a:gd name="T0" fmla="*/ 0 w 156"/>
                <a:gd name="T1" fmla="*/ 23 h 24"/>
                <a:gd name="T2" fmla="*/ 0 w 156"/>
                <a:gd name="T3" fmla="*/ 0 h 24"/>
                <a:gd name="T4" fmla="*/ 155 w 156"/>
                <a:gd name="T5" fmla="*/ 0 h 24"/>
                <a:gd name="T6" fmla="*/ 155 w 156"/>
                <a:gd name="T7" fmla="*/ 23 h 24"/>
                <a:gd name="T8" fmla="*/ 0 w 156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24">
                  <a:moveTo>
                    <a:pt x="0" y="23"/>
                  </a:moveTo>
                  <a:lnTo>
                    <a:pt x="0" y="0"/>
                  </a:lnTo>
                  <a:lnTo>
                    <a:pt x="155" y="0"/>
                  </a:lnTo>
                  <a:lnTo>
                    <a:pt x="155" y="23"/>
                  </a:lnTo>
                  <a:lnTo>
                    <a:pt x="0" y="2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xmlns="" val="1844379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0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III-</a:t>
            </a:r>
            <a:r>
              <a:rPr lang="fr-FR" b="1" i="1" dirty="0">
                <a:solidFill>
                  <a:srgbClr val="FF0000"/>
                </a:solidFill>
              </a:rPr>
              <a:t>LES COMPOSANTS DES SYSTEMES </a:t>
            </a:r>
            <a:r>
              <a:rPr lang="fr-FR" b="1" i="1" dirty="0" smtClean="0">
                <a:solidFill>
                  <a:srgbClr val="FF0000"/>
                </a:solidFill>
              </a:rPr>
              <a:t>PNEUMATIQUES</a:t>
            </a:r>
            <a:r>
              <a:rPr lang="fr-FR" b="1" i="1" dirty="0" smtClean="0"/>
              <a:t/>
            </a:r>
            <a:br>
              <a:rPr lang="fr-FR" b="1" i="1" dirty="0" smtClean="0"/>
            </a:br>
            <a:r>
              <a:rPr lang="fr-FR" b="1" i="1" dirty="0" smtClean="0"/>
              <a:t>III-1 </a:t>
            </a:r>
            <a:r>
              <a:rPr lang="fr-FR" dirty="0" smtClean="0"/>
              <a:t>Actionneurs </a:t>
            </a:r>
            <a:r>
              <a:rPr lang="fr-FR" dirty="0"/>
              <a:t>pneumatiques</a:t>
            </a:r>
          </a:p>
        </p:txBody>
      </p:sp>
      <p:sp>
        <p:nvSpPr>
          <p:cNvPr id="326659" name="Text Box 3"/>
          <p:cNvSpPr txBox="1">
            <a:spLocks noChangeArrowheads="1"/>
          </p:cNvSpPr>
          <p:nvPr/>
        </p:nvSpPr>
        <p:spPr bwMode="auto">
          <a:xfrm>
            <a:off x="550863" y="2062163"/>
            <a:ext cx="7724775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Tx/>
              <a:buSzTx/>
              <a:buFontTx/>
              <a:buNone/>
            </a:pPr>
            <a:r>
              <a:rPr lang="fr-FR" sz="2000" dirty="0">
                <a:solidFill>
                  <a:schemeClr val="tx1"/>
                </a:solidFill>
              </a:rPr>
              <a:t>Les actionneurs pneumatiques convertissent l’énergie de puissance pneumatique en énergie mécanique de translation, de rotation, d’aspiration.</a:t>
            </a:r>
          </a:p>
          <a:p>
            <a:pPr algn="l">
              <a:spcBef>
                <a:spcPct val="20000"/>
              </a:spcBef>
              <a:buClrTx/>
              <a:buSzTx/>
              <a:buFontTx/>
              <a:buNone/>
            </a:pPr>
            <a:r>
              <a:rPr lang="fr-FR" sz="2000" dirty="0">
                <a:solidFill>
                  <a:schemeClr val="tx1"/>
                </a:solidFill>
              </a:rPr>
              <a:t>Leurs principales caractéristiques sont :</a:t>
            </a:r>
          </a:p>
          <a:p>
            <a:pPr lvl="1" algn="l">
              <a:buFont typeface="Wingdings" pitchFamily="2" charset="2"/>
              <a:buChar char="l"/>
            </a:pPr>
            <a:r>
              <a:rPr lang="fr-FR" sz="2000" dirty="0">
                <a:solidFill>
                  <a:schemeClr val="tx1"/>
                </a:solidFill>
              </a:rPr>
              <a:t>La course</a:t>
            </a:r>
            <a:endParaRPr lang="en-GB" sz="2000" dirty="0">
              <a:solidFill>
                <a:schemeClr val="tx1"/>
              </a:solidFill>
            </a:endParaRPr>
          </a:p>
          <a:p>
            <a:pPr lvl="1" algn="l">
              <a:buFont typeface="Wingdings" pitchFamily="2" charset="2"/>
              <a:buChar char="l"/>
            </a:pPr>
            <a:r>
              <a:rPr lang="en-GB" sz="2000" dirty="0">
                <a:solidFill>
                  <a:schemeClr val="tx1"/>
                </a:solidFill>
              </a:rPr>
              <a:t>La force</a:t>
            </a:r>
          </a:p>
          <a:p>
            <a:pPr lvl="1" algn="l">
              <a:buFont typeface="Wingdings" pitchFamily="2" charset="2"/>
              <a:buChar char="l"/>
            </a:pPr>
            <a:r>
              <a:rPr lang="en-GB" sz="2000" dirty="0">
                <a:solidFill>
                  <a:schemeClr val="tx1"/>
                </a:solidFill>
              </a:rPr>
              <a:t>La </a:t>
            </a:r>
            <a:r>
              <a:rPr lang="en-GB" sz="2000" dirty="0" err="1">
                <a:solidFill>
                  <a:schemeClr val="tx1"/>
                </a:solidFill>
              </a:rPr>
              <a:t>vitesse</a:t>
            </a:r>
            <a:endParaRPr lang="en-GB" sz="2000" dirty="0">
              <a:solidFill>
                <a:schemeClr val="tx1"/>
              </a:solidFill>
            </a:endParaRPr>
          </a:p>
          <a:p>
            <a:pPr algn="l"/>
            <a:r>
              <a:rPr lang="en-GB" sz="2000" dirty="0">
                <a:solidFill>
                  <a:schemeClr val="tx1"/>
                </a:solidFill>
              </a:rPr>
              <a:t>On y </a:t>
            </a:r>
            <a:r>
              <a:rPr lang="en-GB" sz="2000" dirty="0" err="1">
                <a:solidFill>
                  <a:schemeClr val="tx1"/>
                </a:solidFill>
              </a:rPr>
              <a:t>retrouve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principalement</a:t>
            </a:r>
            <a:r>
              <a:rPr lang="en-GB" sz="2000" dirty="0">
                <a:solidFill>
                  <a:schemeClr val="tx1"/>
                </a:solidFill>
              </a:rPr>
              <a:t> :</a:t>
            </a:r>
          </a:p>
          <a:p>
            <a:pPr lvl="1" algn="l">
              <a:buFont typeface="Wingdings" pitchFamily="2" charset="2"/>
              <a:buChar char="l"/>
            </a:pPr>
            <a:r>
              <a:rPr lang="en-GB" sz="2000" dirty="0">
                <a:solidFill>
                  <a:schemeClr val="tx1"/>
                </a:solidFill>
              </a:rPr>
              <a:t>Les </a:t>
            </a:r>
            <a:r>
              <a:rPr lang="en-GB" sz="2000" dirty="0" err="1">
                <a:solidFill>
                  <a:schemeClr val="tx1"/>
                </a:solidFill>
              </a:rPr>
              <a:t>vérins</a:t>
            </a:r>
            <a:endParaRPr lang="en-GB" sz="2000" dirty="0">
              <a:solidFill>
                <a:schemeClr val="tx1"/>
              </a:solidFill>
            </a:endParaRPr>
          </a:p>
          <a:p>
            <a:pPr lvl="1" algn="l">
              <a:buFont typeface="Wingdings" pitchFamily="2" charset="2"/>
              <a:buChar char="l"/>
            </a:pPr>
            <a:r>
              <a:rPr lang="en-GB" sz="2000" dirty="0">
                <a:solidFill>
                  <a:schemeClr val="tx1"/>
                </a:solidFill>
              </a:rPr>
              <a:t>Les </a:t>
            </a:r>
            <a:r>
              <a:rPr lang="en-GB" sz="2000" dirty="0" err="1" smtClean="0">
                <a:solidFill>
                  <a:schemeClr val="tx1"/>
                </a:solidFill>
              </a:rPr>
              <a:t>moteurs</a:t>
            </a:r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5842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99" name="Rectangle 99"/>
          <p:cNvSpPr>
            <a:spLocks noChangeArrowheads="1"/>
          </p:cNvSpPr>
          <p:nvPr/>
        </p:nvSpPr>
        <p:spPr bwMode="auto">
          <a:xfrm>
            <a:off x="7086600" y="1760538"/>
            <a:ext cx="1706563" cy="9604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en-GB">
                <a:solidFill>
                  <a:schemeClr val="tx1"/>
                </a:solidFill>
              </a:rPr>
              <a:t>Symbole</a:t>
            </a:r>
          </a:p>
        </p:txBody>
      </p:sp>
      <p:sp>
        <p:nvSpPr>
          <p:cNvPr id="307298" name="Rectangle 98"/>
          <p:cNvSpPr>
            <a:spLocks noChangeArrowheads="1"/>
          </p:cNvSpPr>
          <p:nvPr/>
        </p:nvSpPr>
        <p:spPr bwMode="auto">
          <a:xfrm>
            <a:off x="7070725" y="2917825"/>
            <a:ext cx="1706563" cy="960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en-GB">
                <a:solidFill>
                  <a:schemeClr val="tx1"/>
                </a:solidFill>
              </a:rPr>
              <a:t>Symbole</a:t>
            </a:r>
          </a:p>
        </p:txBody>
      </p:sp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III-1-1  Vérin </a:t>
            </a:r>
            <a:r>
              <a:rPr lang="fr-FR" dirty="0"/>
              <a:t>Simple Effet</a:t>
            </a:r>
            <a:br>
              <a:rPr lang="fr-FR" dirty="0"/>
            </a:br>
            <a:r>
              <a:rPr lang="fr-FR" dirty="0"/>
              <a:t>VSE</a:t>
            </a:r>
          </a:p>
        </p:txBody>
      </p:sp>
      <p:sp>
        <p:nvSpPr>
          <p:cNvPr id="307205" name="Text Box 5"/>
          <p:cNvSpPr txBox="1">
            <a:spLocks noChangeArrowheads="1"/>
          </p:cNvSpPr>
          <p:nvPr/>
        </p:nvSpPr>
        <p:spPr bwMode="auto">
          <a:xfrm>
            <a:off x="298450" y="1801813"/>
            <a:ext cx="20177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buClrTx/>
              <a:buSzTx/>
              <a:buFontTx/>
              <a:buNone/>
            </a:pPr>
            <a:r>
              <a:rPr lang="fr-FR" sz="2000" u="sng">
                <a:solidFill>
                  <a:schemeClr val="tx1"/>
                </a:solidFill>
              </a:rPr>
              <a:t>Position repos </a:t>
            </a:r>
          </a:p>
          <a:p>
            <a:pPr algn="l">
              <a:spcBef>
                <a:spcPct val="20000"/>
              </a:spcBef>
              <a:buClrTx/>
              <a:buSzTx/>
              <a:buFontTx/>
              <a:buNone/>
            </a:pPr>
            <a:r>
              <a:rPr lang="fr-FR" sz="2000" u="sng">
                <a:solidFill>
                  <a:schemeClr val="tx1"/>
                </a:solidFill>
              </a:rPr>
              <a:t>tige rentrée</a:t>
            </a:r>
          </a:p>
        </p:txBody>
      </p:sp>
      <p:sp>
        <p:nvSpPr>
          <p:cNvPr id="307206" name="Text Box 6"/>
          <p:cNvSpPr txBox="1">
            <a:spLocks noChangeArrowheads="1"/>
          </p:cNvSpPr>
          <p:nvPr/>
        </p:nvSpPr>
        <p:spPr bwMode="auto">
          <a:xfrm>
            <a:off x="231775" y="2898775"/>
            <a:ext cx="21542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Tx/>
              <a:buSzTx/>
              <a:buFontTx/>
              <a:buNone/>
            </a:pPr>
            <a:r>
              <a:rPr lang="fr-FR" sz="2000" u="sng">
                <a:solidFill>
                  <a:schemeClr val="tx1"/>
                </a:solidFill>
              </a:rPr>
              <a:t>Position repos tige sortie</a:t>
            </a:r>
          </a:p>
        </p:txBody>
      </p:sp>
      <p:grpSp>
        <p:nvGrpSpPr>
          <p:cNvPr id="307275" name="Group 75"/>
          <p:cNvGrpSpPr>
            <a:grpSpLocks/>
          </p:cNvGrpSpPr>
          <p:nvPr/>
        </p:nvGrpSpPr>
        <p:grpSpPr bwMode="auto">
          <a:xfrm>
            <a:off x="7359650" y="3235325"/>
            <a:ext cx="1389063" cy="503238"/>
            <a:chOff x="4616" y="2258"/>
            <a:chExt cx="875" cy="317"/>
          </a:xfrm>
        </p:grpSpPr>
        <p:sp>
          <p:nvSpPr>
            <p:cNvPr id="307276" name="Line 76"/>
            <p:cNvSpPr>
              <a:spLocks noChangeShapeType="1"/>
            </p:cNvSpPr>
            <p:nvPr/>
          </p:nvSpPr>
          <p:spPr bwMode="auto">
            <a:xfrm>
              <a:off x="5037" y="2354"/>
              <a:ext cx="45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277" name="Line 77"/>
            <p:cNvSpPr>
              <a:spLocks noChangeShapeType="1"/>
            </p:cNvSpPr>
            <p:nvPr/>
          </p:nvSpPr>
          <p:spPr bwMode="auto">
            <a:xfrm>
              <a:off x="5037" y="2400"/>
              <a:ext cx="45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278" name="Line 78"/>
            <p:cNvSpPr>
              <a:spLocks noChangeShapeType="1"/>
            </p:cNvSpPr>
            <p:nvPr/>
          </p:nvSpPr>
          <p:spPr bwMode="auto">
            <a:xfrm>
              <a:off x="5033" y="2258"/>
              <a:ext cx="0" cy="2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279" name="Line 79"/>
            <p:cNvSpPr>
              <a:spLocks noChangeShapeType="1"/>
            </p:cNvSpPr>
            <p:nvPr/>
          </p:nvSpPr>
          <p:spPr bwMode="auto">
            <a:xfrm>
              <a:off x="4970" y="2258"/>
              <a:ext cx="0" cy="2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280" name="Freeform 80"/>
            <p:cNvSpPr>
              <a:spLocks/>
            </p:cNvSpPr>
            <p:nvPr/>
          </p:nvSpPr>
          <p:spPr bwMode="auto">
            <a:xfrm>
              <a:off x="4616" y="2258"/>
              <a:ext cx="493" cy="243"/>
            </a:xfrm>
            <a:custGeom>
              <a:avLst/>
              <a:gdLst>
                <a:gd name="T0" fmla="*/ 492 w 493"/>
                <a:gd name="T1" fmla="*/ 96 h 243"/>
                <a:gd name="T2" fmla="*/ 492 w 493"/>
                <a:gd name="T3" fmla="*/ 0 h 243"/>
                <a:gd name="T4" fmla="*/ 0 w 493"/>
                <a:gd name="T5" fmla="*/ 0 h 243"/>
                <a:gd name="T6" fmla="*/ 0 w 493"/>
                <a:gd name="T7" fmla="*/ 242 h 243"/>
                <a:gd name="T8" fmla="*/ 492 w 493"/>
                <a:gd name="T9" fmla="*/ 242 h 243"/>
                <a:gd name="T10" fmla="*/ 492 w 493"/>
                <a:gd name="T11" fmla="*/ 14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3" h="243">
                  <a:moveTo>
                    <a:pt x="492" y="96"/>
                  </a:moveTo>
                  <a:lnTo>
                    <a:pt x="492" y="0"/>
                  </a:lnTo>
                  <a:lnTo>
                    <a:pt x="0" y="0"/>
                  </a:lnTo>
                  <a:lnTo>
                    <a:pt x="0" y="242"/>
                  </a:lnTo>
                  <a:lnTo>
                    <a:pt x="492" y="242"/>
                  </a:lnTo>
                  <a:lnTo>
                    <a:pt x="492" y="14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307281" name="Group 81"/>
            <p:cNvGrpSpPr>
              <a:grpSpLocks/>
            </p:cNvGrpSpPr>
            <p:nvPr/>
          </p:nvGrpSpPr>
          <p:grpSpPr bwMode="auto">
            <a:xfrm>
              <a:off x="5054" y="2440"/>
              <a:ext cx="52" cy="135"/>
              <a:chOff x="5054" y="2440"/>
              <a:chExt cx="52" cy="135"/>
            </a:xfrm>
          </p:grpSpPr>
          <p:sp>
            <p:nvSpPr>
              <p:cNvPr id="307282" name="Line 82"/>
              <p:cNvSpPr>
                <a:spLocks noChangeShapeType="1"/>
              </p:cNvSpPr>
              <p:nvPr/>
            </p:nvSpPr>
            <p:spPr bwMode="auto">
              <a:xfrm>
                <a:off x="5080" y="2496"/>
                <a:ext cx="0" cy="7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7283" name="AutoShape 83"/>
              <p:cNvSpPr>
                <a:spLocks noChangeArrowheads="1"/>
              </p:cNvSpPr>
              <p:nvPr/>
            </p:nvSpPr>
            <p:spPr bwMode="auto">
              <a:xfrm>
                <a:off x="5054" y="2440"/>
                <a:ext cx="52" cy="52"/>
              </a:xfrm>
              <a:prstGeom prst="triangle">
                <a:avLst>
                  <a:gd name="adj" fmla="val 49995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307284" name="AutoShape 84"/>
            <p:cNvSpPr>
              <a:spLocks noChangeArrowheads="1"/>
            </p:cNvSpPr>
            <p:nvPr/>
          </p:nvSpPr>
          <p:spPr bwMode="auto">
            <a:xfrm rot="10800000" flipH="1">
              <a:off x="4622" y="2501"/>
              <a:ext cx="52" cy="52"/>
            </a:xfrm>
            <a:prstGeom prst="triangle">
              <a:avLst>
                <a:gd name="adj" fmla="val 49995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285" name="Freeform 85"/>
            <p:cNvSpPr>
              <a:spLocks/>
            </p:cNvSpPr>
            <p:nvPr/>
          </p:nvSpPr>
          <p:spPr bwMode="auto">
            <a:xfrm>
              <a:off x="4620" y="2278"/>
              <a:ext cx="346" cy="204"/>
            </a:xfrm>
            <a:custGeom>
              <a:avLst/>
              <a:gdLst>
                <a:gd name="T0" fmla="*/ 345 w 346"/>
                <a:gd name="T1" fmla="*/ 102 h 204"/>
                <a:gd name="T2" fmla="*/ 325 w 346"/>
                <a:gd name="T3" fmla="*/ 203 h 204"/>
                <a:gd name="T4" fmla="*/ 264 w 346"/>
                <a:gd name="T5" fmla="*/ 0 h 204"/>
                <a:gd name="T6" fmla="*/ 203 w 346"/>
                <a:gd name="T7" fmla="*/ 203 h 204"/>
                <a:gd name="T8" fmla="*/ 142 w 346"/>
                <a:gd name="T9" fmla="*/ 0 h 204"/>
                <a:gd name="T10" fmla="*/ 81 w 346"/>
                <a:gd name="T11" fmla="*/ 203 h 204"/>
                <a:gd name="T12" fmla="*/ 20 w 346"/>
                <a:gd name="T13" fmla="*/ 0 h 204"/>
                <a:gd name="T14" fmla="*/ 0 w 346"/>
                <a:gd name="T15" fmla="*/ 10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6" h="204">
                  <a:moveTo>
                    <a:pt x="345" y="102"/>
                  </a:moveTo>
                  <a:lnTo>
                    <a:pt x="325" y="203"/>
                  </a:lnTo>
                  <a:lnTo>
                    <a:pt x="264" y="0"/>
                  </a:lnTo>
                  <a:lnTo>
                    <a:pt x="203" y="203"/>
                  </a:lnTo>
                  <a:lnTo>
                    <a:pt x="142" y="0"/>
                  </a:lnTo>
                  <a:lnTo>
                    <a:pt x="81" y="203"/>
                  </a:lnTo>
                  <a:lnTo>
                    <a:pt x="20" y="0"/>
                  </a:lnTo>
                  <a:lnTo>
                    <a:pt x="0" y="10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07286" name="Group 86"/>
          <p:cNvGrpSpPr>
            <a:grpSpLocks/>
          </p:cNvGrpSpPr>
          <p:nvPr/>
        </p:nvGrpSpPr>
        <p:grpSpPr bwMode="auto">
          <a:xfrm>
            <a:off x="7499350" y="2090738"/>
            <a:ext cx="947738" cy="509587"/>
            <a:chOff x="4620" y="1792"/>
            <a:chExt cx="597" cy="321"/>
          </a:xfrm>
        </p:grpSpPr>
        <p:sp>
          <p:nvSpPr>
            <p:cNvPr id="307287" name="Line 87"/>
            <p:cNvSpPr>
              <a:spLocks noChangeShapeType="1"/>
            </p:cNvSpPr>
            <p:nvPr/>
          </p:nvSpPr>
          <p:spPr bwMode="auto">
            <a:xfrm>
              <a:off x="4763" y="1890"/>
              <a:ext cx="45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288" name="Line 88"/>
            <p:cNvSpPr>
              <a:spLocks noChangeShapeType="1"/>
            </p:cNvSpPr>
            <p:nvPr/>
          </p:nvSpPr>
          <p:spPr bwMode="auto">
            <a:xfrm>
              <a:off x="4763" y="1937"/>
              <a:ext cx="45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289" name="Line 89"/>
            <p:cNvSpPr>
              <a:spLocks noChangeShapeType="1"/>
            </p:cNvSpPr>
            <p:nvPr/>
          </p:nvSpPr>
          <p:spPr bwMode="auto">
            <a:xfrm>
              <a:off x="4759" y="1795"/>
              <a:ext cx="0" cy="24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290" name="Line 90"/>
            <p:cNvSpPr>
              <a:spLocks noChangeShapeType="1"/>
            </p:cNvSpPr>
            <p:nvPr/>
          </p:nvSpPr>
          <p:spPr bwMode="auto">
            <a:xfrm>
              <a:off x="4696" y="1795"/>
              <a:ext cx="0" cy="24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291" name="Freeform 91"/>
            <p:cNvSpPr>
              <a:spLocks/>
            </p:cNvSpPr>
            <p:nvPr/>
          </p:nvSpPr>
          <p:spPr bwMode="auto">
            <a:xfrm>
              <a:off x="4620" y="1792"/>
              <a:ext cx="493" cy="242"/>
            </a:xfrm>
            <a:custGeom>
              <a:avLst/>
              <a:gdLst>
                <a:gd name="T0" fmla="*/ 492 w 493"/>
                <a:gd name="T1" fmla="*/ 96 h 242"/>
                <a:gd name="T2" fmla="*/ 492 w 493"/>
                <a:gd name="T3" fmla="*/ 0 h 242"/>
                <a:gd name="T4" fmla="*/ 0 w 493"/>
                <a:gd name="T5" fmla="*/ 0 h 242"/>
                <a:gd name="T6" fmla="*/ 0 w 493"/>
                <a:gd name="T7" fmla="*/ 241 h 242"/>
                <a:gd name="T8" fmla="*/ 492 w 493"/>
                <a:gd name="T9" fmla="*/ 241 h 242"/>
                <a:gd name="T10" fmla="*/ 492 w 493"/>
                <a:gd name="T11" fmla="*/ 147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3" h="242">
                  <a:moveTo>
                    <a:pt x="492" y="96"/>
                  </a:moveTo>
                  <a:lnTo>
                    <a:pt x="492" y="0"/>
                  </a:lnTo>
                  <a:lnTo>
                    <a:pt x="0" y="0"/>
                  </a:lnTo>
                  <a:lnTo>
                    <a:pt x="0" y="241"/>
                  </a:lnTo>
                  <a:lnTo>
                    <a:pt x="492" y="241"/>
                  </a:lnTo>
                  <a:lnTo>
                    <a:pt x="492" y="14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307292" name="Group 92"/>
            <p:cNvGrpSpPr>
              <a:grpSpLocks/>
            </p:cNvGrpSpPr>
            <p:nvPr/>
          </p:nvGrpSpPr>
          <p:grpSpPr bwMode="auto">
            <a:xfrm>
              <a:off x="4628" y="1978"/>
              <a:ext cx="52" cy="135"/>
              <a:chOff x="4628" y="1978"/>
              <a:chExt cx="52" cy="135"/>
            </a:xfrm>
          </p:grpSpPr>
          <p:sp>
            <p:nvSpPr>
              <p:cNvPr id="307293" name="Line 93"/>
              <p:cNvSpPr>
                <a:spLocks noChangeShapeType="1"/>
              </p:cNvSpPr>
              <p:nvPr/>
            </p:nvSpPr>
            <p:spPr bwMode="auto">
              <a:xfrm>
                <a:off x="4654" y="2034"/>
                <a:ext cx="0" cy="7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7294" name="AutoShape 94"/>
              <p:cNvSpPr>
                <a:spLocks noChangeArrowheads="1"/>
              </p:cNvSpPr>
              <p:nvPr/>
            </p:nvSpPr>
            <p:spPr bwMode="auto">
              <a:xfrm>
                <a:off x="4628" y="1978"/>
                <a:ext cx="52" cy="52"/>
              </a:xfrm>
              <a:prstGeom prst="triangle">
                <a:avLst>
                  <a:gd name="adj" fmla="val 49995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307295" name="AutoShape 95"/>
            <p:cNvSpPr>
              <a:spLocks noChangeArrowheads="1"/>
            </p:cNvSpPr>
            <p:nvPr/>
          </p:nvSpPr>
          <p:spPr bwMode="auto">
            <a:xfrm rot="10800000" flipH="1">
              <a:off x="5054" y="2040"/>
              <a:ext cx="52" cy="52"/>
            </a:xfrm>
            <a:prstGeom prst="triangle">
              <a:avLst>
                <a:gd name="adj" fmla="val 49995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296" name="Freeform 96"/>
            <p:cNvSpPr>
              <a:spLocks/>
            </p:cNvSpPr>
            <p:nvPr/>
          </p:nvSpPr>
          <p:spPr bwMode="auto">
            <a:xfrm>
              <a:off x="4763" y="1816"/>
              <a:ext cx="345" cy="204"/>
            </a:xfrm>
            <a:custGeom>
              <a:avLst/>
              <a:gdLst>
                <a:gd name="T0" fmla="*/ 344 w 345"/>
                <a:gd name="T1" fmla="*/ 130 h 204"/>
                <a:gd name="T2" fmla="*/ 325 w 345"/>
                <a:gd name="T3" fmla="*/ 203 h 204"/>
                <a:gd name="T4" fmla="*/ 264 w 345"/>
                <a:gd name="T5" fmla="*/ 0 h 204"/>
                <a:gd name="T6" fmla="*/ 203 w 345"/>
                <a:gd name="T7" fmla="*/ 203 h 204"/>
                <a:gd name="T8" fmla="*/ 142 w 345"/>
                <a:gd name="T9" fmla="*/ 0 h 204"/>
                <a:gd name="T10" fmla="*/ 81 w 345"/>
                <a:gd name="T11" fmla="*/ 203 h 204"/>
                <a:gd name="T12" fmla="*/ 20 w 345"/>
                <a:gd name="T13" fmla="*/ 0 h 204"/>
                <a:gd name="T14" fmla="*/ 0 w 345"/>
                <a:gd name="T15" fmla="*/ 10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5" h="204">
                  <a:moveTo>
                    <a:pt x="344" y="130"/>
                  </a:moveTo>
                  <a:lnTo>
                    <a:pt x="325" y="203"/>
                  </a:lnTo>
                  <a:lnTo>
                    <a:pt x="264" y="0"/>
                  </a:lnTo>
                  <a:lnTo>
                    <a:pt x="203" y="203"/>
                  </a:lnTo>
                  <a:lnTo>
                    <a:pt x="142" y="0"/>
                  </a:lnTo>
                  <a:lnTo>
                    <a:pt x="81" y="203"/>
                  </a:lnTo>
                  <a:lnTo>
                    <a:pt x="20" y="0"/>
                  </a:lnTo>
                  <a:lnTo>
                    <a:pt x="0" y="10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07300" name="Rectangle 100"/>
          <p:cNvSpPr>
            <a:spLocks noChangeArrowheads="1"/>
          </p:cNvSpPr>
          <p:nvPr/>
        </p:nvSpPr>
        <p:spPr bwMode="auto">
          <a:xfrm>
            <a:off x="635000" y="4255078"/>
            <a:ext cx="691832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>
              <a:buFont typeface="Wingdings" pitchFamily="2" charset="2"/>
              <a:buChar char="l"/>
            </a:pPr>
            <a:r>
              <a:rPr lang="en-GB" sz="2000" dirty="0" err="1">
                <a:solidFill>
                  <a:schemeClr val="tx1"/>
                </a:solidFill>
              </a:rPr>
              <a:t>Diamètre</a:t>
            </a:r>
            <a:r>
              <a:rPr lang="en-GB" sz="2000" dirty="0">
                <a:solidFill>
                  <a:schemeClr val="tx1"/>
                </a:solidFill>
              </a:rPr>
              <a:t> piston</a:t>
            </a:r>
          </a:p>
          <a:p>
            <a:pPr algn="l">
              <a:buFont typeface="Wingdings" pitchFamily="2" charset="2"/>
              <a:buChar char="l"/>
            </a:pPr>
            <a:r>
              <a:rPr lang="en-GB" sz="2000" dirty="0" smtClean="0">
                <a:solidFill>
                  <a:schemeClr val="tx1"/>
                </a:solidFill>
              </a:rPr>
              <a:t>Course</a:t>
            </a:r>
          </a:p>
          <a:p>
            <a:pPr algn="l">
              <a:buFont typeface="Wingdings" pitchFamily="2" charset="2"/>
              <a:buChar char="l"/>
            </a:pPr>
            <a:r>
              <a:rPr lang="en-GB" sz="2000" dirty="0" err="1" smtClean="0">
                <a:solidFill>
                  <a:schemeClr val="tx1"/>
                </a:solidFill>
              </a:rPr>
              <a:t>Revient</a:t>
            </a:r>
            <a:r>
              <a:rPr lang="en-GB" sz="2000" dirty="0" smtClean="0">
                <a:solidFill>
                  <a:schemeClr val="tx1"/>
                </a:solidFill>
              </a:rPr>
              <a:t> en position repos en </a:t>
            </a:r>
            <a:r>
              <a:rPr lang="en-GB" sz="2000" dirty="0" err="1" smtClean="0">
                <a:solidFill>
                  <a:schemeClr val="tx1"/>
                </a:solidFill>
              </a:rPr>
              <a:t>cas</a:t>
            </a:r>
            <a:r>
              <a:rPr lang="en-GB" sz="2000" dirty="0" smtClean="0">
                <a:solidFill>
                  <a:schemeClr val="tx1"/>
                </a:solidFill>
              </a:rPr>
              <a:t> de </a:t>
            </a:r>
            <a:r>
              <a:rPr lang="en-GB" sz="2000" dirty="0" err="1" smtClean="0">
                <a:solidFill>
                  <a:schemeClr val="tx1"/>
                </a:solidFill>
              </a:rPr>
              <a:t>coupure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</a:rPr>
              <a:t>pneumatique</a:t>
            </a:r>
            <a:endParaRPr lang="en-GB" sz="2000" dirty="0" smtClean="0">
              <a:solidFill>
                <a:schemeClr val="tx1"/>
              </a:solidFill>
            </a:endParaRPr>
          </a:p>
        </p:txBody>
      </p:sp>
      <p:pic>
        <p:nvPicPr>
          <p:cNvPr id="307301" name="vse1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5525" y="1741488"/>
            <a:ext cx="455612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302" name="vse2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7588" y="2822575"/>
            <a:ext cx="4559300" cy="87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303" name="vse.AVI">
            <a:hlinkClick r:id="" action="ppaction://media"/>
          </p:cNvPr>
          <p:cNvPicPr>
            <a:picLocks noRot="1" noChangeAspect="1" noChangeArrowheads="1"/>
          </p:cNvPicPr>
          <p:nvPr>
            <a:videoFile r:link="rId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10658" y="4215679"/>
            <a:ext cx="120015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1679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3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073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301"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0730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73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073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302"/>
                  </p:tgtEl>
                </p:cond>
              </p:nextCondLst>
            </p:seq>
            <p:video>
              <p:cMediaNode>
                <p:cTn id="13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07302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73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3073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303"/>
                  </p:tgtEl>
                </p:cond>
              </p:nextCondLst>
            </p:seq>
            <p:video>
              <p:cMediaNode>
                <p:cTn id="19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07303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84" name="Rectangle 20"/>
          <p:cNvSpPr>
            <a:spLocks noChangeArrowheads="1"/>
          </p:cNvSpPr>
          <p:nvPr/>
        </p:nvSpPr>
        <p:spPr bwMode="auto">
          <a:xfrm>
            <a:off x="6811963" y="1774825"/>
            <a:ext cx="1706562" cy="960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en-GB">
                <a:solidFill>
                  <a:schemeClr val="tx1"/>
                </a:solidFill>
              </a:rPr>
              <a:t>Symbole</a:t>
            </a:r>
          </a:p>
        </p:txBody>
      </p:sp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III-1-2 Vérin </a:t>
            </a:r>
            <a:r>
              <a:rPr lang="fr-FR" dirty="0"/>
              <a:t>double effet</a:t>
            </a:r>
            <a:br>
              <a:rPr lang="fr-FR" dirty="0"/>
            </a:br>
            <a:r>
              <a:rPr lang="fr-FR" dirty="0"/>
              <a:t>VDE</a:t>
            </a:r>
          </a:p>
        </p:txBody>
      </p:sp>
      <p:pic>
        <p:nvPicPr>
          <p:cNvPr id="318468" name="vdeamort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6288" y="1795463"/>
            <a:ext cx="4379912" cy="85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8469" name="Vdeamortregl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3113" y="2838450"/>
            <a:ext cx="4379912" cy="82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8470" name="Text Box 6"/>
          <p:cNvSpPr txBox="1">
            <a:spLocks noChangeArrowheads="1"/>
          </p:cNvSpPr>
          <p:nvPr/>
        </p:nvSpPr>
        <p:spPr bwMode="auto">
          <a:xfrm>
            <a:off x="665163" y="2085975"/>
            <a:ext cx="1384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buClrTx/>
              <a:buSzTx/>
              <a:buFontTx/>
              <a:buNone/>
            </a:pPr>
            <a:r>
              <a:rPr lang="fr-FR" sz="2000" u="sng">
                <a:solidFill>
                  <a:schemeClr val="tx1"/>
                </a:solidFill>
              </a:rPr>
              <a:t>Classique</a:t>
            </a:r>
          </a:p>
        </p:txBody>
      </p:sp>
      <p:sp>
        <p:nvSpPr>
          <p:cNvPr id="318471" name="Text Box 7"/>
          <p:cNvSpPr txBox="1">
            <a:spLocks noChangeArrowheads="1"/>
          </p:cNvSpPr>
          <p:nvPr/>
        </p:nvSpPr>
        <p:spPr bwMode="auto">
          <a:xfrm>
            <a:off x="690563" y="2968625"/>
            <a:ext cx="11572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buClrTx/>
              <a:buSzTx/>
              <a:buFontTx/>
              <a:buNone/>
            </a:pPr>
            <a:r>
              <a:rPr lang="fr-FR" sz="2000" u="sng">
                <a:solidFill>
                  <a:schemeClr val="tx1"/>
                </a:solidFill>
              </a:rPr>
              <a:t>Amorti </a:t>
            </a:r>
          </a:p>
          <a:p>
            <a:pPr algn="l">
              <a:spcBef>
                <a:spcPct val="20000"/>
              </a:spcBef>
              <a:buClrTx/>
              <a:buSzTx/>
              <a:buFontTx/>
              <a:buNone/>
            </a:pPr>
            <a:r>
              <a:rPr lang="fr-FR" sz="2000" u="sng">
                <a:solidFill>
                  <a:schemeClr val="tx1"/>
                </a:solidFill>
              </a:rPr>
              <a:t>réglable</a:t>
            </a:r>
          </a:p>
        </p:txBody>
      </p:sp>
      <p:grpSp>
        <p:nvGrpSpPr>
          <p:cNvPr id="318472" name="Group 8"/>
          <p:cNvGrpSpPr>
            <a:grpSpLocks/>
          </p:cNvGrpSpPr>
          <p:nvPr/>
        </p:nvGrpSpPr>
        <p:grpSpPr bwMode="auto">
          <a:xfrm>
            <a:off x="7261225" y="2106613"/>
            <a:ext cx="946150" cy="506412"/>
            <a:chOff x="4439" y="1827"/>
            <a:chExt cx="596" cy="319"/>
          </a:xfrm>
        </p:grpSpPr>
        <p:sp>
          <p:nvSpPr>
            <p:cNvPr id="318473" name="Line 9"/>
            <p:cNvSpPr>
              <a:spLocks noChangeShapeType="1"/>
            </p:cNvSpPr>
            <p:nvPr/>
          </p:nvSpPr>
          <p:spPr bwMode="auto">
            <a:xfrm>
              <a:off x="4583" y="1921"/>
              <a:ext cx="45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8474" name="Line 10"/>
            <p:cNvSpPr>
              <a:spLocks noChangeShapeType="1"/>
            </p:cNvSpPr>
            <p:nvPr/>
          </p:nvSpPr>
          <p:spPr bwMode="auto">
            <a:xfrm>
              <a:off x="4583" y="1966"/>
              <a:ext cx="45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8475" name="Line 11"/>
            <p:cNvSpPr>
              <a:spLocks noChangeShapeType="1"/>
            </p:cNvSpPr>
            <p:nvPr/>
          </p:nvSpPr>
          <p:spPr bwMode="auto">
            <a:xfrm>
              <a:off x="4578" y="1827"/>
              <a:ext cx="0" cy="23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8476" name="Line 12"/>
            <p:cNvSpPr>
              <a:spLocks noChangeShapeType="1"/>
            </p:cNvSpPr>
            <p:nvPr/>
          </p:nvSpPr>
          <p:spPr bwMode="auto">
            <a:xfrm>
              <a:off x="4515" y="1827"/>
              <a:ext cx="0" cy="23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8477" name="Freeform 13"/>
            <p:cNvSpPr>
              <a:spLocks/>
            </p:cNvSpPr>
            <p:nvPr/>
          </p:nvSpPr>
          <p:spPr bwMode="auto">
            <a:xfrm>
              <a:off x="4439" y="1827"/>
              <a:ext cx="492" cy="240"/>
            </a:xfrm>
            <a:custGeom>
              <a:avLst/>
              <a:gdLst>
                <a:gd name="T0" fmla="*/ 491 w 492"/>
                <a:gd name="T1" fmla="*/ 94 h 240"/>
                <a:gd name="T2" fmla="*/ 491 w 492"/>
                <a:gd name="T3" fmla="*/ 0 h 240"/>
                <a:gd name="T4" fmla="*/ 0 w 492"/>
                <a:gd name="T5" fmla="*/ 0 h 240"/>
                <a:gd name="T6" fmla="*/ 0 w 492"/>
                <a:gd name="T7" fmla="*/ 239 h 240"/>
                <a:gd name="T8" fmla="*/ 491 w 492"/>
                <a:gd name="T9" fmla="*/ 239 h 240"/>
                <a:gd name="T10" fmla="*/ 491 w 492"/>
                <a:gd name="T11" fmla="*/ 1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2" h="240">
                  <a:moveTo>
                    <a:pt x="491" y="94"/>
                  </a:moveTo>
                  <a:lnTo>
                    <a:pt x="491" y="0"/>
                  </a:lnTo>
                  <a:lnTo>
                    <a:pt x="0" y="0"/>
                  </a:lnTo>
                  <a:lnTo>
                    <a:pt x="0" y="239"/>
                  </a:lnTo>
                  <a:lnTo>
                    <a:pt x="491" y="239"/>
                  </a:lnTo>
                  <a:lnTo>
                    <a:pt x="491" y="14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318478" name="Group 14"/>
            <p:cNvGrpSpPr>
              <a:grpSpLocks/>
            </p:cNvGrpSpPr>
            <p:nvPr/>
          </p:nvGrpSpPr>
          <p:grpSpPr bwMode="auto">
            <a:xfrm>
              <a:off x="4875" y="2011"/>
              <a:ext cx="52" cy="135"/>
              <a:chOff x="4875" y="2011"/>
              <a:chExt cx="52" cy="135"/>
            </a:xfrm>
          </p:grpSpPr>
          <p:sp>
            <p:nvSpPr>
              <p:cNvPr id="318479" name="Line 15"/>
              <p:cNvSpPr>
                <a:spLocks noChangeShapeType="1"/>
              </p:cNvSpPr>
              <p:nvPr/>
            </p:nvSpPr>
            <p:spPr bwMode="auto">
              <a:xfrm>
                <a:off x="4901" y="2067"/>
                <a:ext cx="0" cy="7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18480" name="AutoShape 16"/>
              <p:cNvSpPr>
                <a:spLocks noChangeArrowheads="1"/>
              </p:cNvSpPr>
              <p:nvPr/>
            </p:nvSpPr>
            <p:spPr bwMode="auto">
              <a:xfrm>
                <a:off x="4875" y="2011"/>
                <a:ext cx="52" cy="52"/>
              </a:xfrm>
              <a:prstGeom prst="triangle">
                <a:avLst>
                  <a:gd name="adj" fmla="val 49995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318481" name="Group 17"/>
            <p:cNvGrpSpPr>
              <a:grpSpLocks/>
            </p:cNvGrpSpPr>
            <p:nvPr/>
          </p:nvGrpSpPr>
          <p:grpSpPr bwMode="auto">
            <a:xfrm>
              <a:off x="4447" y="2011"/>
              <a:ext cx="52" cy="135"/>
              <a:chOff x="4447" y="2011"/>
              <a:chExt cx="52" cy="135"/>
            </a:xfrm>
          </p:grpSpPr>
          <p:sp>
            <p:nvSpPr>
              <p:cNvPr id="318482" name="Line 18"/>
              <p:cNvSpPr>
                <a:spLocks noChangeShapeType="1"/>
              </p:cNvSpPr>
              <p:nvPr/>
            </p:nvSpPr>
            <p:spPr bwMode="auto">
              <a:xfrm>
                <a:off x="4473" y="2067"/>
                <a:ext cx="0" cy="7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18483" name="AutoShape 19"/>
              <p:cNvSpPr>
                <a:spLocks noChangeArrowheads="1"/>
              </p:cNvSpPr>
              <p:nvPr/>
            </p:nvSpPr>
            <p:spPr bwMode="auto">
              <a:xfrm>
                <a:off x="4447" y="2011"/>
                <a:ext cx="52" cy="52"/>
              </a:xfrm>
              <a:prstGeom prst="triangle">
                <a:avLst>
                  <a:gd name="adj" fmla="val 49995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sp>
        <p:nvSpPr>
          <p:cNvPr id="318485" name="Rectangle 21"/>
          <p:cNvSpPr>
            <a:spLocks noChangeArrowheads="1"/>
          </p:cNvSpPr>
          <p:nvPr/>
        </p:nvSpPr>
        <p:spPr bwMode="auto">
          <a:xfrm>
            <a:off x="6837363" y="2879725"/>
            <a:ext cx="1706562" cy="960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en-GB">
                <a:solidFill>
                  <a:schemeClr val="tx1"/>
                </a:solidFill>
              </a:rPr>
              <a:t>Symbole</a:t>
            </a:r>
          </a:p>
        </p:txBody>
      </p:sp>
      <p:grpSp>
        <p:nvGrpSpPr>
          <p:cNvPr id="318486" name="Group 22"/>
          <p:cNvGrpSpPr>
            <a:grpSpLocks/>
          </p:cNvGrpSpPr>
          <p:nvPr/>
        </p:nvGrpSpPr>
        <p:grpSpPr bwMode="auto">
          <a:xfrm>
            <a:off x="7078663" y="3211513"/>
            <a:ext cx="1339850" cy="515937"/>
            <a:chOff x="4079" y="1563"/>
            <a:chExt cx="844" cy="325"/>
          </a:xfrm>
        </p:grpSpPr>
        <p:sp>
          <p:nvSpPr>
            <p:cNvPr id="318487" name="Line 23"/>
            <p:cNvSpPr>
              <a:spLocks noChangeShapeType="1"/>
            </p:cNvSpPr>
            <p:nvPr/>
          </p:nvSpPr>
          <p:spPr bwMode="auto">
            <a:xfrm>
              <a:off x="4322" y="1665"/>
              <a:ext cx="60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8488" name="Line 24"/>
            <p:cNvSpPr>
              <a:spLocks noChangeShapeType="1"/>
            </p:cNvSpPr>
            <p:nvPr/>
          </p:nvSpPr>
          <p:spPr bwMode="auto">
            <a:xfrm>
              <a:off x="4319" y="1711"/>
              <a:ext cx="60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8489" name="Line 25"/>
            <p:cNvSpPr>
              <a:spLocks noChangeShapeType="1"/>
            </p:cNvSpPr>
            <p:nvPr/>
          </p:nvSpPr>
          <p:spPr bwMode="auto">
            <a:xfrm>
              <a:off x="4113" y="1809"/>
              <a:ext cx="0" cy="7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8490" name="AutoShape 26"/>
            <p:cNvSpPr>
              <a:spLocks noChangeArrowheads="1"/>
            </p:cNvSpPr>
            <p:nvPr/>
          </p:nvSpPr>
          <p:spPr bwMode="auto">
            <a:xfrm>
              <a:off x="4087" y="1753"/>
              <a:ext cx="52" cy="52"/>
            </a:xfrm>
            <a:prstGeom prst="triangle">
              <a:avLst>
                <a:gd name="adj" fmla="val 49995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8491" name="Freeform 27"/>
            <p:cNvSpPr>
              <a:spLocks/>
            </p:cNvSpPr>
            <p:nvPr/>
          </p:nvSpPr>
          <p:spPr bwMode="auto">
            <a:xfrm>
              <a:off x="4253" y="1628"/>
              <a:ext cx="63" cy="120"/>
            </a:xfrm>
            <a:custGeom>
              <a:avLst/>
              <a:gdLst>
                <a:gd name="T0" fmla="*/ 0 w 63"/>
                <a:gd name="T1" fmla="*/ 0 h 120"/>
                <a:gd name="T2" fmla="*/ 62 w 63"/>
                <a:gd name="T3" fmla="*/ 0 h 120"/>
                <a:gd name="T4" fmla="*/ 62 w 63"/>
                <a:gd name="T5" fmla="*/ 119 h 120"/>
                <a:gd name="T6" fmla="*/ 0 w 63"/>
                <a:gd name="T7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120">
                  <a:moveTo>
                    <a:pt x="0" y="0"/>
                  </a:moveTo>
                  <a:lnTo>
                    <a:pt x="62" y="0"/>
                  </a:lnTo>
                  <a:lnTo>
                    <a:pt x="62" y="119"/>
                  </a:lnTo>
                  <a:lnTo>
                    <a:pt x="0" y="11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8492" name="Line 28"/>
            <p:cNvSpPr>
              <a:spLocks noChangeShapeType="1"/>
            </p:cNvSpPr>
            <p:nvPr/>
          </p:nvSpPr>
          <p:spPr bwMode="auto">
            <a:xfrm>
              <a:off x="4189" y="1567"/>
              <a:ext cx="0" cy="2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8493" name="Freeform 29"/>
            <p:cNvSpPr>
              <a:spLocks/>
            </p:cNvSpPr>
            <p:nvPr/>
          </p:nvSpPr>
          <p:spPr bwMode="auto">
            <a:xfrm>
              <a:off x="4127" y="1628"/>
              <a:ext cx="63" cy="120"/>
            </a:xfrm>
            <a:custGeom>
              <a:avLst/>
              <a:gdLst>
                <a:gd name="T0" fmla="*/ 62 w 63"/>
                <a:gd name="T1" fmla="*/ 0 h 120"/>
                <a:gd name="T2" fmla="*/ 0 w 63"/>
                <a:gd name="T3" fmla="*/ 0 h 120"/>
                <a:gd name="T4" fmla="*/ 0 w 63"/>
                <a:gd name="T5" fmla="*/ 119 h 120"/>
                <a:gd name="T6" fmla="*/ 62 w 63"/>
                <a:gd name="T7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120">
                  <a:moveTo>
                    <a:pt x="62" y="0"/>
                  </a:moveTo>
                  <a:lnTo>
                    <a:pt x="0" y="0"/>
                  </a:lnTo>
                  <a:lnTo>
                    <a:pt x="0" y="119"/>
                  </a:lnTo>
                  <a:lnTo>
                    <a:pt x="62" y="11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8494" name="Line 30"/>
            <p:cNvSpPr>
              <a:spLocks noChangeShapeType="1"/>
            </p:cNvSpPr>
            <p:nvPr/>
          </p:nvSpPr>
          <p:spPr bwMode="auto">
            <a:xfrm>
              <a:off x="4252" y="1567"/>
              <a:ext cx="0" cy="2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8495" name="Line 31"/>
            <p:cNvSpPr>
              <a:spLocks noChangeShapeType="1"/>
            </p:cNvSpPr>
            <p:nvPr/>
          </p:nvSpPr>
          <p:spPr bwMode="auto">
            <a:xfrm>
              <a:off x="4771" y="1809"/>
              <a:ext cx="0" cy="7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8496" name="AutoShape 32"/>
            <p:cNvSpPr>
              <a:spLocks noChangeArrowheads="1"/>
            </p:cNvSpPr>
            <p:nvPr/>
          </p:nvSpPr>
          <p:spPr bwMode="auto">
            <a:xfrm>
              <a:off x="4737" y="1753"/>
              <a:ext cx="52" cy="52"/>
            </a:xfrm>
            <a:prstGeom prst="triangle">
              <a:avLst>
                <a:gd name="adj" fmla="val 49995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8497" name="Freeform 33"/>
            <p:cNvSpPr>
              <a:spLocks/>
            </p:cNvSpPr>
            <p:nvPr/>
          </p:nvSpPr>
          <p:spPr bwMode="auto">
            <a:xfrm>
              <a:off x="4079" y="1563"/>
              <a:ext cx="725" cy="245"/>
            </a:xfrm>
            <a:custGeom>
              <a:avLst/>
              <a:gdLst>
                <a:gd name="T0" fmla="*/ 724 w 725"/>
                <a:gd name="T1" fmla="*/ 96 h 245"/>
                <a:gd name="T2" fmla="*/ 724 w 725"/>
                <a:gd name="T3" fmla="*/ 0 h 245"/>
                <a:gd name="T4" fmla="*/ 0 w 725"/>
                <a:gd name="T5" fmla="*/ 0 h 245"/>
                <a:gd name="T6" fmla="*/ 0 w 725"/>
                <a:gd name="T7" fmla="*/ 244 h 245"/>
                <a:gd name="T8" fmla="*/ 724 w 725"/>
                <a:gd name="T9" fmla="*/ 244 h 245"/>
                <a:gd name="T10" fmla="*/ 724 w 725"/>
                <a:gd name="T11" fmla="*/ 148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5" h="245">
                  <a:moveTo>
                    <a:pt x="724" y="96"/>
                  </a:moveTo>
                  <a:lnTo>
                    <a:pt x="724" y="0"/>
                  </a:lnTo>
                  <a:lnTo>
                    <a:pt x="0" y="0"/>
                  </a:lnTo>
                  <a:lnTo>
                    <a:pt x="0" y="244"/>
                  </a:lnTo>
                  <a:lnTo>
                    <a:pt x="724" y="244"/>
                  </a:lnTo>
                  <a:lnTo>
                    <a:pt x="724" y="148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318498" name="Group 34"/>
            <p:cNvGrpSpPr>
              <a:grpSpLocks/>
            </p:cNvGrpSpPr>
            <p:nvPr/>
          </p:nvGrpSpPr>
          <p:grpSpPr bwMode="auto">
            <a:xfrm>
              <a:off x="4144" y="1584"/>
              <a:ext cx="182" cy="181"/>
              <a:chOff x="4144" y="1584"/>
              <a:chExt cx="182" cy="181"/>
            </a:xfrm>
          </p:grpSpPr>
          <p:sp>
            <p:nvSpPr>
              <p:cNvPr id="318499" name="Line 35"/>
              <p:cNvSpPr>
                <a:spLocks noChangeShapeType="1"/>
              </p:cNvSpPr>
              <p:nvPr/>
            </p:nvSpPr>
            <p:spPr bwMode="auto">
              <a:xfrm flipV="1">
                <a:off x="4144" y="1596"/>
                <a:ext cx="166" cy="16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18500" name="Freeform 36"/>
              <p:cNvSpPr>
                <a:spLocks/>
              </p:cNvSpPr>
              <p:nvPr/>
            </p:nvSpPr>
            <p:spPr bwMode="auto">
              <a:xfrm>
                <a:off x="4275" y="1584"/>
                <a:ext cx="51" cy="51"/>
              </a:xfrm>
              <a:custGeom>
                <a:avLst/>
                <a:gdLst>
                  <a:gd name="T0" fmla="*/ 0 w 51"/>
                  <a:gd name="T1" fmla="*/ 30 h 51"/>
                  <a:gd name="T2" fmla="*/ 20 w 51"/>
                  <a:gd name="T3" fmla="*/ 50 h 51"/>
                  <a:gd name="T4" fmla="*/ 50 w 51"/>
                  <a:gd name="T5" fmla="*/ 0 h 51"/>
                  <a:gd name="T6" fmla="*/ 0 w 51"/>
                  <a:gd name="T7" fmla="*/ 3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51">
                    <a:moveTo>
                      <a:pt x="0" y="30"/>
                    </a:moveTo>
                    <a:lnTo>
                      <a:pt x="20" y="50"/>
                    </a:lnTo>
                    <a:lnTo>
                      <a:pt x="50" y="0"/>
                    </a:lnTo>
                    <a:lnTo>
                      <a:pt x="0" y="3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318501" name="Rectangle 37"/>
          <p:cNvSpPr>
            <a:spLocks noChangeArrowheads="1"/>
          </p:cNvSpPr>
          <p:nvPr/>
        </p:nvSpPr>
        <p:spPr bwMode="auto">
          <a:xfrm>
            <a:off x="390525" y="3844925"/>
            <a:ext cx="6796088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>
              <a:buFont typeface="Wingdings" pitchFamily="2" charset="2"/>
              <a:buChar char="l"/>
            </a:pPr>
            <a:r>
              <a:rPr lang="en-GB" sz="2000" dirty="0" err="1">
                <a:solidFill>
                  <a:schemeClr val="tx1"/>
                </a:solidFill>
              </a:rPr>
              <a:t>Diamètre</a:t>
            </a:r>
            <a:r>
              <a:rPr lang="en-GB" sz="2000" dirty="0">
                <a:solidFill>
                  <a:schemeClr val="tx1"/>
                </a:solidFill>
              </a:rPr>
              <a:t> piston</a:t>
            </a:r>
          </a:p>
          <a:p>
            <a:pPr algn="l">
              <a:buFont typeface="Wingdings" pitchFamily="2" charset="2"/>
              <a:buChar char="l"/>
            </a:pPr>
            <a:r>
              <a:rPr lang="en-GB" sz="2000" dirty="0">
                <a:solidFill>
                  <a:schemeClr val="tx1"/>
                </a:solidFill>
              </a:rPr>
              <a:t>Course</a:t>
            </a:r>
          </a:p>
          <a:p>
            <a:pPr algn="l">
              <a:buFont typeface="Wingdings" pitchFamily="2" charset="2"/>
              <a:buChar char="l"/>
            </a:pPr>
            <a:r>
              <a:rPr lang="en-GB" sz="2000" dirty="0" err="1">
                <a:solidFill>
                  <a:schemeClr val="tx1"/>
                </a:solidFill>
              </a:rPr>
              <a:t>Reste</a:t>
            </a:r>
            <a:r>
              <a:rPr lang="en-GB" sz="2000" dirty="0">
                <a:solidFill>
                  <a:schemeClr val="tx1"/>
                </a:solidFill>
              </a:rPr>
              <a:t> en position en </a:t>
            </a:r>
            <a:r>
              <a:rPr lang="en-GB" sz="2000" dirty="0" err="1">
                <a:solidFill>
                  <a:schemeClr val="tx1"/>
                </a:solidFill>
              </a:rPr>
              <a:t>cas</a:t>
            </a:r>
            <a:r>
              <a:rPr lang="en-GB" sz="2000" dirty="0">
                <a:solidFill>
                  <a:schemeClr val="tx1"/>
                </a:solidFill>
              </a:rPr>
              <a:t> de </a:t>
            </a:r>
            <a:r>
              <a:rPr lang="en-GB" sz="2000" dirty="0" err="1">
                <a:solidFill>
                  <a:schemeClr val="tx1"/>
                </a:solidFill>
              </a:rPr>
              <a:t>coupure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</a:rPr>
              <a:t>pneumatique</a:t>
            </a:r>
            <a:endParaRPr lang="en-GB" sz="2000" dirty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l"/>
            </a:pPr>
            <a:endParaRPr lang="en-GB" sz="2000" dirty="0">
              <a:solidFill>
                <a:schemeClr val="tx1"/>
              </a:solidFill>
            </a:endParaRPr>
          </a:p>
        </p:txBody>
      </p:sp>
      <p:grpSp>
        <p:nvGrpSpPr>
          <p:cNvPr id="318522" name="Group 58"/>
          <p:cNvGrpSpPr>
            <a:grpSpLocks/>
          </p:cNvGrpSpPr>
          <p:nvPr/>
        </p:nvGrpSpPr>
        <p:grpSpPr bwMode="auto">
          <a:xfrm>
            <a:off x="2491583" y="5172075"/>
            <a:ext cx="1785938" cy="825500"/>
            <a:chOff x="2141" y="3627"/>
            <a:chExt cx="1125" cy="520"/>
          </a:xfrm>
        </p:grpSpPr>
        <p:sp>
          <p:nvSpPr>
            <p:cNvPr id="318510" name="Rectangle 46"/>
            <p:cNvSpPr>
              <a:spLocks noChangeArrowheads="1"/>
            </p:cNvSpPr>
            <p:nvPr/>
          </p:nvSpPr>
          <p:spPr bwMode="auto">
            <a:xfrm>
              <a:off x="2852" y="3627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defTabSz="76200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sz="1800" b="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318507" name="Rectangle 43"/>
            <p:cNvSpPr>
              <a:spLocks noChangeArrowheads="1"/>
            </p:cNvSpPr>
            <p:nvPr/>
          </p:nvSpPr>
          <p:spPr bwMode="auto">
            <a:xfrm>
              <a:off x="2141" y="3782"/>
              <a:ext cx="21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defTabSz="76200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sz="2000" b="0" i="1">
                  <a:solidFill>
                    <a:srgbClr val="000000"/>
                  </a:solidFill>
                  <a:latin typeface="Times New Roman" pitchFamily="18" charset="0"/>
                </a:rPr>
                <a:t>F</a:t>
              </a:r>
            </a:p>
          </p:txBody>
        </p:sp>
        <p:sp>
          <p:nvSpPr>
            <p:cNvPr id="318508" name="Rectangle 44"/>
            <p:cNvSpPr>
              <a:spLocks noChangeArrowheads="1"/>
            </p:cNvSpPr>
            <p:nvPr/>
          </p:nvSpPr>
          <p:spPr bwMode="auto">
            <a:xfrm>
              <a:off x="2326" y="3790"/>
              <a:ext cx="20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defTabSz="76200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sz="2000" b="0">
                  <a:solidFill>
                    <a:srgbClr val="000000"/>
                  </a:solidFill>
                  <a:latin typeface="Times New Roman" pitchFamily="18" charset="0"/>
                </a:rPr>
                <a:t>=</a:t>
              </a:r>
            </a:p>
          </p:txBody>
        </p:sp>
        <p:sp>
          <p:nvSpPr>
            <p:cNvPr id="318509" name="Rectangle 45"/>
            <p:cNvSpPr>
              <a:spLocks noChangeArrowheads="1"/>
            </p:cNvSpPr>
            <p:nvPr/>
          </p:nvSpPr>
          <p:spPr bwMode="auto">
            <a:xfrm>
              <a:off x="2712" y="3692"/>
              <a:ext cx="2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defTabSz="76200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sz="2000" b="0" i="1">
                  <a:solidFill>
                    <a:srgbClr val="000000"/>
                  </a:solidFill>
                  <a:latin typeface="Times New Roman" pitchFamily="18" charset="0"/>
                </a:rPr>
                <a:t>D</a:t>
              </a:r>
            </a:p>
          </p:txBody>
        </p:sp>
        <p:sp>
          <p:nvSpPr>
            <p:cNvPr id="318511" name="Rectangle 47"/>
            <p:cNvSpPr>
              <a:spLocks noChangeArrowheads="1"/>
            </p:cNvSpPr>
            <p:nvPr/>
          </p:nvSpPr>
          <p:spPr bwMode="auto">
            <a:xfrm>
              <a:off x="2664" y="3897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defTabSz="76200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sz="2000" b="0">
                  <a:solidFill>
                    <a:srgbClr val="000000"/>
                  </a:solidFill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318512" name="Rectangle 48"/>
            <p:cNvSpPr>
              <a:spLocks noChangeArrowheads="1"/>
            </p:cNvSpPr>
            <p:nvPr/>
          </p:nvSpPr>
          <p:spPr bwMode="auto">
            <a:xfrm>
              <a:off x="3052" y="3760"/>
              <a:ext cx="21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defTabSz="76200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sz="2000" b="0" i="1" dirty="0">
                  <a:solidFill>
                    <a:srgbClr val="000000"/>
                  </a:solidFill>
                  <a:latin typeface="Times New Roman" pitchFamily="18" charset="0"/>
                </a:rPr>
                <a:t>P</a:t>
              </a:r>
            </a:p>
          </p:txBody>
        </p:sp>
        <p:sp>
          <p:nvSpPr>
            <p:cNvPr id="318515" name="Line 51"/>
            <p:cNvSpPr>
              <a:spLocks noChangeShapeType="1"/>
            </p:cNvSpPr>
            <p:nvPr/>
          </p:nvSpPr>
          <p:spPr bwMode="auto">
            <a:xfrm>
              <a:off x="2549" y="3927"/>
              <a:ext cx="4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318517" name="Group 53"/>
            <p:cNvGrpSpPr>
              <a:grpSpLocks/>
            </p:cNvGrpSpPr>
            <p:nvPr/>
          </p:nvGrpSpPr>
          <p:grpSpPr bwMode="auto">
            <a:xfrm>
              <a:off x="2598" y="3766"/>
              <a:ext cx="116" cy="116"/>
              <a:chOff x="2448" y="1785"/>
              <a:chExt cx="145" cy="126"/>
            </a:xfrm>
          </p:grpSpPr>
          <p:sp>
            <p:nvSpPr>
              <p:cNvPr id="318518" name="Freeform 54"/>
              <p:cNvSpPr>
                <a:spLocks/>
              </p:cNvSpPr>
              <p:nvPr/>
            </p:nvSpPr>
            <p:spPr bwMode="auto">
              <a:xfrm>
                <a:off x="2474" y="1795"/>
                <a:ext cx="20" cy="111"/>
              </a:xfrm>
              <a:custGeom>
                <a:avLst/>
                <a:gdLst>
                  <a:gd name="T0" fmla="*/ 19 w 20"/>
                  <a:gd name="T1" fmla="*/ 0 h 111"/>
                  <a:gd name="T2" fmla="*/ 19 w 20"/>
                  <a:gd name="T3" fmla="*/ 78 h 111"/>
                  <a:gd name="T4" fmla="*/ 17 w 20"/>
                  <a:gd name="T5" fmla="*/ 85 h 111"/>
                  <a:gd name="T6" fmla="*/ 14 w 20"/>
                  <a:gd name="T7" fmla="*/ 93 h 111"/>
                  <a:gd name="T8" fmla="*/ 8 w 20"/>
                  <a:gd name="T9" fmla="*/ 101 h 111"/>
                  <a:gd name="T10" fmla="*/ 0 w 20"/>
                  <a:gd name="T11" fmla="*/ 11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111">
                    <a:moveTo>
                      <a:pt x="19" y="0"/>
                    </a:moveTo>
                    <a:lnTo>
                      <a:pt x="19" y="78"/>
                    </a:lnTo>
                    <a:lnTo>
                      <a:pt x="17" y="85"/>
                    </a:lnTo>
                    <a:lnTo>
                      <a:pt x="14" y="93"/>
                    </a:lnTo>
                    <a:lnTo>
                      <a:pt x="8" y="101"/>
                    </a:lnTo>
                    <a:lnTo>
                      <a:pt x="0" y="110"/>
                    </a:lnTo>
                  </a:path>
                </a:pathLst>
              </a:cu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8519" name="Freeform 55"/>
              <p:cNvSpPr>
                <a:spLocks/>
              </p:cNvSpPr>
              <p:nvPr/>
            </p:nvSpPr>
            <p:spPr bwMode="auto">
              <a:xfrm>
                <a:off x="2448" y="1785"/>
                <a:ext cx="145" cy="22"/>
              </a:xfrm>
              <a:custGeom>
                <a:avLst/>
                <a:gdLst>
                  <a:gd name="T0" fmla="*/ 144 w 145"/>
                  <a:gd name="T1" fmla="*/ 0 h 22"/>
                  <a:gd name="T2" fmla="*/ 34 w 145"/>
                  <a:gd name="T3" fmla="*/ 0 h 22"/>
                  <a:gd name="T4" fmla="*/ 20 w 145"/>
                  <a:gd name="T5" fmla="*/ 2 h 22"/>
                  <a:gd name="T6" fmla="*/ 9 w 145"/>
                  <a:gd name="T7" fmla="*/ 10 h 22"/>
                  <a:gd name="T8" fmla="*/ 0 w 145"/>
                  <a:gd name="T9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" h="22">
                    <a:moveTo>
                      <a:pt x="144" y="0"/>
                    </a:moveTo>
                    <a:lnTo>
                      <a:pt x="34" y="0"/>
                    </a:lnTo>
                    <a:lnTo>
                      <a:pt x="20" y="2"/>
                    </a:lnTo>
                    <a:lnTo>
                      <a:pt x="9" y="10"/>
                    </a:lnTo>
                    <a:lnTo>
                      <a:pt x="0" y="21"/>
                    </a:lnTo>
                  </a:path>
                </a:pathLst>
              </a:cu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8520" name="Freeform 56"/>
              <p:cNvSpPr>
                <a:spLocks/>
              </p:cNvSpPr>
              <p:nvPr/>
            </p:nvSpPr>
            <p:spPr bwMode="auto">
              <a:xfrm>
                <a:off x="2547" y="1795"/>
                <a:ext cx="38" cy="116"/>
              </a:xfrm>
              <a:custGeom>
                <a:avLst/>
                <a:gdLst>
                  <a:gd name="T0" fmla="*/ 37 w 38"/>
                  <a:gd name="T1" fmla="*/ 83 h 116"/>
                  <a:gd name="T2" fmla="*/ 37 w 38"/>
                  <a:gd name="T3" fmla="*/ 96 h 116"/>
                  <a:gd name="T4" fmla="*/ 37 w 38"/>
                  <a:gd name="T5" fmla="*/ 100 h 116"/>
                  <a:gd name="T6" fmla="*/ 36 w 38"/>
                  <a:gd name="T7" fmla="*/ 105 h 116"/>
                  <a:gd name="T8" fmla="*/ 33 w 38"/>
                  <a:gd name="T9" fmla="*/ 109 h 116"/>
                  <a:gd name="T10" fmla="*/ 27 w 38"/>
                  <a:gd name="T11" fmla="*/ 114 h 116"/>
                  <a:gd name="T12" fmla="*/ 19 w 38"/>
                  <a:gd name="T13" fmla="*/ 115 h 116"/>
                  <a:gd name="T14" fmla="*/ 15 w 38"/>
                  <a:gd name="T15" fmla="*/ 115 h 116"/>
                  <a:gd name="T16" fmla="*/ 11 w 38"/>
                  <a:gd name="T17" fmla="*/ 114 h 116"/>
                  <a:gd name="T18" fmla="*/ 6 w 38"/>
                  <a:gd name="T19" fmla="*/ 110 h 116"/>
                  <a:gd name="T20" fmla="*/ 2 w 38"/>
                  <a:gd name="T21" fmla="*/ 104 h 116"/>
                  <a:gd name="T22" fmla="*/ 0 w 38"/>
                  <a:gd name="T23" fmla="*/ 92 h 116"/>
                  <a:gd name="T24" fmla="*/ 0 w 38"/>
                  <a:gd name="T25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116">
                    <a:moveTo>
                      <a:pt x="37" y="83"/>
                    </a:moveTo>
                    <a:lnTo>
                      <a:pt x="37" y="96"/>
                    </a:lnTo>
                    <a:lnTo>
                      <a:pt x="37" y="100"/>
                    </a:lnTo>
                    <a:lnTo>
                      <a:pt x="36" y="105"/>
                    </a:lnTo>
                    <a:lnTo>
                      <a:pt x="33" y="109"/>
                    </a:lnTo>
                    <a:lnTo>
                      <a:pt x="27" y="114"/>
                    </a:lnTo>
                    <a:lnTo>
                      <a:pt x="19" y="115"/>
                    </a:lnTo>
                    <a:lnTo>
                      <a:pt x="15" y="115"/>
                    </a:lnTo>
                    <a:lnTo>
                      <a:pt x="11" y="114"/>
                    </a:lnTo>
                    <a:lnTo>
                      <a:pt x="6" y="110"/>
                    </a:lnTo>
                    <a:lnTo>
                      <a:pt x="2" y="104"/>
                    </a:lnTo>
                    <a:lnTo>
                      <a:pt x="0" y="92"/>
                    </a:lnTo>
                    <a:lnTo>
                      <a:pt x="0" y="0"/>
                    </a:lnTo>
                  </a:path>
                </a:pathLst>
              </a:cu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318523" name="Rectangle 59"/>
          <p:cNvSpPr>
            <a:spLocks noChangeArrowheads="1"/>
          </p:cNvSpPr>
          <p:nvPr/>
        </p:nvSpPr>
        <p:spPr bwMode="auto">
          <a:xfrm>
            <a:off x="5292725" y="5468938"/>
            <a:ext cx="2121863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defTabSz="762000">
              <a:spcBef>
                <a:spcPct val="0"/>
              </a:spcBef>
              <a:buClrTx/>
              <a:buSzTx/>
              <a:buFontTx/>
              <a:buNone/>
            </a:pPr>
            <a:r>
              <a:rPr lang="en-GB" sz="2000" dirty="0">
                <a:solidFill>
                  <a:srgbClr val="000000"/>
                </a:solidFill>
              </a:rPr>
              <a:t>D =</a:t>
            </a:r>
            <a:r>
              <a:rPr lang="en-GB" sz="2000" dirty="0">
                <a:solidFill>
                  <a:srgbClr val="000000"/>
                </a:solidFill>
                <a:cs typeface="Arial" charset="0"/>
              </a:rPr>
              <a:t>Ø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alésage</a:t>
            </a:r>
            <a:r>
              <a:rPr lang="en-GB" sz="2000" dirty="0">
                <a:solidFill>
                  <a:srgbClr val="000000"/>
                </a:solidFill>
              </a:rPr>
              <a:t> en m</a:t>
            </a:r>
          </a:p>
        </p:txBody>
      </p:sp>
      <p:sp>
        <p:nvSpPr>
          <p:cNvPr id="318524" name="Rectangle 60"/>
          <p:cNvSpPr>
            <a:spLocks noChangeArrowheads="1"/>
          </p:cNvSpPr>
          <p:nvPr/>
        </p:nvSpPr>
        <p:spPr bwMode="auto">
          <a:xfrm>
            <a:off x="5292725" y="6073775"/>
            <a:ext cx="2070182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defTabSz="762000">
              <a:spcBef>
                <a:spcPct val="0"/>
              </a:spcBef>
              <a:buClrTx/>
              <a:buSzTx/>
              <a:buFontTx/>
              <a:buNone/>
            </a:pPr>
            <a:r>
              <a:rPr lang="en-GB" sz="2000" dirty="0">
                <a:solidFill>
                  <a:srgbClr val="000000"/>
                </a:solidFill>
              </a:rPr>
              <a:t>P = </a:t>
            </a:r>
            <a:r>
              <a:rPr lang="en-GB" sz="2000" dirty="0" err="1" smtClean="0">
                <a:solidFill>
                  <a:srgbClr val="000000"/>
                </a:solidFill>
              </a:rPr>
              <a:t>Pression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en </a:t>
            </a:r>
            <a:r>
              <a:rPr lang="en-GB" sz="2000" dirty="0" smtClean="0">
                <a:solidFill>
                  <a:srgbClr val="000000"/>
                </a:solidFill>
              </a:rPr>
              <a:t>Pa</a:t>
            </a:r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318525" name="Rectangle 61"/>
          <p:cNvSpPr>
            <a:spLocks noChangeArrowheads="1"/>
          </p:cNvSpPr>
          <p:nvPr/>
        </p:nvSpPr>
        <p:spPr bwMode="auto">
          <a:xfrm>
            <a:off x="5292725" y="6369050"/>
            <a:ext cx="28146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defTabSz="762000">
              <a:spcBef>
                <a:spcPct val="0"/>
              </a:spcBef>
              <a:buClrTx/>
              <a:buSzTx/>
              <a:buFontTx/>
              <a:buNone/>
            </a:pPr>
            <a:r>
              <a:rPr lang="en-GB" sz="2000">
                <a:solidFill>
                  <a:srgbClr val="000000"/>
                </a:solidFill>
              </a:rPr>
              <a:t>F = Force en Newtons</a:t>
            </a:r>
          </a:p>
        </p:txBody>
      </p:sp>
      <p:grpSp>
        <p:nvGrpSpPr>
          <p:cNvPr id="318560" name="Group 96"/>
          <p:cNvGrpSpPr>
            <a:grpSpLocks/>
          </p:cNvGrpSpPr>
          <p:nvPr/>
        </p:nvGrpSpPr>
        <p:grpSpPr bwMode="auto">
          <a:xfrm>
            <a:off x="3013075" y="5902614"/>
            <a:ext cx="1235075" cy="490538"/>
            <a:chOff x="3170" y="2340"/>
            <a:chExt cx="778" cy="309"/>
          </a:xfrm>
        </p:grpSpPr>
        <p:sp>
          <p:nvSpPr>
            <p:cNvPr id="318530" name="Rectangle 66"/>
            <p:cNvSpPr>
              <a:spLocks noChangeArrowheads="1"/>
            </p:cNvSpPr>
            <p:nvPr/>
          </p:nvSpPr>
          <p:spPr bwMode="auto">
            <a:xfrm>
              <a:off x="3170" y="2378"/>
              <a:ext cx="16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defTabSz="76200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sz="2000" b="0">
                  <a:solidFill>
                    <a:srgbClr val="000000"/>
                  </a:solidFill>
                  <a:latin typeface="Times New Roman" pitchFamily="18" charset="0"/>
                </a:rPr>
                <a:t>(</a:t>
              </a:r>
            </a:p>
          </p:txBody>
        </p:sp>
        <p:sp>
          <p:nvSpPr>
            <p:cNvPr id="318531" name="Rectangle 67"/>
            <p:cNvSpPr>
              <a:spLocks noChangeArrowheads="1"/>
            </p:cNvSpPr>
            <p:nvPr/>
          </p:nvSpPr>
          <p:spPr bwMode="auto">
            <a:xfrm>
              <a:off x="3236" y="2378"/>
              <a:ext cx="2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defTabSz="76200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sz="2000" b="0" i="1" dirty="0">
                  <a:solidFill>
                    <a:srgbClr val="000000"/>
                  </a:solidFill>
                  <a:latin typeface="Times New Roman" pitchFamily="18" charset="0"/>
                </a:rPr>
                <a:t>D</a:t>
              </a:r>
            </a:p>
          </p:txBody>
        </p:sp>
        <p:sp>
          <p:nvSpPr>
            <p:cNvPr id="318532" name="Rectangle 68"/>
            <p:cNvSpPr>
              <a:spLocks noChangeArrowheads="1"/>
            </p:cNvSpPr>
            <p:nvPr/>
          </p:nvSpPr>
          <p:spPr bwMode="auto">
            <a:xfrm>
              <a:off x="3374" y="2340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defTabSz="76200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sz="2000" b="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318533" name="Rectangle 69"/>
            <p:cNvSpPr>
              <a:spLocks noChangeArrowheads="1"/>
            </p:cNvSpPr>
            <p:nvPr/>
          </p:nvSpPr>
          <p:spPr bwMode="auto">
            <a:xfrm>
              <a:off x="3454" y="2399"/>
              <a:ext cx="16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defTabSz="76200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sz="2000" b="0">
                  <a:solidFill>
                    <a:srgbClr val="000000"/>
                  </a:solidFill>
                  <a:latin typeface="Times New Roman" pitchFamily="18" charset="0"/>
                </a:rPr>
                <a:t>-</a:t>
              </a:r>
            </a:p>
          </p:txBody>
        </p:sp>
        <p:sp>
          <p:nvSpPr>
            <p:cNvPr id="318534" name="Rectangle 70"/>
            <p:cNvSpPr>
              <a:spLocks noChangeArrowheads="1"/>
            </p:cNvSpPr>
            <p:nvPr/>
          </p:nvSpPr>
          <p:spPr bwMode="auto">
            <a:xfrm>
              <a:off x="3554" y="2378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defTabSz="76200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sz="2000" b="0" i="1">
                  <a:solidFill>
                    <a:srgbClr val="000000"/>
                  </a:solidFill>
                  <a:latin typeface="Times New Roman" pitchFamily="18" charset="0"/>
                </a:rPr>
                <a:t>d</a:t>
              </a:r>
            </a:p>
          </p:txBody>
        </p:sp>
        <p:sp>
          <p:nvSpPr>
            <p:cNvPr id="318535" name="Rectangle 71"/>
            <p:cNvSpPr>
              <a:spLocks noChangeArrowheads="1"/>
            </p:cNvSpPr>
            <p:nvPr/>
          </p:nvSpPr>
          <p:spPr bwMode="auto">
            <a:xfrm>
              <a:off x="3664" y="2340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defTabSz="76200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sz="2000" b="0" dirty="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318536" name="Rectangle 72"/>
            <p:cNvSpPr>
              <a:spLocks noChangeArrowheads="1"/>
            </p:cNvSpPr>
            <p:nvPr/>
          </p:nvSpPr>
          <p:spPr bwMode="auto">
            <a:xfrm>
              <a:off x="3779" y="2378"/>
              <a:ext cx="16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defTabSz="76200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sz="2000" b="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</a:p>
          </p:txBody>
        </p:sp>
      </p:grpSp>
      <p:sp>
        <p:nvSpPr>
          <p:cNvPr id="318547" name="Rectangle 83"/>
          <p:cNvSpPr>
            <a:spLocks noChangeArrowheads="1"/>
          </p:cNvSpPr>
          <p:nvPr/>
        </p:nvSpPr>
        <p:spPr bwMode="auto">
          <a:xfrm>
            <a:off x="2174370" y="6013099"/>
            <a:ext cx="511968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l" defTabSz="762000">
              <a:spcBef>
                <a:spcPct val="0"/>
              </a:spcBef>
              <a:buClrTx/>
              <a:buSzTx/>
              <a:buFontTx/>
              <a:buNone/>
            </a:pPr>
            <a:r>
              <a:rPr lang="en-GB" sz="2000" b="0" i="1" dirty="0">
                <a:solidFill>
                  <a:srgbClr val="000000"/>
                </a:solidFill>
                <a:latin typeface="Times New Roman" pitchFamily="18" charset="0"/>
              </a:rPr>
              <a:t>F</a:t>
            </a:r>
          </a:p>
        </p:txBody>
      </p:sp>
      <p:sp>
        <p:nvSpPr>
          <p:cNvPr id="318548" name="Rectangle 84"/>
          <p:cNvSpPr>
            <a:spLocks noChangeArrowheads="1"/>
          </p:cNvSpPr>
          <p:nvPr/>
        </p:nvSpPr>
        <p:spPr bwMode="auto">
          <a:xfrm>
            <a:off x="2522826" y="6095047"/>
            <a:ext cx="327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defTabSz="762000">
              <a:spcBef>
                <a:spcPct val="0"/>
              </a:spcBef>
              <a:buClrTx/>
              <a:buSzTx/>
              <a:buFontTx/>
              <a:buNone/>
            </a:pPr>
            <a:r>
              <a:rPr lang="en-GB" sz="2000" b="0">
                <a:solidFill>
                  <a:srgbClr val="000000"/>
                </a:solidFill>
                <a:latin typeface="Times New Roman" pitchFamily="18" charset="0"/>
              </a:rPr>
              <a:t>=</a:t>
            </a:r>
          </a:p>
        </p:txBody>
      </p:sp>
      <p:sp>
        <p:nvSpPr>
          <p:cNvPr id="318550" name="Rectangle 86"/>
          <p:cNvSpPr>
            <a:spLocks noChangeArrowheads="1"/>
          </p:cNvSpPr>
          <p:nvPr/>
        </p:nvSpPr>
        <p:spPr bwMode="auto">
          <a:xfrm>
            <a:off x="2809875" y="6307138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defTabSz="762000">
              <a:spcBef>
                <a:spcPct val="0"/>
              </a:spcBef>
              <a:buClrTx/>
              <a:buSzTx/>
              <a:buFontTx/>
              <a:buNone/>
            </a:pPr>
            <a:r>
              <a:rPr lang="en-GB" sz="2000" b="0">
                <a:solidFill>
                  <a:srgbClr val="00000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318551" name="Rectangle 87"/>
          <p:cNvSpPr>
            <a:spLocks noChangeArrowheads="1"/>
          </p:cNvSpPr>
          <p:nvPr/>
        </p:nvSpPr>
        <p:spPr bwMode="auto">
          <a:xfrm>
            <a:off x="4075040" y="5997575"/>
            <a:ext cx="33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defTabSz="762000">
              <a:spcBef>
                <a:spcPct val="0"/>
              </a:spcBef>
              <a:buClrTx/>
              <a:buSzTx/>
              <a:buFontTx/>
              <a:buNone/>
            </a:pPr>
            <a:r>
              <a:rPr lang="en-GB" sz="2000" b="0" i="1" dirty="0">
                <a:solidFill>
                  <a:srgbClr val="000000"/>
                </a:solidFill>
                <a:latin typeface="Times New Roman" pitchFamily="18" charset="0"/>
              </a:rPr>
              <a:t>P</a:t>
            </a:r>
          </a:p>
        </p:txBody>
      </p:sp>
      <p:sp>
        <p:nvSpPr>
          <p:cNvPr id="318554" name="Line 90"/>
          <p:cNvSpPr>
            <a:spLocks noChangeShapeType="1"/>
          </p:cNvSpPr>
          <p:nvPr/>
        </p:nvSpPr>
        <p:spPr bwMode="auto">
          <a:xfrm>
            <a:off x="3003550" y="6315797"/>
            <a:ext cx="11890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18556" name="Group 92"/>
          <p:cNvGrpSpPr>
            <a:grpSpLocks/>
          </p:cNvGrpSpPr>
          <p:nvPr/>
        </p:nvGrpSpPr>
        <p:grpSpPr bwMode="auto">
          <a:xfrm>
            <a:off x="2873375" y="6078971"/>
            <a:ext cx="184150" cy="184150"/>
            <a:chOff x="2448" y="1785"/>
            <a:chExt cx="145" cy="126"/>
          </a:xfrm>
        </p:grpSpPr>
        <p:sp>
          <p:nvSpPr>
            <p:cNvPr id="318557" name="Freeform 93"/>
            <p:cNvSpPr>
              <a:spLocks/>
            </p:cNvSpPr>
            <p:nvPr/>
          </p:nvSpPr>
          <p:spPr bwMode="auto">
            <a:xfrm>
              <a:off x="2474" y="1795"/>
              <a:ext cx="20" cy="111"/>
            </a:xfrm>
            <a:custGeom>
              <a:avLst/>
              <a:gdLst>
                <a:gd name="T0" fmla="*/ 19 w 20"/>
                <a:gd name="T1" fmla="*/ 0 h 111"/>
                <a:gd name="T2" fmla="*/ 19 w 20"/>
                <a:gd name="T3" fmla="*/ 78 h 111"/>
                <a:gd name="T4" fmla="*/ 17 w 20"/>
                <a:gd name="T5" fmla="*/ 85 h 111"/>
                <a:gd name="T6" fmla="*/ 14 w 20"/>
                <a:gd name="T7" fmla="*/ 93 h 111"/>
                <a:gd name="T8" fmla="*/ 8 w 20"/>
                <a:gd name="T9" fmla="*/ 101 h 111"/>
                <a:gd name="T10" fmla="*/ 0 w 20"/>
                <a:gd name="T11" fmla="*/ 11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11">
                  <a:moveTo>
                    <a:pt x="19" y="0"/>
                  </a:moveTo>
                  <a:lnTo>
                    <a:pt x="19" y="78"/>
                  </a:lnTo>
                  <a:lnTo>
                    <a:pt x="17" y="85"/>
                  </a:lnTo>
                  <a:lnTo>
                    <a:pt x="14" y="93"/>
                  </a:lnTo>
                  <a:lnTo>
                    <a:pt x="8" y="101"/>
                  </a:lnTo>
                  <a:lnTo>
                    <a:pt x="0" y="110"/>
                  </a:lnTo>
                </a:path>
              </a:pathLst>
            </a:custGeom>
            <a:noFill/>
            <a:ln w="254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8558" name="Freeform 94"/>
            <p:cNvSpPr>
              <a:spLocks/>
            </p:cNvSpPr>
            <p:nvPr/>
          </p:nvSpPr>
          <p:spPr bwMode="auto">
            <a:xfrm>
              <a:off x="2448" y="1785"/>
              <a:ext cx="145" cy="22"/>
            </a:xfrm>
            <a:custGeom>
              <a:avLst/>
              <a:gdLst>
                <a:gd name="T0" fmla="*/ 144 w 145"/>
                <a:gd name="T1" fmla="*/ 0 h 22"/>
                <a:gd name="T2" fmla="*/ 34 w 145"/>
                <a:gd name="T3" fmla="*/ 0 h 22"/>
                <a:gd name="T4" fmla="*/ 20 w 145"/>
                <a:gd name="T5" fmla="*/ 2 h 22"/>
                <a:gd name="T6" fmla="*/ 9 w 145"/>
                <a:gd name="T7" fmla="*/ 10 h 22"/>
                <a:gd name="T8" fmla="*/ 0 w 145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22">
                  <a:moveTo>
                    <a:pt x="144" y="0"/>
                  </a:moveTo>
                  <a:lnTo>
                    <a:pt x="34" y="0"/>
                  </a:lnTo>
                  <a:lnTo>
                    <a:pt x="20" y="2"/>
                  </a:lnTo>
                  <a:lnTo>
                    <a:pt x="9" y="10"/>
                  </a:lnTo>
                  <a:lnTo>
                    <a:pt x="0" y="21"/>
                  </a:lnTo>
                </a:path>
              </a:pathLst>
            </a:custGeom>
            <a:noFill/>
            <a:ln w="254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8559" name="Freeform 95"/>
            <p:cNvSpPr>
              <a:spLocks/>
            </p:cNvSpPr>
            <p:nvPr/>
          </p:nvSpPr>
          <p:spPr bwMode="auto">
            <a:xfrm>
              <a:off x="2547" y="1795"/>
              <a:ext cx="38" cy="116"/>
            </a:xfrm>
            <a:custGeom>
              <a:avLst/>
              <a:gdLst>
                <a:gd name="T0" fmla="*/ 37 w 38"/>
                <a:gd name="T1" fmla="*/ 83 h 116"/>
                <a:gd name="T2" fmla="*/ 37 w 38"/>
                <a:gd name="T3" fmla="*/ 96 h 116"/>
                <a:gd name="T4" fmla="*/ 37 w 38"/>
                <a:gd name="T5" fmla="*/ 100 h 116"/>
                <a:gd name="T6" fmla="*/ 36 w 38"/>
                <a:gd name="T7" fmla="*/ 105 h 116"/>
                <a:gd name="T8" fmla="*/ 33 w 38"/>
                <a:gd name="T9" fmla="*/ 109 h 116"/>
                <a:gd name="T10" fmla="*/ 27 w 38"/>
                <a:gd name="T11" fmla="*/ 114 h 116"/>
                <a:gd name="T12" fmla="*/ 19 w 38"/>
                <a:gd name="T13" fmla="*/ 115 h 116"/>
                <a:gd name="T14" fmla="*/ 15 w 38"/>
                <a:gd name="T15" fmla="*/ 115 h 116"/>
                <a:gd name="T16" fmla="*/ 11 w 38"/>
                <a:gd name="T17" fmla="*/ 114 h 116"/>
                <a:gd name="T18" fmla="*/ 6 w 38"/>
                <a:gd name="T19" fmla="*/ 110 h 116"/>
                <a:gd name="T20" fmla="*/ 2 w 38"/>
                <a:gd name="T21" fmla="*/ 104 h 116"/>
                <a:gd name="T22" fmla="*/ 0 w 38"/>
                <a:gd name="T23" fmla="*/ 92 h 116"/>
                <a:gd name="T24" fmla="*/ 0 w 38"/>
                <a:gd name="T2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116">
                  <a:moveTo>
                    <a:pt x="37" y="83"/>
                  </a:moveTo>
                  <a:lnTo>
                    <a:pt x="37" y="96"/>
                  </a:lnTo>
                  <a:lnTo>
                    <a:pt x="37" y="100"/>
                  </a:lnTo>
                  <a:lnTo>
                    <a:pt x="36" y="105"/>
                  </a:lnTo>
                  <a:lnTo>
                    <a:pt x="33" y="109"/>
                  </a:lnTo>
                  <a:lnTo>
                    <a:pt x="27" y="114"/>
                  </a:lnTo>
                  <a:lnTo>
                    <a:pt x="19" y="115"/>
                  </a:lnTo>
                  <a:lnTo>
                    <a:pt x="15" y="115"/>
                  </a:lnTo>
                  <a:lnTo>
                    <a:pt x="11" y="114"/>
                  </a:lnTo>
                  <a:lnTo>
                    <a:pt x="6" y="110"/>
                  </a:lnTo>
                  <a:lnTo>
                    <a:pt x="2" y="104"/>
                  </a:lnTo>
                  <a:lnTo>
                    <a:pt x="0" y="92"/>
                  </a:lnTo>
                  <a:lnTo>
                    <a:pt x="0" y="0"/>
                  </a:lnTo>
                </a:path>
              </a:pathLst>
            </a:custGeom>
            <a:noFill/>
            <a:ln w="254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18561" name="Rectangle 97"/>
          <p:cNvSpPr>
            <a:spLocks noChangeArrowheads="1"/>
          </p:cNvSpPr>
          <p:nvPr/>
        </p:nvSpPr>
        <p:spPr bwMode="auto">
          <a:xfrm>
            <a:off x="5302250" y="5780088"/>
            <a:ext cx="2413033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defTabSz="762000">
              <a:spcBef>
                <a:spcPct val="0"/>
              </a:spcBef>
              <a:buClrTx/>
              <a:buSzTx/>
              <a:buFontTx/>
              <a:buNone/>
            </a:pPr>
            <a:r>
              <a:rPr lang="en-GB" sz="2000" dirty="0">
                <a:solidFill>
                  <a:srgbClr val="000000"/>
                </a:solidFill>
              </a:rPr>
              <a:t>d =</a:t>
            </a:r>
            <a:r>
              <a:rPr lang="en-GB" sz="2000" dirty="0">
                <a:solidFill>
                  <a:srgbClr val="000000"/>
                </a:solidFill>
                <a:cs typeface="Arial" charset="0"/>
              </a:rPr>
              <a:t>Ø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tige</a:t>
            </a:r>
            <a:r>
              <a:rPr lang="en-GB" sz="2000" dirty="0">
                <a:solidFill>
                  <a:srgbClr val="000000"/>
                </a:solidFill>
              </a:rPr>
              <a:t> piston </a:t>
            </a:r>
            <a:r>
              <a:rPr lang="en-GB" sz="2000" dirty="0" smtClean="0">
                <a:solidFill>
                  <a:srgbClr val="000000"/>
                </a:solidFill>
              </a:rPr>
              <a:t>en m</a:t>
            </a:r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90525" y="5492751"/>
            <a:ext cx="1928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Force de poussée </a:t>
            </a:r>
            <a:endParaRPr lang="fr-FR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376238" y="6069986"/>
            <a:ext cx="1798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Force de traction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xmlns="" val="2878969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84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184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8468"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1846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84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184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8469"/>
                  </p:tgtEl>
                </p:cond>
              </p:nextCondLst>
            </p:seq>
            <p:video>
              <p:cMediaNode>
                <p:cTn id="13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18469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Application 5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On choisit d'utiliser un vérin P avec un piston de diamètre D = 10 cm et une tige de diamètre d = 2.5 cm sous une pression  de 6 bars .Calculer les </a:t>
            </a:r>
            <a:r>
              <a:rPr lang="fr-FR" dirty="0" smtClean="0"/>
              <a:t>efforts </a:t>
            </a:r>
            <a:r>
              <a:rPr lang="fr-FR" dirty="0"/>
              <a:t>poussant et  tirant du vérin.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2319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III-2 Distributeurs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25635" name="Text Box 3"/>
          <p:cNvSpPr txBox="1">
            <a:spLocks noChangeArrowheads="1"/>
          </p:cNvSpPr>
          <p:nvPr/>
        </p:nvSpPr>
        <p:spPr bwMode="auto">
          <a:xfrm>
            <a:off x="550863" y="1817688"/>
            <a:ext cx="5097462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Tx/>
              <a:buSzTx/>
              <a:buFontTx/>
              <a:buNone/>
            </a:pPr>
            <a:r>
              <a:rPr lang="fr-FR" sz="2000" dirty="0">
                <a:solidFill>
                  <a:schemeClr val="tx1"/>
                </a:solidFill>
              </a:rPr>
              <a:t>Les distributeurs pneumatiques assurent la fourniture en énergie de puissance pneumatique </a:t>
            </a:r>
            <a:r>
              <a:rPr lang="fr-FR" sz="2000" dirty="0" smtClean="0"/>
              <a:t>aux</a:t>
            </a:r>
            <a:r>
              <a:rPr lang="fr-FR" sz="2000" dirty="0" smtClean="0">
                <a:solidFill>
                  <a:schemeClr val="tx1"/>
                </a:solidFill>
              </a:rPr>
              <a:t> </a:t>
            </a:r>
            <a:r>
              <a:rPr lang="fr-FR" sz="2000" dirty="0">
                <a:solidFill>
                  <a:schemeClr val="tx1"/>
                </a:solidFill>
              </a:rPr>
              <a:t>actionneurs, sur ordre du constituant de commande.</a:t>
            </a:r>
          </a:p>
          <a:p>
            <a:pPr algn="l">
              <a:spcBef>
                <a:spcPct val="20000"/>
              </a:spcBef>
              <a:buClrTx/>
              <a:buSzTx/>
              <a:buFontTx/>
              <a:buNone/>
            </a:pPr>
            <a:r>
              <a:rPr lang="fr-FR" sz="2000" dirty="0">
                <a:solidFill>
                  <a:schemeClr val="tx1"/>
                </a:solidFill>
              </a:rPr>
              <a:t>Leurs principales caractéristiques sont :</a:t>
            </a:r>
          </a:p>
          <a:p>
            <a:pPr lvl="1" algn="l">
              <a:buFont typeface="Wingdings" pitchFamily="2" charset="2"/>
              <a:buChar char="l"/>
            </a:pPr>
            <a:r>
              <a:rPr lang="fr-FR" sz="2000" dirty="0">
                <a:solidFill>
                  <a:schemeClr val="tx1"/>
                </a:solidFill>
              </a:rPr>
              <a:t>Le nombre de position</a:t>
            </a:r>
            <a:endParaRPr lang="en-GB" sz="2000" dirty="0">
              <a:solidFill>
                <a:schemeClr val="tx1"/>
              </a:solidFill>
            </a:endParaRPr>
          </a:p>
          <a:p>
            <a:pPr lvl="1" algn="l">
              <a:buFont typeface="Wingdings" pitchFamily="2" charset="2"/>
              <a:buChar char="l"/>
            </a:pPr>
            <a:r>
              <a:rPr lang="en-GB" sz="2000" dirty="0">
                <a:solidFill>
                  <a:schemeClr val="tx1"/>
                </a:solidFill>
              </a:rPr>
              <a:t>Le </a:t>
            </a:r>
            <a:r>
              <a:rPr lang="en-GB" sz="2000" dirty="0" err="1">
                <a:solidFill>
                  <a:schemeClr val="tx1"/>
                </a:solidFill>
              </a:rPr>
              <a:t>nombre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d’orifice</a:t>
            </a:r>
            <a:endParaRPr lang="en-GB" sz="2000" dirty="0">
              <a:solidFill>
                <a:schemeClr val="tx1"/>
              </a:solidFill>
            </a:endParaRPr>
          </a:p>
          <a:p>
            <a:pPr lvl="1" algn="l">
              <a:buFont typeface="Wingdings" pitchFamily="2" charset="2"/>
              <a:buChar char="l"/>
            </a:pPr>
            <a:r>
              <a:rPr lang="en-GB" sz="2000" dirty="0">
                <a:solidFill>
                  <a:schemeClr val="tx1"/>
                </a:solidFill>
              </a:rPr>
              <a:t>La </a:t>
            </a:r>
            <a:r>
              <a:rPr lang="en-GB" sz="2000" dirty="0" err="1">
                <a:solidFill>
                  <a:schemeClr val="tx1"/>
                </a:solidFill>
              </a:rPr>
              <a:t>commande</a:t>
            </a:r>
            <a:endParaRPr lang="en-GB" sz="2000" dirty="0">
              <a:solidFill>
                <a:schemeClr val="tx1"/>
              </a:solidFill>
            </a:endParaRPr>
          </a:p>
          <a:p>
            <a:pPr lvl="1" algn="l">
              <a:buFont typeface="Wingdings" pitchFamily="2" charset="2"/>
              <a:buChar char="l"/>
            </a:pPr>
            <a:r>
              <a:rPr lang="en-GB" sz="2000" dirty="0">
                <a:solidFill>
                  <a:schemeClr val="tx1"/>
                </a:solidFill>
              </a:rPr>
              <a:t>Le </a:t>
            </a:r>
            <a:r>
              <a:rPr lang="en-GB" sz="2000" dirty="0" err="1">
                <a:solidFill>
                  <a:schemeClr val="tx1"/>
                </a:solidFill>
              </a:rPr>
              <a:t>débit</a:t>
            </a:r>
            <a:endParaRPr lang="en-GB" sz="2000" dirty="0">
              <a:solidFill>
                <a:schemeClr val="tx1"/>
              </a:solidFill>
            </a:endParaRPr>
          </a:p>
          <a:p>
            <a:pPr algn="l"/>
            <a:endParaRPr lang="fr-FR" sz="2000" dirty="0">
              <a:solidFill>
                <a:schemeClr val="tx1"/>
              </a:solidFill>
            </a:endParaRPr>
          </a:p>
        </p:txBody>
      </p:sp>
      <p:graphicFrame>
        <p:nvGraphicFramePr>
          <p:cNvPr id="325652" name="Object 20"/>
          <p:cNvGraphicFramePr>
            <a:graphicFrameLocks noChangeAspect="1"/>
          </p:cNvGraphicFramePr>
          <p:nvPr/>
        </p:nvGraphicFramePr>
        <p:xfrm>
          <a:off x="5614988" y="1858963"/>
          <a:ext cx="3529012" cy="1558925"/>
        </p:xfrm>
        <a:graphic>
          <a:graphicData uri="http://schemas.openxmlformats.org/presentationml/2006/ole">
            <p:oleObj spid="_x0000_s3131" r:id="rId3" imgW="3133344" imgH="1335024" progId="Word.Picture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203585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Analyse de circuits pneumatiques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7209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fr-FR" b="1" dirty="0" smtClean="0">
                <a:solidFill>
                  <a:schemeClr val="tx2"/>
                </a:solidFill>
              </a:rPr>
              <a:t>Les inconvénients de la pneumatique:</a:t>
            </a:r>
          </a:p>
          <a:p>
            <a:pPr>
              <a:buBlip>
                <a:blip r:embed="rId2"/>
              </a:buBlip>
            </a:pPr>
            <a:r>
              <a:rPr lang="fr-FR" b="1" dirty="0" smtClean="0"/>
              <a:t>Préparation: </a:t>
            </a:r>
            <a:r>
              <a:rPr lang="fr-FR" dirty="0" smtClean="0"/>
              <a:t>L’air comprimé doit subir un traitement préalable de façon à éviter toute usure immodérée des composants pneumatiques par des impuretés ou de l’ humidité.</a:t>
            </a:r>
          </a:p>
          <a:p>
            <a:pPr>
              <a:buBlip>
                <a:blip r:embed="rId2"/>
              </a:buBlip>
            </a:pPr>
            <a:r>
              <a:rPr lang="fr-FR" b="1" dirty="0" smtClean="0"/>
              <a:t>Compressibilité: </a:t>
            </a:r>
            <a:r>
              <a:rPr lang="fr-FR" dirty="0" smtClean="0"/>
              <a:t>L’air comprimé ne permet pas d’obtenir des vitesses de piston régulières et constantes.</a:t>
            </a:r>
          </a:p>
          <a:p>
            <a:pPr>
              <a:buBlip>
                <a:blip r:embed="rId2"/>
              </a:buBlip>
            </a:pPr>
            <a:r>
              <a:rPr lang="fr-FR" b="1" dirty="0" smtClean="0"/>
              <a:t>Echappement: </a:t>
            </a:r>
            <a:r>
              <a:rPr lang="fr-FR" dirty="0" smtClean="0"/>
              <a:t>L’échappement de l’air est bruyant.   </a:t>
            </a:r>
          </a:p>
          <a:p>
            <a:pPr>
              <a:buNone/>
            </a:pPr>
            <a:endParaRPr lang="fr-FR" sz="2400" dirty="0" smtClean="0"/>
          </a:p>
          <a:p>
            <a:pPr>
              <a:buBlip>
                <a:blip r:embed="rId2"/>
              </a:buBlip>
            </a:pPr>
            <a:endParaRPr lang="fr-FR" dirty="0"/>
          </a:p>
          <a:p>
            <a:pPr marL="0" indent="0" hangingPunct="0">
              <a:buNone/>
            </a:pPr>
            <a:endParaRPr lang="fr-FR" dirty="0"/>
          </a:p>
          <a:p>
            <a:pPr hangingPunct="0"/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25937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Désignation et représentation</a:t>
            </a:r>
          </a:p>
        </p:txBody>
      </p:sp>
      <p:sp>
        <p:nvSpPr>
          <p:cNvPr id="329738" name="Rectangle 10"/>
          <p:cNvSpPr>
            <a:spLocks noChangeArrowheads="1"/>
          </p:cNvSpPr>
          <p:nvPr/>
        </p:nvSpPr>
        <p:spPr bwMode="auto">
          <a:xfrm>
            <a:off x="0" y="536575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en-US" sz="1100" b="0">
              <a:solidFill>
                <a:srgbClr val="000000"/>
              </a:solidFill>
              <a:cs typeface="Arial" charset="0"/>
            </a:endParaRPr>
          </a:p>
          <a:p>
            <a:pPr lvl="1" algn="l">
              <a:spcBef>
                <a:spcPct val="0"/>
              </a:spcBef>
              <a:buClrTx/>
              <a:buSzTx/>
              <a:buFontTx/>
              <a:buNone/>
            </a:pPr>
            <a:endParaRPr lang="en-US" sz="1100" b="0">
              <a:solidFill>
                <a:srgbClr val="000000"/>
              </a:solidFill>
              <a:cs typeface="Arial" charset="0"/>
            </a:endParaRPr>
          </a:p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en-US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graphicFrame>
        <p:nvGraphicFramePr>
          <p:cNvPr id="329879" name="Group 151"/>
          <p:cNvGraphicFramePr>
            <a:graphicFrameLocks noGrp="1"/>
          </p:cNvGraphicFramePr>
          <p:nvPr/>
        </p:nvGraphicFramePr>
        <p:xfrm>
          <a:off x="1352550" y="1911350"/>
          <a:ext cx="6604000" cy="4700843"/>
        </p:xfrm>
        <a:graphic>
          <a:graphicData uri="http://schemas.openxmlformats.org/drawingml/2006/table">
            <a:tbl>
              <a:tblPr/>
              <a:tblGrid>
                <a:gridCol w="2308225"/>
                <a:gridCol w="4295775"/>
              </a:tblGrid>
              <a:tr h="11414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Nombre de position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=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Nombre de carré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204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Nombre d’orifice </a:t>
                      </a:r>
                    </a:p>
                    <a:p>
                      <a:pPr marL="190500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pression</a:t>
                      </a:r>
                    </a:p>
                    <a:p>
                      <a:pPr marL="190500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– 5 échappements</a:t>
                      </a:r>
                    </a:p>
                    <a:p>
                      <a:pPr marL="190500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– 4 utilisations</a:t>
                      </a: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Les orifices toujours tracés sur la position repos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992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Voies de communication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Des flèches représentent la liaison entre les orifices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1414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Commandes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pSp>
        <p:nvGrpSpPr>
          <p:cNvPr id="329739" name="Group 11"/>
          <p:cNvGrpSpPr>
            <a:grpSpLocks/>
          </p:cNvGrpSpPr>
          <p:nvPr/>
        </p:nvGrpSpPr>
        <p:grpSpPr bwMode="auto">
          <a:xfrm>
            <a:off x="6478588" y="2054225"/>
            <a:ext cx="1019175" cy="333375"/>
            <a:chOff x="3265" y="1853"/>
            <a:chExt cx="642" cy="210"/>
          </a:xfrm>
        </p:grpSpPr>
        <p:sp>
          <p:nvSpPr>
            <p:cNvPr id="329734" name="Rectangle 6"/>
            <p:cNvSpPr>
              <a:spLocks noChangeArrowheads="1"/>
            </p:cNvSpPr>
            <p:nvPr/>
          </p:nvSpPr>
          <p:spPr bwMode="auto">
            <a:xfrm>
              <a:off x="3265" y="1853"/>
              <a:ext cx="219" cy="2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fr-FR"/>
            </a:p>
          </p:txBody>
        </p:sp>
        <p:sp>
          <p:nvSpPr>
            <p:cNvPr id="329735" name="Rectangle 7"/>
            <p:cNvSpPr>
              <a:spLocks noChangeArrowheads="1"/>
            </p:cNvSpPr>
            <p:nvPr/>
          </p:nvSpPr>
          <p:spPr bwMode="auto">
            <a:xfrm>
              <a:off x="3481" y="1853"/>
              <a:ext cx="219" cy="2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fr-FR"/>
            </a:p>
          </p:txBody>
        </p:sp>
        <p:sp>
          <p:nvSpPr>
            <p:cNvPr id="329736" name="Rectangle 8"/>
            <p:cNvSpPr>
              <a:spLocks noChangeArrowheads="1"/>
            </p:cNvSpPr>
            <p:nvPr/>
          </p:nvSpPr>
          <p:spPr bwMode="auto">
            <a:xfrm>
              <a:off x="3688" y="1853"/>
              <a:ext cx="219" cy="2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fr-FR"/>
            </a:p>
          </p:txBody>
        </p:sp>
      </p:grpSp>
      <p:grpSp>
        <p:nvGrpSpPr>
          <p:cNvPr id="329766" name="Group 38"/>
          <p:cNvGrpSpPr>
            <a:grpSpLocks/>
          </p:cNvGrpSpPr>
          <p:nvPr/>
        </p:nvGrpSpPr>
        <p:grpSpPr bwMode="auto">
          <a:xfrm>
            <a:off x="5019675" y="2063750"/>
            <a:ext cx="690563" cy="333375"/>
            <a:chOff x="3270" y="1120"/>
            <a:chExt cx="435" cy="210"/>
          </a:xfrm>
        </p:grpSpPr>
        <p:sp>
          <p:nvSpPr>
            <p:cNvPr id="329760" name="Rectangle 32"/>
            <p:cNvSpPr>
              <a:spLocks noChangeArrowheads="1"/>
            </p:cNvSpPr>
            <p:nvPr/>
          </p:nvSpPr>
          <p:spPr bwMode="auto">
            <a:xfrm>
              <a:off x="3270" y="1120"/>
              <a:ext cx="219" cy="2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fr-FR"/>
            </a:p>
          </p:txBody>
        </p:sp>
        <p:sp>
          <p:nvSpPr>
            <p:cNvPr id="329761" name="Rectangle 33"/>
            <p:cNvSpPr>
              <a:spLocks noChangeArrowheads="1"/>
            </p:cNvSpPr>
            <p:nvPr/>
          </p:nvSpPr>
          <p:spPr bwMode="auto">
            <a:xfrm>
              <a:off x="3486" y="1120"/>
              <a:ext cx="219" cy="2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fr-FR"/>
            </a:p>
          </p:txBody>
        </p:sp>
      </p:grpSp>
      <p:sp>
        <p:nvSpPr>
          <p:cNvPr id="329763" name="Rectangle 35"/>
          <p:cNvSpPr>
            <a:spLocks noChangeArrowheads="1"/>
          </p:cNvSpPr>
          <p:nvPr/>
        </p:nvSpPr>
        <p:spPr bwMode="auto">
          <a:xfrm>
            <a:off x="4735513" y="2436813"/>
            <a:ext cx="1198562" cy="311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en-GB">
                <a:solidFill>
                  <a:schemeClr val="tx1"/>
                </a:solidFill>
              </a:rPr>
              <a:t>2 positions</a:t>
            </a:r>
          </a:p>
        </p:txBody>
      </p:sp>
      <p:sp>
        <p:nvSpPr>
          <p:cNvPr id="329764" name="Rectangle 36"/>
          <p:cNvSpPr>
            <a:spLocks noChangeArrowheads="1"/>
          </p:cNvSpPr>
          <p:nvPr/>
        </p:nvSpPr>
        <p:spPr bwMode="auto">
          <a:xfrm>
            <a:off x="6357938" y="2430463"/>
            <a:ext cx="1314450" cy="3254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en-GB">
                <a:solidFill>
                  <a:schemeClr val="tx1"/>
                </a:solidFill>
              </a:rPr>
              <a:t>3 positions</a:t>
            </a:r>
          </a:p>
        </p:txBody>
      </p:sp>
      <p:grpSp>
        <p:nvGrpSpPr>
          <p:cNvPr id="329808" name="Group 80"/>
          <p:cNvGrpSpPr>
            <a:grpSpLocks/>
          </p:cNvGrpSpPr>
          <p:nvPr/>
        </p:nvGrpSpPr>
        <p:grpSpPr bwMode="auto">
          <a:xfrm>
            <a:off x="4040188" y="3073400"/>
            <a:ext cx="347662" cy="787400"/>
            <a:chOff x="2653" y="1756"/>
            <a:chExt cx="219" cy="496"/>
          </a:xfrm>
        </p:grpSpPr>
        <p:grpSp>
          <p:nvGrpSpPr>
            <p:cNvPr id="329807" name="Group 79"/>
            <p:cNvGrpSpPr>
              <a:grpSpLocks/>
            </p:cNvGrpSpPr>
            <p:nvPr/>
          </p:nvGrpSpPr>
          <p:grpSpPr bwMode="auto">
            <a:xfrm>
              <a:off x="2653" y="1783"/>
              <a:ext cx="219" cy="411"/>
              <a:chOff x="2653" y="1783"/>
              <a:chExt cx="219" cy="411"/>
            </a:xfrm>
          </p:grpSpPr>
          <p:sp>
            <p:nvSpPr>
              <p:cNvPr id="329774" name="Rectangle 46"/>
              <p:cNvSpPr>
                <a:spLocks noChangeArrowheads="1"/>
              </p:cNvSpPr>
              <p:nvPr/>
            </p:nvSpPr>
            <p:spPr bwMode="auto">
              <a:xfrm>
                <a:off x="2653" y="1884"/>
                <a:ext cx="219" cy="21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33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fr-FR"/>
              </a:p>
            </p:txBody>
          </p:sp>
          <p:sp>
            <p:nvSpPr>
              <p:cNvPr id="329776" name="Line 48"/>
              <p:cNvSpPr>
                <a:spLocks noChangeShapeType="1"/>
              </p:cNvSpPr>
              <p:nvPr/>
            </p:nvSpPr>
            <p:spPr bwMode="auto">
              <a:xfrm>
                <a:off x="2761" y="2085"/>
                <a:ext cx="0" cy="109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329777" name="Line 49"/>
              <p:cNvSpPr>
                <a:spLocks noChangeShapeType="1"/>
              </p:cNvSpPr>
              <p:nvPr/>
            </p:nvSpPr>
            <p:spPr bwMode="auto">
              <a:xfrm flipV="1">
                <a:off x="2761" y="1783"/>
                <a:ext cx="0" cy="10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</p:grpSp>
        <p:sp>
          <p:nvSpPr>
            <p:cNvPr id="329778" name="Text Box 50"/>
            <p:cNvSpPr txBox="1">
              <a:spLocks noChangeArrowheads="1"/>
            </p:cNvSpPr>
            <p:nvPr/>
          </p:nvSpPr>
          <p:spPr bwMode="auto">
            <a:xfrm>
              <a:off x="2662" y="2137"/>
              <a:ext cx="53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FR" sz="120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29779" name="Text Box 51"/>
            <p:cNvSpPr txBox="1">
              <a:spLocks noChangeArrowheads="1"/>
            </p:cNvSpPr>
            <p:nvPr/>
          </p:nvSpPr>
          <p:spPr bwMode="auto">
            <a:xfrm>
              <a:off x="2659" y="1756"/>
              <a:ext cx="53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FR" sz="1200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329823" name="Group 95"/>
          <p:cNvGrpSpPr>
            <a:grpSpLocks/>
          </p:cNvGrpSpPr>
          <p:nvPr/>
        </p:nvGrpSpPr>
        <p:grpSpPr bwMode="auto">
          <a:xfrm>
            <a:off x="4964113" y="3082925"/>
            <a:ext cx="522287" cy="796925"/>
            <a:chOff x="3235" y="1762"/>
            <a:chExt cx="329" cy="502"/>
          </a:xfrm>
        </p:grpSpPr>
        <p:sp>
          <p:nvSpPr>
            <p:cNvPr id="329780" name="Rectangle 52"/>
            <p:cNvSpPr>
              <a:spLocks noChangeArrowheads="1"/>
            </p:cNvSpPr>
            <p:nvPr/>
          </p:nvSpPr>
          <p:spPr bwMode="auto">
            <a:xfrm>
              <a:off x="3280" y="1890"/>
              <a:ext cx="219" cy="2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fr-FR"/>
            </a:p>
          </p:txBody>
        </p:sp>
        <p:sp>
          <p:nvSpPr>
            <p:cNvPr id="329781" name="Line 53"/>
            <p:cNvSpPr>
              <a:spLocks noChangeShapeType="1"/>
            </p:cNvSpPr>
            <p:nvPr/>
          </p:nvSpPr>
          <p:spPr bwMode="auto">
            <a:xfrm flipV="1">
              <a:off x="3325" y="1789"/>
              <a:ext cx="0" cy="10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329782" name="Text Box 54"/>
            <p:cNvSpPr txBox="1">
              <a:spLocks noChangeArrowheads="1"/>
            </p:cNvSpPr>
            <p:nvPr/>
          </p:nvSpPr>
          <p:spPr bwMode="auto">
            <a:xfrm>
              <a:off x="3235" y="2143"/>
              <a:ext cx="53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FR" sz="120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29783" name="Text Box 55"/>
            <p:cNvSpPr txBox="1">
              <a:spLocks noChangeArrowheads="1"/>
            </p:cNvSpPr>
            <p:nvPr/>
          </p:nvSpPr>
          <p:spPr bwMode="auto">
            <a:xfrm>
              <a:off x="3250" y="1762"/>
              <a:ext cx="53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FR" sz="120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329784" name="Line 56"/>
            <p:cNvSpPr>
              <a:spLocks noChangeShapeType="1"/>
            </p:cNvSpPr>
            <p:nvPr/>
          </p:nvSpPr>
          <p:spPr bwMode="auto">
            <a:xfrm>
              <a:off x="3325" y="2100"/>
              <a:ext cx="0" cy="109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329785" name="Line 57"/>
            <p:cNvSpPr>
              <a:spLocks noChangeShapeType="1"/>
            </p:cNvSpPr>
            <p:nvPr/>
          </p:nvSpPr>
          <p:spPr bwMode="auto">
            <a:xfrm>
              <a:off x="3460" y="2100"/>
              <a:ext cx="0" cy="109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329786" name="Text Box 58"/>
            <p:cNvSpPr txBox="1">
              <a:spLocks noChangeArrowheads="1"/>
            </p:cNvSpPr>
            <p:nvPr/>
          </p:nvSpPr>
          <p:spPr bwMode="auto">
            <a:xfrm>
              <a:off x="3511" y="2149"/>
              <a:ext cx="53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FR" sz="1200">
                  <a:solidFill>
                    <a:schemeClr val="tx1"/>
                  </a:solidFill>
                </a:rPr>
                <a:t>3</a:t>
              </a:r>
            </a:p>
          </p:txBody>
        </p:sp>
      </p:grpSp>
      <p:sp>
        <p:nvSpPr>
          <p:cNvPr id="329799" name="Line 71"/>
          <p:cNvSpPr>
            <a:spLocks noChangeShapeType="1"/>
          </p:cNvSpPr>
          <p:nvPr/>
        </p:nvSpPr>
        <p:spPr bwMode="auto">
          <a:xfrm flipV="1">
            <a:off x="6030913" y="3135313"/>
            <a:ext cx="0" cy="1587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grpSp>
        <p:nvGrpSpPr>
          <p:cNvPr id="329811" name="Group 83"/>
          <p:cNvGrpSpPr>
            <a:grpSpLocks/>
          </p:cNvGrpSpPr>
          <p:nvPr/>
        </p:nvGrpSpPr>
        <p:grpSpPr bwMode="auto">
          <a:xfrm>
            <a:off x="5868988" y="3092450"/>
            <a:ext cx="552450" cy="796925"/>
            <a:chOff x="3805" y="1768"/>
            <a:chExt cx="348" cy="502"/>
          </a:xfrm>
        </p:grpSpPr>
        <p:sp>
          <p:nvSpPr>
            <p:cNvPr id="329798" name="Rectangle 70"/>
            <p:cNvSpPr>
              <a:spLocks noChangeArrowheads="1"/>
            </p:cNvSpPr>
            <p:nvPr/>
          </p:nvSpPr>
          <p:spPr bwMode="auto">
            <a:xfrm>
              <a:off x="3862" y="1896"/>
              <a:ext cx="219" cy="2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fr-FR"/>
            </a:p>
          </p:txBody>
        </p:sp>
        <p:sp>
          <p:nvSpPr>
            <p:cNvPr id="329800" name="Text Box 72"/>
            <p:cNvSpPr txBox="1">
              <a:spLocks noChangeArrowheads="1"/>
            </p:cNvSpPr>
            <p:nvPr/>
          </p:nvSpPr>
          <p:spPr bwMode="auto">
            <a:xfrm>
              <a:off x="3817" y="2149"/>
              <a:ext cx="53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FR" sz="120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329801" name="Text Box 73"/>
            <p:cNvSpPr txBox="1">
              <a:spLocks noChangeArrowheads="1"/>
            </p:cNvSpPr>
            <p:nvPr/>
          </p:nvSpPr>
          <p:spPr bwMode="auto">
            <a:xfrm>
              <a:off x="3805" y="1768"/>
              <a:ext cx="53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FR" sz="120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329802" name="Line 74"/>
            <p:cNvSpPr>
              <a:spLocks noChangeShapeType="1"/>
            </p:cNvSpPr>
            <p:nvPr/>
          </p:nvSpPr>
          <p:spPr bwMode="auto">
            <a:xfrm>
              <a:off x="3907" y="2106"/>
              <a:ext cx="0" cy="109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329803" name="Line 75"/>
            <p:cNvSpPr>
              <a:spLocks noChangeShapeType="1"/>
            </p:cNvSpPr>
            <p:nvPr/>
          </p:nvSpPr>
          <p:spPr bwMode="auto">
            <a:xfrm>
              <a:off x="4042" y="2106"/>
              <a:ext cx="0" cy="109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329804" name="Text Box 76"/>
            <p:cNvSpPr txBox="1">
              <a:spLocks noChangeArrowheads="1"/>
            </p:cNvSpPr>
            <p:nvPr/>
          </p:nvSpPr>
          <p:spPr bwMode="auto">
            <a:xfrm>
              <a:off x="4093" y="2155"/>
              <a:ext cx="53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FR" sz="120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29805" name="Line 77"/>
            <p:cNvSpPr>
              <a:spLocks noChangeShapeType="1"/>
            </p:cNvSpPr>
            <p:nvPr/>
          </p:nvSpPr>
          <p:spPr bwMode="auto">
            <a:xfrm flipV="1">
              <a:off x="4039" y="1792"/>
              <a:ext cx="0" cy="10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329806" name="Text Box 78"/>
            <p:cNvSpPr txBox="1">
              <a:spLocks noChangeArrowheads="1"/>
            </p:cNvSpPr>
            <p:nvPr/>
          </p:nvSpPr>
          <p:spPr bwMode="auto">
            <a:xfrm>
              <a:off x="4100" y="1770"/>
              <a:ext cx="53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FR" sz="1200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329824" name="Group 96"/>
          <p:cNvGrpSpPr>
            <a:grpSpLocks/>
          </p:cNvGrpSpPr>
          <p:nvPr/>
        </p:nvGrpSpPr>
        <p:grpSpPr bwMode="auto">
          <a:xfrm>
            <a:off x="6897688" y="3092450"/>
            <a:ext cx="552450" cy="858838"/>
            <a:chOff x="4453" y="1768"/>
            <a:chExt cx="348" cy="541"/>
          </a:xfrm>
        </p:grpSpPr>
        <p:sp>
          <p:nvSpPr>
            <p:cNvPr id="329812" name="Rectangle 84"/>
            <p:cNvSpPr>
              <a:spLocks noChangeArrowheads="1"/>
            </p:cNvSpPr>
            <p:nvPr/>
          </p:nvSpPr>
          <p:spPr bwMode="auto">
            <a:xfrm>
              <a:off x="4510" y="1896"/>
              <a:ext cx="219" cy="2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fr-FR"/>
            </a:p>
          </p:txBody>
        </p:sp>
        <p:sp>
          <p:nvSpPr>
            <p:cNvPr id="329813" name="Text Box 85"/>
            <p:cNvSpPr txBox="1">
              <a:spLocks noChangeArrowheads="1"/>
            </p:cNvSpPr>
            <p:nvPr/>
          </p:nvSpPr>
          <p:spPr bwMode="auto">
            <a:xfrm>
              <a:off x="4600" y="2194"/>
              <a:ext cx="53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FR" sz="120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29814" name="Text Box 86"/>
            <p:cNvSpPr txBox="1">
              <a:spLocks noChangeArrowheads="1"/>
            </p:cNvSpPr>
            <p:nvPr/>
          </p:nvSpPr>
          <p:spPr bwMode="auto">
            <a:xfrm>
              <a:off x="4453" y="1768"/>
              <a:ext cx="53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FR" sz="120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329815" name="Line 87"/>
            <p:cNvSpPr>
              <a:spLocks noChangeShapeType="1"/>
            </p:cNvSpPr>
            <p:nvPr/>
          </p:nvSpPr>
          <p:spPr bwMode="auto">
            <a:xfrm>
              <a:off x="4618" y="2106"/>
              <a:ext cx="0" cy="109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329816" name="Line 88"/>
            <p:cNvSpPr>
              <a:spLocks noChangeShapeType="1"/>
            </p:cNvSpPr>
            <p:nvPr/>
          </p:nvSpPr>
          <p:spPr bwMode="auto">
            <a:xfrm>
              <a:off x="4690" y="2106"/>
              <a:ext cx="0" cy="109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329817" name="Text Box 89"/>
            <p:cNvSpPr txBox="1">
              <a:spLocks noChangeArrowheads="1"/>
            </p:cNvSpPr>
            <p:nvPr/>
          </p:nvSpPr>
          <p:spPr bwMode="auto">
            <a:xfrm>
              <a:off x="4741" y="2155"/>
              <a:ext cx="53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FR" sz="120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329818" name="Line 90"/>
            <p:cNvSpPr>
              <a:spLocks noChangeShapeType="1"/>
            </p:cNvSpPr>
            <p:nvPr/>
          </p:nvSpPr>
          <p:spPr bwMode="auto">
            <a:xfrm flipV="1">
              <a:off x="4687" y="1792"/>
              <a:ext cx="0" cy="10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329819" name="Text Box 91"/>
            <p:cNvSpPr txBox="1">
              <a:spLocks noChangeArrowheads="1"/>
            </p:cNvSpPr>
            <p:nvPr/>
          </p:nvSpPr>
          <p:spPr bwMode="auto">
            <a:xfrm>
              <a:off x="4748" y="1770"/>
              <a:ext cx="53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FR" sz="120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329820" name="Line 92"/>
            <p:cNvSpPr>
              <a:spLocks noChangeShapeType="1"/>
            </p:cNvSpPr>
            <p:nvPr/>
          </p:nvSpPr>
          <p:spPr bwMode="auto">
            <a:xfrm flipV="1">
              <a:off x="4549" y="1798"/>
              <a:ext cx="0" cy="10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329821" name="Line 93"/>
            <p:cNvSpPr>
              <a:spLocks noChangeShapeType="1"/>
            </p:cNvSpPr>
            <p:nvPr/>
          </p:nvSpPr>
          <p:spPr bwMode="auto">
            <a:xfrm flipV="1">
              <a:off x="4540" y="2104"/>
              <a:ext cx="0" cy="10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329822" name="Text Box 94"/>
            <p:cNvSpPr txBox="1">
              <a:spLocks noChangeArrowheads="1"/>
            </p:cNvSpPr>
            <p:nvPr/>
          </p:nvSpPr>
          <p:spPr bwMode="auto">
            <a:xfrm>
              <a:off x="4462" y="2155"/>
              <a:ext cx="53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FR" sz="1200">
                  <a:solidFill>
                    <a:schemeClr val="tx1"/>
                  </a:solidFill>
                </a:rPr>
                <a:t>5</a:t>
              </a:r>
            </a:p>
          </p:txBody>
        </p:sp>
      </p:grpSp>
      <p:sp>
        <p:nvSpPr>
          <p:cNvPr id="329825" name="Rectangle 97"/>
          <p:cNvSpPr>
            <a:spLocks noChangeArrowheads="1"/>
          </p:cNvSpPr>
          <p:nvPr/>
        </p:nvSpPr>
        <p:spPr bwMode="auto">
          <a:xfrm>
            <a:off x="4073525" y="3314700"/>
            <a:ext cx="298450" cy="2682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en-GB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29826" name="Rectangle 98"/>
          <p:cNvSpPr>
            <a:spLocks noChangeArrowheads="1"/>
          </p:cNvSpPr>
          <p:nvPr/>
        </p:nvSpPr>
        <p:spPr bwMode="auto">
          <a:xfrm>
            <a:off x="5068888" y="3324225"/>
            <a:ext cx="298450" cy="2682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en-GB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29827" name="Rectangle 99"/>
          <p:cNvSpPr>
            <a:spLocks noChangeArrowheads="1"/>
          </p:cNvSpPr>
          <p:nvPr/>
        </p:nvSpPr>
        <p:spPr bwMode="auto">
          <a:xfrm>
            <a:off x="5983288" y="3324225"/>
            <a:ext cx="298450" cy="2682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en-GB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29828" name="Rectangle 100"/>
          <p:cNvSpPr>
            <a:spLocks noChangeArrowheads="1"/>
          </p:cNvSpPr>
          <p:nvPr/>
        </p:nvSpPr>
        <p:spPr bwMode="auto">
          <a:xfrm>
            <a:off x="7011988" y="3338513"/>
            <a:ext cx="298450" cy="2682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en-GB">
                <a:solidFill>
                  <a:schemeClr val="tx1"/>
                </a:solidFill>
              </a:rPr>
              <a:t>5</a:t>
            </a:r>
          </a:p>
        </p:txBody>
      </p:sp>
      <p:grpSp>
        <p:nvGrpSpPr>
          <p:cNvPr id="329947" name="Group 219"/>
          <p:cNvGrpSpPr>
            <a:grpSpLocks/>
          </p:cNvGrpSpPr>
          <p:nvPr/>
        </p:nvGrpSpPr>
        <p:grpSpPr bwMode="auto">
          <a:xfrm>
            <a:off x="4287838" y="5664200"/>
            <a:ext cx="1273175" cy="808038"/>
            <a:chOff x="2701" y="3568"/>
            <a:chExt cx="802" cy="509"/>
          </a:xfrm>
        </p:grpSpPr>
        <p:grpSp>
          <p:nvGrpSpPr>
            <p:cNvPr id="329893" name="Group 165"/>
            <p:cNvGrpSpPr>
              <a:grpSpLocks/>
            </p:cNvGrpSpPr>
            <p:nvPr/>
          </p:nvGrpSpPr>
          <p:grpSpPr bwMode="auto">
            <a:xfrm>
              <a:off x="2701" y="3568"/>
              <a:ext cx="802" cy="210"/>
              <a:chOff x="2809" y="3631"/>
              <a:chExt cx="802" cy="210"/>
            </a:xfrm>
          </p:grpSpPr>
          <p:grpSp>
            <p:nvGrpSpPr>
              <p:cNvPr id="329853" name="Group 125"/>
              <p:cNvGrpSpPr>
                <a:grpSpLocks/>
              </p:cNvGrpSpPr>
              <p:nvPr/>
            </p:nvGrpSpPr>
            <p:grpSpPr bwMode="auto">
              <a:xfrm>
                <a:off x="2994" y="3631"/>
                <a:ext cx="435" cy="210"/>
                <a:chOff x="3270" y="1120"/>
                <a:chExt cx="435" cy="210"/>
              </a:xfrm>
            </p:grpSpPr>
            <p:sp>
              <p:nvSpPr>
                <p:cNvPr id="329854" name="Rectangle 126"/>
                <p:cNvSpPr>
                  <a:spLocks noChangeArrowheads="1"/>
                </p:cNvSpPr>
                <p:nvPr/>
              </p:nvSpPr>
              <p:spPr bwMode="auto">
                <a:xfrm>
                  <a:off x="3270" y="1120"/>
                  <a:ext cx="219" cy="210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fr-FR"/>
                </a:p>
              </p:txBody>
            </p:sp>
            <p:sp>
              <p:nvSpPr>
                <p:cNvPr id="329855" name="Rectangle 127"/>
                <p:cNvSpPr>
                  <a:spLocks noChangeArrowheads="1"/>
                </p:cNvSpPr>
                <p:nvPr/>
              </p:nvSpPr>
              <p:spPr bwMode="auto">
                <a:xfrm>
                  <a:off x="3486" y="1120"/>
                  <a:ext cx="219" cy="210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fr-FR"/>
                </a:p>
              </p:txBody>
            </p:sp>
          </p:grpSp>
          <p:sp>
            <p:nvSpPr>
              <p:cNvPr id="329856" name="Rectangle 128"/>
              <p:cNvSpPr>
                <a:spLocks noChangeArrowheads="1"/>
              </p:cNvSpPr>
              <p:nvPr/>
            </p:nvSpPr>
            <p:spPr bwMode="auto">
              <a:xfrm>
                <a:off x="2809" y="3750"/>
                <a:ext cx="184" cy="91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33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fr-FR"/>
              </a:p>
            </p:txBody>
          </p:sp>
          <p:sp>
            <p:nvSpPr>
              <p:cNvPr id="329857" name="Rectangle 129"/>
              <p:cNvSpPr>
                <a:spLocks noChangeArrowheads="1"/>
              </p:cNvSpPr>
              <p:nvPr/>
            </p:nvSpPr>
            <p:spPr bwMode="auto">
              <a:xfrm>
                <a:off x="3427" y="3747"/>
                <a:ext cx="184" cy="91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33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fr-FR"/>
              </a:p>
            </p:txBody>
          </p:sp>
        </p:grpSp>
        <p:sp>
          <p:nvSpPr>
            <p:cNvPr id="329865" name="Rectangle 137"/>
            <p:cNvSpPr>
              <a:spLocks noChangeArrowheads="1"/>
            </p:cNvSpPr>
            <p:nvPr/>
          </p:nvSpPr>
          <p:spPr bwMode="auto">
            <a:xfrm>
              <a:off x="2728" y="3881"/>
              <a:ext cx="755" cy="1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GB">
                  <a:solidFill>
                    <a:schemeClr val="tx1"/>
                  </a:solidFill>
                </a:rPr>
                <a:t>bistable</a:t>
              </a:r>
            </a:p>
          </p:txBody>
        </p:sp>
      </p:grpSp>
      <p:grpSp>
        <p:nvGrpSpPr>
          <p:cNvPr id="329948" name="Group 220"/>
          <p:cNvGrpSpPr>
            <a:grpSpLocks/>
          </p:cNvGrpSpPr>
          <p:nvPr/>
        </p:nvGrpSpPr>
        <p:grpSpPr bwMode="auto">
          <a:xfrm>
            <a:off x="6211888" y="5645150"/>
            <a:ext cx="1323975" cy="808038"/>
            <a:chOff x="3913" y="3556"/>
            <a:chExt cx="834" cy="509"/>
          </a:xfrm>
        </p:grpSpPr>
        <p:grpSp>
          <p:nvGrpSpPr>
            <p:cNvPr id="329892" name="Group 164"/>
            <p:cNvGrpSpPr>
              <a:grpSpLocks/>
            </p:cNvGrpSpPr>
            <p:nvPr/>
          </p:nvGrpSpPr>
          <p:grpSpPr bwMode="auto">
            <a:xfrm>
              <a:off x="3913" y="3556"/>
              <a:ext cx="834" cy="213"/>
              <a:chOff x="4021" y="3619"/>
              <a:chExt cx="834" cy="213"/>
            </a:xfrm>
          </p:grpSpPr>
          <p:grpSp>
            <p:nvGrpSpPr>
              <p:cNvPr id="329858" name="Group 130"/>
              <p:cNvGrpSpPr>
                <a:grpSpLocks/>
              </p:cNvGrpSpPr>
              <p:nvPr/>
            </p:nvGrpSpPr>
            <p:grpSpPr bwMode="auto">
              <a:xfrm>
                <a:off x="4206" y="3619"/>
                <a:ext cx="435" cy="210"/>
                <a:chOff x="3270" y="1120"/>
                <a:chExt cx="435" cy="210"/>
              </a:xfrm>
            </p:grpSpPr>
            <p:sp>
              <p:nvSpPr>
                <p:cNvPr id="329859" name="Rectangle 131"/>
                <p:cNvSpPr>
                  <a:spLocks noChangeArrowheads="1"/>
                </p:cNvSpPr>
                <p:nvPr/>
              </p:nvSpPr>
              <p:spPr bwMode="auto">
                <a:xfrm>
                  <a:off x="3270" y="1120"/>
                  <a:ext cx="219" cy="210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fr-FR"/>
                </a:p>
              </p:txBody>
            </p:sp>
            <p:sp>
              <p:nvSpPr>
                <p:cNvPr id="329860" name="Rectangle 132"/>
                <p:cNvSpPr>
                  <a:spLocks noChangeArrowheads="1"/>
                </p:cNvSpPr>
                <p:nvPr/>
              </p:nvSpPr>
              <p:spPr bwMode="auto">
                <a:xfrm>
                  <a:off x="3486" y="1120"/>
                  <a:ext cx="219" cy="210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fr-FR"/>
                </a:p>
              </p:txBody>
            </p:sp>
          </p:grpSp>
          <p:sp>
            <p:nvSpPr>
              <p:cNvPr id="329861" name="Rectangle 133"/>
              <p:cNvSpPr>
                <a:spLocks noChangeArrowheads="1"/>
              </p:cNvSpPr>
              <p:nvPr/>
            </p:nvSpPr>
            <p:spPr bwMode="auto">
              <a:xfrm>
                <a:off x="4021" y="3738"/>
                <a:ext cx="184" cy="91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33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fr-FR"/>
              </a:p>
            </p:txBody>
          </p:sp>
          <p:sp>
            <p:nvSpPr>
              <p:cNvPr id="329864" name="Freeform 136"/>
              <p:cNvSpPr>
                <a:spLocks/>
              </p:cNvSpPr>
              <p:nvPr/>
            </p:nvSpPr>
            <p:spPr bwMode="auto">
              <a:xfrm>
                <a:off x="4663" y="3722"/>
                <a:ext cx="192" cy="110"/>
              </a:xfrm>
              <a:custGeom>
                <a:avLst/>
                <a:gdLst>
                  <a:gd name="T0" fmla="*/ 0 w 192"/>
                  <a:gd name="T1" fmla="*/ 0 h 110"/>
                  <a:gd name="T2" fmla="*/ 36 w 192"/>
                  <a:gd name="T3" fmla="*/ 110 h 110"/>
                  <a:gd name="T4" fmla="*/ 82 w 192"/>
                  <a:gd name="T5" fmla="*/ 0 h 110"/>
                  <a:gd name="T6" fmla="*/ 128 w 192"/>
                  <a:gd name="T7" fmla="*/ 92 h 110"/>
                  <a:gd name="T8" fmla="*/ 192 w 192"/>
                  <a:gd name="T9" fmla="*/ 9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" h="110">
                    <a:moveTo>
                      <a:pt x="0" y="0"/>
                    </a:moveTo>
                    <a:lnTo>
                      <a:pt x="36" y="110"/>
                    </a:lnTo>
                    <a:lnTo>
                      <a:pt x="82" y="0"/>
                    </a:lnTo>
                    <a:lnTo>
                      <a:pt x="128" y="92"/>
                    </a:lnTo>
                    <a:lnTo>
                      <a:pt x="192" y="9"/>
                    </a:lnTo>
                  </a:path>
                </a:pathLst>
              </a:custGeom>
              <a:noFill/>
              <a:ln w="38100" cap="flat" cmpd="sng">
                <a:solidFill>
                  <a:srgbClr val="FF33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</p:grpSp>
        <p:sp>
          <p:nvSpPr>
            <p:cNvPr id="329868" name="Rectangle 140"/>
            <p:cNvSpPr>
              <a:spLocks noChangeArrowheads="1"/>
            </p:cNvSpPr>
            <p:nvPr/>
          </p:nvSpPr>
          <p:spPr bwMode="auto">
            <a:xfrm>
              <a:off x="3940" y="3869"/>
              <a:ext cx="755" cy="1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GB">
                  <a:solidFill>
                    <a:schemeClr val="tx1"/>
                  </a:solidFill>
                </a:rPr>
                <a:t>monostable</a:t>
              </a:r>
            </a:p>
          </p:txBody>
        </p:sp>
      </p:grpSp>
      <p:grpSp>
        <p:nvGrpSpPr>
          <p:cNvPr id="329938" name="Group 210"/>
          <p:cNvGrpSpPr>
            <a:grpSpLocks/>
          </p:cNvGrpSpPr>
          <p:nvPr/>
        </p:nvGrpSpPr>
        <p:grpSpPr bwMode="auto">
          <a:xfrm>
            <a:off x="7045325" y="4281488"/>
            <a:ext cx="785813" cy="1195387"/>
            <a:chOff x="4546" y="2517"/>
            <a:chExt cx="495" cy="753"/>
          </a:xfrm>
        </p:grpSpPr>
        <p:grpSp>
          <p:nvGrpSpPr>
            <p:cNvPr id="329894" name="Group 166"/>
            <p:cNvGrpSpPr>
              <a:grpSpLocks/>
            </p:cNvGrpSpPr>
            <p:nvPr/>
          </p:nvGrpSpPr>
          <p:grpSpPr bwMode="auto">
            <a:xfrm>
              <a:off x="4546" y="2517"/>
              <a:ext cx="495" cy="753"/>
              <a:chOff x="3574" y="2517"/>
              <a:chExt cx="495" cy="753"/>
            </a:xfrm>
          </p:grpSpPr>
          <p:sp>
            <p:nvSpPr>
              <p:cNvPr id="329881" name="Rectangle 153"/>
              <p:cNvSpPr>
                <a:spLocks noChangeAspect="1" noChangeArrowheads="1"/>
              </p:cNvSpPr>
              <p:nvPr/>
            </p:nvSpPr>
            <p:spPr bwMode="auto">
              <a:xfrm>
                <a:off x="3646" y="2709"/>
                <a:ext cx="329" cy="31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fr-FR"/>
              </a:p>
            </p:txBody>
          </p:sp>
          <p:sp>
            <p:nvSpPr>
              <p:cNvPr id="329882" name="Text Box 154"/>
              <p:cNvSpPr txBox="1">
                <a:spLocks noChangeAspect="1" noChangeArrowheads="1"/>
              </p:cNvSpPr>
              <p:nvPr/>
            </p:nvSpPr>
            <p:spPr bwMode="auto">
              <a:xfrm>
                <a:off x="3795" y="3156"/>
                <a:ext cx="52" cy="1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57150">
                    <a:solidFill>
                      <a:srgbClr val="FF33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20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329883" name="Text Box 155"/>
              <p:cNvSpPr txBox="1">
                <a:spLocks noChangeAspect="1" noChangeArrowheads="1"/>
              </p:cNvSpPr>
              <p:nvPr/>
            </p:nvSpPr>
            <p:spPr bwMode="auto">
              <a:xfrm>
                <a:off x="3574" y="2517"/>
                <a:ext cx="53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57150">
                    <a:solidFill>
                      <a:srgbClr val="FF33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20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329884" name="Line 156"/>
              <p:cNvSpPr>
                <a:spLocks noChangeAspect="1" noChangeShapeType="1"/>
              </p:cNvSpPr>
              <p:nvPr/>
            </p:nvSpPr>
            <p:spPr bwMode="auto">
              <a:xfrm>
                <a:off x="3808" y="3024"/>
                <a:ext cx="0" cy="16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329885" name="Line 157"/>
              <p:cNvSpPr>
                <a:spLocks noChangeAspect="1" noChangeShapeType="1"/>
              </p:cNvSpPr>
              <p:nvPr/>
            </p:nvSpPr>
            <p:spPr bwMode="auto">
              <a:xfrm>
                <a:off x="3916" y="3024"/>
                <a:ext cx="0" cy="16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329886" name="Text Box 158"/>
              <p:cNvSpPr txBox="1">
                <a:spLocks noChangeAspect="1" noChangeArrowheads="1"/>
              </p:cNvSpPr>
              <p:nvPr/>
            </p:nvSpPr>
            <p:spPr bwMode="auto">
              <a:xfrm>
                <a:off x="4005" y="3098"/>
                <a:ext cx="54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57150">
                    <a:solidFill>
                      <a:srgbClr val="FF33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20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329887" name="Line 159"/>
              <p:cNvSpPr>
                <a:spLocks noChangeAspect="1" noChangeShapeType="1"/>
              </p:cNvSpPr>
              <p:nvPr/>
            </p:nvSpPr>
            <p:spPr bwMode="auto">
              <a:xfrm flipV="1">
                <a:off x="3912" y="2553"/>
                <a:ext cx="0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329888" name="Text Box 160"/>
              <p:cNvSpPr txBox="1">
                <a:spLocks noChangeAspect="1" noChangeArrowheads="1"/>
              </p:cNvSpPr>
              <p:nvPr/>
            </p:nvSpPr>
            <p:spPr bwMode="auto">
              <a:xfrm>
                <a:off x="4017" y="2520"/>
                <a:ext cx="52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57150">
                    <a:solidFill>
                      <a:srgbClr val="FF33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20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329889" name="Line 161"/>
              <p:cNvSpPr>
                <a:spLocks noChangeAspect="1" noChangeShapeType="1"/>
              </p:cNvSpPr>
              <p:nvPr/>
            </p:nvSpPr>
            <p:spPr bwMode="auto">
              <a:xfrm flipV="1">
                <a:off x="3705" y="2562"/>
                <a:ext cx="0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329890" name="Line 162"/>
              <p:cNvSpPr>
                <a:spLocks noChangeAspect="1" noChangeShapeType="1"/>
              </p:cNvSpPr>
              <p:nvPr/>
            </p:nvSpPr>
            <p:spPr bwMode="auto">
              <a:xfrm flipV="1">
                <a:off x="3691" y="3021"/>
                <a:ext cx="0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329891" name="Text Box 163"/>
              <p:cNvSpPr txBox="1">
                <a:spLocks noChangeAspect="1" noChangeArrowheads="1"/>
              </p:cNvSpPr>
              <p:nvPr/>
            </p:nvSpPr>
            <p:spPr bwMode="auto">
              <a:xfrm>
                <a:off x="3588" y="3098"/>
                <a:ext cx="52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57150">
                    <a:solidFill>
                      <a:srgbClr val="FF33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200">
                    <a:solidFill>
                      <a:schemeClr val="tx1"/>
                    </a:solidFill>
                  </a:rPr>
                  <a:t>5</a:t>
                </a:r>
              </a:p>
            </p:txBody>
          </p:sp>
        </p:grpSp>
        <p:sp>
          <p:nvSpPr>
            <p:cNvPr id="329895" name="Line 167"/>
            <p:cNvSpPr>
              <a:spLocks noChangeShapeType="1"/>
            </p:cNvSpPr>
            <p:nvPr/>
          </p:nvSpPr>
          <p:spPr bwMode="auto">
            <a:xfrm flipH="1" flipV="1">
              <a:off x="4674" y="2706"/>
              <a:ext cx="110" cy="311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329897" name="Line 169"/>
            <p:cNvSpPr>
              <a:spLocks noChangeShapeType="1"/>
            </p:cNvSpPr>
            <p:nvPr/>
          </p:nvSpPr>
          <p:spPr bwMode="auto">
            <a:xfrm>
              <a:off x="4871" y="2710"/>
              <a:ext cx="0" cy="329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grpSp>
          <p:nvGrpSpPr>
            <p:cNvPr id="329900" name="Group 172"/>
            <p:cNvGrpSpPr>
              <a:grpSpLocks/>
            </p:cNvGrpSpPr>
            <p:nvPr/>
          </p:nvGrpSpPr>
          <p:grpSpPr bwMode="auto">
            <a:xfrm>
              <a:off x="4628" y="2953"/>
              <a:ext cx="82" cy="82"/>
              <a:chOff x="3593" y="2953"/>
              <a:chExt cx="82" cy="82"/>
            </a:xfrm>
          </p:grpSpPr>
          <p:sp>
            <p:nvSpPr>
              <p:cNvPr id="329898" name="Line 170"/>
              <p:cNvSpPr>
                <a:spLocks noChangeShapeType="1"/>
              </p:cNvSpPr>
              <p:nvPr/>
            </p:nvSpPr>
            <p:spPr bwMode="auto">
              <a:xfrm>
                <a:off x="3630" y="2971"/>
                <a:ext cx="0" cy="64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329899" name="Line 171"/>
              <p:cNvSpPr>
                <a:spLocks noChangeShapeType="1"/>
              </p:cNvSpPr>
              <p:nvPr/>
            </p:nvSpPr>
            <p:spPr bwMode="auto">
              <a:xfrm flipH="1">
                <a:off x="3593" y="2953"/>
                <a:ext cx="82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</p:grpSp>
      </p:grpSp>
      <p:grpSp>
        <p:nvGrpSpPr>
          <p:cNvPr id="329924" name="Group 196"/>
          <p:cNvGrpSpPr>
            <a:grpSpLocks/>
          </p:cNvGrpSpPr>
          <p:nvPr/>
        </p:nvGrpSpPr>
        <p:grpSpPr bwMode="auto">
          <a:xfrm>
            <a:off x="5800725" y="4289425"/>
            <a:ext cx="798513" cy="1122363"/>
            <a:chOff x="2808" y="2522"/>
            <a:chExt cx="503" cy="707"/>
          </a:xfrm>
        </p:grpSpPr>
        <p:grpSp>
          <p:nvGrpSpPr>
            <p:cNvPr id="329923" name="Group 195"/>
            <p:cNvGrpSpPr>
              <a:grpSpLocks/>
            </p:cNvGrpSpPr>
            <p:nvPr/>
          </p:nvGrpSpPr>
          <p:grpSpPr bwMode="auto">
            <a:xfrm>
              <a:off x="2808" y="2522"/>
              <a:ext cx="503" cy="707"/>
              <a:chOff x="2808" y="2522"/>
              <a:chExt cx="503" cy="707"/>
            </a:xfrm>
          </p:grpSpPr>
          <p:sp>
            <p:nvSpPr>
              <p:cNvPr id="329911" name="Rectangle 183"/>
              <p:cNvSpPr>
                <a:spLocks noChangeAspect="1" noChangeArrowheads="1"/>
              </p:cNvSpPr>
              <p:nvPr/>
            </p:nvSpPr>
            <p:spPr bwMode="auto">
              <a:xfrm>
                <a:off x="2881" y="2717"/>
                <a:ext cx="334" cy="321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fr-FR"/>
              </a:p>
            </p:txBody>
          </p:sp>
          <p:sp>
            <p:nvSpPr>
              <p:cNvPr id="329912" name="Text Box 184"/>
              <p:cNvSpPr txBox="1">
                <a:spLocks noChangeAspect="1" noChangeArrowheads="1"/>
              </p:cNvSpPr>
              <p:nvPr/>
            </p:nvSpPr>
            <p:spPr bwMode="auto">
              <a:xfrm>
                <a:off x="2826" y="3104"/>
                <a:ext cx="54" cy="1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57150">
                    <a:solidFill>
                      <a:srgbClr val="FF33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20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329913" name="Text Box 185"/>
              <p:cNvSpPr txBox="1">
                <a:spLocks noChangeAspect="1" noChangeArrowheads="1"/>
              </p:cNvSpPr>
              <p:nvPr/>
            </p:nvSpPr>
            <p:spPr bwMode="auto">
              <a:xfrm>
                <a:off x="2808" y="2522"/>
                <a:ext cx="53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57150">
                    <a:solidFill>
                      <a:srgbClr val="FF33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20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329914" name="Line 186"/>
              <p:cNvSpPr>
                <a:spLocks noChangeAspect="1" noChangeShapeType="1"/>
              </p:cNvSpPr>
              <p:nvPr/>
            </p:nvSpPr>
            <p:spPr bwMode="auto">
              <a:xfrm>
                <a:off x="2950" y="3038"/>
                <a:ext cx="0" cy="16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329915" name="Line 187"/>
              <p:cNvSpPr>
                <a:spLocks noChangeAspect="1" noChangeShapeType="1"/>
              </p:cNvSpPr>
              <p:nvPr/>
            </p:nvSpPr>
            <p:spPr bwMode="auto">
              <a:xfrm>
                <a:off x="3156" y="3038"/>
                <a:ext cx="0" cy="16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329916" name="Text Box 188"/>
              <p:cNvSpPr txBox="1">
                <a:spLocks noChangeAspect="1" noChangeArrowheads="1"/>
              </p:cNvSpPr>
              <p:nvPr/>
            </p:nvSpPr>
            <p:spPr bwMode="auto">
              <a:xfrm>
                <a:off x="3247" y="3113"/>
                <a:ext cx="53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57150">
                    <a:solidFill>
                      <a:srgbClr val="FF33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20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329917" name="Line 189"/>
              <p:cNvSpPr>
                <a:spLocks noChangeAspect="1" noChangeShapeType="1"/>
              </p:cNvSpPr>
              <p:nvPr/>
            </p:nvSpPr>
            <p:spPr bwMode="auto">
              <a:xfrm flipV="1">
                <a:off x="3151" y="2559"/>
                <a:ext cx="0" cy="15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329918" name="Text Box 190"/>
              <p:cNvSpPr txBox="1">
                <a:spLocks noChangeAspect="1" noChangeArrowheads="1"/>
              </p:cNvSpPr>
              <p:nvPr/>
            </p:nvSpPr>
            <p:spPr bwMode="auto">
              <a:xfrm>
                <a:off x="3258" y="2525"/>
                <a:ext cx="53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57150">
                    <a:solidFill>
                      <a:srgbClr val="FF33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20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329919" name="Line 191"/>
              <p:cNvSpPr>
                <a:spLocks noChangeShapeType="1"/>
              </p:cNvSpPr>
              <p:nvPr/>
            </p:nvSpPr>
            <p:spPr bwMode="auto">
              <a:xfrm flipV="1">
                <a:off x="2941" y="2547"/>
                <a:ext cx="0" cy="16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</p:grpSp>
        <p:sp>
          <p:nvSpPr>
            <p:cNvPr id="329920" name="Line 192"/>
            <p:cNvSpPr>
              <a:spLocks noChangeShapeType="1"/>
            </p:cNvSpPr>
            <p:nvPr/>
          </p:nvSpPr>
          <p:spPr bwMode="auto">
            <a:xfrm>
              <a:off x="2951" y="2725"/>
              <a:ext cx="0" cy="329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329921" name="Line 193"/>
            <p:cNvSpPr>
              <a:spLocks noChangeShapeType="1"/>
            </p:cNvSpPr>
            <p:nvPr/>
          </p:nvSpPr>
          <p:spPr bwMode="auto">
            <a:xfrm flipH="1" flipV="1">
              <a:off x="3150" y="2718"/>
              <a:ext cx="2" cy="311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  <p:grpSp>
        <p:nvGrpSpPr>
          <p:cNvPr id="329937" name="Group 209"/>
          <p:cNvGrpSpPr>
            <a:grpSpLocks/>
          </p:cNvGrpSpPr>
          <p:nvPr/>
        </p:nvGrpSpPr>
        <p:grpSpPr bwMode="auto">
          <a:xfrm>
            <a:off x="4159250" y="4273550"/>
            <a:ext cx="771525" cy="1149350"/>
            <a:chOff x="2728" y="2512"/>
            <a:chExt cx="486" cy="724"/>
          </a:xfrm>
        </p:grpSpPr>
        <p:sp>
          <p:nvSpPr>
            <p:cNvPr id="329926" name="Rectangle 198"/>
            <p:cNvSpPr>
              <a:spLocks noChangeAspect="1" noChangeArrowheads="1"/>
            </p:cNvSpPr>
            <p:nvPr/>
          </p:nvSpPr>
          <p:spPr bwMode="auto">
            <a:xfrm>
              <a:off x="2783" y="2713"/>
              <a:ext cx="344" cy="33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fr-FR"/>
            </a:p>
          </p:txBody>
        </p:sp>
        <p:sp>
          <p:nvSpPr>
            <p:cNvPr id="329927" name="Line 199"/>
            <p:cNvSpPr>
              <a:spLocks noChangeAspect="1" noChangeShapeType="1"/>
            </p:cNvSpPr>
            <p:nvPr/>
          </p:nvSpPr>
          <p:spPr bwMode="auto">
            <a:xfrm flipV="1">
              <a:off x="2854" y="2554"/>
              <a:ext cx="0" cy="15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329928" name="Text Box 200"/>
            <p:cNvSpPr txBox="1">
              <a:spLocks noChangeAspect="1" noChangeArrowheads="1"/>
            </p:cNvSpPr>
            <p:nvPr/>
          </p:nvSpPr>
          <p:spPr bwMode="auto">
            <a:xfrm>
              <a:off x="2728" y="3112"/>
              <a:ext cx="52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FR" sz="120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29929" name="Text Box 201"/>
            <p:cNvSpPr txBox="1">
              <a:spLocks noChangeAspect="1" noChangeArrowheads="1"/>
            </p:cNvSpPr>
            <p:nvPr/>
          </p:nvSpPr>
          <p:spPr bwMode="auto">
            <a:xfrm>
              <a:off x="2750" y="2512"/>
              <a:ext cx="53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FR" sz="120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329930" name="Line 202"/>
            <p:cNvSpPr>
              <a:spLocks noChangeAspect="1" noChangeShapeType="1"/>
            </p:cNvSpPr>
            <p:nvPr/>
          </p:nvSpPr>
          <p:spPr bwMode="auto">
            <a:xfrm>
              <a:off x="2854" y="3044"/>
              <a:ext cx="0" cy="1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329931" name="Line 203"/>
            <p:cNvSpPr>
              <a:spLocks noChangeAspect="1" noChangeShapeType="1"/>
            </p:cNvSpPr>
            <p:nvPr/>
          </p:nvSpPr>
          <p:spPr bwMode="auto">
            <a:xfrm>
              <a:off x="3066" y="3044"/>
              <a:ext cx="0" cy="1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329932" name="Text Box 204"/>
            <p:cNvSpPr txBox="1">
              <a:spLocks noChangeAspect="1" noChangeArrowheads="1"/>
            </p:cNvSpPr>
            <p:nvPr/>
          </p:nvSpPr>
          <p:spPr bwMode="auto">
            <a:xfrm>
              <a:off x="3162" y="3121"/>
              <a:ext cx="52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FR" sz="1200">
                  <a:solidFill>
                    <a:schemeClr val="tx1"/>
                  </a:solidFill>
                </a:rPr>
                <a:t>3</a:t>
              </a:r>
            </a:p>
          </p:txBody>
        </p:sp>
      </p:grpSp>
      <p:sp>
        <p:nvSpPr>
          <p:cNvPr id="329933" name="Line 205"/>
          <p:cNvSpPr>
            <a:spLocks noChangeShapeType="1"/>
          </p:cNvSpPr>
          <p:nvPr/>
        </p:nvSpPr>
        <p:spPr bwMode="auto">
          <a:xfrm flipH="1" flipV="1">
            <a:off x="4371975" y="4591050"/>
            <a:ext cx="320675" cy="53816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grpSp>
        <p:nvGrpSpPr>
          <p:cNvPr id="329934" name="Group 206"/>
          <p:cNvGrpSpPr>
            <a:grpSpLocks/>
          </p:cNvGrpSpPr>
          <p:nvPr/>
        </p:nvGrpSpPr>
        <p:grpSpPr bwMode="auto">
          <a:xfrm>
            <a:off x="4298950" y="4983163"/>
            <a:ext cx="130175" cy="130175"/>
            <a:chOff x="3593" y="2953"/>
            <a:chExt cx="82" cy="82"/>
          </a:xfrm>
        </p:grpSpPr>
        <p:sp>
          <p:nvSpPr>
            <p:cNvPr id="329935" name="Line 207"/>
            <p:cNvSpPr>
              <a:spLocks noChangeShapeType="1"/>
            </p:cNvSpPr>
            <p:nvPr/>
          </p:nvSpPr>
          <p:spPr bwMode="auto">
            <a:xfrm>
              <a:off x="3630" y="2971"/>
              <a:ext cx="0" cy="6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329936" name="Line 208"/>
            <p:cNvSpPr>
              <a:spLocks noChangeShapeType="1"/>
            </p:cNvSpPr>
            <p:nvPr/>
          </p:nvSpPr>
          <p:spPr bwMode="auto">
            <a:xfrm flipH="1">
              <a:off x="3593" y="2953"/>
              <a:ext cx="82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  <p:grpSp>
        <p:nvGrpSpPr>
          <p:cNvPr id="329942" name="Group 214"/>
          <p:cNvGrpSpPr>
            <a:grpSpLocks/>
          </p:cNvGrpSpPr>
          <p:nvPr/>
        </p:nvGrpSpPr>
        <p:grpSpPr bwMode="auto">
          <a:xfrm>
            <a:off x="3321050" y="3624263"/>
            <a:ext cx="204788" cy="320675"/>
            <a:chOff x="5367" y="3501"/>
            <a:chExt cx="147" cy="248"/>
          </a:xfrm>
        </p:grpSpPr>
        <p:sp>
          <p:nvSpPr>
            <p:cNvPr id="329939" name="Line 211"/>
            <p:cNvSpPr>
              <a:spLocks noChangeShapeType="1"/>
            </p:cNvSpPr>
            <p:nvPr/>
          </p:nvSpPr>
          <p:spPr bwMode="auto">
            <a:xfrm>
              <a:off x="5440" y="3501"/>
              <a:ext cx="0" cy="1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329941" name="AutoShape 213"/>
            <p:cNvSpPr>
              <a:spLocks noChangeArrowheads="1"/>
            </p:cNvSpPr>
            <p:nvPr/>
          </p:nvSpPr>
          <p:spPr bwMode="auto">
            <a:xfrm flipV="1">
              <a:off x="5367" y="3630"/>
              <a:ext cx="147" cy="119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fr-FR"/>
            </a:p>
          </p:txBody>
        </p:sp>
      </p:grpSp>
      <p:grpSp>
        <p:nvGrpSpPr>
          <p:cNvPr id="329945" name="Group 217"/>
          <p:cNvGrpSpPr>
            <a:grpSpLocks/>
          </p:cNvGrpSpPr>
          <p:nvPr/>
        </p:nvGrpSpPr>
        <p:grpSpPr bwMode="auto">
          <a:xfrm>
            <a:off x="2600325" y="3346450"/>
            <a:ext cx="219075" cy="349250"/>
            <a:chOff x="5294" y="3255"/>
            <a:chExt cx="174" cy="265"/>
          </a:xfrm>
        </p:grpSpPr>
        <p:sp>
          <p:nvSpPr>
            <p:cNvPr id="329943" name="AutoShape 215"/>
            <p:cNvSpPr>
              <a:spLocks noChangeArrowheads="1"/>
            </p:cNvSpPr>
            <p:nvPr/>
          </p:nvSpPr>
          <p:spPr bwMode="auto">
            <a:xfrm>
              <a:off x="5294" y="3375"/>
              <a:ext cx="174" cy="145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fr-FR"/>
            </a:p>
          </p:txBody>
        </p:sp>
        <p:sp>
          <p:nvSpPr>
            <p:cNvPr id="329944" name="Line 216"/>
            <p:cNvSpPr>
              <a:spLocks noChangeShapeType="1"/>
            </p:cNvSpPr>
            <p:nvPr/>
          </p:nvSpPr>
          <p:spPr bwMode="auto">
            <a:xfrm flipV="1">
              <a:off x="5376" y="3255"/>
              <a:ext cx="0" cy="11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  <p:sp>
        <p:nvSpPr>
          <p:cNvPr id="329946" name="Rectangle 218"/>
          <p:cNvSpPr>
            <a:spLocks noChangeArrowheads="1"/>
          </p:cNvSpPr>
          <p:nvPr/>
        </p:nvSpPr>
        <p:spPr bwMode="auto">
          <a:xfrm>
            <a:off x="1536700" y="1538288"/>
            <a:ext cx="6245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en-GB" sz="2000" u="sng" dirty="0" smtClean="0"/>
              <a:t> </a:t>
            </a:r>
            <a:r>
              <a:rPr lang="en-GB" sz="2000" u="sng" dirty="0" err="1"/>
              <a:t>Nb</a:t>
            </a:r>
            <a:r>
              <a:rPr lang="en-GB" sz="2000" u="sng" dirty="0"/>
              <a:t> </a:t>
            </a:r>
            <a:r>
              <a:rPr lang="en-GB" sz="2000" u="sng" dirty="0" err="1"/>
              <a:t>d’orifices</a:t>
            </a:r>
            <a:r>
              <a:rPr lang="en-GB" sz="2000" u="sng" dirty="0" smtClean="0">
                <a:solidFill>
                  <a:schemeClr val="tx1"/>
                </a:solidFill>
              </a:rPr>
              <a:t> /</a:t>
            </a:r>
            <a:r>
              <a:rPr lang="en-GB" sz="2000" u="sng" dirty="0" err="1" smtClean="0"/>
              <a:t>Nb</a:t>
            </a:r>
            <a:r>
              <a:rPr lang="en-GB" sz="2000" u="sng" dirty="0" smtClean="0"/>
              <a:t> </a:t>
            </a:r>
            <a:r>
              <a:rPr lang="en-GB" sz="2000" u="sng" dirty="0"/>
              <a:t>de position </a:t>
            </a:r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0632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Distributeur 2/2</a:t>
            </a:r>
          </a:p>
        </p:txBody>
      </p:sp>
      <p:sp>
        <p:nvSpPr>
          <p:cNvPr id="333828" name="Rectangle 4"/>
          <p:cNvSpPr>
            <a:spLocks noChangeArrowheads="1"/>
          </p:cNvSpPr>
          <p:nvPr/>
        </p:nvSpPr>
        <p:spPr bwMode="auto">
          <a:xfrm>
            <a:off x="6227763" y="4821238"/>
            <a:ext cx="1706562" cy="13255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en-GB">
                <a:solidFill>
                  <a:schemeClr val="tx1"/>
                </a:solidFill>
              </a:rPr>
              <a:t>Symbole</a:t>
            </a:r>
          </a:p>
        </p:txBody>
      </p:sp>
      <p:grpSp>
        <p:nvGrpSpPr>
          <p:cNvPr id="333876" name="Group 52"/>
          <p:cNvGrpSpPr>
            <a:grpSpLocks noChangeAspect="1"/>
          </p:cNvGrpSpPr>
          <p:nvPr/>
        </p:nvGrpSpPr>
        <p:grpSpPr bwMode="auto">
          <a:xfrm>
            <a:off x="1947863" y="1484313"/>
            <a:ext cx="3095625" cy="3008312"/>
            <a:chOff x="2197" y="652"/>
            <a:chExt cx="2438" cy="2369"/>
          </a:xfrm>
        </p:grpSpPr>
        <p:sp>
          <p:nvSpPr>
            <p:cNvPr id="333829" name="Freeform 5"/>
            <p:cNvSpPr>
              <a:spLocks noChangeAspect="1"/>
            </p:cNvSpPr>
            <p:nvPr/>
          </p:nvSpPr>
          <p:spPr bwMode="auto">
            <a:xfrm>
              <a:off x="2933" y="850"/>
              <a:ext cx="896" cy="610"/>
            </a:xfrm>
            <a:custGeom>
              <a:avLst/>
              <a:gdLst>
                <a:gd name="T0" fmla="*/ 49 w 896"/>
                <a:gd name="T1" fmla="*/ 328 h 610"/>
                <a:gd name="T2" fmla="*/ 217 w 896"/>
                <a:gd name="T3" fmla="*/ 328 h 610"/>
                <a:gd name="T4" fmla="*/ 315 w 896"/>
                <a:gd name="T5" fmla="*/ 609 h 610"/>
                <a:gd name="T6" fmla="*/ 610 w 896"/>
                <a:gd name="T7" fmla="*/ 609 h 610"/>
                <a:gd name="T8" fmla="*/ 708 w 896"/>
                <a:gd name="T9" fmla="*/ 328 h 610"/>
                <a:gd name="T10" fmla="*/ 895 w 896"/>
                <a:gd name="T11" fmla="*/ 328 h 610"/>
                <a:gd name="T12" fmla="*/ 895 w 896"/>
                <a:gd name="T13" fmla="*/ 192 h 610"/>
                <a:gd name="T14" fmla="*/ 787 w 896"/>
                <a:gd name="T15" fmla="*/ 134 h 610"/>
                <a:gd name="T16" fmla="*/ 659 w 896"/>
                <a:gd name="T17" fmla="*/ 134 h 610"/>
                <a:gd name="T18" fmla="*/ 659 w 896"/>
                <a:gd name="T19" fmla="*/ 0 h 610"/>
                <a:gd name="T20" fmla="*/ 276 w 896"/>
                <a:gd name="T21" fmla="*/ 0 h 610"/>
                <a:gd name="T22" fmla="*/ 276 w 896"/>
                <a:gd name="T23" fmla="*/ 134 h 610"/>
                <a:gd name="T24" fmla="*/ 69 w 896"/>
                <a:gd name="T25" fmla="*/ 134 h 610"/>
                <a:gd name="T26" fmla="*/ 0 w 896"/>
                <a:gd name="T27" fmla="*/ 202 h 610"/>
                <a:gd name="T28" fmla="*/ 0 w 896"/>
                <a:gd name="T29" fmla="*/ 328 h 610"/>
                <a:gd name="T30" fmla="*/ 49 w 896"/>
                <a:gd name="T31" fmla="*/ 328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96" h="610">
                  <a:moveTo>
                    <a:pt x="49" y="328"/>
                  </a:moveTo>
                  <a:lnTo>
                    <a:pt x="217" y="328"/>
                  </a:lnTo>
                  <a:lnTo>
                    <a:pt x="315" y="609"/>
                  </a:lnTo>
                  <a:lnTo>
                    <a:pt x="610" y="609"/>
                  </a:lnTo>
                  <a:lnTo>
                    <a:pt x="708" y="328"/>
                  </a:lnTo>
                  <a:lnTo>
                    <a:pt x="895" y="328"/>
                  </a:lnTo>
                  <a:lnTo>
                    <a:pt x="895" y="192"/>
                  </a:lnTo>
                  <a:lnTo>
                    <a:pt x="787" y="134"/>
                  </a:lnTo>
                  <a:lnTo>
                    <a:pt x="659" y="134"/>
                  </a:lnTo>
                  <a:lnTo>
                    <a:pt x="659" y="0"/>
                  </a:lnTo>
                  <a:lnTo>
                    <a:pt x="276" y="0"/>
                  </a:lnTo>
                  <a:lnTo>
                    <a:pt x="276" y="134"/>
                  </a:lnTo>
                  <a:lnTo>
                    <a:pt x="69" y="134"/>
                  </a:lnTo>
                  <a:lnTo>
                    <a:pt x="0" y="202"/>
                  </a:lnTo>
                  <a:lnTo>
                    <a:pt x="0" y="328"/>
                  </a:lnTo>
                  <a:lnTo>
                    <a:pt x="49" y="328"/>
                  </a:lnTo>
                </a:path>
              </a:pathLst>
            </a:custGeom>
            <a:solidFill>
              <a:srgbClr val="CCEC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3830" name="Freeform 6"/>
            <p:cNvSpPr>
              <a:spLocks noChangeAspect="1"/>
            </p:cNvSpPr>
            <p:nvPr/>
          </p:nvSpPr>
          <p:spPr bwMode="auto">
            <a:xfrm>
              <a:off x="3002" y="1912"/>
              <a:ext cx="1388" cy="1082"/>
            </a:xfrm>
            <a:custGeom>
              <a:avLst/>
              <a:gdLst>
                <a:gd name="T0" fmla="*/ 0 w 1388"/>
                <a:gd name="T1" fmla="*/ 914 h 1082"/>
                <a:gd name="T2" fmla="*/ 0 w 1388"/>
                <a:gd name="T3" fmla="*/ 304 h 1082"/>
                <a:gd name="T4" fmla="*/ 98 w 1388"/>
                <a:gd name="T5" fmla="*/ 304 h 1082"/>
                <a:gd name="T6" fmla="*/ 98 w 1388"/>
                <a:gd name="T7" fmla="*/ 422 h 1082"/>
                <a:gd name="T8" fmla="*/ 688 w 1388"/>
                <a:gd name="T9" fmla="*/ 422 h 1082"/>
                <a:gd name="T10" fmla="*/ 688 w 1388"/>
                <a:gd name="T11" fmla="*/ 304 h 1082"/>
                <a:gd name="T12" fmla="*/ 757 w 1388"/>
                <a:gd name="T13" fmla="*/ 304 h 1082"/>
                <a:gd name="T14" fmla="*/ 757 w 1388"/>
                <a:gd name="T15" fmla="*/ 0 h 1082"/>
                <a:gd name="T16" fmla="*/ 1387 w 1388"/>
                <a:gd name="T17" fmla="*/ 0 h 1082"/>
                <a:gd name="T18" fmla="*/ 1387 w 1388"/>
                <a:gd name="T19" fmla="*/ 609 h 1082"/>
                <a:gd name="T20" fmla="*/ 924 w 1388"/>
                <a:gd name="T21" fmla="*/ 609 h 1082"/>
                <a:gd name="T22" fmla="*/ 796 w 1388"/>
                <a:gd name="T23" fmla="*/ 737 h 1082"/>
                <a:gd name="T24" fmla="*/ 796 w 1388"/>
                <a:gd name="T25" fmla="*/ 943 h 1082"/>
                <a:gd name="T26" fmla="*/ 738 w 1388"/>
                <a:gd name="T27" fmla="*/ 943 h 1082"/>
                <a:gd name="T28" fmla="*/ 738 w 1388"/>
                <a:gd name="T29" fmla="*/ 1081 h 1082"/>
                <a:gd name="T30" fmla="*/ 59 w 1388"/>
                <a:gd name="T31" fmla="*/ 1081 h 1082"/>
                <a:gd name="T32" fmla="*/ 59 w 1388"/>
                <a:gd name="T33" fmla="*/ 1052 h 1082"/>
                <a:gd name="T34" fmla="*/ 59 w 1388"/>
                <a:gd name="T35" fmla="*/ 904 h 1082"/>
                <a:gd name="T36" fmla="*/ 89 w 1388"/>
                <a:gd name="T37" fmla="*/ 904 h 1082"/>
                <a:gd name="T38" fmla="*/ 0 w 1388"/>
                <a:gd name="T39" fmla="*/ 914 h 1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88" h="1082">
                  <a:moveTo>
                    <a:pt x="0" y="914"/>
                  </a:moveTo>
                  <a:lnTo>
                    <a:pt x="0" y="304"/>
                  </a:lnTo>
                  <a:lnTo>
                    <a:pt x="98" y="304"/>
                  </a:lnTo>
                  <a:lnTo>
                    <a:pt x="98" y="422"/>
                  </a:lnTo>
                  <a:lnTo>
                    <a:pt x="688" y="422"/>
                  </a:lnTo>
                  <a:lnTo>
                    <a:pt x="688" y="304"/>
                  </a:lnTo>
                  <a:lnTo>
                    <a:pt x="757" y="304"/>
                  </a:lnTo>
                  <a:lnTo>
                    <a:pt x="757" y="0"/>
                  </a:lnTo>
                  <a:lnTo>
                    <a:pt x="1387" y="0"/>
                  </a:lnTo>
                  <a:lnTo>
                    <a:pt x="1387" y="609"/>
                  </a:lnTo>
                  <a:lnTo>
                    <a:pt x="924" y="609"/>
                  </a:lnTo>
                  <a:lnTo>
                    <a:pt x="796" y="737"/>
                  </a:lnTo>
                  <a:lnTo>
                    <a:pt x="796" y="943"/>
                  </a:lnTo>
                  <a:lnTo>
                    <a:pt x="738" y="943"/>
                  </a:lnTo>
                  <a:lnTo>
                    <a:pt x="738" y="1081"/>
                  </a:lnTo>
                  <a:lnTo>
                    <a:pt x="59" y="1081"/>
                  </a:lnTo>
                  <a:lnTo>
                    <a:pt x="59" y="1052"/>
                  </a:lnTo>
                  <a:lnTo>
                    <a:pt x="59" y="904"/>
                  </a:lnTo>
                  <a:lnTo>
                    <a:pt x="89" y="904"/>
                  </a:lnTo>
                  <a:lnTo>
                    <a:pt x="0" y="914"/>
                  </a:lnTo>
                </a:path>
              </a:pathLst>
            </a:custGeom>
            <a:solidFill>
              <a:srgbClr val="CCEC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3831" name="Freeform 7"/>
            <p:cNvSpPr>
              <a:spLocks noChangeAspect="1"/>
            </p:cNvSpPr>
            <p:nvPr/>
          </p:nvSpPr>
          <p:spPr bwMode="auto">
            <a:xfrm>
              <a:off x="2397" y="1636"/>
              <a:ext cx="1344" cy="866"/>
            </a:xfrm>
            <a:custGeom>
              <a:avLst/>
              <a:gdLst>
                <a:gd name="T0" fmla="*/ 0 w 1344"/>
                <a:gd name="T1" fmla="*/ 246 h 866"/>
                <a:gd name="T2" fmla="*/ 0 w 1344"/>
                <a:gd name="T3" fmla="*/ 865 h 866"/>
                <a:gd name="T4" fmla="*/ 592 w 1344"/>
                <a:gd name="T5" fmla="*/ 865 h 866"/>
                <a:gd name="T6" fmla="*/ 592 w 1344"/>
                <a:gd name="T7" fmla="*/ 590 h 866"/>
                <a:gd name="T8" fmla="*/ 700 w 1344"/>
                <a:gd name="T9" fmla="*/ 590 h 866"/>
                <a:gd name="T10" fmla="*/ 700 w 1344"/>
                <a:gd name="T11" fmla="*/ 679 h 866"/>
                <a:gd name="T12" fmla="*/ 1292 w 1344"/>
                <a:gd name="T13" fmla="*/ 679 h 866"/>
                <a:gd name="T14" fmla="*/ 1292 w 1344"/>
                <a:gd name="T15" fmla="*/ 561 h 866"/>
                <a:gd name="T16" fmla="*/ 1343 w 1344"/>
                <a:gd name="T17" fmla="*/ 561 h 866"/>
                <a:gd name="T18" fmla="*/ 1343 w 1344"/>
                <a:gd name="T19" fmla="*/ 0 h 866"/>
                <a:gd name="T20" fmla="*/ 622 w 1344"/>
                <a:gd name="T21" fmla="*/ 0 h 866"/>
                <a:gd name="T22" fmla="*/ 622 w 1344"/>
                <a:gd name="T23" fmla="*/ 236 h 866"/>
                <a:gd name="T24" fmla="*/ 0 w 1344"/>
                <a:gd name="T25" fmla="*/ 246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44" h="866">
                  <a:moveTo>
                    <a:pt x="0" y="246"/>
                  </a:moveTo>
                  <a:lnTo>
                    <a:pt x="0" y="865"/>
                  </a:lnTo>
                  <a:lnTo>
                    <a:pt x="592" y="865"/>
                  </a:lnTo>
                  <a:lnTo>
                    <a:pt x="592" y="590"/>
                  </a:lnTo>
                  <a:lnTo>
                    <a:pt x="700" y="590"/>
                  </a:lnTo>
                  <a:lnTo>
                    <a:pt x="700" y="679"/>
                  </a:lnTo>
                  <a:lnTo>
                    <a:pt x="1292" y="679"/>
                  </a:lnTo>
                  <a:lnTo>
                    <a:pt x="1292" y="561"/>
                  </a:lnTo>
                  <a:lnTo>
                    <a:pt x="1343" y="561"/>
                  </a:lnTo>
                  <a:lnTo>
                    <a:pt x="1343" y="0"/>
                  </a:lnTo>
                  <a:lnTo>
                    <a:pt x="622" y="0"/>
                  </a:lnTo>
                  <a:lnTo>
                    <a:pt x="622" y="236"/>
                  </a:lnTo>
                  <a:lnTo>
                    <a:pt x="0" y="246"/>
                  </a:lnTo>
                </a:path>
              </a:pathLst>
            </a:custGeom>
            <a:solidFill>
              <a:srgbClr val="6699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3832" name="Freeform 8"/>
            <p:cNvSpPr>
              <a:spLocks noChangeAspect="1"/>
            </p:cNvSpPr>
            <p:nvPr/>
          </p:nvSpPr>
          <p:spPr bwMode="auto">
            <a:xfrm>
              <a:off x="2399" y="1451"/>
              <a:ext cx="700" cy="581"/>
            </a:xfrm>
            <a:custGeom>
              <a:avLst/>
              <a:gdLst>
                <a:gd name="T0" fmla="*/ 430 w 700"/>
                <a:gd name="T1" fmla="*/ 339 h 581"/>
                <a:gd name="T2" fmla="*/ 451 w 700"/>
                <a:gd name="T3" fmla="*/ 335 h 581"/>
                <a:gd name="T4" fmla="*/ 470 w 700"/>
                <a:gd name="T5" fmla="*/ 327 h 581"/>
                <a:gd name="T6" fmla="*/ 503 w 700"/>
                <a:gd name="T7" fmla="*/ 302 h 581"/>
                <a:gd name="T8" fmla="*/ 524 w 700"/>
                <a:gd name="T9" fmla="*/ 268 h 581"/>
                <a:gd name="T10" fmla="*/ 531 w 700"/>
                <a:gd name="T11" fmla="*/ 247 h 581"/>
                <a:gd name="T12" fmla="*/ 533 w 700"/>
                <a:gd name="T13" fmla="*/ 226 h 581"/>
                <a:gd name="T14" fmla="*/ 533 w 700"/>
                <a:gd name="T15" fmla="*/ 210 h 581"/>
                <a:gd name="T16" fmla="*/ 533 w 700"/>
                <a:gd name="T17" fmla="*/ 197 h 581"/>
                <a:gd name="T18" fmla="*/ 533 w 700"/>
                <a:gd name="T19" fmla="*/ 182 h 581"/>
                <a:gd name="T20" fmla="*/ 533 w 700"/>
                <a:gd name="T21" fmla="*/ 166 h 581"/>
                <a:gd name="T22" fmla="*/ 587 w 700"/>
                <a:gd name="T23" fmla="*/ 0 h 581"/>
                <a:gd name="T24" fmla="*/ 699 w 700"/>
                <a:gd name="T25" fmla="*/ 484 h 581"/>
                <a:gd name="T26" fmla="*/ 696 w 700"/>
                <a:gd name="T27" fmla="*/ 497 h 581"/>
                <a:gd name="T28" fmla="*/ 686 w 700"/>
                <a:gd name="T29" fmla="*/ 509 h 581"/>
                <a:gd name="T30" fmla="*/ 673 w 700"/>
                <a:gd name="T31" fmla="*/ 517 h 581"/>
                <a:gd name="T32" fmla="*/ 659 w 700"/>
                <a:gd name="T33" fmla="*/ 520 h 581"/>
                <a:gd name="T34" fmla="*/ 560 w 700"/>
                <a:gd name="T35" fmla="*/ 522 h 581"/>
                <a:gd name="T36" fmla="*/ 548 w 700"/>
                <a:gd name="T37" fmla="*/ 528 h 581"/>
                <a:gd name="T38" fmla="*/ 541 w 700"/>
                <a:gd name="T39" fmla="*/ 538 h 581"/>
                <a:gd name="T40" fmla="*/ 533 w 700"/>
                <a:gd name="T41" fmla="*/ 547 h 581"/>
                <a:gd name="T42" fmla="*/ 531 w 700"/>
                <a:gd name="T43" fmla="*/ 557 h 581"/>
                <a:gd name="T44" fmla="*/ 525 w 700"/>
                <a:gd name="T45" fmla="*/ 564 h 581"/>
                <a:gd name="T46" fmla="*/ 516 w 700"/>
                <a:gd name="T47" fmla="*/ 572 h 581"/>
                <a:gd name="T48" fmla="*/ 503 w 700"/>
                <a:gd name="T49" fmla="*/ 578 h 581"/>
                <a:gd name="T50" fmla="*/ 487 w 700"/>
                <a:gd name="T51" fmla="*/ 580 h 581"/>
                <a:gd name="T52" fmla="*/ 460 w 700"/>
                <a:gd name="T53" fmla="*/ 534 h 581"/>
                <a:gd name="T54" fmla="*/ 416 w 700"/>
                <a:gd name="T55" fmla="*/ 534 h 581"/>
                <a:gd name="T56" fmla="*/ 374 w 700"/>
                <a:gd name="T57" fmla="*/ 534 h 581"/>
                <a:gd name="T58" fmla="*/ 330 w 700"/>
                <a:gd name="T59" fmla="*/ 534 h 581"/>
                <a:gd name="T60" fmla="*/ 286 w 700"/>
                <a:gd name="T61" fmla="*/ 534 h 581"/>
                <a:gd name="T62" fmla="*/ 242 w 700"/>
                <a:gd name="T63" fmla="*/ 534 h 581"/>
                <a:gd name="T64" fmla="*/ 200 w 700"/>
                <a:gd name="T65" fmla="*/ 534 h 581"/>
                <a:gd name="T66" fmla="*/ 156 w 700"/>
                <a:gd name="T67" fmla="*/ 534 h 581"/>
                <a:gd name="T68" fmla="*/ 114 w 700"/>
                <a:gd name="T69" fmla="*/ 534 h 581"/>
                <a:gd name="T70" fmla="*/ 70 w 700"/>
                <a:gd name="T71" fmla="*/ 534 h 581"/>
                <a:gd name="T72" fmla="*/ 28 w 700"/>
                <a:gd name="T73" fmla="*/ 534 h 581"/>
                <a:gd name="T74" fmla="*/ 0 w 700"/>
                <a:gd name="T75" fmla="*/ 503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0" h="581">
                  <a:moveTo>
                    <a:pt x="0" y="394"/>
                  </a:moveTo>
                  <a:lnTo>
                    <a:pt x="430" y="339"/>
                  </a:lnTo>
                  <a:lnTo>
                    <a:pt x="439" y="337"/>
                  </a:lnTo>
                  <a:lnTo>
                    <a:pt x="451" y="335"/>
                  </a:lnTo>
                  <a:lnTo>
                    <a:pt x="460" y="331"/>
                  </a:lnTo>
                  <a:lnTo>
                    <a:pt x="470" y="327"/>
                  </a:lnTo>
                  <a:lnTo>
                    <a:pt x="487" y="316"/>
                  </a:lnTo>
                  <a:lnTo>
                    <a:pt x="503" y="302"/>
                  </a:lnTo>
                  <a:lnTo>
                    <a:pt x="516" y="285"/>
                  </a:lnTo>
                  <a:lnTo>
                    <a:pt x="524" y="268"/>
                  </a:lnTo>
                  <a:lnTo>
                    <a:pt x="527" y="258"/>
                  </a:lnTo>
                  <a:lnTo>
                    <a:pt x="531" y="247"/>
                  </a:lnTo>
                  <a:lnTo>
                    <a:pt x="531" y="237"/>
                  </a:lnTo>
                  <a:lnTo>
                    <a:pt x="533" y="226"/>
                  </a:lnTo>
                  <a:lnTo>
                    <a:pt x="533" y="218"/>
                  </a:lnTo>
                  <a:lnTo>
                    <a:pt x="533" y="210"/>
                  </a:lnTo>
                  <a:lnTo>
                    <a:pt x="533" y="203"/>
                  </a:lnTo>
                  <a:lnTo>
                    <a:pt x="533" y="197"/>
                  </a:lnTo>
                  <a:lnTo>
                    <a:pt x="533" y="189"/>
                  </a:lnTo>
                  <a:lnTo>
                    <a:pt x="533" y="182"/>
                  </a:lnTo>
                  <a:lnTo>
                    <a:pt x="533" y="174"/>
                  </a:lnTo>
                  <a:lnTo>
                    <a:pt x="533" y="166"/>
                  </a:lnTo>
                  <a:lnTo>
                    <a:pt x="587" y="168"/>
                  </a:lnTo>
                  <a:lnTo>
                    <a:pt x="587" y="0"/>
                  </a:lnTo>
                  <a:lnTo>
                    <a:pt x="699" y="0"/>
                  </a:lnTo>
                  <a:lnTo>
                    <a:pt x="699" y="484"/>
                  </a:lnTo>
                  <a:lnTo>
                    <a:pt x="698" y="490"/>
                  </a:lnTo>
                  <a:lnTo>
                    <a:pt x="696" y="497"/>
                  </a:lnTo>
                  <a:lnTo>
                    <a:pt x="690" y="503"/>
                  </a:lnTo>
                  <a:lnTo>
                    <a:pt x="686" y="509"/>
                  </a:lnTo>
                  <a:lnTo>
                    <a:pt x="680" y="513"/>
                  </a:lnTo>
                  <a:lnTo>
                    <a:pt x="673" y="517"/>
                  </a:lnTo>
                  <a:lnTo>
                    <a:pt x="667" y="518"/>
                  </a:lnTo>
                  <a:lnTo>
                    <a:pt x="659" y="520"/>
                  </a:lnTo>
                  <a:lnTo>
                    <a:pt x="566" y="520"/>
                  </a:lnTo>
                  <a:lnTo>
                    <a:pt x="560" y="522"/>
                  </a:lnTo>
                  <a:lnTo>
                    <a:pt x="554" y="526"/>
                  </a:lnTo>
                  <a:lnTo>
                    <a:pt x="548" y="528"/>
                  </a:lnTo>
                  <a:lnTo>
                    <a:pt x="545" y="532"/>
                  </a:lnTo>
                  <a:lnTo>
                    <a:pt x="541" y="538"/>
                  </a:lnTo>
                  <a:lnTo>
                    <a:pt x="537" y="541"/>
                  </a:lnTo>
                  <a:lnTo>
                    <a:pt x="533" y="547"/>
                  </a:lnTo>
                  <a:lnTo>
                    <a:pt x="531" y="553"/>
                  </a:lnTo>
                  <a:lnTo>
                    <a:pt x="531" y="557"/>
                  </a:lnTo>
                  <a:lnTo>
                    <a:pt x="529" y="561"/>
                  </a:lnTo>
                  <a:lnTo>
                    <a:pt x="525" y="564"/>
                  </a:lnTo>
                  <a:lnTo>
                    <a:pt x="522" y="568"/>
                  </a:lnTo>
                  <a:lnTo>
                    <a:pt x="516" y="572"/>
                  </a:lnTo>
                  <a:lnTo>
                    <a:pt x="510" y="576"/>
                  </a:lnTo>
                  <a:lnTo>
                    <a:pt x="503" y="578"/>
                  </a:lnTo>
                  <a:lnTo>
                    <a:pt x="495" y="580"/>
                  </a:lnTo>
                  <a:lnTo>
                    <a:pt x="487" y="580"/>
                  </a:lnTo>
                  <a:lnTo>
                    <a:pt x="460" y="580"/>
                  </a:lnTo>
                  <a:lnTo>
                    <a:pt x="460" y="534"/>
                  </a:lnTo>
                  <a:lnTo>
                    <a:pt x="439" y="503"/>
                  </a:lnTo>
                  <a:lnTo>
                    <a:pt x="416" y="534"/>
                  </a:lnTo>
                  <a:lnTo>
                    <a:pt x="395" y="503"/>
                  </a:lnTo>
                  <a:lnTo>
                    <a:pt x="374" y="534"/>
                  </a:lnTo>
                  <a:lnTo>
                    <a:pt x="351" y="503"/>
                  </a:lnTo>
                  <a:lnTo>
                    <a:pt x="330" y="534"/>
                  </a:lnTo>
                  <a:lnTo>
                    <a:pt x="307" y="503"/>
                  </a:lnTo>
                  <a:lnTo>
                    <a:pt x="286" y="534"/>
                  </a:lnTo>
                  <a:lnTo>
                    <a:pt x="265" y="503"/>
                  </a:lnTo>
                  <a:lnTo>
                    <a:pt x="242" y="534"/>
                  </a:lnTo>
                  <a:lnTo>
                    <a:pt x="221" y="503"/>
                  </a:lnTo>
                  <a:lnTo>
                    <a:pt x="200" y="534"/>
                  </a:lnTo>
                  <a:lnTo>
                    <a:pt x="177" y="503"/>
                  </a:lnTo>
                  <a:lnTo>
                    <a:pt x="156" y="534"/>
                  </a:lnTo>
                  <a:lnTo>
                    <a:pt x="135" y="503"/>
                  </a:lnTo>
                  <a:lnTo>
                    <a:pt x="114" y="534"/>
                  </a:lnTo>
                  <a:lnTo>
                    <a:pt x="93" y="503"/>
                  </a:lnTo>
                  <a:lnTo>
                    <a:pt x="70" y="534"/>
                  </a:lnTo>
                  <a:lnTo>
                    <a:pt x="49" y="503"/>
                  </a:lnTo>
                  <a:lnTo>
                    <a:pt x="28" y="534"/>
                  </a:lnTo>
                  <a:lnTo>
                    <a:pt x="5" y="503"/>
                  </a:lnTo>
                  <a:lnTo>
                    <a:pt x="0" y="503"/>
                  </a:lnTo>
                  <a:lnTo>
                    <a:pt x="0" y="394"/>
                  </a:lnTo>
                </a:path>
              </a:pathLst>
            </a:custGeom>
            <a:solidFill>
              <a:srgbClr val="91919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3833" name="Freeform 9"/>
            <p:cNvSpPr>
              <a:spLocks noChangeAspect="1"/>
            </p:cNvSpPr>
            <p:nvPr/>
          </p:nvSpPr>
          <p:spPr bwMode="auto">
            <a:xfrm>
              <a:off x="2399" y="2170"/>
              <a:ext cx="725" cy="649"/>
            </a:xfrm>
            <a:custGeom>
              <a:avLst/>
              <a:gdLst>
                <a:gd name="T0" fmla="*/ 49 w 725"/>
                <a:gd name="T1" fmla="*/ 259 h 649"/>
                <a:gd name="T2" fmla="*/ 93 w 725"/>
                <a:gd name="T3" fmla="*/ 259 h 649"/>
                <a:gd name="T4" fmla="*/ 135 w 725"/>
                <a:gd name="T5" fmla="*/ 259 h 649"/>
                <a:gd name="T6" fmla="*/ 177 w 725"/>
                <a:gd name="T7" fmla="*/ 259 h 649"/>
                <a:gd name="T8" fmla="*/ 221 w 725"/>
                <a:gd name="T9" fmla="*/ 259 h 649"/>
                <a:gd name="T10" fmla="*/ 265 w 725"/>
                <a:gd name="T11" fmla="*/ 259 h 649"/>
                <a:gd name="T12" fmla="*/ 307 w 725"/>
                <a:gd name="T13" fmla="*/ 259 h 649"/>
                <a:gd name="T14" fmla="*/ 351 w 725"/>
                <a:gd name="T15" fmla="*/ 259 h 649"/>
                <a:gd name="T16" fmla="*/ 395 w 725"/>
                <a:gd name="T17" fmla="*/ 259 h 649"/>
                <a:gd name="T18" fmla="*/ 439 w 725"/>
                <a:gd name="T19" fmla="*/ 259 h 649"/>
                <a:gd name="T20" fmla="*/ 460 w 725"/>
                <a:gd name="T21" fmla="*/ 215 h 649"/>
                <a:gd name="T22" fmla="*/ 520 w 725"/>
                <a:gd name="T23" fmla="*/ 213 h 649"/>
                <a:gd name="T24" fmla="*/ 535 w 725"/>
                <a:gd name="T25" fmla="*/ 207 h 649"/>
                <a:gd name="T26" fmla="*/ 547 w 725"/>
                <a:gd name="T27" fmla="*/ 194 h 649"/>
                <a:gd name="T28" fmla="*/ 554 w 725"/>
                <a:gd name="T29" fmla="*/ 178 h 649"/>
                <a:gd name="T30" fmla="*/ 554 w 725"/>
                <a:gd name="T31" fmla="*/ 154 h 649"/>
                <a:gd name="T32" fmla="*/ 554 w 725"/>
                <a:gd name="T33" fmla="*/ 121 h 649"/>
                <a:gd name="T34" fmla="*/ 552 w 725"/>
                <a:gd name="T35" fmla="*/ 87 h 649"/>
                <a:gd name="T36" fmla="*/ 552 w 725"/>
                <a:gd name="T37" fmla="*/ 54 h 649"/>
                <a:gd name="T38" fmla="*/ 554 w 725"/>
                <a:gd name="T39" fmla="*/ 31 h 649"/>
                <a:gd name="T40" fmla="*/ 564 w 725"/>
                <a:gd name="T41" fmla="*/ 18 h 649"/>
                <a:gd name="T42" fmla="*/ 575 w 725"/>
                <a:gd name="T43" fmla="*/ 6 h 649"/>
                <a:gd name="T44" fmla="*/ 590 w 725"/>
                <a:gd name="T45" fmla="*/ 0 h 649"/>
                <a:gd name="T46" fmla="*/ 724 w 725"/>
                <a:gd name="T47" fmla="*/ 0 h 649"/>
                <a:gd name="T48" fmla="*/ 724 w 725"/>
                <a:gd name="T49" fmla="*/ 89 h 649"/>
                <a:gd name="T50" fmla="*/ 722 w 725"/>
                <a:gd name="T51" fmla="*/ 98 h 649"/>
                <a:gd name="T52" fmla="*/ 717 w 725"/>
                <a:gd name="T53" fmla="*/ 106 h 649"/>
                <a:gd name="T54" fmla="*/ 709 w 725"/>
                <a:gd name="T55" fmla="*/ 111 h 649"/>
                <a:gd name="T56" fmla="*/ 699 w 725"/>
                <a:gd name="T57" fmla="*/ 113 h 649"/>
                <a:gd name="T58" fmla="*/ 690 w 725"/>
                <a:gd name="T59" fmla="*/ 111 h 649"/>
                <a:gd name="T60" fmla="*/ 682 w 725"/>
                <a:gd name="T61" fmla="*/ 106 h 649"/>
                <a:gd name="T62" fmla="*/ 678 w 725"/>
                <a:gd name="T63" fmla="*/ 98 h 649"/>
                <a:gd name="T64" fmla="*/ 677 w 725"/>
                <a:gd name="T65" fmla="*/ 89 h 649"/>
                <a:gd name="T66" fmla="*/ 629 w 725"/>
                <a:gd name="T67" fmla="*/ 73 h 649"/>
                <a:gd name="T68" fmla="*/ 531 w 725"/>
                <a:gd name="T69" fmla="*/ 648 h 649"/>
                <a:gd name="T70" fmla="*/ 522 w 725"/>
                <a:gd name="T71" fmla="*/ 625 h 649"/>
                <a:gd name="T72" fmla="*/ 506 w 725"/>
                <a:gd name="T73" fmla="*/ 600 h 649"/>
                <a:gd name="T74" fmla="*/ 481 w 725"/>
                <a:gd name="T75" fmla="*/ 575 h 649"/>
                <a:gd name="T76" fmla="*/ 460 w 725"/>
                <a:gd name="T77" fmla="*/ 558 h 649"/>
                <a:gd name="T78" fmla="*/ 451 w 725"/>
                <a:gd name="T79" fmla="*/ 548 h 649"/>
                <a:gd name="T80" fmla="*/ 430 w 725"/>
                <a:gd name="T81" fmla="*/ 538 h 649"/>
                <a:gd name="T82" fmla="*/ 411 w 725"/>
                <a:gd name="T83" fmla="*/ 525 h 649"/>
                <a:gd name="T84" fmla="*/ 394 w 725"/>
                <a:gd name="T85" fmla="*/ 508 h 649"/>
                <a:gd name="T86" fmla="*/ 380 w 725"/>
                <a:gd name="T87" fmla="*/ 489 h 649"/>
                <a:gd name="T88" fmla="*/ 365 w 725"/>
                <a:gd name="T89" fmla="*/ 477 h 649"/>
                <a:gd name="T90" fmla="*/ 344 w 725"/>
                <a:gd name="T91" fmla="*/ 454 h 649"/>
                <a:gd name="T92" fmla="*/ 313 w 725"/>
                <a:gd name="T93" fmla="*/ 431 h 649"/>
                <a:gd name="T94" fmla="*/ 294 w 725"/>
                <a:gd name="T95" fmla="*/ 424 h 649"/>
                <a:gd name="T96" fmla="*/ 271 w 725"/>
                <a:gd name="T97" fmla="*/ 422 h 649"/>
                <a:gd name="T98" fmla="*/ 204 w 725"/>
                <a:gd name="T99" fmla="*/ 418 h 649"/>
                <a:gd name="T100" fmla="*/ 135 w 725"/>
                <a:gd name="T101" fmla="*/ 412 h 649"/>
                <a:gd name="T102" fmla="*/ 66 w 725"/>
                <a:gd name="T103" fmla="*/ 404 h 649"/>
                <a:gd name="T104" fmla="*/ 0 w 725"/>
                <a:gd name="T105" fmla="*/ 399 h 649"/>
                <a:gd name="T106" fmla="*/ 28 w 725"/>
                <a:gd name="T107" fmla="*/ 29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25" h="649">
                  <a:moveTo>
                    <a:pt x="28" y="290"/>
                  </a:moveTo>
                  <a:lnTo>
                    <a:pt x="49" y="259"/>
                  </a:lnTo>
                  <a:lnTo>
                    <a:pt x="70" y="290"/>
                  </a:lnTo>
                  <a:lnTo>
                    <a:pt x="93" y="259"/>
                  </a:lnTo>
                  <a:lnTo>
                    <a:pt x="114" y="290"/>
                  </a:lnTo>
                  <a:lnTo>
                    <a:pt x="135" y="259"/>
                  </a:lnTo>
                  <a:lnTo>
                    <a:pt x="156" y="290"/>
                  </a:lnTo>
                  <a:lnTo>
                    <a:pt x="177" y="259"/>
                  </a:lnTo>
                  <a:lnTo>
                    <a:pt x="200" y="290"/>
                  </a:lnTo>
                  <a:lnTo>
                    <a:pt x="221" y="259"/>
                  </a:lnTo>
                  <a:lnTo>
                    <a:pt x="242" y="290"/>
                  </a:lnTo>
                  <a:lnTo>
                    <a:pt x="265" y="259"/>
                  </a:lnTo>
                  <a:lnTo>
                    <a:pt x="286" y="290"/>
                  </a:lnTo>
                  <a:lnTo>
                    <a:pt x="307" y="259"/>
                  </a:lnTo>
                  <a:lnTo>
                    <a:pt x="330" y="290"/>
                  </a:lnTo>
                  <a:lnTo>
                    <a:pt x="351" y="259"/>
                  </a:lnTo>
                  <a:lnTo>
                    <a:pt x="374" y="290"/>
                  </a:lnTo>
                  <a:lnTo>
                    <a:pt x="395" y="259"/>
                  </a:lnTo>
                  <a:lnTo>
                    <a:pt x="416" y="290"/>
                  </a:lnTo>
                  <a:lnTo>
                    <a:pt x="439" y="259"/>
                  </a:lnTo>
                  <a:lnTo>
                    <a:pt x="460" y="259"/>
                  </a:lnTo>
                  <a:lnTo>
                    <a:pt x="460" y="215"/>
                  </a:lnTo>
                  <a:lnTo>
                    <a:pt x="510" y="215"/>
                  </a:lnTo>
                  <a:lnTo>
                    <a:pt x="520" y="213"/>
                  </a:lnTo>
                  <a:lnTo>
                    <a:pt x="527" y="211"/>
                  </a:lnTo>
                  <a:lnTo>
                    <a:pt x="535" y="207"/>
                  </a:lnTo>
                  <a:lnTo>
                    <a:pt x="541" y="201"/>
                  </a:lnTo>
                  <a:lnTo>
                    <a:pt x="547" y="194"/>
                  </a:lnTo>
                  <a:lnTo>
                    <a:pt x="550" y="188"/>
                  </a:lnTo>
                  <a:lnTo>
                    <a:pt x="554" y="178"/>
                  </a:lnTo>
                  <a:lnTo>
                    <a:pt x="554" y="169"/>
                  </a:lnTo>
                  <a:lnTo>
                    <a:pt x="554" y="154"/>
                  </a:lnTo>
                  <a:lnTo>
                    <a:pt x="554" y="136"/>
                  </a:lnTo>
                  <a:lnTo>
                    <a:pt x="554" y="121"/>
                  </a:lnTo>
                  <a:lnTo>
                    <a:pt x="554" y="104"/>
                  </a:lnTo>
                  <a:lnTo>
                    <a:pt x="552" y="87"/>
                  </a:lnTo>
                  <a:lnTo>
                    <a:pt x="552" y="71"/>
                  </a:lnTo>
                  <a:lnTo>
                    <a:pt x="552" y="54"/>
                  </a:lnTo>
                  <a:lnTo>
                    <a:pt x="552" y="39"/>
                  </a:lnTo>
                  <a:lnTo>
                    <a:pt x="554" y="31"/>
                  </a:lnTo>
                  <a:lnTo>
                    <a:pt x="558" y="23"/>
                  </a:lnTo>
                  <a:lnTo>
                    <a:pt x="564" y="18"/>
                  </a:lnTo>
                  <a:lnTo>
                    <a:pt x="569" y="12"/>
                  </a:lnTo>
                  <a:lnTo>
                    <a:pt x="575" y="6"/>
                  </a:lnTo>
                  <a:lnTo>
                    <a:pt x="583" y="2"/>
                  </a:lnTo>
                  <a:lnTo>
                    <a:pt x="590" y="0"/>
                  </a:lnTo>
                  <a:lnTo>
                    <a:pt x="598" y="0"/>
                  </a:lnTo>
                  <a:lnTo>
                    <a:pt x="724" y="0"/>
                  </a:lnTo>
                  <a:lnTo>
                    <a:pt x="724" y="56"/>
                  </a:lnTo>
                  <a:lnTo>
                    <a:pt x="724" y="89"/>
                  </a:lnTo>
                  <a:lnTo>
                    <a:pt x="724" y="94"/>
                  </a:lnTo>
                  <a:lnTo>
                    <a:pt x="722" y="98"/>
                  </a:lnTo>
                  <a:lnTo>
                    <a:pt x="721" y="102"/>
                  </a:lnTo>
                  <a:lnTo>
                    <a:pt x="717" y="106"/>
                  </a:lnTo>
                  <a:lnTo>
                    <a:pt x="713" y="110"/>
                  </a:lnTo>
                  <a:lnTo>
                    <a:pt x="709" y="111"/>
                  </a:lnTo>
                  <a:lnTo>
                    <a:pt x="705" y="113"/>
                  </a:lnTo>
                  <a:lnTo>
                    <a:pt x="699" y="113"/>
                  </a:lnTo>
                  <a:lnTo>
                    <a:pt x="696" y="113"/>
                  </a:lnTo>
                  <a:lnTo>
                    <a:pt x="690" y="111"/>
                  </a:lnTo>
                  <a:lnTo>
                    <a:pt x="686" y="110"/>
                  </a:lnTo>
                  <a:lnTo>
                    <a:pt x="682" y="106"/>
                  </a:lnTo>
                  <a:lnTo>
                    <a:pt x="680" y="102"/>
                  </a:lnTo>
                  <a:lnTo>
                    <a:pt x="678" y="98"/>
                  </a:lnTo>
                  <a:lnTo>
                    <a:pt x="677" y="94"/>
                  </a:lnTo>
                  <a:lnTo>
                    <a:pt x="677" y="89"/>
                  </a:lnTo>
                  <a:lnTo>
                    <a:pt x="677" y="73"/>
                  </a:lnTo>
                  <a:lnTo>
                    <a:pt x="629" y="73"/>
                  </a:lnTo>
                  <a:lnTo>
                    <a:pt x="629" y="648"/>
                  </a:lnTo>
                  <a:lnTo>
                    <a:pt x="531" y="648"/>
                  </a:lnTo>
                  <a:lnTo>
                    <a:pt x="531" y="625"/>
                  </a:lnTo>
                  <a:lnTo>
                    <a:pt x="522" y="625"/>
                  </a:lnTo>
                  <a:lnTo>
                    <a:pt x="516" y="611"/>
                  </a:lnTo>
                  <a:lnTo>
                    <a:pt x="506" y="600"/>
                  </a:lnTo>
                  <a:lnTo>
                    <a:pt x="495" y="586"/>
                  </a:lnTo>
                  <a:lnTo>
                    <a:pt x="481" y="575"/>
                  </a:lnTo>
                  <a:lnTo>
                    <a:pt x="470" y="565"/>
                  </a:lnTo>
                  <a:lnTo>
                    <a:pt x="460" y="558"/>
                  </a:lnTo>
                  <a:lnTo>
                    <a:pt x="455" y="552"/>
                  </a:lnTo>
                  <a:lnTo>
                    <a:pt x="451" y="548"/>
                  </a:lnTo>
                  <a:lnTo>
                    <a:pt x="439" y="544"/>
                  </a:lnTo>
                  <a:lnTo>
                    <a:pt x="430" y="538"/>
                  </a:lnTo>
                  <a:lnTo>
                    <a:pt x="420" y="533"/>
                  </a:lnTo>
                  <a:lnTo>
                    <a:pt x="411" y="525"/>
                  </a:lnTo>
                  <a:lnTo>
                    <a:pt x="401" y="517"/>
                  </a:lnTo>
                  <a:lnTo>
                    <a:pt x="394" y="508"/>
                  </a:lnTo>
                  <a:lnTo>
                    <a:pt x="386" y="498"/>
                  </a:lnTo>
                  <a:lnTo>
                    <a:pt x="380" y="489"/>
                  </a:lnTo>
                  <a:lnTo>
                    <a:pt x="372" y="487"/>
                  </a:lnTo>
                  <a:lnTo>
                    <a:pt x="365" y="477"/>
                  </a:lnTo>
                  <a:lnTo>
                    <a:pt x="355" y="468"/>
                  </a:lnTo>
                  <a:lnTo>
                    <a:pt x="344" y="454"/>
                  </a:lnTo>
                  <a:lnTo>
                    <a:pt x="330" y="443"/>
                  </a:lnTo>
                  <a:lnTo>
                    <a:pt x="313" y="431"/>
                  </a:lnTo>
                  <a:lnTo>
                    <a:pt x="304" y="427"/>
                  </a:lnTo>
                  <a:lnTo>
                    <a:pt x="294" y="424"/>
                  </a:lnTo>
                  <a:lnTo>
                    <a:pt x="283" y="422"/>
                  </a:lnTo>
                  <a:lnTo>
                    <a:pt x="271" y="422"/>
                  </a:lnTo>
                  <a:lnTo>
                    <a:pt x="237" y="420"/>
                  </a:lnTo>
                  <a:lnTo>
                    <a:pt x="204" y="418"/>
                  </a:lnTo>
                  <a:lnTo>
                    <a:pt x="170" y="416"/>
                  </a:lnTo>
                  <a:lnTo>
                    <a:pt x="135" y="412"/>
                  </a:lnTo>
                  <a:lnTo>
                    <a:pt x="101" y="408"/>
                  </a:lnTo>
                  <a:lnTo>
                    <a:pt x="66" y="404"/>
                  </a:lnTo>
                  <a:lnTo>
                    <a:pt x="32" y="401"/>
                  </a:lnTo>
                  <a:lnTo>
                    <a:pt x="0" y="399"/>
                  </a:lnTo>
                  <a:lnTo>
                    <a:pt x="0" y="288"/>
                  </a:lnTo>
                  <a:lnTo>
                    <a:pt x="28" y="290"/>
                  </a:lnTo>
                </a:path>
              </a:pathLst>
            </a:custGeom>
            <a:solidFill>
              <a:srgbClr val="91919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3834" name="Freeform 10"/>
            <p:cNvSpPr>
              <a:spLocks noChangeAspect="1"/>
            </p:cNvSpPr>
            <p:nvPr/>
          </p:nvSpPr>
          <p:spPr bwMode="auto">
            <a:xfrm>
              <a:off x="3663" y="1451"/>
              <a:ext cx="725" cy="833"/>
            </a:xfrm>
            <a:custGeom>
              <a:avLst/>
              <a:gdLst>
                <a:gd name="T0" fmla="*/ 139 w 725"/>
                <a:gd name="T1" fmla="*/ 0 h 833"/>
                <a:gd name="T2" fmla="*/ 25 w 725"/>
                <a:gd name="T3" fmla="*/ 719 h 833"/>
                <a:gd name="T4" fmla="*/ 0 w 725"/>
                <a:gd name="T5" fmla="*/ 808 h 833"/>
                <a:gd name="T6" fmla="*/ 2 w 725"/>
                <a:gd name="T7" fmla="*/ 817 h 833"/>
                <a:gd name="T8" fmla="*/ 7 w 725"/>
                <a:gd name="T9" fmla="*/ 825 h 833"/>
                <a:gd name="T10" fmla="*/ 15 w 725"/>
                <a:gd name="T11" fmla="*/ 830 h 833"/>
                <a:gd name="T12" fmla="*/ 25 w 725"/>
                <a:gd name="T13" fmla="*/ 832 h 833"/>
                <a:gd name="T14" fmla="*/ 34 w 725"/>
                <a:gd name="T15" fmla="*/ 830 h 833"/>
                <a:gd name="T16" fmla="*/ 42 w 725"/>
                <a:gd name="T17" fmla="*/ 825 h 833"/>
                <a:gd name="T18" fmla="*/ 46 w 725"/>
                <a:gd name="T19" fmla="*/ 817 h 833"/>
                <a:gd name="T20" fmla="*/ 47 w 725"/>
                <a:gd name="T21" fmla="*/ 808 h 833"/>
                <a:gd name="T22" fmla="*/ 112 w 725"/>
                <a:gd name="T23" fmla="*/ 792 h 833"/>
                <a:gd name="T24" fmla="*/ 112 w 725"/>
                <a:gd name="T25" fmla="*/ 750 h 833"/>
                <a:gd name="T26" fmla="*/ 112 w 725"/>
                <a:gd name="T27" fmla="*/ 708 h 833"/>
                <a:gd name="T28" fmla="*/ 112 w 725"/>
                <a:gd name="T29" fmla="*/ 668 h 833"/>
                <a:gd name="T30" fmla="*/ 112 w 725"/>
                <a:gd name="T31" fmla="*/ 626 h 833"/>
                <a:gd name="T32" fmla="*/ 116 w 725"/>
                <a:gd name="T33" fmla="*/ 608 h 833"/>
                <a:gd name="T34" fmla="*/ 126 w 725"/>
                <a:gd name="T35" fmla="*/ 593 h 833"/>
                <a:gd name="T36" fmla="*/ 141 w 725"/>
                <a:gd name="T37" fmla="*/ 584 h 833"/>
                <a:gd name="T38" fmla="*/ 158 w 725"/>
                <a:gd name="T39" fmla="*/ 580 h 833"/>
                <a:gd name="T40" fmla="*/ 187 w 725"/>
                <a:gd name="T41" fmla="*/ 580 h 833"/>
                <a:gd name="T42" fmla="*/ 214 w 725"/>
                <a:gd name="T43" fmla="*/ 580 h 833"/>
                <a:gd name="T44" fmla="*/ 243 w 725"/>
                <a:gd name="T45" fmla="*/ 580 h 833"/>
                <a:gd name="T46" fmla="*/ 271 w 725"/>
                <a:gd name="T47" fmla="*/ 580 h 833"/>
                <a:gd name="T48" fmla="*/ 292 w 725"/>
                <a:gd name="T49" fmla="*/ 524 h 833"/>
                <a:gd name="T50" fmla="*/ 336 w 725"/>
                <a:gd name="T51" fmla="*/ 524 h 833"/>
                <a:gd name="T52" fmla="*/ 378 w 725"/>
                <a:gd name="T53" fmla="*/ 524 h 833"/>
                <a:gd name="T54" fmla="*/ 422 w 725"/>
                <a:gd name="T55" fmla="*/ 524 h 833"/>
                <a:gd name="T56" fmla="*/ 466 w 725"/>
                <a:gd name="T57" fmla="*/ 524 h 833"/>
                <a:gd name="T58" fmla="*/ 510 w 725"/>
                <a:gd name="T59" fmla="*/ 524 h 833"/>
                <a:gd name="T60" fmla="*/ 552 w 725"/>
                <a:gd name="T61" fmla="*/ 524 h 833"/>
                <a:gd name="T62" fmla="*/ 596 w 725"/>
                <a:gd name="T63" fmla="*/ 524 h 833"/>
                <a:gd name="T64" fmla="*/ 638 w 725"/>
                <a:gd name="T65" fmla="*/ 524 h 833"/>
                <a:gd name="T66" fmla="*/ 682 w 725"/>
                <a:gd name="T67" fmla="*/ 524 h 833"/>
                <a:gd name="T68" fmla="*/ 724 w 725"/>
                <a:gd name="T69" fmla="*/ 495 h 833"/>
                <a:gd name="T70" fmla="*/ 692 w 725"/>
                <a:gd name="T71" fmla="*/ 390 h 833"/>
                <a:gd name="T72" fmla="*/ 623 w 725"/>
                <a:gd name="T73" fmla="*/ 383 h 833"/>
                <a:gd name="T74" fmla="*/ 554 w 725"/>
                <a:gd name="T75" fmla="*/ 377 h 833"/>
                <a:gd name="T76" fmla="*/ 485 w 725"/>
                <a:gd name="T77" fmla="*/ 371 h 833"/>
                <a:gd name="T78" fmla="*/ 436 w 725"/>
                <a:gd name="T79" fmla="*/ 369 h 833"/>
                <a:gd name="T80" fmla="*/ 405 w 725"/>
                <a:gd name="T81" fmla="*/ 360 h 833"/>
                <a:gd name="T82" fmla="*/ 378 w 725"/>
                <a:gd name="T83" fmla="*/ 342 h 833"/>
                <a:gd name="T84" fmla="*/ 357 w 725"/>
                <a:gd name="T85" fmla="*/ 317 h 833"/>
                <a:gd name="T86" fmla="*/ 346 w 725"/>
                <a:gd name="T87" fmla="*/ 300 h 833"/>
                <a:gd name="T88" fmla="*/ 325 w 725"/>
                <a:gd name="T89" fmla="*/ 283 h 833"/>
                <a:gd name="T90" fmla="*/ 296 w 725"/>
                <a:gd name="T91" fmla="*/ 262 h 833"/>
                <a:gd name="T92" fmla="*/ 275 w 725"/>
                <a:gd name="T93" fmla="*/ 245 h 833"/>
                <a:gd name="T94" fmla="*/ 260 w 725"/>
                <a:gd name="T95" fmla="*/ 235 h 833"/>
                <a:gd name="T96" fmla="*/ 239 w 725"/>
                <a:gd name="T97" fmla="*/ 222 h 833"/>
                <a:gd name="T98" fmla="*/ 221 w 725"/>
                <a:gd name="T99" fmla="*/ 203 h 833"/>
                <a:gd name="T100" fmla="*/ 208 w 725"/>
                <a:gd name="T101" fmla="*/ 180 h 833"/>
                <a:gd name="T102" fmla="*/ 139 w 725"/>
                <a:gd name="T103" fmla="*/ 168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25" h="833">
                  <a:moveTo>
                    <a:pt x="139" y="168"/>
                  </a:moveTo>
                  <a:lnTo>
                    <a:pt x="139" y="0"/>
                  </a:lnTo>
                  <a:lnTo>
                    <a:pt x="25" y="0"/>
                  </a:lnTo>
                  <a:lnTo>
                    <a:pt x="25" y="719"/>
                  </a:lnTo>
                  <a:lnTo>
                    <a:pt x="0" y="719"/>
                  </a:lnTo>
                  <a:lnTo>
                    <a:pt x="0" y="808"/>
                  </a:lnTo>
                  <a:lnTo>
                    <a:pt x="0" y="813"/>
                  </a:lnTo>
                  <a:lnTo>
                    <a:pt x="2" y="817"/>
                  </a:lnTo>
                  <a:lnTo>
                    <a:pt x="3" y="821"/>
                  </a:lnTo>
                  <a:lnTo>
                    <a:pt x="7" y="825"/>
                  </a:lnTo>
                  <a:lnTo>
                    <a:pt x="11" y="829"/>
                  </a:lnTo>
                  <a:lnTo>
                    <a:pt x="15" y="830"/>
                  </a:lnTo>
                  <a:lnTo>
                    <a:pt x="19" y="832"/>
                  </a:lnTo>
                  <a:lnTo>
                    <a:pt x="25" y="832"/>
                  </a:lnTo>
                  <a:lnTo>
                    <a:pt x="28" y="832"/>
                  </a:lnTo>
                  <a:lnTo>
                    <a:pt x="34" y="830"/>
                  </a:lnTo>
                  <a:lnTo>
                    <a:pt x="38" y="829"/>
                  </a:lnTo>
                  <a:lnTo>
                    <a:pt x="42" y="825"/>
                  </a:lnTo>
                  <a:lnTo>
                    <a:pt x="44" y="821"/>
                  </a:lnTo>
                  <a:lnTo>
                    <a:pt x="46" y="817"/>
                  </a:lnTo>
                  <a:lnTo>
                    <a:pt x="47" y="813"/>
                  </a:lnTo>
                  <a:lnTo>
                    <a:pt x="47" y="808"/>
                  </a:lnTo>
                  <a:lnTo>
                    <a:pt x="47" y="792"/>
                  </a:lnTo>
                  <a:lnTo>
                    <a:pt x="112" y="792"/>
                  </a:lnTo>
                  <a:lnTo>
                    <a:pt x="112" y="771"/>
                  </a:lnTo>
                  <a:lnTo>
                    <a:pt x="112" y="750"/>
                  </a:lnTo>
                  <a:lnTo>
                    <a:pt x="112" y="729"/>
                  </a:lnTo>
                  <a:lnTo>
                    <a:pt x="112" y="708"/>
                  </a:lnTo>
                  <a:lnTo>
                    <a:pt x="112" y="687"/>
                  </a:lnTo>
                  <a:lnTo>
                    <a:pt x="112" y="668"/>
                  </a:lnTo>
                  <a:lnTo>
                    <a:pt x="112" y="647"/>
                  </a:lnTo>
                  <a:lnTo>
                    <a:pt x="112" y="626"/>
                  </a:lnTo>
                  <a:lnTo>
                    <a:pt x="112" y="616"/>
                  </a:lnTo>
                  <a:lnTo>
                    <a:pt x="116" y="608"/>
                  </a:lnTo>
                  <a:lnTo>
                    <a:pt x="120" y="601"/>
                  </a:lnTo>
                  <a:lnTo>
                    <a:pt x="126" y="593"/>
                  </a:lnTo>
                  <a:lnTo>
                    <a:pt x="134" y="587"/>
                  </a:lnTo>
                  <a:lnTo>
                    <a:pt x="141" y="584"/>
                  </a:lnTo>
                  <a:lnTo>
                    <a:pt x="149" y="580"/>
                  </a:lnTo>
                  <a:lnTo>
                    <a:pt x="158" y="580"/>
                  </a:lnTo>
                  <a:lnTo>
                    <a:pt x="174" y="580"/>
                  </a:lnTo>
                  <a:lnTo>
                    <a:pt x="187" y="580"/>
                  </a:lnTo>
                  <a:lnTo>
                    <a:pt x="200" y="580"/>
                  </a:lnTo>
                  <a:lnTo>
                    <a:pt x="214" y="580"/>
                  </a:lnTo>
                  <a:lnTo>
                    <a:pt x="229" y="580"/>
                  </a:lnTo>
                  <a:lnTo>
                    <a:pt x="243" y="580"/>
                  </a:lnTo>
                  <a:lnTo>
                    <a:pt x="256" y="580"/>
                  </a:lnTo>
                  <a:lnTo>
                    <a:pt x="271" y="580"/>
                  </a:lnTo>
                  <a:lnTo>
                    <a:pt x="271" y="524"/>
                  </a:lnTo>
                  <a:lnTo>
                    <a:pt x="292" y="524"/>
                  </a:lnTo>
                  <a:lnTo>
                    <a:pt x="313" y="495"/>
                  </a:lnTo>
                  <a:lnTo>
                    <a:pt x="336" y="524"/>
                  </a:lnTo>
                  <a:lnTo>
                    <a:pt x="357" y="495"/>
                  </a:lnTo>
                  <a:lnTo>
                    <a:pt x="378" y="524"/>
                  </a:lnTo>
                  <a:lnTo>
                    <a:pt x="401" y="495"/>
                  </a:lnTo>
                  <a:lnTo>
                    <a:pt x="422" y="524"/>
                  </a:lnTo>
                  <a:lnTo>
                    <a:pt x="443" y="495"/>
                  </a:lnTo>
                  <a:lnTo>
                    <a:pt x="466" y="524"/>
                  </a:lnTo>
                  <a:lnTo>
                    <a:pt x="487" y="495"/>
                  </a:lnTo>
                  <a:lnTo>
                    <a:pt x="510" y="524"/>
                  </a:lnTo>
                  <a:lnTo>
                    <a:pt x="531" y="495"/>
                  </a:lnTo>
                  <a:lnTo>
                    <a:pt x="552" y="524"/>
                  </a:lnTo>
                  <a:lnTo>
                    <a:pt x="573" y="495"/>
                  </a:lnTo>
                  <a:lnTo>
                    <a:pt x="596" y="524"/>
                  </a:lnTo>
                  <a:lnTo>
                    <a:pt x="617" y="495"/>
                  </a:lnTo>
                  <a:lnTo>
                    <a:pt x="638" y="524"/>
                  </a:lnTo>
                  <a:lnTo>
                    <a:pt x="659" y="495"/>
                  </a:lnTo>
                  <a:lnTo>
                    <a:pt x="682" y="524"/>
                  </a:lnTo>
                  <a:lnTo>
                    <a:pt x="703" y="495"/>
                  </a:lnTo>
                  <a:lnTo>
                    <a:pt x="724" y="495"/>
                  </a:lnTo>
                  <a:lnTo>
                    <a:pt x="724" y="394"/>
                  </a:lnTo>
                  <a:lnTo>
                    <a:pt x="692" y="390"/>
                  </a:lnTo>
                  <a:lnTo>
                    <a:pt x="658" y="386"/>
                  </a:lnTo>
                  <a:lnTo>
                    <a:pt x="623" y="383"/>
                  </a:lnTo>
                  <a:lnTo>
                    <a:pt x="589" y="379"/>
                  </a:lnTo>
                  <a:lnTo>
                    <a:pt x="554" y="377"/>
                  </a:lnTo>
                  <a:lnTo>
                    <a:pt x="520" y="373"/>
                  </a:lnTo>
                  <a:lnTo>
                    <a:pt x="485" y="371"/>
                  </a:lnTo>
                  <a:lnTo>
                    <a:pt x="453" y="371"/>
                  </a:lnTo>
                  <a:lnTo>
                    <a:pt x="436" y="369"/>
                  </a:lnTo>
                  <a:lnTo>
                    <a:pt x="420" y="365"/>
                  </a:lnTo>
                  <a:lnTo>
                    <a:pt x="405" y="360"/>
                  </a:lnTo>
                  <a:lnTo>
                    <a:pt x="392" y="352"/>
                  </a:lnTo>
                  <a:lnTo>
                    <a:pt x="378" y="342"/>
                  </a:lnTo>
                  <a:lnTo>
                    <a:pt x="367" y="331"/>
                  </a:lnTo>
                  <a:lnTo>
                    <a:pt x="357" y="317"/>
                  </a:lnTo>
                  <a:lnTo>
                    <a:pt x="350" y="302"/>
                  </a:lnTo>
                  <a:lnTo>
                    <a:pt x="346" y="300"/>
                  </a:lnTo>
                  <a:lnTo>
                    <a:pt x="338" y="294"/>
                  </a:lnTo>
                  <a:lnTo>
                    <a:pt x="325" y="283"/>
                  </a:lnTo>
                  <a:lnTo>
                    <a:pt x="311" y="273"/>
                  </a:lnTo>
                  <a:lnTo>
                    <a:pt x="296" y="262"/>
                  </a:lnTo>
                  <a:lnTo>
                    <a:pt x="285" y="250"/>
                  </a:lnTo>
                  <a:lnTo>
                    <a:pt x="275" y="245"/>
                  </a:lnTo>
                  <a:lnTo>
                    <a:pt x="273" y="241"/>
                  </a:lnTo>
                  <a:lnTo>
                    <a:pt x="260" y="235"/>
                  </a:lnTo>
                  <a:lnTo>
                    <a:pt x="250" y="229"/>
                  </a:lnTo>
                  <a:lnTo>
                    <a:pt x="239" y="222"/>
                  </a:lnTo>
                  <a:lnTo>
                    <a:pt x="229" y="212"/>
                  </a:lnTo>
                  <a:lnTo>
                    <a:pt x="221" y="203"/>
                  </a:lnTo>
                  <a:lnTo>
                    <a:pt x="214" y="191"/>
                  </a:lnTo>
                  <a:lnTo>
                    <a:pt x="208" y="180"/>
                  </a:lnTo>
                  <a:lnTo>
                    <a:pt x="204" y="168"/>
                  </a:lnTo>
                  <a:lnTo>
                    <a:pt x="139" y="168"/>
                  </a:lnTo>
                </a:path>
              </a:pathLst>
            </a:custGeom>
            <a:solidFill>
              <a:srgbClr val="91919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3835" name="Freeform 11"/>
            <p:cNvSpPr>
              <a:spLocks noChangeAspect="1"/>
            </p:cNvSpPr>
            <p:nvPr/>
          </p:nvSpPr>
          <p:spPr bwMode="auto">
            <a:xfrm>
              <a:off x="3766" y="2385"/>
              <a:ext cx="622" cy="434"/>
            </a:xfrm>
            <a:custGeom>
              <a:avLst/>
              <a:gdLst>
                <a:gd name="T0" fmla="*/ 73 w 622"/>
                <a:gd name="T1" fmla="*/ 140 h 434"/>
                <a:gd name="T2" fmla="*/ 67 w 622"/>
                <a:gd name="T3" fmla="*/ 153 h 434"/>
                <a:gd name="T4" fmla="*/ 57 w 622"/>
                <a:gd name="T5" fmla="*/ 166 h 434"/>
                <a:gd name="T6" fmla="*/ 48 w 622"/>
                <a:gd name="T7" fmla="*/ 176 h 434"/>
                <a:gd name="T8" fmla="*/ 40 w 622"/>
                <a:gd name="T9" fmla="*/ 178 h 434"/>
                <a:gd name="T10" fmla="*/ 38 w 622"/>
                <a:gd name="T11" fmla="*/ 180 h 434"/>
                <a:gd name="T12" fmla="*/ 34 w 622"/>
                <a:gd name="T13" fmla="*/ 180 h 434"/>
                <a:gd name="T14" fmla="*/ 21 w 622"/>
                <a:gd name="T15" fmla="*/ 186 h 434"/>
                <a:gd name="T16" fmla="*/ 11 w 622"/>
                <a:gd name="T17" fmla="*/ 195 h 434"/>
                <a:gd name="T18" fmla="*/ 6 w 622"/>
                <a:gd name="T19" fmla="*/ 207 h 434"/>
                <a:gd name="T20" fmla="*/ 2 w 622"/>
                <a:gd name="T21" fmla="*/ 218 h 434"/>
                <a:gd name="T22" fmla="*/ 94 w 622"/>
                <a:gd name="T23" fmla="*/ 433 h 434"/>
                <a:gd name="T24" fmla="*/ 94 w 622"/>
                <a:gd name="T25" fmla="*/ 408 h 434"/>
                <a:gd name="T26" fmla="*/ 94 w 622"/>
                <a:gd name="T27" fmla="*/ 383 h 434"/>
                <a:gd name="T28" fmla="*/ 92 w 622"/>
                <a:gd name="T29" fmla="*/ 360 h 434"/>
                <a:gd name="T30" fmla="*/ 92 w 622"/>
                <a:gd name="T31" fmla="*/ 335 h 434"/>
                <a:gd name="T32" fmla="*/ 94 w 622"/>
                <a:gd name="T33" fmla="*/ 316 h 434"/>
                <a:gd name="T34" fmla="*/ 101 w 622"/>
                <a:gd name="T35" fmla="*/ 297 h 434"/>
                <a:gd name="T36" fmla="*/ 122 w 622"/>
                <a:gd name="T37" fmla="*/ 262 h 434"/>
                <a:gd name="T38" fmla="*/ 155 w 622"/>
                <a:gd name="T39" fmla="*/ 237 h 434"/>
                <a:gd name="T40" fmla="*/ 191 w 622"/>
                <a:gd name="T41" fmla="*/ 224 h 434"/>
                <a:gd name="T42" fmla="*/ 621 w 622"/>
                <a:gd name="T43" fmla="*/ 184 h 434"/>
                <a:gd name="T44" fmla="*/ 600 w 622"/>
                <a:gd name="T45" fmla="*/ 34 h 434"/>
                <a:gd name="T46" fmla="*/ 556 w 622"/>
                <a:gd name="T47" fmla="*/ 34 h 434"/>
                <a:gd name="T48" fmla="*/ 514 w 622"/>
                <a:gd name="T49" fmla="*/ 34 h 434"/>
                <a:gd name="T50" fmla="*/ 470 w 622"/>
                <a:gd name="T51" fmla="*/ 34 h 434"/>
                <a:gd name="T52" fmla="*/ 428 w 622"/>
                <a:gd name="T53" fmla="*/ 34 h 434"/>
                <a:gd name="T54" fmla="*/ 384 w 622"/>
                <a:gd name="T55" fmla="*/ 34 h 434"/>
                <a:gd name="T56" fmla="*/ 340 w 622"/>
                <a:gd name="T57" fmla="*/ 34 h 434"/>
                <a:gd name="T58" fmla="*/ 298 w 622"/>
                <a:gd name="T59" fmla="*/ 34 h 434"/>
                <a:gd name="T60" fmla="*/ 254 w 622"/>
                <a:gd name="T61" fmla="*/ 34 h 434"/>
                <a:gd name="T62" fmla="*/ 210 w 622"/>
                <a:gd name="T63" fmla="*/ 34 h 434"/>
                <a:gd name="T64" fmla="*/ 168 w 622"/>
                <a:gd name="T65" fmla="*/ 36 h 434"/>
                <a:gd name="T66" fmla="*/ 122 w 622"/>
                <a:gd name="T67" fmla="*/ 0 h 434"/>
                <a:gd name="T68" fmla="*/ 105 w 622"/>
                <a:gd name="T69" fmla="*/ 4 h 434"/>
                <a:gd name="T70" fmla="*/ 92 w 622"/>
                <a:gd name="T71" fmla="*/ 15 h 434"/>
                <a:gd name="T72" fmla="*/ 80 w 622"/>
                <a:gd name="T73" fmla="*/ 30 h 434"/>
                <a:gd name="T74" fmla="*/ 76 w 622"/>
                <a:gd name="T75" fmla="*/ 48 h 434"/>
                <a:gd name="T76" fmla="*/ 74 w 622"/>
                <a:gd name="T77" fmla="*/ 130 h 434"/>
                <a:gd name="T78" fmla="*/ 73 w 622"/>
                <a:gd name="T79" fmla="*/ 132 h 434"/>
                <a:gd name="T80" fmla="*/ 74 w 622"/>
                <a:gd name="T81" fmla="*/ 134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22" h="434">
                  <a:moveTo>
                    <a:pt x="74" y="134"/>
                  </a:moveTo>
                  <a:lnTo>
                    <a:pt x="73" y="140"/>
                  </a:lnTo>
                  <a:lnTo>
                    <a:pt x="71" y="147"/>
                  </a:lnTo>
                  <a:lnTo>
                    <a:pt x="67" y="153"/>
                  </a:lnTo>
                  <a:lnTo>
                    <a:pt x="63" y="161"/>
                  </a:lnTo>
                  <a:lnTo>
                    <a:pt x="57" y="166"/>
                  </a:lnTo>
                  <a:lnTo>
                    <a:pt x="53" y="172"/>
                  </a:lnTo>
                  <a:lnTo>
                    <a:pt x="48" y="176"/>
                  </a:lnTo>
                  <a:lnTo>
                    <a:pt x="42" y="178"/>
                  </a:lnTo>
                  <a:lnTo>
                    <a:pt x="40" y="178"/>
                  </a:lnTo>
                  <a:lnTo>
                    <a:pt x="40" y="180"/>
                  </a:lnTo>
                  <a:lnTo>
                    <a:pt x="38" y="180"/>
                  </a:lnTo>
                  <a:lnTo>
                    <a:pt x="36" y="180"/>
                  </a:lnTo>
                  <a:lnTo>
                    <a:pt x="34" y="180"/>
                  </a:lnTo>
                  <a:lnTo>
                    <a:pt x="27" y="182"/>
                  </a:lnTo>
                  <a:lnTo>
                    <a:pt x="21" y="186"/>
                  </a:lnTo>
                  <a:lnTo>
                    <a:pt x="17" y="189"/>
                  </a:lnTo>
                  <a:lnTo>
                    <a:pt x="11" y="195"/>
                  </a:lnTo>
                  <a:lnTo>
                    <a:pt x="8" y="201"/>
                  </a:lnTo>
                  <a:lnTo>
                    <a:pt x="6" y="207"/>
                  </a:lnTo>
                  <a:lnTo>
                    <a:pt x="2" y="212"/>
                  </a:lnTo>
                  <a:lnTo>
                    <a:pt x="2" y="218"/>
                  </a:lnTo>
                  <a:lnTo>
                    <a:pt x="0" y="433"/>
                  </a:lnTo>
                  <a:lnTo>
                    <a:pt x="94" y="433"/>
                  </a:lnTo>
                  <a:lnTo>
                    <a:pt x="94" y="419"/>
                  </a:lnTo>
                  <a:lnTo>
                    <a:pt x="94" y="408"/>
                  </a:lnTo>
                  <a:lnTo>
                    <a:pt x="94" y="396"/>
                  </a:lnTo>
                  <a:lnTo>
                    <a:pt x="94" y="383"/>
                  </a:lnTo>
                  <a:lnTo>
                    <a:pt x="94" y="371"/>
                  </a:lnTo>
                  <a:lnTo>
                    <a:pt x="92" y="360"/>
                  </a:lnTo>
                  <a:lnTo>
                    <a:pt x="92" y="346"/>
                  </a:lnTo>
                  <a:lnTo>
                    <a:pt x="92" y="335"/>
                  </a:lnTo>
                  <a:lnTo>
                    <a:pt x="94" y="325"/>
                  </a:lnTo>
                  <a:lnTo>
                    <a:pt x="94" y="316"/>
                  </a:lnTo>
                  <a:lnTo>
                    <a:pt x="97" y="304"/>
                  </a:lnTo>
                  <a:lnTo>
                    <a:pt x="101" y="297"/>
                  </a:lnTo>
                  <a:lnTo>
                    <a:pt x="109" y="277"/>
                  </a:lnTo>
                  <a:lnTo>
                    <a:pt x="122" y="262"/>
                  </a:lnTo>
                  <a:lnTo>
                    <a:pt x="138" y="249"/>
                  </a:lnTo>
                  <a:lnTo>
                    <a:pt x="155" y="237"/>
                  </a:lnTo>
                  <a:lnTo>
                    <a:pt x="172" y="230"/>
                  </a:lnTo>
                  <a:lnTo>
                    <a:pt x="191" y="224"/>
                  </a:lnTo>
                  <a:lnTo>
                    <a:pt x="191" y="222"/>
                  </a:lnTo>
                  <a:lnTo>
                    <a:pt x="621" y="184"/>
                  </a:lnTo>
                  <a:lnTo>
                    <a:pt x="621" y="65"/>
                  </a:lnTo>
                  <a:lnTo>
                    <a:pt x="600" y="34"/>
                  </a:lnTo>
                  <a:lnTo>
                    <a:pt x="579" y="65"/>
                  </a:lnTo>
                  <a:lnTo>
                    <a:pt x="556" y="34"/>
                  </a:lnTo>
                  <a:lnTo>
                    <a:pt x="535" y="65"/>
                  </a:lnTo>
                  <a:lnTo>
                    <a:pt x="514" y="34"/>
                  </a:lnTo>
                  <a:lnTo>
                    <a:pt x="493" y="65"/>
                  </a:lnTo>
                  <a:lnTo>
                    <a:pt x="470" y="34"/>
                  </a:lnTo>
                  <a:lnTo>
                    <a:pt x="449" y="65"/>
                  </a:lnTo>
                  <a:lnTo>
                    <a:pt x="428" y="34"/>
                  </a:lnTo>
                  <a:lnTo>
                    <a:pt x="407" y="65"/>
                  </a:lnTo>
                  <a:lnTo>
                    <a:pt x="384" y="34"/>
                  </a:lnTo>
                  <a:lnTo>
                    <a:pt x="363" y="65"/>
                  </a:lnTo>
                  <a:lnTo>
                    <a:pt x="340" y="34"/>
                  </a:lnTo>
                  <a:lnTo>
                    <a:pt x="319" y="65"/>
                  </a:lnTo>
                  <a:lnTo>
                    <a:pt x="298" y="34"/>
                  </a:lnTo>
                  <a:lnTo>
                    <a:pt x="275" y="65"/>
                  </a:lnTo>
                  <a:lnTo>
                    <a:pt x="254" y="34"/>
                  </a:lnTo>
                  <a:lnTo>
                    <a:pt x="233" y="65"/>
                  </a:lnTo>
                  <a:lnTo>
                    <a:pt x="210" y="34"/>
                  </a:lnTo>
                  <a:lnTo>
                    <a:pt x="189" y="65"/>
                  </a:lnTo>
                  <a:lnTo>
                    <a:pt x="168" y="36"/>
                  </a:lnTo>
                  <a:lnTo>
                    <a:pt x="168" y="0"/>
                  </a:lnTo>
                  <a:lnTo>
                    <a:pt x="122" y="0"/>
                  </a:lnTo>
                  <a:lnTo>
                    <a:pt x="113" y="2"/>
                  </a:lnTo>
                  <a:lnTo>
                    <a:pt x="105" y="4"/>
                  </a:lnTo>
                  <a:lnTo>
                    <a:pt x="97" y="9"/>
                  </a:lnTo>
                  <a:lnTo>
                    <a:pt x="92" y="15"/>
                  </a:lnTo>
                  <a:lnTo>
                    <a:pt x="86" y="23"/>
                  </a:lnTo>
                  <a:lnTo>
                    <a:pt x="80" y="30"/>
                  </a:lnTo>
                  <a:lnTo>
                    <a:pt x="78" y="40"/>
                  </a:lnTo>
                  <a:lnTo>
                    <a:pt x="76" y="48"/>
                  </a:lnTo>
                  <a:lnTo>
                    <a:pt x="74" y="48"/>
                  </a:lnTo>
                  <a:lnTo>
                    <a:pt x="74" y="130"/>
                  </a:lnTo>
                  <a:lnTo>
                    <a:pt x="73" y="130"/>
                  </a:lnTo>
                  <a:lnTo>
                    <a:pt x="73" y="132"/>
                  </a:lnTo>
                  <a:lnTo>
                    <a:pt x="74" y="132"/>
                  </a:lnTo>
                  <a:lnTo>
                    <a:pt x="74" y="134"/>
                  </a:lnTo>
                </a:path>
              </a:pathLst>
            </a:custGeom>
            <a:solidFill>
              <a:srgbClr val="91919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3836" name="Freeform 12"/>
            <p:cNvSpPr>
              <a:spLocks noChangeAspect="1"/>
            </p:cNvSpPr>
            <p:nvPr/>
          </p:nvSpPr>
          <p:spPr bwMode="auto">
            <a:xfrm>
              <a:off x="2836" y="2534"/>
              <a:ext cx="116" cy="114"/>
            </a:xfrm>
            <a:custGeom>
              <a:avLst/>
              <a:gdLst>
                <a:gd name="T0" fmla="*/ 58 w 116"/>
                <a:gd name="T1" fmla="*/ 0 h 114"/>
                <a:gd name="T2" fmla="*/ 69 w 116"/>
                <a:gd name="T3" fmla="*/ 2 h 114"/>
                <a:gd name="T4" fmla="*/ 79 w 116"/>
                <a:gd name="T5" fmla="*/ 6 h 114"/>
                <a:gd name="T6" fmla="*/ 90 w 116"/>
                <a:gd name="T7" fmla="*/ 10 h 114"/>
                <a:gd name="T8" fmla="*/ 98 w 116"/>
                <a:gd name="T9" fmla="*/ 17 h 114"/>
                <a:gd name="T10" fmla="*/ 104 w 116"/>
                <a:gd name="T11" fmla="*/ 25 h 114"/>
                <a:gd name="T12" fmla="*/ 110 w 116"/>
                <a:gd name="T13" fmla="*/ 35 h 114"/>
                <a:gd name="T14" fmla="*/ 113 w 116"/>
                <a:gd name="T15" fmla="*/ 46 h 114"/>
                <a:gd name="T16" fmla="*/ 115 w 116"/>
                <a:gd name="T17" fmla="*/ 58 h 114"/>
                <a:gd name="T18" fmla="*/ 113 w 116"/>
                <a:gd name="T19" fmla="*/ 69 h 114"/>
                <a:gd name="T20" fmla="*/ 110 w 116"/>
                <a:gd name="T21" fmla="*/ 79 h 114"/>
                <a:gd name="T22" fmla="*/ 104 w 116"/>
                <a:gd name="T23" fmla="*/ 88 h 114"/>
                <a:gd name="T24" fmla="*/ 98 w 116"/>
                <a:gd name="T25" fmla="*/ 98 h 114"/>
                <a:gd name="T26" fmla="*/ 90 w 116"/>
                <a:gd name="T27" fmla="*/ 104 h 114"/>
                <a:gd name="T28" fmla="*/ 79 w 116"/>
                <a:gd name="T29" fmla="*/ 109 h 114"/>
                <a:gd name="T30" fmla="*/ 69 w 116"/>
                <a:gd name="T31" fmla="*/ 113 h 114"/>
                <a:gd name="T32" fmla="*/ 58 w 116"/>
                <a:gd name="T33" fmla="*/ 113 h 114"/>
                <a:gd name="T34" fmla="*/ 46 w 116"/>
                <a:gd name="T35" fmla="*/ 113 h 114"/>
                <a:gd name="T36" fmla="*/ 37 w 116"/>
                <a:gd name="T37" fmla="*/ 109 h 114"/>
                <a:gd name="T38" fmla="*/ 27 w 116"/>
                <a:gd name="T39" fmla="*/ 104 h 114"/>
                <a:gd name="T40" fmla="*/ 18 w 116"/>
                <a:gd name="T41" fmla="*/ 98 h 114"/>
                <a:gd name="T42" fmla="*/ 12 w 116"/>
                <a:gd name="T43" fmla="*/ 88 h 114"/>
                <a:gd name="T44" fmla="*/ 6 w 116"/>
                <a:gd name="T45" fmla="*/ 79 h 114"/>
                <a:gd name="T46" fmla="*/ 2 w 116"/>
                <a:gd name="T47" fmla="*/ 69 h 114"/>
                <a:gd name="T48" fmla="*/ 0 w 116"/>
                <a:gd name="T49" fmla="*/ 58 h 114"/>
                <a:gd name="T50" fmla="*/ 2 w 116"/>
                <a:gd name="T51" fmla="*/ 46 h 114"/>
                <a:gd name="T52" fmla="*/ 6 w 116"/>
                <a:gd name="T53" fmla="*/ 35 h 114"/>
                <a:gd name="T54" fmla="*/ 12 w 116"/>
                <a:gd name="T55" fmla="*/ 25 h 114"/>
                <a:gd name="T56" fmla="*/ 18 w 116"/>
                <a:gd name="T57" fmla="*/ 17 h 114"/>
                <a:gd name="T58" fmla="*/ 27 w 116"/>
                <a:gd name="T59" fmla="*/ 10 h 114"/>
                <a:gd name="T60" fmla="*/ 37 w 116"/>
                <a:gd name="T61" fmla="*/ 6 h 114"/>
                <a:gd name="T62" fmla="*/ 46 w 116"/>
                <a:gd name="T63" fmla="*/ 2 h 114"/>
                <a:gd name="T64" fmla="*/ 58 w 116"/>
                <a:gd name="T65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6" h="114">
                  <a:moveTo>
                    <a:pt x="58" y="0"/>
                  </a:moveTo>
                  <a:lnTo>
                    <a:pt x="69" y="2"/>
                  </a:lnTo>
                  <a:lnTo>
                    <a:pt x="79" y="6"/>
                  </a:lnTo>
                  <a:lnTo>
                    <a:pt x="90" y="10"/>
                  </a:lnTo>
                  <a:lnTo>
                    <a:pt x="98" y="17"/>
                  </a:lnTo>
                  <a:lnTo>
                    <a:pt x="104" y="25"/>
                  </a:lnTo>
                  <a:lnTo>
                    <a:pt x="110" y="35"/>
                  </a:lnTo>
                  <a:lnTo>
                    <a:pt x="113" y="46"/>
                  </a:lnTo>
                  <a:lnTo>
                    <a:pt x="115" y="58"/>
                  </a:lnTo>
                  <a:lnTo>
                    <a:pt x="113" y="69"/>
                  </a:lnTo>
                  <a:lnTo>
                    <a:pt x="110" y="79"/>
                  </a:lnTo>
                  <a:lnTo>
                    <a:pt x="104" y="88"/>
                  </a:lnTo>
                  <a:lnTo>
                    <a:pt x="98" y="98"/>
                  </a:lnTo>
                  <a:lnTo>
                    <a:pt x="90" y="104"/>
                  </a:lnTo>
                  <a:lnTo>
                    <a:pt x="79" y="109"/>
                  </a:lnTo>
                  <a:lnTo>
                    <a:pt x="69" y="113"/>
                  </a:lnTo>
                  <a:lnTo>
                    <a:pt x="58" y="113"/>
                  </a:lnTo>
                  <a:lnTo>
                    <a:pt x="46" y="113"/>
                  </a:lnTo>
                  <a:lnTo>
                    <a:pt x="37" y="109"/>
                  </a:lnTo>
                  <a:lnTo>
                    <a:pt x="27" y="104"/>
                  </a:lnTo>
                  <a:lnTo>
                    <a:pt x="18" y="98"/>
                  </a:lnTo>
                  <a:lnTo>
                    <a:pt x="12" y="88"/>
                  </a:lnTo>
                  <a:lnTo>
                    <a:pt x="6" y="79"/>
                  </a:lnTo>
                  <a:lnTo>
                    <a:pt x="2" y="69"/>
                  </a:lnTo>
                  <a:lnTo>
                    <a:pt x="0" y="58"/>
                  </a:lnTo>
                  <a:lnTo>
                    <a:pt x="2" y="46"/>
                  </a:lnTo>
                  <a:lnTo>
                    <a:pt x="6" y="35"/>
                  </a:lnTo>
                  <a:lnTo>
                    <a:pt x="12" y="25"/>
                  </a:lnTo>
                  <a:lnTo>
                    <a:pt x="18" y="17"/>
                  </a:lnTo>
                  <a:lnTo>
                    <a:pt x="27" y="10"/>
                  </a:lnTo>
                  <a:lnTo>
                    <a:pt x="37" y="6"/>
                  </a:lnTo>
                  <a:lnTo>
                    <a:pt x="46" y="2"/>
                  </a:lnTo>
                  <a:lnTo>
                    <a:pt x="58" y="0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3837" name="Freeform 13"/>
            <p:cNvSpPr>
              <a:spLocks noChangeAspect="1"/>
            </p:cNvSpPr>
            <p:nvPr/>
          </p:nvSpPr>
          <p:spPr bwMode="auto">
            <a:xfrm>
              <a:off x="3831" y="1765"/>
              <a:ext cx="114" cy="114"/>
            </a:xfrm>
            <a:custGeom>
              <a:avLst/>
              <a:gdLst>
                <a:gd name="T0" fmla="*/ 57 w 114"/>
                <a:gd name="T1" fmla="*/ 0 h 114"/>
                <a:gd name="T2" fmla="*/ 67 w 114"/>
                <a:gd name="T3" fmla="*/ 2 h 114"/>
                <a:gd name="T4" fmla="*/ 78 w 114"/>
                <a:gd name="T5" fmla="*/ 3 h 114"/>
                <a:gd name="T6" fmla="*/ 88 w 114"/>
                <a:gd name="T7" fmla="*/ 9 h 114"/>
                <a:gd name="T8" fmla="*/ 96 w 114"/>
                <a:gd name="T9" fmla="*/ 17 h 114"/>
                <a:gd name="T10" fmla="*/ 103 w 114"/>
                <a:gd name="T11" fmla="*/ 25 h 114"/>
                <a:gd name="T12" fmla="*/ 109 w 114"/>
                <a:gd name="T13" fmla="*/ 34 h 114"/>
                <a:gd name="T14" fmla="*/ 111 w 114"/>
                <a:gd name="T15" fmla="*/ 46 h 114"/>
                <a:gd name="T16" fmla="*/ 113 w 114"/>
                <a:gd name="T17" fmla="*/ 57 h 114"/>
                <a:gd name="T18" fmla="*/ 111 w 114"/>
                <a:gd name="T19" fmla="*/ 67 h 114"/>
                <a:gd name="T20" fmla="*/ 109 w 114"/>
                <a:gd name="T21" fmla="*/ 78 h 114"/>
                <a:gd name="T22" fmla="*/ 103 w 114"/>
                <a:gd name="T23" fmla="*/ 88 h 114"/>
                <a:gd name="T24" fmla="*/ 96 w 114"/>
                <a:gd name="T25" fmla="*/ 95 h 114"/>
                <a:gd name="T26" fmla="*/ 88 w 114"/>
                <a:gd name="T27" fmla="*/ 103 h 114"/>
                <a:gd name="T28" fmla="*/ 78 w 114"/>
                <a:gd name="T29" fmla="*/ 109 h 114"/>
                <a:gd name="T30" fmla="*/ 67 w 114"/>
                <a:gd name="T31" fmla="*/ 111 h 114"/>
                <a:gd name="T32" fmla="*/ 57 w 114"/>
                <a:gd name="T33" fmla="*/ 113 h 114"/>
                <a:gd name="T34" fmla="*/ 46 w 114"/>
                <a:gd name="T35" fmla="*/ 111 h 114"/>
                <a:gd name="T36" fmla="*/ 34 w 114"/>
                <a:gd name="T37" fmla="*/ 109 h 114"/>
                <a:gd name="T38" fmla="*/ 25 w 114"/>
                <a:gd name="T39" fmla="*/ 103 h 114"/>
                <a:gd name="T40" fmla="*/ 17 w 114"/>
                <a:gd name="T41" fmla="*/ 95 h 114"/>
                <a:gd name="T42" fmla="*/ 9 w 114"/>
                <a:gd name="T43" fmla="*/ 88 h 114"/>
                <a:gd name="T44" fmla="*/ 4 w 114"/>
                <a:gd name="T45" fmla="*/ 78 h 114"/>
                <a:gd name="T46" fmla="*/ 2 w 114"/>
                <a:gd name="T47" fmla="*/ 67 h 114"/>
                <a:gd name="T48" fmla="*/ 0 w 114"/>
                <a:gd name="T49" fmla="*/ 57 h 114"/>
                <a:gd name="T50" fmla="*/ 2 w 114"/>
                <a:gd name="T51" fmla="*/ 46 h 114"/>
                <a:gd name="T52" fmla="*/ 4 w 114"/>
                <a:gd name="T53" fmla="*/ 34 h 114"/>
                <a:gd name="T54" fmla="*/ 9 w 114"/>
                <a:gd name="T55" fmla="*/ 25 h 114"/>
                <a:gd name="T56" fmla="*/ 17 w 114"/>
                <a:gd name="T57" fmla="*/ 17 h 114"/>
                <a:gd name="T58" fmla="*/ 25 w 114"/>
                <a:gd name="T59" fmla="*/ 9 h 114"/>
                <a:gd name="T60" fmla="*/ 34 w 114"/>
                <a:gd name="T61" fmla="*/ 3 h 114"/>
                <a:gd name="T62" fmla="*/ 46 w 114"/>
                <a:gd name="T63" fmla="*/ 2 h 114"/>
                <a:gd name="T64" fmla="*/ 57 w 114"/>
                <a:gd name="T65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" h="114">
                  <a:moveTo>
                    <a:pt x="57" y="0"/>
                  </a:moveTo>
                  <a:lnTo>
                    <a:pt x="67" y="2"/>
                  </a:lnTo>
                  <a:lnTo>
                    <a:pt x="78" y="3"/>
                  </a:lnTo>
                  <a:lnTo>
                    <a:pt x="88" y="9"/>
                  </a:lnTo>
                  <a:lnTo>
                    <a:pt x="96" y="17"/>
                  </a:lnTo>
                  <a:lnTo>
                    <a:pt x="103" y="25"/>
                  </a:lnTo>
                  <a:lnTo>
                    <a:pt x="109" y="34"/>
                  </a:lnTo>
                  <a:lnTo>
                    <a:pt x="111" y="46"/>
                  </a:lnTo>
                  <a:lnTo>
                    <a:pt x="113" y="57"/>
                  </a:lnTo>
                  <a:lnTo>
                    <a:pt x="111" y="67"/>
                  </a:lnTo>
                  <a:lnTo>
                    <a:pt x="109" y="78"/>
                  </a:lnTo>
                  <a:lnTo>
                    <a:pt x="103" y="88"/>
                  </a:lnTo>
                  <a:lnTo>
                    <a:pt x="96" y="95"/>
                  </a:lnTo>
                  <a:lnTo>
                    <a:pt x="88" y="103"/>
                  </a:lnTo>
                  <a:lnTo>
                    <a:pt x="78" y="109"/>
                  </a:lnTo>
                  <a:lnTo>
                    <a:pt x="67" y="111"/>
                  </a:lnTo>
                  <a:lnTo>
                    <a:pt x="57" y="113"/>
                  </a:lnTo>
                  <a:lnTo>
                    <a:pt x="46" y="111"/>
                  </a:lnTo>
                  <a:lnTo>
                    <a:pt x="34" y="109"/>
                  </a:lnTo>
                  <a:lnTo>
                    <a:pt x="25" y="103"/>
                  </a:lnTo>
                  <a:lnTo>
                    <a:pt x="17" y="95"/>
                  </a:lnTo>
                  <a:lnTo>
                    <a:pt x="9" y="88"/>
                  </a:lnTo>
                  <a:lnTo>
                    <a:pt x="4" y="78"/>
                  </a:lnTo>
                  <a:lnTo>
                    <a:pt x="2" y="67"/>
                  </a:lnTo>
                  <a:lnTo>
                    <a:pt x="0" y="57"/>
                  </a:lnTo>
                  <a:lnTo>
                    <a:pt x="2" y="46"/>
                  </a:lnTo>
                  <a:lnTo>
                    <a:pt x="4" y="34"/>
                  </a:lnTo>
                  <a:lnTo>
                    <a:pt x="9" y="25"/>
                  </a:lnTo>
                  <a:lnTo>
                    <a:pt x="17" y="17"/>
                  </a:lnTo>
                  <a:lnTo>
                    <a:pt x="25" y="9"/>
                  </a:lnTo>
                  <a:lnTo>
                    <a:pt x="34" y="3"/>
                  </a:lnTo>
                  <a:lnTo>
                    <a:pt x="46" y="2"/>
                  </a:lnTo>
                  <a:lnTo>
                    <a:pt x="57" y="0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3838" name="Freeform 14"/>
            <p:cNvSpPr>
              <a:spLocks noChangeAspect="1"/>
            </p:cNvSpPr>
            <p:nvPr/>
          </p:nvSpPr>
          <p:spPr bwMode="auto">
            <a:xfrm>
              <a:off x="2928" y="2659"/>
              <a:ext cx="931" cy="362"/>
            </a:xfrm>
            <a:custGeom>
              <a:avLst/>
              <a:gdLst>
                <a:gd name="T0" fmla="*/ 872 w 931"/>
                <a:gd name="T1" fmla="*/ 226 h 362"/>
                <a:gd name="T2" fmla="*/ 872 w 931"/>
                <a:gd name="T3" fmla="*/ 361 h 362"/>
                <a:gd name="T4" fmla="*/ 56 w 931"/>
                <a:gd name="T5" fmla="*/ 361 h 362"/>
                <a:gd name="T6" fmla="*/ 56 w 931"/>
                <a:gd name="T7" fmla="*/ 226 h 362"/>
                <a:gd name="T8" fmla="*/ 0 w 931"/>
                <a:gd name="T9" fmla="*/ 226 h 362"/>
                <a:gd name="T10" fmla="*/ 0 w 931"/>
                <a:gd name="T11" fmla="*/ 159 h 362"/>
                <a:gd name="T12" fmla="*/ 100 w 931"/>
                <a:gd name="T13" fmla="*/ 159 h 362"/>
                <a:gd name="T14" fmla="*/ 100 w 931"/>
                <a:gd name="T15" fmla="*/ 0 h 362"/>
                <a:gd name="T16" fmla="*/ 199 w 931"/>
                <a:gd name="T17" fmla="*/ 0 h 362"/>
                <a:gd name="T18" fmla="*/ 199 w 931"/>
                <a:gd name="T19" fmla="*/ 281 h 362"/>
                <a:gd name="T20" fmla="*/ 335 w 931"/>
                <a:gd name="T21" fmla="*/ 281 h 362"/>
                <a:gd name="T22" fmla="*/ 335 w 931"/>
                <a:gd name="T23" fmla="*/ 233 h 362"/>
                <a:gd name="T24" fmla="*/ 605 w 931"/>
                <a:gd name="T25" fmla="*/ 233 h 362"/>
                <a:gd name="T26" fmla="*/ 605 w 931"/>
                <a:gd name="T27" fmla="*/ 281 h 362"/>
                <a:gd name="T28" fmla="*/ 740 w 931"/>
                <a:gd name="T29" fmla="*/ 281 h 362"/>
                <a:gd name="T30" fmla="*/ 740 w 931"/>
                <a:gd name="T31" fmla="*/ 0 h 362"/>
                <a:gd name="T32" fmla="*/ 840 w 931"/>
                <a:gd name="T33" fmla="*/ 0 h 362"/>
                <a:gd name="T34" fmla="*/ 840 w 931"/>
                <a:gd name="T35" fmla="*/ 159 h 362"/>
                <a:gd name="T36" fmla="*/ 930 w 931"/>
                <a:gd name="T37" fmla="*/ 159 h 362"/>
                <a:gd name="T38" fmla="*/ 930 w 931"/>
                <a:gd name="T39" fmla="*/ 226 h 362"/>
                <a:gd name="T40" fmla="*/ 872 w 931"/>
                <a:gd name="T41" fmla="*/ 226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1" h="362">
                  <a:moveTo>
                    <a:pt x="872" y="226"/>
                  </a:moveTo>
                  <a:lnTo>
                    <a:pt x="872" y="361"/>
                  </a:lnTo>
                  <a:lnTo>
                    <a:pt x="56" y="361"/>
                  </a:lnTo>
                  <a:lnTo>
                    <a:pt x="56" y="226"/>
                  </a:lnTo>
                  <a:lnTo>
                    <a:pt x="0" y="226"/>
                  </a:lnTo>
                  <a:lnTo>
                    <a:pt x="0" y="159"/>
                  </a:lnTo>
                  <a:lnTo>
                    <a:pt x="100" y="159"/>
                  </a:lnTo>
                  <a:lnTo>
                    <a:pt x="100" y="0"/>
                  </a:lnTo>
                  <a:lnTo>
                    <a:pt x="199" y="0"/>
                  </a:lnTo>
                  <a:lnTo>
                    <a:pt x="199" y="281"/>
                  </a:lnTo>
                  <a:lnTo>
                    <a:pt x="335" y="281"/>
                  </a:lnTo>
                  <a:lnTo>
                    <a:pt x="335" y="233"/>
                  </a:lnTo>
                  <a:lnTo>
                    <a:pt x="605" y="233"/>
                  </a:lnTo>
                  <a:lnTo>
                    <a:pt x="605" y="281"/>
                  </a:lnTo>
                  <a:lnTo>
                    <a:pt x="740" y="281"/>
                  </a:lnTo>
                  <a:lnTo>
                    <a:pt x="740" y="0"/>
                  </a:lnTo>
                  <a:lnTo>
                    <a:pt x="840" y="0"/>
                  </a:lnTo>
                  <a:lnTo>
                    <a:pt x="840" y="159"/>
                  </a:lnTo>
                  <a:lnTo>
                    <a:pt x="930" y="159"/>
                  </a:lnTo>
                  <a:lnTo>
                    <a:pt x="930" y="226"/>
                  </a:lnTo>
                  <a:lnTo>
                    <a:pt x="872" y="226"/>
                  </a:lnTo>
                </a:path>
              </a:pathLst>
            </a:cu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3839" name="Freeform 15"/>
            <p:cNvSpPr>
              <a:spLocks noChangeAspect="1"/>
            </p:cNvSpPr>
            <p:nvPr/>
          </p:nvSpPr>
          <p:spPr bwMode="auto">
            <a:xfrm>
              <a:off x="2928" y="2659"/>
              <a:ext cx="931" cy="362"/>
            </a:xfrm>
            <a:custGeom>
              <a:avLst/>
              <a:gdLst>
                <a:gd name="T0" fmla="*/ 872 w 931"/>
                <a:gd name="T1" fmla="*/ 226 h 362"/>
                <a:gd name="T2" fmla="*/ 872 w 931"/>
                <a:gd name="T3" fmla="*/ 361 h 362"/>
                <a:gd name="T4" fmla="*/ 56 w 931"/>
                <a:gd name="T5" fmla="*/ 361 h 362"/>
                <a:gd name="T6" fmla="*/ 56 w 931"/>
                <a:gd name="T7" fmla="*/ 226 h 362"/>
                <a:gd name="T8" fmla="*/ 0 w 931"/>
                <a:gd name="T9" fmla="*/ 226 h 362"/>
                <a:gd name="T10" fmla="*/ 0 w 931"/>
                <a:gd name="T11" fmla="*/ 159 h 362"/>
                <a:gd name="T12" fmla="*/ 100 w 931"/>
                <a:gd name="T13" fmla="*/ 159 h 362"/>
                <a:gd name="T14" fmla="*/ 100 w 931"/>
                <a:gd name="T15" fmla="*/ 0 h 362"/>
                <a:gd name="T16" fmla="*/ 199 w 931"/>
                <a:gd name="T17" fmla="*/ 0 h 362"/>
                <a:gd name="T18" fmla="*/ 199 w 931"/>
                <a:gd name="T19" fmla="*/ 281 h 362"/>
                <a:gd name="T20" fmla="*/ 335 w 931"/>
                <a:gd name="T21" fmla="*/ 281 h 362"/>
                <a:gd name="T22" fmla="*/ 335 w 931"/>
                <a:gd name="T23" fmla="*/ 233 h 362"/>
                <a:gd name="T24" fmla="*/ 605 w 931"/>
                <a:gd name="T25" fmla="*/ 233 h 362"/>
                <a:gd name="T26" fmla="*/ 605 w 931"/>
                <a:gd name="T27" fmla="*/ 281 h 362"/>
                <a:gd name="T28" fmla="*/ 740 w 931"/>
                <a:gd name="T29" fmla="*/ 281 h 362"/>
                <a:gd name="T30" fmla="*/ 740 w 931"/>
                <a:gd name="T31" fmla="*/ 0 h 362"/>
                <a:gd name="T32" fmla="*/ 840 w 931"/>
                <a:gd name="T33" fmla="*/ 0 h 362"/>
                <a:gd name="T34" fmla="*/ 840 w 931"/>
                <a:gd name="T35" fmla="*/ 159 h 362"/>
                <a:gd name="T36" fmla="*/ 930 w 931"/>
                <a:gd name="T37" fmla="*/ 159 h 362"/>
                <a:gd name="T38" fmla="*/ 930 w 931"/>
                <a:gd name="T39" fmla="*/ 226 h 362"/>
                <a:gd name="T40" fmla="*/ 872 w 931"/>
                <a:gd name="T41" fmla="*/ 226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1" h="362">
                  <a:moveTo>
                    <a:pt x="872" y="226"/>
                  </a:moveTo>
                  <a:lnTo>
                    <a:pt x="872" y="361"/>
                  </a:lnTo>
                  <a:lnTo>
                    <a:pt x="56" y="361"/>
                  </a:lnTo>
                  <a:lnTo>
                    <a:pt x="56" y="226"/>
                  </a:lnTo>
                  <a:lnTo>
                    <a:pt x="0" y="226"/>
                  </a:lnTo>
                  <a:lnTo>
                    <a:pt x="0" y="159"/>
                  </a:lnTo>
                  <a:lnTo>
                    <a:pt x="100" y="159"/>
                  </a:lnTo>
                  <a:lnTo>
                    <a:pt x="100" y="0"/>
                  </a:lnTo>
                  <a:lnTo>
                    <a:pt x="199" y="0"/>
                  </a:lnTo>
                  <a:lnTo>
                    <a:pt x="199" y="281"/>
                  </a:lnTo>
                  <a:lnTo>
                    <a:pt x="335" y="281"/>
                  </a:lnTo>
                  <a:lnTo>
                    <a:pt x="335" y="233"/>
                  </a:lnTo>
                  <a:lnTo>
                    <a:pt x="605" y="233"/>
                  </a:lnTo>
                  <a:lnTo>
                    <a:pt x="605" y="281"/>
                  </a:lnTo>
                  <a:lnTo>
                    <a:pt x="740" y="281"/>
                  </a:lnTo>
                  <a:lnTo>
                    <a:pt x="740" y="0"/>
                  </a:lnTo>
                  <a:lnTo>
                    <a:pt x="840" y="0"/>
                  </a:lnTo>
                  <a:lnTo>
                    <a:pt x="840" y="159"/>
                  </a:lnTo>
                  <a:lnTo>
                    <a:pt x="930" y="159"/>
                  </a:lnTo>
                  <a:lnTo>
                    <a:pt x="930" y="226"/>
                  </a:lnTo>
                  <a:lnTo>
                    <a:pt x="872" y="226"/>
                  </a:lnTo>
                </a:path>
              </a:pathLst>
            </a:custGeom>
            <a:solidFill>
              <a:srgbClr val="91919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3840" name="Freeform 16"/>
            <p:cNvSpPr>
              <a:spLocks noChangeAspect="1"/>
            </p:cNvSpPr>
            <p:nvPr/>
          </p:nvSpPr>
          <p:spPr bwMode="auto">
            <a:xfrm>
              <a:off x="2930" y="850"/>
              <a:ext cx="334" cy="770"/>
            </a:xfrm>
            <a:custGeom>
              <a:avLst/>
              <a:gdLst>
                <a:gd name="T0" fmla="*/ 2 w 334"/>
                <a:gd name="T1" fmla="*/ 193 h 770"/>
                <a:gd name="T2" fmla="*/ 6 w 334"/>
                <a:gd name="T3" fmla="*/ 172 h 770"/>
                <a:gd name="T4" fmla="*/ 19 w 334"/>
                <a:gd name="T5" fmla="*/ 143 h 770"/>
                <a:gd name="T6" fmla="*/ 48 w 334"/>
                <a:gd name="T7" fmla="*/ 113 h 770"/>
                <a:gd name="T8" fmla="*/ 75 w 334"/>
                <a:gd name="T9" fmla="*/ 97 h 770"/>
                <a:gd name="T10" fmla="*/ 96 w 334"/>
                <a:gd name="T11" fmla="*/ 91 h 770"/>
                <a:gd name="T12" fmla="*/ 115 w 334"/>
                <a:gd name="T13" fmla="*/ 90 h 770"/>
                <a:gd name="T14" fmla="*/ 197 w 334"/>
                <a:gd name="T15" fmla="*/ 90 h 770"/>
                <a:gd name="T16" fmla="*/ 220 w 334"/>
                <a:gd name="T17" fmla="*/ 80 h 770"/>
                <a:gd name="T18" fmla="*/ 234 w 334"/>
                <a:gd name="T19" fmla="*/ 65 h 770"/>
                <a:gd name="T20" fmla="*/ 239 w 334"/>
                <a:gd name="T21" fmla="*/ 51 h 770"/>
                <a:gd name="T22" fmla="*/ 241 w 334"/>
                <a:gd name="T23" fmla="*/ 0 h 770"/>
                <a:gd name="T24" fmla="*/ 327 w 334"/>
                <a:gd name="T25" fmla="*/ 9 h 770"/>
                <a:gd name="T26" fmla="*/ 316 w 334"/>
                <a:gd name="T27" fmla="*/ 30 h 770"/>
                <a:gd name="T28" fmla="*/ 327 w 334"/>
                <a:gd name="T29" fmla="*/ 49 h 770"/>
                <a:gd name="T30" fmla="*/ 327 w 334"/>
                <a:gd name="T31" fmla="*/ 70 h 770"/>
                <a:gd name="T32" fmla="*/ 316 w 334"/>
                <a:gd name="T33" fmla="*/ 90 h 770"/>
                <a:gd name="T34" fmla="*/ 327 w 334"/>
                <a:gd name="T35" fmla="*/ 109 h 770"/>
                <a:gd name="T36" fmla="*/ 327 w 334"/>
                <a:gd name="T37" fmla="*/ 130 h 770"/>
                <a:gd name="T38" fmla="*/ 316 w 334"/>
                <a:gd name="T39" fmla="*/ 149 h 770"/>
                <a:gd name="T40" fmla="*/ 327 w 334"/>
                <a:gd name="T41" fmla="*/ 170 h 770"/>
                <a:gd name="T42" fmla="*/ 333 w 334"/>
                <a:gd name="T43" fmla="*/ 195 h 770"/>
                <a:gd name="T44" fmla="*/ 333 w 334"/>
                <a:gd name="T45" fmla="*/ 225 h 770"/>
                <a:gd name="T46" fmla="*/ 333 w 334"/>
                <a:gd name="T47" fmla="*/ 256 h 770"/>
                <a:gd name="T48" fmla="*/ 333 w 334"/>
                <a:gd name="T49" fmla="*/ 287 h 770"/>
                <a:gd name="T50" fmla="*/ 331 w 334"/>
                <a:gd name="T51" fmla="*/ 314 h 770"/>
                <a:gd name="T52" fmla="*/ 239 w 334"/>
                <a:gd name="T53" fmla="*/ 181 h 770"/>
                <a:gd name="T54" fmla="*/ 92 w 334"/>
                <a:gd name="T55" fmla="*/ 181 h 770"/>
                <a:gd name="T56" fmla="*/ 79 w 334"/>
                <a:gd name="T57" fmla="*/ 185 h 770"/>
                <a:gd name="T58" fmla="*/ 69 w 334"/>
                <a:gd name="T59" fmla="*/ 193 h 770"/>
                <a:gd name="T60" fmla="*/ 61 w 334"/>
                <a:gd name="T61" fmla="*/ 202 h 770"/>
                <a:gd name="T62" fmla="*/ 56 w 334"/>
                <a:gd name="T63" fmla="*/ 214 h 770"/>
                <a:gd name="T64" fmla="*/ 35 w 334"/>
                <a:gd name="T65" fmla="*/ 769 h 770"/>
                <a:gd name="T66" fmla="*/ 2 w 334"/>
                <a:gd name="T67" fmla="*/ 702 h 770"/>
                <a:gd name="T68" fmla="*/ 0 w 334"/>
                <a:gd name="T69" fmla="*/ 549 h 770"/>
                <a:gd name="T70" fmla="*/ 0 w 334"/>
                <a:gd name="T71" fmla="*/ 394 h 770"/>
                <a:gd name="T72" fmla="*/ 0 w 334"/>
                <a:gd name="T73" fmla="*/ 258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4" h="770">
                  <a:moveTo>
                    <a:pt x="0" y="202"/>
                  </a:moveTo>
                  <a:lnTo>
                    <a:pt x="2" y="193"/>
                  </a:lnTo>
                  <a:lnTo>
                    <a:pt x="2" y="181"/>
                  </a:lnTo>
                  <a:lnTo>
                    <a:pt x="6" y="172"/>
                  </a:lnTo>
                  <a:lnTo>
                    <a:pt x="10" y="160"/>
                  </a:lnTo>
                  <a:lnTo>
                    <a:pt x="19" y="143"/>
                  </a:lnTo>
                  <a:lnTo>
                    <a:pt x="31" y="126"/>
                  </a:lnTo>
                  <a:lnTo>
                    <a:pt x="48" y="113"/>
                  </a:lnTo>
                  <a:lnTo>
                    <a:pt x="65" y="101"/>
                  </a:lnTo>
                  <a:lnTo>
                    <a:pt x="75" y="97"/>
                  </a:lnTo>
                  <a:lnTo>
                    <a:pt x="84" y="93"/>
                  </a:lnTo>
                  <a:lnTo>
                    <a:pt x="96" y="91"/>
                  </a:lnTo>
                  <a:lnTo>
                    <a:pt x="105" y="90"/>
                  </a:lnTo>
                  <a:lnTo>
                    <a:pt x="115" y="90"/>
                  </a:lnTo>
                  <a:lnTo>
                    <a:pt x="191" y="90"/>
                  </a:lnTo>
                  <a:lnTo>
                    <a:pt x="197" y="90"/>
                  </a:lnTo>
                  <a:lnTo>
                    <a:pt x="209" y="86"/>
                  </a:lnTo>
                  <a:lnTo>
                    <a:pt x="220" y="80"/>
                  </a:lnTo>
                  <a:lnTo>
                    <a:pt x="228" y="72"/>
                  </a:lnTo>
                  <a:lnTo>
                    <a:pt x="234" y="65"/>
                  </a:lnTo>
                  <a:lnTo>
                    <a:pt x="237" y="57"/>
                  </a:lnTo>
                  <a:lnTo>
                    <a:pt x="239" y="51"/>
                  </a:lnTo>
                  <a:lnTo>
                    <a:pt x="241" y="46"/>
                  </a:lnTo>
                  <a:lnTo>
                    <a:pt x="241" y="0"/>
                  </a:lnTo>
                  <a:lnTo>
                    <a:pt x="316" y="0"/>
                  </a:lnTo>
                  <a:lnTo>
                    <a:pt x="327" y="9"/>
                  </a:lnTo>
                  <a:lnTo>
                    <a:pt x="327" y="19"/>
                  </a:lnTo>
                  <a:lnTo>
                    <a:pt x="316" y="30"/>
                  </a:lnTo>
                  <a:lnTo>
                    <a:pt x="327" y="40"/>
                  </a:lnTo>
                  <a:lnTo>
                    <a:pt x="327" y="49"/>
                  </a:lnTo>
                  <a:lnTo>
                    <a:pt x="316" y="59"/>
                  </a:lnTo>
                  <a:lnTo>
                    <a:pt x="327" y="70"/>
                  </a:lnTo>
                  <a:lnTo>
                    <a:pt x="327" y="80"/>
                  </a:lnTo>
                  <a:lnTo>
                    <a:pt x="316" y="90"/>
                  </a:lnTo>
                  <a:lnTo>
                    <a:pt x="327" y="99"/>
                  </a:lnTo>
                  <a:lnTo>
                    <a:pt x="327" y="109"/>
                  </a:lnTo>
                  <a:lnTo>
                    <a:pt x="316" y="120"/>
                  </a:lnTo>
                  <a:lnTo>
                    <a:pt x="327" y="130"/>
                  </a:lnTo>
                  <a:lnTo>
                    <a:pt x="327" y="139"/>
                  </a:lnTo>
                  <a:lnTo>
                    <a:pt x="316" y="149"/>
                  </a:lnTo>
                  <a:lnTo>
                    <a:pt x="327" y="160"/>
                  </a:lnTo>
                  <a:lnTo>
                    <a:pt x="327" y="170"/>
                  </a:lnTo>
                  <a:lnTo>
                    <a:pt x="316" y="180"/>
                  </a:lnTo>
                  <a:lnTo>
                    <a:pt x="333" y="195"/>
                  </a:lnTo>
                  <a:lnTo>
                    <a:pt x="316" y="210"/>
                  </a:lnTo>
                  <a:lnTo>
                    <a:pt x="333" y="225"/>
                  </a:lnTo>
                  <a:lnTo>
                    <a:pt x="316" y="241"/>
                  </a:lnTo>
                  <a:lnTo>
                    <a:pt x="333" y="256"/>
                  </a:lnTo>
                  <a:lnTo>
                    <a:pt x="316" y="271"/>
                  </a:lnTo>
                  <a:lnTo>
                    <a:pt x="333" y="287"/>
                  </a:lnTo>
                  <a:lnTo>
                    <a:pt x="316" y="302"/>
                  </a:lnTo>
                  <a:lnTo>
                    <a:pt x="331" y="314"/>
                  </a:lnTo>
                  <a:lnTo>
                    <a:pt x="291" y="314"/>
                  </a:lnTo>
                  <a:lnTo>
                    <a:pt x="239" y="181"/>
                  </a:lnTo>
                  <a:lnTo>
                    <a:pt x="218" y="181"/>
                  </a:lnTo>
                  <a:lnTo>
                    <a:pt x="92" y="181"/>
                  </a:lnTo>
                  <a:lnTo>
                    <a:pt x="86" y="183"/>
                  </a:lnTo>
                  <a:lnTo>
                    <a:pt x="79" y="185"/>
                  </a:lnTo>
                  <a:lnTo>
                    <a:pt x="75" y="189"/>
                  </a:lnTo>
                  <a:lnTo>
                    <a:pt x="69" y="193"/>
                  </a:lnTo>
                  <a:lnTo>
                    <a:pt x="65" y="199"/>
                  </a:lnTo>
                  <a:lnTo>
                    <a:pt x="61" y="202"/>
                  </a:lnTo>
                  <a:lnTo>
                    <a:pt x="58" y="208"/>
                  </a:lnTo>
                  <a:lnTo>
                    <a:pt x="56" y="214"/>
                  </a:lnTo>
                  <a:lnTo>
                    <a:pt x="56" y="769"/>
                  </a:lnTo>
                  <a:lnTo>
                    <a:pt x="35" y="769"/>
                  </a:lnTo>
                  <a:lnTo>
                    <a:pt x="2" y="769"/>
                  </a:lnTo>
                  <a:lnTo>
                    <a:pt x="2" y="702"/>
                  </a:lnTo>
                  <a:lnTo>
                    <a:pt x="0" y="627"/>
                  </a:lnTo>
                  <a:lnTo>
                    <a:pt x="0" y="549"/>
                  </a:lnTo>
                  <a:lnTo>
                    <a:pt x="0" y="470"/>
                  </a:lnTo>
                  <a:lnTo>
                    <a:pt x="0" y="394"/>
                  </a:lnTo>
                  <a:lnTo>
                    <a:pt x="0" y="321"/>
                  </a:lnTo>
                  <a:lnTo>
                    <a:pt x="0" y="258"/>
                  </a:lnTo>
                  <a:lnTo>
                    <a:pt x="0" y="202"/>
                  </a:lnTo>
                </a:path>
              </a:pathLst>
            </a:custGeom>
            <a:solidFill>
              <a:srgbClr val="91919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3841" name="Freeform 17"/>
            <p:cNvSpPr>
              <a:spLocks noChangeAspect="1"/>
            </p:cNvSpPr>
            <p:nvPr/>
          </p:nvSpPr>
          <p:spPr bwMode="auto">
            <a:xfrm>
              <a:off x="3525" y="850"/>
              <a:ext cx="332" cy="517"/>
            </a:xfrm>
            <a:custGeom>
              <a:avLst/>
              <a:gdLst>
                <a:gd name="T0" fmla="*/ 247 w 332"/>
                <a:gd name="T1" fmla="*/ 185 h 517"/>
                <a:gd name="T2" fmla="*/ 260 w 332"/>
                <a:gd name="T3" fmla="*/ 199 h 517"/>
                <a:gd name="T4" fmla="*/ 270 w 332"/>
                <a:gd name="T5" fmla="*/ 212 h 517"/>
                <a:gd name="T6" fmla="*/ 273 w 332"/>
                <a:gd name="T7" fmla="*/ 224 h 517"/>
                <a:gd name="T8" fmla="*/ 275 w 332"/>
                <a:gd name="T9" fmla="*/ 248 h 517"/>
                <a:gd name="T10" fmla="*/ 331 w 332"/>
                <a:gd name="T11" fmla="*/ 516 h 517"/>
                <a:gd name="T12" fmla="*/ 331 w 332"/>
                <a:gd name="T13" fmla="*/ 202 h 517"/>
                <a:gd name="T14" fmla="*/ 329 w 332"/>
                <a:gd name="T15" fmla="*/ 181 h 517"/>
                <a:gd name="T16" fmla="*/ 323 w 332"/>
                <a:gd name="T17" fmla="*/ 160 h 517"/>
                <a:gd name="T18" fmla="*/ 300 w 332"/>
                <a:gd name="T19" fmla="*/ 126 h 517"/>
                <a:gd name="T20" fmla="*/ 268 w 332"/>
                <a:gd name="T21" fmla="*/ 103 h 517"/>
                <a:gd name="T22" fmla="*/ 249 w 332"/>
                <a:gd name="T23" fmla="*/ 95 h 517"/>
                <a:gd name="T24" fmla="*/ 228 w 332"/>
                <a:gd name="T25" fmla="*/ 91 h 517"/>
                <a:gd name="T26" fmla="*/ 208 w 332"/>
                <a:gd name="T27" fmla="*/ 90 h 517"/>
                <a:gd name="T28" fmla="*/ 184 w 332"/>
                <a:gd name="T29" fmla="*/ 90 h 517"/>
                <a:gd name="T30" fmla="*/ 161 w 332"/>
                <a:gd name="T31" fmla="*/ 90 h 517"/>
                <a:gd name="T32" fmla="*/ 138 w 332"/>
                <a:gd name="T33" fmla="*/ 90 h 517"/>
                <a:gd name="T34" fmla="*/ 120 w 332"/>
                <a:gd name="T35" fmla="*/ 88 h 517"/>
                <a:gd name="T36" fmla="*/ 113 w 332"/>
                <a:gd name="T37" fmla="*/ 82 h 517"/>
                <a:gd name="T38" fmla="*/ 107 w 332"/>
                <a:gd name="T39" fmla="*/ 76 h 517"/>
                <a:gd name="T40" fmla="*/ 101 w 332"/>
                <a:gd name="T41" fmla="*/ 68 h 517"/>
                <a:gd name="T42" fmla="*/ 99 w 332"/>
                <a:gd name="T43" fmla="*/ 32 h 517"/>
                <a:gd name="T44" fmla="*/ 19 w 332"/>
                <a:gd name="T45" fmla="*/ 0 h 517"/>
                <a:gd name="T46" fmla="*/ 4 w 332"/>
                <a:gd name="T47" fmla="*/ 26 h 517"/>
                <a:gd name="T48" fmla="*/ 19 w 332"/>
                <a:gd name="T49" fmla="*/ 46 h 517"/>
                <a:gd name="T50" fmla="*/ 4 w 332"/>
                <a:gd name="T51" fmla="*/ 63 h 517"/>
                <a:gd name="T52" fmla="*/ 4 w 332"/>
                <a:gd name="T53" fmla="*/ 88 h 517"/>
                <a:gd name="T54" fmla="*/ 19 w 332"/>
                <a:gd name="T55" fmla="*/ 105 h 517"/>
                <a:gd name="T56" fmla="*/ 4 w 332"/>
                <a:gd name="T57" fmla="*/ 122 h 517"/>
                <a:gd name="T58" fmla="*/ 4 w 332"/>
                <a:gd name="T59" fmla="*/ 147 h 517"/>
                <a:gd name="T60" fmla="*/ 19 w 332"/>
                <a:gd name="T61" fmla="*/ 164 h 517"/>
                <a:gd name="T62" fmla="*/ 4 w 332"/>
                <a:gd name="T63" fmla="*/ 181 h 517"/>
                <a:gd name="T64" fmla="*/ 19 w 332"/>
                <a:gd name="T65" fmla="*/ 195 h 517"/>
                <a:gd name="T66" fmla="*/ 19 w 332"/>
                <a:gd name="T67" fmla="*/ 225 h 517"/>
                <a:gd name="T68" fmla="*/ 19 w 332"/>
                <a:gd name="T69" fmla="*/ 256 h 517"/>
                <a:gd name="T70" fmla="*/ 19 w 332"/>
                <a:gd name="T71" fmla="*/ 287 h 517"/>
                <a:gd name="T72" fmla="*/ 0 w 332"/>
                <a:gd name="T73" fmla="*/ 315 h 517"/>
                <a:gd name="T74" fmla="*/ 92 w 332"/>
                <a:gd name="T75" fmla="*/ 181 h 517"/>
                <a:gd name="T76" fmla="*/ 184 w 332"/>
                <a:gd name="T77" fmla="*/ 181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32" h="517">
                  <a:moveTo>
                    <a:pt x="237" y="181"/>
                  </a:moveTo>
                  <a:lnTo>
                    <a:pt x="247" y="185"/>
                  </a:lnTo>
                  <a:lnTo>
                    <a:pt x="254" y="191"/>
                  </a:lnTo>
                  <a:lnTo>
                    <a:pt x="260" y="199"/>
                  </a:lnTo>
                  <a:lnTo>
                    <a:pt x="266" y="206"/>
                  </a:lnTo>
                  <a:lnTo>
                    <a:pt x="270" y="212"/>
                  </a:lnTo>
                  <a:lnTo>
                    <a:pt x="272" y="220"/>
                  </a:lnTo>
                  <a:lnTo>
                    <a:pt x="273" y="224"/>
                  </a:lnTo>
                  <a:lnTo>
                    <a:pt x="275" y="225"/>
                  </a:lnTo>
                  <a:lnTo>
                    <a:pt x="275" y="248"/>
                  </a:lnTo>
                  <a:lnTo>
                    <a:pt x="275" y="516"/>
                  </a:lnTo>
                  <a:lnTo>
                    <a:pt x="331" y="516"/>
                  </a:lnTo>
                  <a:lnTo>
                    <a:pt x="331" y="214"/>
                  </a:lnTo>
                  <a:lnTo>
                    <a:pt x="331" y="202"/>
                  </a:lnTo>
                  <a:lnTo>
                    <a:pt x="331" y="191"/>
                  </a:lnTo>
                  <a:lnTo>
                    <a:pt x="329" y="181"/>
                  </a:lnTo>
                  <a:lnTo>
                    <a:pt x="325" y="172"/>
                  </a:lnTo>
                  <a:lnTo>
                    <a:pt x="323" y="160"/>
                  </a:lnTo>
                  <a:lnTo>
                    <a:pt x="314" y="143"/>
                  </a:lnTo>
                  <a:lnTo>
                    <a:pt x="300" y="126"/>
                  </a:lnTo>
                  <a:lnTo>
                    <a:pt x="285" y="113"/>
                  </a:lnTo>
                  <a:lnTo>
                    <a:pt x="268" y="103"/>
                  </a:lnTo>
                  <a:lnTo>
                    <a:pt x="258" y="99"/>
                  </a:lnTo>
                  <a:lnTo>
                    <a:pt x="249" y="95"/>
                  </a:lnTo>
                  <a:lnTo>
                    <a:pt x="237" y="93"/>
                  </a:lnTo>
                  <a:lnTo>
                    <a:pt x="228" y="91"/>
                  </a:lnTo>
                  <a:lnTo>
                    <a:pt x="220" y="90"/>
                  </a:lnTo>
                  <a:lnTo>
                    <a:pt x="208" y="90"/>
                  </a:lnTo>
                  <a:lnTo>
                    <a:pt x="197" y="90"/>
                  </a:lnTo>
                  <a:lnTo>
                    <a:pt x="184" y="90"/>
                  </a:lnTo>
                  <a:lnTo>
                    <a:pt x="172" y="90"/>
                  </a:lnTo>
                  <a:lnTo>
                    <a:pt x="161" y="90"/>
                  </a:lnTo>
                  <a:lnTo>
                    <a:pt x="149" y="90"/>
                  </a:lnTo>
                  <a:lnTo>
                    <a:pt x="138" y="90"/>
                  </a:lnTo>
                  <a:lnTo>
                    <a:pt x="126" y="90"/>
                  </a:lnTo>
                  <a:lnTo>
                    <a:pt x="120" y="88"/>
                  </a:lnTo>
                  <a:lnTo>
                    <a:pt x="117" y="86"/>
                  </a:lnTo>
                  <a:lnTo>
                    <a:pt x="113" y="82"/>
                  </a:lnTo>
                  <a:lnTo>
                    <a:pt x="109" y="80"/>
                  </a:lnTo>
                  <a:lnTo>
                    <a:pt x="107" y="76"/>
                  </a:lnTo>
                  <a:lnTo>
                    <a:pt x="103" y="72"/>
                  </a:lnTo>
                  <a:lnTo>
                    <a:pt x="101" y="68"/>
                  </a:lnTo>
                  <a:lnTo>
                    <a:pt x="99" y="63"/>
                  </a:lnTo>
                  <a:lnTo>
                    <a:pt x="99" y="32"/>
                  </a:lnTo>
                  <a:lnTo>
                    <a:pt x="99" y="0"/>
                  </a:lnTo>
                  <a:lnTo>
                    <a:pt x="19" y="0"/>
                  </a:lnTo>
                  <a:lnTo>
                    <a:pt x="19" y="15"/>
                  </a:lnTo>
                  <a:lnTo>
                    <a:pt x="4" y="26"/>
                  </a:lnTo>
                  <a:lnTo>
                    <a:pt x="4" y="32"/>
                  </a:lnTo>
                  <a:lnTo>
                    <a:pt x="19" y="46"/>
                  </a:lnTo>
                  <a:lnTo>
                    <a:pt x="4" y="57"/>
                  </a:lnTo>
                  <a:lnTo>
                    <a:pt x="4" y="63"/>
                  </a:lnTo>
                  <a:lnTo>
                    <a:pt x="19" y="74"/>
                  </a:lnTo>
                  <a:lnTo>
                    <a:pt x="4" y="88"/>
                  </a:lnTo>
                  <a:lnTo>
                    <a:pt x="4" y="91"/>
                  </a:lnTo>
                  <a:lnTo>
                    <a:pt x="19" y="105"/>
                  </a:lnTo>
                  <a:lnTo>
                    <a:pt x="4" y="116"/>
                  </a:lnTo>
                  <a:lnTo>
                    <a:pt x="4" y="122"/>
                  </a:lnTo>
                  <a:lnTo>
                    <a:pt x="19" y="134"/>
                  </a:lnTo>
                  <a:lnTo>
                    <a:pt x="4" y="147"/>
                  </a:lnTo>
                  <a:lnTo>
                    <a:pt x="4" y="153"/>
                  </a:lnTo>
                  <a:lnTo>
                    <a:pt x="19" y="164"/>
                  </a:lnTo>
                  <a:lnTo>
                    <a:pt x="4" y="178"/>
                  </a:lnTo>
                  <a:lnTo>
                    <a:pt x="4" y="181"/>
                  </a:lnTo>
                  <a:lnTo>
                    <a:pt x="2" y="181"/>
                  </a:lnTo>
                  <a:lnTo>
                    <a:pt x="19" y="195"/>
                  </a:lnTo>
                  <a:lnTo>
                    <a:pt x="0" y="210"/>
                  </a:lnTo>
                  <a:lnTo>
                    <a:pt x="19" y="225"/>
                  </a:lnTo>
                  <a:lnTo>
                    <a:pt x="0" y="241"/>
                  </a:lnTo>
                  <a:lnTo>
                    <a:pt x="19" y="256"/>
                  </a:lnTo>
                  <a:lnTo>
                    <a:pt x="0" y="271"/>
                  </a:lnTo>
                  <a:lnTo>
                    <a:pt x="19" y="287"/>
                  </a:lnTo>
                  <a:lnTo>
                    <a:pt x="0" y="302"/>
                  </a:lnTo>
                  <a:lnTo>
                    <a:pt x="0" y="315"/>
                  </a:lnTo>
                  <a:lnTo>
                    <a:pt x="46" y="315"/>
                  </a:lnTo>
                  <a:lnTo>
                    <a:pt x="92" y="181"/>
                  </a:lnTo>
                  <a:lnTo>
                    <a:pt x="113" y="181"/>
                  </a:lnTo>
                  <a:lnTo>
                    <a:pt x="184" y="181"/>
                  </a:lnTo>
                  <a:lnTo>
                    <a:pt x="237" y="181"/>
                  </a:lnTo>
                </a:path>
              </a:pathLst>
            </a:custGeom>
            <a:solidFill>
              <a:srgbClr val="91919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3842" name="Freeform 18"/>
            <p:cNvSpPr>
              <a:spLocks noChangeAspect="1"/>
            </p:cNvSpPr>
            <p:nvPr/>
          </p:nvSpPr>
          <p:spPr bwMode="auto">
            <a:xfrm>
              <a:off x="3800" y="1441"/>
              <a:ext cx="59" cy="179"/>
            </a:xfrm>
            <a:custGeom>
              <a:avLst/>
              <a:gdLst>
                <a:gd name="T0" fmla="*/ 58 w 59"/>
                <a:gd name="T1" fmla="*/ 0 h 179"/>
                <a:gd name="T2" fmla="*/ 58 w 59"/>
                <a:gd name="T3" fmla="*/ 178 h 179"/>
                <a:gd name="T4" fmla="*/ 0 w 59"/>
                <a:gd name="T5" fmla="*/ 178 h 179"/>
                <a:gd name="T6" fmla="*/ 0 w 59"/>
                <a:gd name="T7" fmla="*/ 42 h 179"/>
                <a:gd name="T8" fmla="*/ 0 w 59"/>
                <a:gd name="T9" fmla="*/ 0 h 179"/>
                <a:gd name="T10" fmla="*/ 58 w 59"/>
                <a:gd name="T1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179">
                  <a:moveTo>
                    <a:pt x="58" y="0"/>
                  </a:moveTo>
                  <a:lnTo>
                    <a:pt x="58" y="178"/>
                  </a:lnTo>
                  <a:lnTo>
                    <a:pt x="0" y="178"/>
                  </a:lnTo>
                  <a:lnTo>
                    <a:pt x="0" y="42"/>
                  </a:lnTo>
                  <a:lnTo>
                    <a:pt x="0" y="0"/>
                  </a:lnTo>
                  <a:lnTo>
                    <a:pt x="58" y="0"/>
                  </a:lnTo>
                </a:path>
              </a:pathLst>
            </a:custGeom>
            <a:solidFill>
              <a:srgbClr val="91919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3843" name="Freeform 19"/>
            <p:cNvSpPr>
              <a:spLocks noChangeAspect="1"/>
            </p:cNvSpPr>
            <p:nvPr/>
          </p:nvSpPr>
          <p:spPr bwMode="auto">
            <a:xfrm>
              <a:off x="3579" y="2398"/>
              <a:ext cx="66" cy="66"/>
            </a:xfrm>
            <a:custGeom>
              <a:avLst/>
              <a:gdLst>
                <a:gd name="T0" fmla="*/ 32 w 66"/>
                <a:gd name="T1" fmla="*/ 65 h 66"/>
                <a:gd name="T2" fmla="*/ 38 w 66"/>
                <a:gd name="T3" fmla="*/ 63 h 66"/>
                <a:gd name="T4" fmla="*/ 45 w 66"/>
                <a:gd name="T5" fmla="*/ 62 h 66"/>
                <a:gd name="T6" fmla="*/ 49 w 66"/>
                <a:gd name="T7" fmla="*/ 60 h 66"/>
                <a:gd name="T8" fmla="*/ 55 w 66"/>
                <a:gd name="T9" fmla="*/ 56 h 66"/>
                <a:gd name="T10" fmla="*/ 59 w 66"/>
                <a:gd name="T11" fmla="*/ 50 h 66"/>
                <a:gd name="T12" fmla="*/ 61 w 66"/>
                <a:gd name="T13" fmla="*/ 44 h 66"/>
                <a:gd name="T14" fmla="*/ 63 w 66"/>
                <a:gd name="T15" fmla="*/ 39 h 66"/>
                <a:gd name="T16" fmla="*/ 65 w 66"/>
                <a:gd name="T17" fmla="*/ 33 h 66"/>
                <a:gd name="T18" fmla="*/ 63 w 66"/>
                <a:gd name="T19" fmla="*/ 25 h 66"/>
                <a:gd name="T20" fmla="*/ 61 w 66"/>
                <a:gd name="T21" fmla="*/ 19 h 66"/>
                <a:gd name="T22" fmla="*/ 59 w 66"/>
                <a:gd name="T23" fmla="*/ 14 h 66"/>
                <a:gd name="T24" fmla="*/ 55 w 66"/>
                <a:gd name="T25" fmla="*/ 10 h 66"/>
                <a:gd name="T26" fmla="*/ 49 w 66"/>
                <a:gd name="T27" fmla="*/ 6 h 66"/>
                <a:gd name="T28" fmla="*/ 45 w 66"/>
                <a:gd name="T29" fmla="*/ 2 h 66"/>
                <a:gd name="T30" fmla="*/ 38 w 66"/>
                <a:gd name="T31" fmla="*/ 0 h 66"/>
                <a:gd name="T32" fmla="*/ 32 w 66"/>
                <a:gd name="T33" fmla="*/ 0 h 66"/>
                <a:gd name="T34" fmla="*/ 26 w 66"/>
                <a:gd name="T35" fmla="*/ 0 h 66"/>
                <a:gd name="T36" fmla="*/ 19 w 66"/>
                <a:gd name="T37" fmla="*/ 2 h 66"/>
                <a:gd name="T38" fmla="*/ 15 w 66"/>
                <a:gd name="T39" fmla="*/ 6 h 66"/>
                <a:gd name="T40" fmla="*/ 9 w 66"/>
                <a:gd name="T41" fmla="*/ 10 h 66"/>
                <a:gd name="T42" fmla="*/ 5 w 66"/>
                <a:gd name="T43" fmla="*/ 14 h 66"/>
                <a:gd name="T44" fmla="*/ 1 w 66"/>
                <a:gd name="T45" fmla="*/ 19 h 66"/>
                <a:gd name="T46" fmla="*/ 0 w 66"/>
                <a:gd name="T47" fmla="*/ 25 h 66"/>
                <a:gd name="T48" fmla="*/ 0 w 66"/>
                <a:gd name="T49" fmla="*/ 33 h 66"/>
                <a:gd name="T50" fmla="*/ 0 w 66"/>
                <a:gd name="T51" fmla="*/ 39 h 66"/>
                <a:gd name="T52" fmla="*/ 1 w 66"/>
                <a:gd name="T53" fmla="*/ 44 h 66"/>
                <a:gd name="T54" fmla="*/ 5 w 66"/>
                <a:gd name="T55" fmla="*/ 50 h 66"/>
                <a:gd name="T56" fmla="*/ 9 w 66"/>
                <a:gd name="T57" fmla="*/ 56 h 66"/>
                <a:gd name="T58" fmla="*/ 15 w 66"/>
                <a:gd name="T59" fmla="*/ 60 h 66"/>
                <a:gd name="T60" fmla="*/ 19 w 66"/>
                <a:gd name="T61" fmla="*/ 62 h 66"/>
                <a:gd name="T62" fmla="*/ 26 w 66"/>
                <a:gd name="T63" fmla="*/ 63 h 66"/>
                <a:gd name="T64" fmla="*/ 32 w 66"/>
                <a:gd name="T65" fmla="*/ 6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6" h="66">
                  <a:moveTo>
                    <a:pt x="32" y="65"/>
                  </a:moveTo>
                  <a:lnTo>
                    <a:pt x="38" y="63"/>
                  </a:lnTo>
                  <a:lnTo>
                    <a:pt x="45" y="62"/>
                  </a:lnTo>
                  <a:lnTo>
                    <a:pt x="49" y="60"/>
                  </a:lnTo>
                  <a:lnTo>
                    <a:pt x="55" y="56"/>
                  </a:lnTo>
                  <a:lnTo>
                    <a:pt x="59" y="50"/>
                  </a:lnTo>
                  <a:lnTo>
                    <a:pt x="61" y="44"/>
                  </a:lnTo>
                  <a:lnTo>
                    <a:pt x="63" y="39"/>
                  </a:lnTo>
                  <a:lnTo>
                    <a:pt x="65" y="33"/>
                  </a:lnTo>
                  <a:lnTo>
                    <a:pt x="63" y="25"/>
                  </a:lnTo>
                  <a:lnTo>
                    <a:pt x="61" y="19"/>
                  </a:lnTo>
                  <a:lnTo>
                    <a:pt x="59" y="14"/>
                  </a:lnTo>
                  <a:lnTo>
                    <a:pt x="55" y="10"/>
                  </a:lnTo>
                  <a:lnTo>
                    <a:pt x="49" y="6"/>
                  </a:lnTo>
                  <a:lnTo>
                    <a:pt x="45" y="2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2"/>
                  </a:lnTo>
                  <a:lnTo>
                    <a:pt x="15" y="6"/>
                  </a:lnTo>
                  <a:lnTo>
                    <a:pt x="9" y="10"/>
                  </a:lnTo>
                  <a:lnTo>
                    <a:pt x="5" y="14"/>
                  </a:lnTo>
                  <a:lnTo>
                    <a:pt x="1" y="19"/>
                  </a:lnTo>
                  <a:lnTo>
                    <a:pt x="0" y="25"/>
                  </a:lnTo>
                  <a:lnTo>
                    <a:pt x="0" y="33"/>
                  </a:lnTo>
                  <a:lnTo>
                    <a:pt x="0" y="39"/>
                  </a:lnTo>
                  <a:lnTo>
                    <a:pt x="1" y="44"/>
                  </a:lnTo>
                  <a:lnTo>
                    <a:pt x="5" y="50"/>
                  </a:lnTo>
                  <a:lnTo>
                    <a:pt x="9" y="56"/>
                  </a:lnTo>
                  <a:lnTo>
                    <a:pt x="15" y="60"/>
                  </a:lnTo>
                  <a:lnTo>
                    <a:pt x="19" y="62"/>
                  </a:lnTo>
                  <a:lnTo>
                    <a:pt x="26" y="63"/>
                  </a:lnTo>
                  <a:lnTo>
                    <a:pt x="32" y="65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3844" name="Freeform 20"/>
            <p:cNvSpPr>
              <a:spLocks noChangeAspect="1"/>
            </p:cNvSpPr>
            <p:nvPr/>
          </p:nvSpPr>
          <p:spPr bwMode="auto">
            <a:xfrm>
              <a:off x="3579" y="2567"/>
              <a:ext cx="66" cy="66"/>
            </a:xfrm>
            <a:custGeom>
              <a:avLst/>
              <a:gdLst>
                <a:gd name="T0" fmla="*/ 32 w 66"/>
                <a:gd name="T1" fmla="*/ 65 h 66"/>
                <a:gd name="T2" fmla="*/ 38 w 66"/>
                <a:gd name="T3" fmla="*/ 65 h 66"/>
                <a:gd name="T4" fmla="*/ 45 w 66"/>
                <a:gd name="T5" fmla="*/ 63 h 66"/>
                <a:gd name="T6" fmla="*/ 49 w 66"/>
                <a:gd name="T7" fmla="*/ 59 h 66"/>
                <a:gd name="T8" fmla="*/ 55 w 66"/>
                <a:gd name="T9" fmla="*/ 55 h 66"/>
                <a:gd name="T10" fmla="*/ 59 w 66"/>
                <a:gd name="T11" fmla="*/ 51 h 66"/>
                <a:gd name="T12" fmla="*/ 61 w 66"/>
                <a:gd name="T13" fmla="*/ 46 h 66"/>
                <a:gd name="T14" fmla="*/ 63 w 66"/>
                <a:gd name="T15" fmla="*/ 40 h 66"/>
                <a:gd name="T16" fmla="*/ 65 w 66"/>
                <a:gd name="T17" fmla="*/ 32 h 66"/>
                <a:gd name="T18" fmla="*/ 63 w 66"/>
                <a:gd name="T19" fmla="*/ 27 h 66"/>
                <a:gd name="T20" fmla="*/ 61 w 66"/>
                <a:gd name="T21" fmla="*/ 21 h 66"/>
                <a:gd name="T22" fmla="*/ 59 w 66"/>
                <a:gd name="T23" fmla="*/ 15 h 66"/>
                <a:gd name="T24" fmla="*/ 55 w 66"/>
                <a:gd name="T25" fmla="*/ 9 h 66"/>
                <a:gd name="T26" fmla="*/ 49 w 66"/>
                <a:gd name="T27" fmla="*/ 5 h 66"/>
                <a:gd name="T28" fmla="*/ 45 w 66"/>
                <a:gd name="T29" fmla="*/ 4 h 66"/>
                <a:gd name="T30" fmla="*/ 38 w 66"/>
                <a:gd name="T31" fmla="*/ 2 h 66"/>
                <a:gd name="T32" fmla="*/ 32 w 66"/>
                <a:gd name="T33" fmla="*/ 0 h 66"/>
                <a:gd name="T34" fmla="*/ 26 w 66"/>
                <a:gd name="T35" fmla="*/ 2 h 66"/>
                <a:gd name="T36" fmla="*/ 19 w 66"/>
                <a:gd name="T37" fmla="*/ 4 h 66"/>
                <a:gd name="T38" fmla="*/ 15 w 66"/>
                <a:gd name="T39" fmla="*/ 5 h 66"/>
                <a:gd name="T40" fmla="*/ 9 w 66"/>
                <a:gd name="T41" fmla="*/ 9 h 66"/>
                <a:gd name="T42" fmla="*/ 5 w 66"/>
                <a:gd name="T43" fmla="*/ 15 h 66"/>
                <a:gd name="T44" fmla="*/ 1 w 66"/>
                <a:gd name="T45" fmla="*/ 21 h 66"/>
                <a:gd name="T46" fmla="*/ 0 w 66"/>
                <a:gd name="T47" fmla="*/ 27 h 66"/>
                <a:gd name="T48" fmla="*/ 0 w 66"/>
                <a:gd name="T49" fmla="*/ 32 h 66"/>
                <a:gd name="T50" fmla="*/ 0 w 66"/>
                <a:gd name="T51" fmla="*/ 40 h 66"/>
                <a:gd name="T52" fmla="*/ 1 w 66"/>
                <a:gd name="T53" fmla="*/ 46 h 66"/>
                <a:gd name="T54" fmla="*/ 5 w 66"/>
                <a:gd name="T55" fmla="*/ 51 h 66"/>
                <a:gd name="T56" fmla="*/ 9 w 66"/>
                <a:gd name="T57" fmla="*/ 55 h 66"/>
                <a:gd name="T58" fmla="*/ 15 w 66"/>
                <a:gd name="T59" fmla="*/ 59 h 66"/>
                <a:gd name="T60" fmla="*/ 19 w 66"/>
                <a:gd name="T61" fmla="*/ 63 h 66"/>
                <a:gd name="T62" fmla="*/ 26 w 66"/>
                <a:gd name="T63" fmla="*/ 65 h 66"/>
                <a:gd name="T64" fmla="*/ 32 w 66"/>
                <a:gd name="T65" fmla="*/ 6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6" h="66">
                  <a:moveTo>
                    <a:pt x="32" y="65"/>
                  </a:moveTo>
                  <a:lnTo>
                    <a:pt x="38" y="65"/>
                  </a:lnTo>
                  <a:lnTo>
                    <a:pt x="45" y="63"/>
                  </a:lnTo>
                  <a:lnTo>
                    <a:pt x="49" y="59"/>
                  </a:lnTo>
                  <a:lnTo>
                    <a:pt x="55" y="55"/>
                  </a:lnTo>
                  <a:lnTo>
                    <a:pt x="59" y="51"/>
                  </a:lnTo>
                  <a:lnTo>
                    <a:pt x="61" y="46"/>
                  </a:lnTo>
                  <a:lnTo>
                    <a:pt x="63" y="40"/>
                  </a:lnTo>
                  <a:lnTo>
                    <a:pt x="65" y="32"/>
                  </a:lnTo>
                  <a:lnTo>
                    <a:pt x="63" y="27"/>
                  </a:lnTo>
                  <a:lnTo>
                    <a:pt x="61" y="21"/>
                  </a:lnTo>
                  <a:lnTo>
                    <a:pt x="59" y="15"/>
                  </a:lnTo>
                  <a:lnTo>
                    <a:pt x="55" y="9"/>
                  </a:lnTo>
                  <a:lnTo>
                    <a:pt x="49" y="5"/>
                  </a:lnTo>
                  <a:lnTo>
                    <a:pt x="45" y="4"/>
                  </a:lnTo>
                  <a:lnTo>
                    <a:pt x="38" y="2"/>
                  </a:lnTo>
                  <a:lnTo>
                    <a:pt x="32" y="0"/>
                  </a:lnTo>
                  <a:lnTo>
                    <a:pt x="26" y="2"/>
                  </a:lnTo>
                  <a:lnTo>
                    <a:pt x="19" y="4"/>
                  </a:lnTo>
                  <a:lnTo>
                    <a:pt x="15" y="5"/>
                  </a:lnTo>
                  <a:lnTo>
                    <a:pt x="9" y="9"/>
                  </a:lnTo>
                  <a:lnTo>
                    <a:pt x="5" y="15"/>
                  </a:lnTo>
                  <a:lnTo>
                    <a:pt x="1" y="21"/>
                  </a:lnTo>
                  <a:lnTo>
                    <a:pt x="0" y="27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1" y="46"/>
                  </a:lnTo>
                  <a:lnTo>
                    <a:pt x="5" y="51"/>
                  </a:lnTo>
                  <a:lnTo>
                    <a:pt x="9" y="55"/>
                  </a:lnTo>
                  <a:lnTo>
                    <a:pt x="15" y="59"/>
                  </a:lnTo>
                  <a:lnTo>
                    <a:pt x="19" y="63"/>
                  </a:lnTo>
                  <a:lnTo>
                    <a:pt x="26" y="65"/>
                  </a:lnTo>
                  <a:lnTo>
                    <a:pt x="32" y="65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3845" name="Freeform 21"/>
            <p:cNvSpPr>
              <a:spLocks noChangeAspect="1"/>
            </p:cNvSpPr>
            <p:nvPr/>
          </p:nvSpPr>
          <p:spPr bwMode="auto">
            <a:xfrm>
              <a:off x="3579" y="2737"/>
              <a:ext cx="66" cy="66"/>
            </a:xfrm>
            <a:custGeom>
              <a:avLst/>
              <a:gdLst>
                <a:gd name="T0" fmla="*/ 32 w 66"/>
                <a:gd name="T1" fmla="*/ 65 h 66"/>
                <a:gd name="T2" fmla="*/ 38 w 66"/>
                <a:gd name="T3" fmla="*/ 65 h 66"/>
                <a:gd name="T4" fmla="*/ 45 w 66"/>
                <a:gd name="T5" fmla="*/ 63 h 66"/>
                <a:gd name="T6" fmla="*/ 49 w 66"/>
                <a:gd name="T7" fmla="*/ 59 h 66"/>
                <a:gd name="T8" fmla="*/ 55 w 66"/>
                <a:gd name="T9" fmla="*/ 56 h 66"/>
                <a:gd name="T10" fmla="*/ 59 w 66"/>
                <a:gd name="T11" fmla="*/ 50 h 66"/>
                <a:gd name="T12" fmla="*/ 61 w 66"/>
                <a:gd name="T13" fmla="*/ 46 h 66"/>
                <a:gd name="T14" fmla="*/ 63 w 66"/>
                <a:gd name="T15" fmla="*/ 38 h 66"/>
                <a:gd name="T16" fmla="*/ 65 w 66"/>
                <a:gd name="T17" fmla="*/ 33 h 66"/>
                <a:gd name="T18" fmla="*/ 63 w 66"/>
                <a:gd name="T19" fmla="*/ 27 h 66"/>
                <a:gd name="T20" fmla="*/ 61 w 66"/>
                <a:gd name="T21" fmla="*/ 19 h 66"/>
                <a:gd name="T22" fmla="*/ 59 w 66"/>
                <a:gd name="T23" fmla="*/ 15 h 66"/>
                <a:gd name="T24" fmla="*/ 55 w 66"/>
                <a:gd name="T25" fmla="*/ 10 h 66"/>
                <a:gd name="T26" fmla="*/ 49 w 66"/>
                <a:gd name="T27" fmla="*/ 6 h 66"/>
                <a:gd name="T28" fmla="*/ 45 w 66"/>
                <a:gd name="T29" fmla="*/ 2 h 66"/>
                <a:gd name="T30" fmla="*/ 38 w 66"/>
                <a:gd name="T31" fmla="*/ 0 h 66"/>
                <a:gd name="T32" fmla="*/ 32 w 66"/>
                <a:gd name="T33" fmla="*/ 0 h 66"/>
                <a:gd name="T34" fmla="*/ 26 w 66"/>
                <a:gd name="T35" fmla="*/ 0 h 66"/>
                <a:gd name="T36" fmla="*/ 19 w 66"/>
                <a:gd name="T37" fmla="*/ 2 h 66"/>
                <a:gd name="T38" fmla="*/ 15 w 66"/>
                <a:gd name="T39" fmla="*/ 6 h 66"/>
                <a:gd name="T40" fmla="*/ 9 w 66"/>
                <a:gd name="T41" fmla="*/ 10 h 66"/>
                <a:gd name="T42" fmla="*/ 5 w 66"/>
                <a:gd name="T43" fmla="*/ 15 h 66"/>
                <a:gd name="T44" fmla="*/ 1 w 66"/>
                <a:gd name="T45" fmla="*/ 19 h 66"/>
                <a:gd name="T46" fmla="*/ 0 w 66"/>
                <a:gd name="T47" fmla="*/ 27 h 66"/>
                <a:gd name="T48" fmla="*/ 0 w 66"/>
                <a:gd name="T49" fmla="*/ 33 h 66"/>
                <a:gd name="T50" fmla="*/ 0 w 66"/>
                <a:gd name="T51" fmla="*/ 38 h 66"/>
                <a:gd name="T52" fmla="*/ 1 w 66"/>
                <a:gd name="T53" fmla="*/ 46 h 66"/>
                <a:gd name="T54" fmla="*/ 5 w 66"/>
                <a:gd name="T55" fmla="*/ 50 h 66"/>
                <a:gd name="T56" fmla="*/ 9 w 66"/>
                <a:gd name="T57" fmla="*/ 56 h 66"/>
                <a:gd name="T58" fmla="*/ 15 w 66"/>
                <a:gd name="T59" fmla="*/ 59 h 66"/>
                <a:gd name="T60" fmla="*/ 19 w 66"/>
                <a:gd name="T61" fmla="*/ 63 h 66"/>
                <a:gd name="T62" fmla="*/ 26 w 66"/>
                <a:gd name="T63" fmla="*/ 65 h 66"/>
                <a:gd name="T64" fmla="*/ 32 w 66"/>
                <a:gd name="T65" fmla="*/ 6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6" h="66">
                  <a:moveTo>
                    <a:pt x="32" y="65"/>
                  </a:moveTo>
                  <a:lnTo>
                    <a:pt x="38" y="65"/>
                  </a:lnTo>
                  <a:lnTo>
                    <a:pt x="45" y="63"/>
                  </a:lnTo>
                  <a:lnTo>
                    <a:pt x="49" y="59"/>
                  </a:lnTo>
                  <a:lnTo>
                    <a:pt x="55" y="56"/>
                  </a:lnTo>
                  <a:lnTo>
                    <a:pt x="59" y="50"/>
                  </a:lnTo>
                  <a:lnTo>
                    <a:pt x="61" y="46"/>
                  </a:lnTo>
                  <a:lnTo>
                    <a:pt x="63" y="38"/>
                  </a:lnTo>
                  <a:lnTo>
                    <a:pt x="65" y="33"/>
                  </a:lnTo>
                  <a:lnTo>
                    <a:pt x="63" y="27"/>
                  </a:lnTo>
                  <a:lnTo>
                    <a:pt x="61" y="19"/>
                  </a:lnTo>
                  <a:lnTo>
                    <a:pt x="59" y="15"/>
                  </a:lnTo>
                  <a:lnTo>
                    <a:pt x="55" y="10"/>
                  </a:lnTo>
                  <a:lnTo>
                    <a:pt x="49" y="6"/>
                  </a:lnTo>
                  <a:lnTo>
                    <a:pt x="45" y="2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2"/>
                  </a:lnTo>
                  <a:lnTo>
                    <a:pt x="15" y="6"/>
                  </a:lnTo>
                  <a:lnTo>
                    <a:pt x="9" y="10"/>
                  </a:lnTo>
                  <a:lnTo>
                    <a:pt x="5" y="15"/>
                  </a:lnTo>
                  <a:lnTo>
                    <a:pt x="1" y="19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38"/>
                  </a:lnTo>
                  <a:lnTo>
                    <a:pt x="1" y="46"/>
                  </a:lnTo>
                  <a:lnTo>
                    <a:pt x="5" y="50"/>
                  </a:lnTo>
                  <a:lnTo>
                    <a:pt x="9" y="56"/>
                  </a:lnTo>
                  <a:lnTo>
                    <a:pt x="15" y="59"/>
                  </a:lnTo>
                  <a:lnTo>
                    <a:pt x="19" y="63"/>
                  </a:lnTo>
                  <a:lnTo>
                    <a:pt x="26" y="65"/>
                  </a:lnTo>
                  <a:lnTo>
                    <a:pt x="32" y="65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3846" name="Freeform 22"/>
            <p:cNvSpPr>
              <a:spLocks noChangeAspect="1"/>
            </p:cNvSpPr>
            <p:nvPr/>
          </p:nvSpPr>
          <p:spPr bwMode="auto">
            <a:xfrm>
              <a:off x="3579" y="2907"/>
              <a:ext cx="66" cy="34"/>
            </a:xfrm>
            <a:custGeom>
              <a:avLst/>
              <a:gdLst>
                <a:gd name="T0" fmla="*/ 65 w 66"/>
                <a:gd name="T1" fmla="*/ 33 h 34"/>
                <a:gd name="T2" fmla="*/ 63 w 66"/>
                <a:gd name="T3" fmla="*/ 25 h 34"/>
                <a:gd name="T4" fmla="*/ 61 w 66"/>
                <a:gd name="T5" fmla="*/ 20 h 34"/>
                <a:gd name="T6" fmla="*/ 59 w 66"/>
                <a:gd name="T7" fmla="*/ 14 h 34"/>
                <a:gd name="T8" fmla="*/ 55 w 66"/>
                <a:gd name="T9" fmla="*/ 10 h 34"/>
                <a:gd name="T10" fmla="*/ 49 w 66"/>
                <a:gd name="T11" fmla="*/ 6 h 34"/>
                <a:gd name="T12" fmla="*/ 45 w 66"/>
                <a:gd name="T13" fmla="*/ 2 h 34"/>
                <a:gd name="T14" fmla="*/ 38 w 66"/>
                <a:gd name="T15" fmla="*/ 0 h 34"/>
                <a:gd name="T16" fmla="*/ 32 w 66"/>
                <a:gd name="T17" fmla="*/ 0 h 34"/>
                <a:gd name="T18" fmla="*/ 26 w 66"/>
                <a:gd name="T19" fmla="*/ 0 h 34"/>
                <a:gd name="T20" fmla="*/ 19 w 66"/>
                <a:gd name="T21" fmla="*/ 2 h 34"/>
                <a:gd name="T22" fmla="*/ 15 w 66"/>
                <a:gd name="T23" fmla="*/ 6 h 34"/>
                <a:gd name="T24" fmla="*/ 9 w 66"/>
                <a:gd name="T25" fmla="*/ 10 h 34"/>
                <a:gd name="T26" fmla="*/ 5 w 66"/>
                <a:gd name="T27" fmla="*/ 14 h 34"/>
                <a:gd name="T28" fmla="*/ 1 w 66"/>
                <a:gd name="T29" fmla="*/ 20 h 34"/>
                <a:gd name="T30" fmla="*/ 0 w 66"/>
                <a:gd name="T31" fmla="*/ 25 h 34"/>
                <a:gd name="T32" fmla="*/ 0 w 66"/>
                <a:gd name="T33" fmla="*/ 33 h 34"/>
                <a:gd name="T34" fmla="*/ 65 w 66"/>
                <a:gd name="T35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34">
                  <a:moveTo>
                    <a:pt x="65" y="33"/>
                  </a:moveTo>
                  <a:lnTo>
                    <a:pt x="63" y="25"/>
                  </a:lnTo>
                  <a:lnTo>
                    <a:pt x="61" y="20"/>
                  </a:lnTo>
                  <a:lnTo>
                    <a:pt x="59" y="14"/>
                  </a:lnTo>
                  <a:lnTo>
                    <a:pt x="55" y="10"/>
                  </a:lnTo>
                  <a:lnTo>
                    <a:pt x="49" y="6"/>
                  </a:lnTo>
                  <a:lnTo>
                    <a:pt x="45" y="2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2"/>
                  </a:lnTo>
                  <a:lnTo>
                    <a:pt x="15" y="6"/>
                  </a:lnTo>
                  <a:lnTo>
                    <a:pt x="9" y="10"/>
                  </a:lnTo>
                  <a:lnTo>
                    <a:pt x="5" y="14"/>
                  </a:lnTo>
                  <a:lnTo>
                    <a:pt x="1" y="20"/>
                  </a:lnTo>
                  <a:lnTo>
                    <a:pt x="0" y="25"/>
                  </a:lnTo>
                  <a:lnTo>
                    <a:pt x="0" y="33"/>
                  </a:lnTo>
                  <a:lnTo>
                    <a:pt x="65" y="33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3847" name="Freeform 23"/>
            <p:cNvSpPr>
              <a:spLocks noChangeAspect="1"/>
            </p:cNvSpPr>
            <p:nvPr/>
          </p:nvSpPr>
          <p:spPr bwMode="auto">
            <a:xfrm>
              <a:off x="3144" y="2871"/>
              <a:ext cx="66" cy="66"/>
            </a:xfrm>
            <a:custGeom>
              <a:avLst/>
              <a:gdLst>
                <a:gd name="T0" fmla="*/ 33 w 66"/>
                <a:gd name="T1" fmla="*/ 65 h 66"/>
                <a:gd name="T2" fmla="*/ 41 w 66"/>
                <a:gd name="T3" fmla="*/ 65 h 66"/>
                <a:gd name="T4" fmla="*/ 46 w 66"/>
                <a:gd name="T5" fmla="*/ 63 h 66"/>
                <a:gd name="T6" fmla="*/ 52 w 66"/>
                <a:gd name="T7" fmla="*/ 59 h 66"/>
                <a:gd name="T8" fmla="*/ 56 w 66"/>
                <a:gd name="T9" fmla="*/ 56 h 66"/>
                <a:gd name="T10" fmla="*/ 60 w 66"/>
                <a:gd name="T11" fmla="*/ 52 h 66"/>
                <a:gd name="T12" fmla="*/ 63 w 66"/>
                <a:gd name="T13" fmla="*/ 46 h 66"/>
                <a:gd name="T14" fmla="*/ 65 w 66"/>
                <a:gd name="T15" fmla="*/ 40 h 66"/>
                <a:gd name="T16" fmla="*/ 65 w 66"/>
                <a:gd name="T17" fmla="*/ 33 h 66"/>
                <a:gd name="T18" fmla="*/ 65 w 66"/>
                <a:gd name="T19" fmla="*/ 27 h 66"/>
                <a:gd name="T20" fmla="*/ 63 w 66"/>
                <a:gd name="T21" fmla="*/ 21 h 66"/>
                <a:gd name="T22" fmla="*/ 60 w 66"/>
                <a:gd name="T23" fmla="*/ 15 h 66"/>
                <a:gd name="T24" fmla="*/ 56 w 66"/>
                <a:gd name="T25" fmla="*/ 10 h 66"/>
                <a:gd name="T26" fmla="*/ 52 w 66"/>
                <a:gd name="T27" fmla="*/ 6 h 66"/>
                <a:gd name="T28" fmla="*/ 46 w 66"/>
                <a:gd name="T29" fmla="*/ 4 h 66"/>
                <a:gd name="T30" fmla="*/ 41 w 66"/>
                <a:gd name="T31" fmla="*/ 2 h 66"/>
                <a:gd name="T32" fmla="*/ 33 w 66"/>
                <a:gd name="T33" fmla="*/ 0 h 66"/>
                <a:gd name="T34" fmla="*/ 27 w 66"/>
                <a:gd name="T35" fmla="*/ 2 h 66"/>
                <a:gd name="T36" fmla="*/ 21 w 66"/>
                <a:gd name="T37" fmla="*/ 4 h 66"/>
                <a:gd name="T38" fmla="*/ 16 w 66"/>
                <a:gd name="T39" fmla="*/ 6 h 66"/>
                <a:gd name="T40" fmla="*/ 10 w 66"/>
                <a:gd name="T41" fmla="*/ 10 h 66"/>
                <a:gd name="T42" fmla="*/ 6 w 66"/>
                <a:gd name="T43" fmla="*/ 15 h 66"/>
                <a:gd name="T44" fmla="*/ 4 w 66"/>
                <a:gd name="T45" fmla="*/ 21 h 66"/>
                <a:gd name="T46" fmla="*/ 2 w 66"/>
                <a:gd name="T47" fmla="*/ 27 h 66"/>
                <a:gd name="T48" fmla="*/ 0 w 66"/>
                <a:gd name="T49" fmla="*/ 33 h 66"/>
                <a:gd name="T50" fmla="*/ 2 w 66"/>
                <a:gd name="T51" fmla="*/ 40 h 66"/>
                <a:gd name="T52" fmla="*/ 4 w 66"/>
                <a:gd name="T53" fmla="*/ 46 h 66"/>
                <a:gd name="T54" fmla="*/ 6 w 66"/>
                <a:gd name="T55" fmla="*/ 52 h 66"/>
                <a:gd name="T56" fmla="*/ 10 w 66"/>
                <a:gd name="T57" fmla="*/ 56 h 66"/>
                <a:gd name="T58" fmla="*/ 16 w 66"/>
                <a:gd name="T59" fmla="*/ 59 h 66"/>
                <a:gd name="T60" fmla="*/ 21 w 66"/>
                <a:gd name="T61" fmla="*/ 63 h 66"/>
                <a:gd name="T62" fmla="*/ 27 w 66"/>
                <a:gd name="T63" fmla="*/ 65 h 66"/>
                <a:gd name="T64" fmla="*/ 33 w 66"/>
                <a:gd name="T65" fmla="*/ 6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6" h="66">
                  <a:moveTo>
                    <a:pt x="33" y="65"/>
                  </a:moveTo>
                  <a:lnTo>
                    <a:pt x="41" y="65"/>
                  </a:lnTo>
                  <a:lnTo>
                    <a:pt x="46" y="63"/>
                  </a:lnTo>
                  <a:lnTo>
                    <a:pt x="52" y="59"/>
                  </a:lnTo>
                  <a:lnTo>
                    <a:pt x="56" y="56"/>
                  </a:lnTo>
                  <a:lnTo>
                    <a:pt x="60" y="52"/>
                  </a:lnTo>
                  <a:lnTo>
                    <a:pt x="63" y="46"/>
                  </a:lnTo>
                  <a:lnTo>
                    <a:pt x="65" y="40"/>
                  </a:lnTo>
                  <a:lnTo>
                    <a:pt x="65" y="33"/>
                  </a:lnTo>
                  <a:lnTo>
                    <a:pt x="65" y="27"/>
                  </a:lnTo>
                  <a:lnTo>
                    <a:pt x="63" y="21"/>
                  </a:lnTo>
                  <a:lnTo>
                    <a:pt x="60" y="15"/>
                  </a:lnTo>
                  <a:lnTo>
                    <a:pt x="56" y="10"/>
                  </a:lnTo>
                  <a:lnTo>
                    <a:pt x="52" y="6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3" y="0"/>
                  </a:lnTo>
                  <a:lnTo>
                    <a:pt x="27" y="2"/>
                  </a:lnTo>
                  <a:lnTo>
                    <a:pt x="21" y="4"/>
                  </a:lnTo>
                  <a:lnTo>
                    <a:pt x="16" y="6"/>
                  </a:lnTo>
                  <a:lnTo>
                    <a:pt x="10" y="10"/>
                  </a:lnTo>
                  <a:lnTo>
                    <a:pt x="6" y="15"/>
                  </a:lnTo>
                  <a:lnTo>
                    <a:pt x="4" y="21"/>
                  </a:lnTo>
                  <a:lnTo>
                    <a:pt x="2" y="27"/>
                  </a:lnTo>
                  <a:lnTo>
                    <a:pt x="0" y="33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6" y="52"/>
                  </a:lnTo>
                  <a:lnTo>
                    <a:pt x="10" y="56"/>
                  </a:lnTo>
                  <a:lnTo>
                    <a:pt x="16" y="59"/>
                  </a:lnTo>
                  <a:lnTo>
                    <a:pt x="21" y="63"/>
                  </a:lnTo>
                  <a:lnTo>
                    <a:pt x="27" y="65"/>
                  </a:lnTo>
                  <a:lnTo>
                    <a:pt x="33" y="65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3848" name="Freeform 24"/>
            <p:cNvSpPr>
              <a:spLocks noChangeAspect="1"/>
            </p:cNvSpPr>
            <p:nvPr/>
          </p:nvSpPr>
          <p:spPr bwMode="auto">
            <a:xfrm>
              <a:off x="3144" y="2703"/>
              <a:ext cx="66" cy="64"/>
            </a:xfrm>
            <a:custGeom>
              <a:avLst/>
              <a:gdLst>
                <a:gd name="T0" fmla="*/ 33 w 66"/>
                <a:gd name="T1" fmla="*/ 63 h 64"/>
                <a:gd name="T2" fmla="*/ 41 w 66"/>
                <a:gd name="T3" fmla="*/ 63 h 64"/>
                <a:gd name="T4" fmla="*/ 46 w 66"/>
                <a:gd name="T5" fmla="*/ 61 h 64"/>
                <a:gd name="T6" fmla="*/ 52 w 66"/>
                <a:gd name="T7" fmla="*/ 59 h 64"/>
                <a:gd name="T8" fmla="*/ 56 w 66"/>
                <a:gd name="T9" fmla="*/ 55 h 64"/>
                <a:gd name="T10" fmla="*/ 60 w 66"/>
                <a:gd name="T11" fmla="*/ 49 h 64"/>
                <a:gd name="T12" fmla="*/ 63 w 66"/>
                <a:gd name="T13" fmla="*/ 44 h 64"/>
                <a:gd name="T14" fmla="*/ 65 w 66"/>
                <a:gd name="T15" fmla="*/ 38 h 64"/>
                <a:gd name="T16" fmla="*/ 65 w 66"/>
                <a:gd name="T17" fmla="*/ 32 h 64"/>
                <a:gd name="T18" fmla="*/ 65 w 66"/>
                <a:gd name="T19" fmla="*/ 25 h 64"/>
                <a:gd name="T20" fmla="*/ 63 w 66"/>
                <a:gd name="T21" fmla="*/ 19 h 64"/>
                <a:gd name="T22" fmla="*/ 60 w 66"/>
                <a:gd name="T23" fmla="*/ 13 h 64"/>
                <a:gd name="T24" fmla="*/ 56 w 66"/>
                <a:gd name="T25" fmla="*/ 9 h 64"/>
                <a:gd name="T26" fmla="*/ 52 w 66"/>
                <a:gd name="T27" fmla="*/ 5 h 64"/>
                <a:gd name="T28" fmla="*/ 46 w 66"/>
                <a:gd name="T29" fmla="*/ 2 h 64"/>
                <a:gd name="T30" fmla="*/ 41 w 66"/>
                <a:gd name="T31" fmla="*/ 0 h 64"/>
                <a:gd name="T32" fmla="*/ 33 w 66"/>
                <a:gd name="T33" fmla="*/ 0 h 64"/>
                <a:gd name="T34" fmla="*/ 27 w 66"/>
                <a:gd name="T35" fmla="*/ 0 h 64"/>
                <a:gd name="T36" fmla="*/ 21 w 66"/>
                <a:gd name="T37" fmla="*/ 2 h 64"/>
                <a:gd name="T38" fmla="*/ 16 w 66"/>
                <a:gd name="T39" fmla="*/ 5 h 64"/>
                <a:gd name="T40" fmla="*/ 10 w 66"/>
                <a:gd name="T41" fmla="*/ 9 h 64"/>
                <a:gd name="T42" fmla="*/ 6 w 66"/>
                <a:gd name="T43" fmla="*/ 13 h 64"/>
                <a:gd name="T44" fmla="*/ 4 w 66"/>
                <a:gd name="T45" fmla="*/ 19 h 64"/>
                <a:gd name="T46" fmla="*/ 2 w 66"/>
                <a:gd name="T47" fmla="*/ 25 h 64"/>
                <a:gd name="T48" fmla="*/ 0 w 66"/>
                <a:gd name="T49" fmla="*/ 32 h 64"/>
                <a:gd name="T50" fmla="*/ 2 w 66"/>
                <a:gd name="T51" fmla="*/ 38 h 64"/>
                <a:gd name="T52" fmla="*/ 4 w 66"/>
                <a:gd name="T53" fmla="*/ 44 h 64"/>
                <a:gd name="T54" fmla="*/ 6 w 66"/>
                <a:gd name="T55" fmla="*/ 49 h 64"/>
                <a:gd name="T56" fmla="*/ 10 w 66"/>
                <a:gd name="T57" fmla="*/ 55 h 64"/>
                <a:gd name="T58" fmla="*/ 16 w 66"/>
                <a:gd name="T59" fmla="*/ 59 h 64"/>
                <a:gd name="T60" fmla="*/ 21 w 66"/>
                <a:gd name="T61" fmla="*/ 61 h 64"/>
                <a:gd name="T62" fmla="*/ 27 w 66"/>
                <a:gd name="T63" fmla="*/ 63 h 64"/>
                <a:gd name="T64" fmla="*/ 33 w 66"/>
                <a:gd name="T65" fmla="*/ 6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6" h="64">
                  <a:moveTo>
                    <a:pt x="33" y="63"/>
                  </a:moveTo>
                  <a:lnTo>
                    <a:pt x="41" y="63"/>
                  </a:lnTo>
                  <a:lnTo>
                    <a:pt x="46" y="61"/>
                  </a:lnTo>
                  <a:lnTo>
                    <a:pt x="52" y="59"/>
                  </a:lnTo>
                  <a:lnTo>
                    <a:pt x="56" y="55"/>
                  </a:lnTo>
                  <a:lnTo>
                    <a:pt x="60" y="49"/>
                  </a:lnTo>
                  <a:lnTo>
                    <a:pt x="63" y="44"/>
                  </a:lnTo>
                  <a:lnTo>
                    <a:pt x="65" y="38"/>
                  </a:lnTo>
                  <a:lnTo>
                    <a:pt x="65" y="32"/>
                  </a:lnTo>
                  <a:lnTo>
                    <a:pt x="65" y="25"/>
                  </a:lnTo>
                  <a:lnTo>
                    <a:pt x="63" y="19"/>
                  </a:lnTo>
                  <a:lnTo>
                    <a:pt x="60" y="13"/>
                  </a:lnTo>
                  <a:lnTo>
                    <a:pt x="56" y="9"/>
                  </a:lnTo>
                  <a:lnTo>
                    <a:pt x="52" y="5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1" y="2"/>
                  </a:lnTo>
                  <a:lnTo>
                    <a:pt x="16" y="5"/>
                  </a:lnTo>
                  <a:lnTo>
                    <a:pt x="10" y="9"/>
                  </a:lnTo>
                  <a:lnTo>
                    <a:pt x="6" y="13"/>
                  </a:lnTo>
                  <a:lnTo>
                    <a:pt x="4" y="19"/>
                  </a:lnTo>
                  <a:lnTo>
                    <a:pt x="2" y="25"/>
                  </a:lnTo>
                  <a:lnTo>
                    <a:pt x="0" y="32"/>
                  </a:lnTo>
                  <a:lnTo>
                    <a:pt x="2" y="38"/>
                  </a:lnTo>
                  <a:lnTo>
                    <a:pt x="4" y="44"/>
                  </a:lnTo>
                  <a:lnTo>
                    <a:pt x="6" y="49"/>
                  </a:lnTo>
                  <a:lnTo>
                    <a:pt x="10" y="55"/>
                  </a:lnTo>
                  <a:lnTo>
                    <a:pt x="16" y="59"/>
                  </a:lnTo>
                  <a:lnTo>
                    <a:pt x="21" y="61"/>
                  </a:lnTo>
                  <a:lnTo>
                    <a:pt x="27" y="63"/>
                  </a:lnTo>
                  <a:lnTo>
                    <a:pt x="33" y="63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3849" name="Freeform 25"/>
            <p:cNvSpPr>
              <a:spLocks noChangeAspect="1"/>
            </p:cNvSpPr>
            <p:nvPr/>
          </p:nvSpPr>
          <p:spPr bwMode="auto">
            <a:xfrm>
              <a:off x="3144" y="2532"/>
              <a:ext cx="66" cy="66"/>
            </a:xfrm>
            <a:custGeom>
              <a:avLst/>
              <a:gdLst>
                <a:gd name="T0" fmla="*/ 33 w 66"/>
                <a:gd name="T1" fmla="*/ 65 h 66"/>
                <a:gd name="T2" fmla="*/ 41 w 66"/>
                <a:gd name="T3" fmla="*/ 63 h 66"/>
                <a:gd name="T4" fmla="*/ 46 w 66"/>
                <a:gd name="T5" fmla="*/ 62 h 66"/>
                <a:gd name="T6" fmla="*/ 52 w 66"/>
                <a:gd name="T7" fmla="*/ 60 h 66"/>
                <a:gd name="T8" fmla="*/ 56 w 66"/>
                <a:gd name="T9" fmla="*/ 56 h 66"/>
                <a:gd name="T10" fmla="*/ 60 w 66"/>
                <a:gd name="T11" fmla="*/ 50 h 66"/>
                <a:gd name="T12" fmla="*/ 63 w 66"/>
                <a:gd name="T13" fmla="*/ 44 h 66"/>
                <a:gd name="T14" fmla="*/ 65 w 66"/>
                <a:gd name="T15" fmla="*/ 39 h 66"/>
                <a:gd name="T16" fmla="*/ 65 w 66"/>
                <a:gd name="T17" fmla="*/ 33 h 66"/>
                <a:gd name="T18" fmla="*/ 65 w 66"/>
                <a:gd name="T19" fmla="*/ 27 h 66"/>
                <a:gd name="T20" fmla="*/ 63 w 66"/>
                <a:gd name="T21" fmla="*/ 19 h 66"/>
                <a:gd name="T22" fmla="*/ 60 w 66"/>
                <a:gd name="T23" fmla="*/ 16 h 66"/>
                <a:gd name="T24" fmla="*/ 56 w 66"/>
                <a:gd name="T25" fmla="*/ 10 h 66"/>
                <a:gd name="T26" fmla="*/ 52 w 66"/>
                <a:gd name="T27" fmla="*/ 6 h 66"/>
                <a:gd name="T28" fmla="*/ 46 w 66"/>
                <a:gd name="T29" fmla="*/ 2 h 66"/>
                <a:gd name="T30" fmla="*/ 41 w 66"/>
                <a:gd name="T31" fmla="*/ 0 h 66"/>
                <a:gd name="T32" fmla="*/ 33 w 66"/>
                <a:gd name="T33" fmla="*/ 0 h 66"/>
                <a:gd name="T34" fmla="*/ 27 w 66"/>
                <a:gd name="T35" fmla="*/ 0 h 66"/>
                <a:gd name="T36" fmla="*/ 21 w 66"/>
                <a:gd name="T37" fmla="*/ 2 h 66"/>
                <a:gd name="T38" fmla="*/ 16 w 66"/>
                <a:gd name="T39" fmla="*/ 6 h 66"/>
                <a:gd name="T40" fmla="*/ 10 w 66"/>
                <a:gd name="T41" fmla="*/ 10 h 66"/>
                <a:gd name="T42" fmla="*/ 6 w 66"/>
                <a:gd name="T43" fmla="*/ 16 h 66"/>
                <a:gd name="T44" fmla="*/ 4 w 66"/>
                <a:gd name="T45" fmla="*/ 19 h 66"/>
                <a:gd name="T46" fmla="*/ 2 w 66"/>
                <a:gd name="T47" fmla="*/ 27 h 66"/>
                <a:gd name="T48" fmla="*/ 0 w 66"/>
                <a:gd name="T49" fmla="*/ 33 h 66"/>
                <a:gd name="T50" fmla="*/ 2 w 66"/>
                <a:gd name="T51" fmla="*/ 39 h 66"/>
                <a:gd name="T52" fmla="*/ 4 w 66"/>
                <a:gd name="T53" fmla="*/ 44 h 66"/>
                <a:gd name="T54" fmla="*/ 6 w 66"/>
                <a:gd name="T55" fmla="*/ 50 h 66"/>
                <a:gd name="T56" fmla="*/ 10 w 66"/>
                <a:gd name="T57" fmla="*/ 56 h 66"/>
                <a:gd name="T58" fmla="*/ 16 w 66"/>
                <a:gd name="T59" fmla="*/ 60 h 66"/>
                <a:gd name="T60" fmla="*/ 21 w 66"/>
                <a:gd name="T61" fmla="*/ 62 h 66"/>
                <a:gd name="T62" fmla="*/ 27 w 66"/>
                <a:gd name="T63" fmla="*/ 63 h 66"/>
                <a:gd name="T64" fmla="*/ 33 w 66"/>
                <a:gd name="T65" fmla="*/ 6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6" h="66">
                  <a:moveTo>
                    <a:pt x="33" y="65"/>
                  </a:moveTo>
                  <a:lnTo>
                    <a:pt x="41" y="63"/>
                  </a:lnTo>
                  <a:lnTo>
                    <a:pt x="46" y="62"/>
                  </a:lnTo>
                  <a:lnTo>
                    <a:pt x="52" y="60"/>
                  </a:lnTo>
                  <a:lnTo>
                    <a:pt x="56" y="56"/>
                  </a:lnTo>
                  <a:lnTo>
                    <a:pt x="60" y="50"/>
                  </a:lnTo>
                  <a:lnTo>
                    <a:pt x="63" y="44"/>
                  </a:lnTo>
                  <a:lnTo>
                    <a:pt x="65" y="39"/>
                  </a:lnTo>
                  <a:lnTo>
                    <a:pt x="65" y="33"/>
                  </a:lnTo>
                  <a:lnTo>
                    <a:pt x="65" y="27"/>
                  </a:lnTo>
                  <a:lnTo>
                    <a:pt x="63" y="19"/>
                  </a:lnTo>
                  <a:lnTo>
                    <a:pt x="60" y="16"/>
                  </a:lnTo>
                  <a:lnTo>
                    <a:pt x="56" y="10"/>
                  </a:lnTo>
                  <a:lnTo>
                    <a:pt x="52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1" y="2"/>
                  </a:lnTo>
                  <a:lnTo>
                    <a:pt x="16" y="6"/>
                  </a:lnTo>
                  <a:lnTo>
                    <a:pt x="10" y="10"/>
                  </a:lnTo>
                  <a:lnTo>
                    <a:pt x="6" y="16"/>
                  </a:lnTo>
                  <a:lnTo>
                    <a:pt x="4" y="19"/>
                  </a:lnTo>
                  <a:lnTo>
                    <a:pt x="2" y="27"/>
                  </a:lnTo>
                  <a:lnTo>
                    <a:pt x="0" y="33"/>
                  </a:lnTo>
                  <a:lnTo>
                    <a:pt x="2" y="39"/>
                  </a:lnTo>
                  <a:lnTo>
                    <a:pt x="4" y="44"/>
                  </a:lnTo>
                  <a:lnTo>
                    <a:pt x="6" y="50"/>
                  </a:lnTo>
                  <a:lnTo>
                    <a:pt x="10" y="56"/>
                  </a:lnTo>
                  <a:lnTo>
                    <a:pt x="16" y="60"/>
                  </a:lnTo>
                  <a:lnTo>
                    <a:pt x="21" y="62"/>
                  </a:lnTo>
                  <a:lnTo>
                    <a:pt x="27" y="63"/>
                  </a:lnTo>
                  <a:lnTo>
                    <a:pt x="33" y="65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3850" name="Freeform 26"/>
            <p:cNvSpPr>
              <a:spLocks noChangeAspect="1"/>
            </p:cNvSpPr>
            <p:nvPr/>
          </p:nvSpPr>
          <p:spPr bwMode="auto">
            <a:xfrm>
              <a:off x="3144" y="2396"/>
              <a:ext cx="66" cy="32"/>
            </a:xfrm>
            <a:custGeom>
              <a:avLst/>
              <a:gdLst>
                <a:gd name="T0" fmla="*/ 33 w 66"/>
                <a:gd name="T1" fmla="*/ 31 h 32"/>
                <a:gd name="T2" fmla="*/ 41 w 66"/>
                <a:gd name="T3" fmla="*/ 31 h 32"/>
                <a:gd name="T4" fmla="*/ 46 w 66"/>
                <a:gd name="T5" fmla="*/ 29 h 32"/>
                <a:gd name="T6" fmla="*/ 50 w 66"/>
                <a:gd name="T7" fmla="*/ 25 h 32"/>
                <a:gd name="T8" fmla="*/ 56 w 66"/>
                <a:gd name="T9" fmla="*/ 21 h 32"/>
                <a:gd name="T10" fmla="*/ 60 w 66"/>
                <a:gd name="T11" fmla="*/ 18 h 32"/>
                <a:gd name="T12" fmla="*/ 63 w 66"/>
                <a:gd name="T13" fmla="*/ 12 h 32"/>
                <a:gd name="T14" fmla="*/ 65 w 66"/>
                <a:gd name="T15" fmla="*/ 6 h 32"/>
                <a:gd name="T16" fmla="*/ 65 w 66"/>
                <a:gd name="T17" fmla="*/ 0 h 32"/>
                <a:gd name="T18" fmla="*/ 0 w 66"/>
                <a:gd name="T19" fmla="*/ 0 h 32"/>
                <a:gd name="T20" fmla="*/ 2 w 66"/>
                <a:gd name="T21" fmla="*/ 6 h 32"/>
                <a:gd name="T22" fmla="*/ 4 w 66"/>
                <a:gd name="T23" fmla="*/ 12 h 32"/>
                <a:gd name="T24" fmla="*/ 6 w 66"/>
                <a:gd name="T25" fmla="*/ 18 h 32"/>
                <a:gd name="T26" fmla="*/ 10 w 66"/>
                <a:gd name="T27" fmla="*/ 21 h 32"/>
                <a:gd name="T28" fmla="*/ 16 w 66"/>
                <a:gd name="T29" fmla="*/ 25 h 32"/>
                <a:gd name="T30" fmla="*/ 21 w 66"/>
                <a:gd name="T31" fmla="*/ 29 h 32"/>
                <a:gd name="T32" fmla="*/ 27 w 66"/>
                <a:gd name="T33" fmla="*/ 31 h 32"/>
                <a:gd name="T34" fmla="*/ 33 w 66"/>
                <a:gd name="T35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32">
                  <a:moveTo>
                    <a:pt x="33" y="31"/>
                  </a:moveTo>
                  <a:lnTo>
                    <a:pt x="41" y="31"/>
                  </a:lnTo>
                  <a:lnTo>
                    <a:pt x="46" y="29"/>
                  </a:lnTo>
                  <a:lnTo>
                    <a:pt x="50" y="25"/>
                  </a:lnTo>
                  <a:lnTo>
                    <a:pt x="56" y="21"/>
                  </a:lnTo>
                  <a:lnTo>
                    <a:pt x="60" y="18"/>
                  </a:lnTo>
                  <a:lnTo>
                    <a:pt x="63" y="12"/>
                  </a:lnTo>
                  <a:lnTo>
                    <a:pt x="65" y="6"/>
                  </a:lnTo>
                  <a:lnTo>
                    <a:pt x="65" y="0"/>
                  </a:lnTo>
                  <a:lnTo>
                    <a:pt x="0" y="0"/>
                  </a:lnTo>
                  <a:lnTo>
                    <a:pt x="2" y="6"/>
                  </a:lnTo>
                  <a:lnTo>
                    <a:pt x="4" y="12"/>
                  </a:lnTo>
                  <a:lnTo>
                    <a:pt x="6" y="18"/>
                  </a:lnTo>
                  <a:lnTo>
                    <a:pt x="10" y="21"/>
                  </a:lnTo>
                  <a:lnTo>
                    <a:pt x="16" y="25"/>
                  </a:lnTo>
                  <a:lnTo>
                    <a:pt x="21" y="29"/>
                  </a:lnTo>
                  <a:lnTo>
                    <a:pt x="27" y="31"/>
                  </a:lnTo>
                  <a:lnTo>
                    <a:pt x="33" y="31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3851" name="Rectangle 27"/>
            <p:cNvSpPr>
              <a:spLocks noChangeAspect="1" noChangeArrowheads="1"/>
            </p:cNvSpPr>
            <p:nvPr/>
          </p:nvSpPr>
          <p:spPr bwMode="auto">
            <a:xfrm>
              <a:off x="2197" y="2422"/>
              <a:ext cx="245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defTabSz="76200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sz="18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33852" name="Rectangle 28"/>
            <p:cNvSpPr>
              <a:spLocks noChangeAspect="1" noChangeArrowheads="1"/>
            </p:cNvSpPr>
            <p:nvPr/>
          </p:nvSpPr>
          <p:spPr bwMode="auto">
            <a:xfrm>
              <a:off x="4390" y="2422"/>
              <a:ext cx="245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defTabSz="76200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sz="18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33853" name="Rectangle 29"/>
            <p:cNvSpPr>
              <a:spLocks noChangeAspect="1" noChangeArrowheads="1"/>
            </p:cNvSpPr>
            <p:nvPr/>
          </p:nvSpPr>
          <p:spPr bwMode="auto">
            <a:xfrm>
              <a:off x="3483" y="652"/>
              <a:ext cx="345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defTabSz="76200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sz="1800">
                  <a:solidFill>
                    <a:srgbClr val="000000"/>
                  </a:solidFill>
                </a:rPr>
                <a:t>12</a:t>
              </a:r>
            </a:p>
          </p:txBody>
        </p:sp>
        <p:grpSp>
          <p:nvGrpSpPr>
            <p:cNvPr id="333854" name="Group 30"/>
            <p:cNvGrpSpPr>
              <a:grpSpLocks noChangeAspect="1"/>
            </p:cNvGrpSpPr>
            <p:nvPr/>
          </p:nvGrpSpPr>
          <p:grpSpPr bwMode="auto">
            <a:xfrm>
              <a:off x="2989" y="1057"/>
              <a:ext cx="810" cy="1536"/>
              <a:chOff x="3880" y="1276"/>
              <a:chExt cx="810" cy="1536"/>
            </a:xfrm>
          </p:grpSpPr>
          <p:sp>
            <p:nvSpPr>
              <p:cNvPr id="333855" name="Freeform 31"/>
              <p:cNvSpPr>
                <a:spLocks noChangeAspect="1"/>
              </p:cNvSpPr>
              <p:nvPr/>
            </p:nvSpPr>
            <p:spPr bwMode="auto">
              <a:xfrm>
                <a:off x="3880" y="1317"/>
                <a:ext cx="107" cy="101"/>
              </a:xfrm>
              <a:custGeom>
                <a:avLst/>
                <a:gdLst>
                  <a:gd name="T0" fmla="*/ 6 w 107"/>
                  <a:gd name="T1" fmla="*/ 100 h 101"/>
                  <a:gd name="T2" fmla="*/ 0 w 107"/>
                  <a:gd name="T3" fmla="*/ 4 h 101"/>
                  <a:gd name="T4" fmla="*/ 25 w 107"/>
                  <a:gd name="T5" fmla="*/ 27 h 101"/>
                  <a:gd name="T6" fmla="*/ 33 w 107"/>
                  <a:gd name="T7" fmla="*/ 58 h 101"/>
                  <a:gd name="T8" fmla="*/ 60 w 107"/>
                  <a:gd name="T9" fmla="*/ 58 h 101"/>
                  <a:gd name="T10" fmla="*/ 62 w 107"/>
                  <a:gd name="T11" fmla="*/ 0 h 101"/>
                  <a:gd name="T12" fmla="*/ 106 w 107"/>
                  <a:gd name="T13" fmla="*/ 0 h 101"/>
                  <a:gd name="T14" fmla="*/ 106 w 107"/>
                  <a:gd name="T15" fmla="*/ 100 h 101"/>
                  <a:gd name="T16" fmla="*/ 102 w 107"/>
                  <a:gd name="T17" fmla="*/ 100 h 101"/>
                  <a:gd name="T18" fmla="*/ 90 w 107"/>
                  <a:gd name="T19" fmla="*/ 100 h 101"/>
                  <a:gd name="T20" fmla="*/ 73 w 107"/>
                  <a:gd name="T21" fmla="*/ 100 h 101"/>
                  <a:gd name="T22" fmla="*/ 56 w 107"/>
                  <a:gd name="T23" fmla="*/ 100 h 101"/>
                  <a:gd name="T24" fmla="*/ 37 w 107"/>
                  <a:gd name="T25" fmla="*/ 100 h 101"/>
                  <a:gd name="T26" fmla="*/ 22 w 107"/>
                  <a:gd name="T27" fmla="*/ 100 h 101"/>
                  <a:gd name="T28" fmla="*/ 10 w 107"/>
                  <a:gd name="T29" fmla="*/ 100 h 101"/>
                  <a:gd name="T30" fmla="*/ 6 w 107"/>
                  <a:gd name="T31" fmla="*/ 10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101">
                    <a:moveTo>
                      <a:pt x="6" y="100"/>
                    </a:moveTo>
                    <a:lnTo>
                      <a:pt x="0" y="4"/>
                    </a:lnTo>
                    <a:lnTo>
                      <a:pt x="25" y="27"/>
                    </a:lnTo>
                    <a:lnTo>
                      <a:pt x="33" y="58"/>
                    </a:lnTo>
                    <a:lnTo>
                      <a:pt x="60" y="58"/>
                    </a:lnTo>
                    <a:lnTo>
                      <a:pt x="62" y="0"/>
                    </a:lnTo>
                    <a:lnTo>
                      <a:pt x="106" y="0"/>
                    </a:lnTo>
                    <a:lnTo>
                      <a:pt x="106" y="100"/>
                    </a:lnTo>
                    <a:lnTo>
                      <a:pt x="102" y="100"/>
                    </a:lnTo>
                    <a:lnTo>
                      <a:pt x="90" y="100"/>
                    </a:lnTo>
                    <a:lnTo>
                      <a:pt x="73" y="100"/>
                    </a:lnTo>
                    <a:lnTo>
                      <a:pt x="56" y="100"/>
                    </a:lnTo>
                    <a:lnTo>
                      <a:pt x="37" y="100"/>
                    </a:lnTo>
                    <a:lnTo>
                      <a:pt x="22" y="100"/>
                    </a:lnTo>
                    <a:lnTo>
                      <a:pt x="10" y="100"/>
                    </a:lnTo>
                    <a:lnTo>
                      <a:pt x="6" y="100"/>
                    </a:lnTo>
                  </a:path>
                </a:pathLst>
              </a:custGeom>
              <a:solidFill>
                <a:schemeClr val="tx2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3856" name="Freeform 32"/>
              <p:cNvSpPr>
                <a:spLocks noChangeAspect="1"/>
              </p:cNvSpPr>
              <p:nvPr/>
            </p:nvSpPr>
            <p:spPr bwMode="auto">
              <a:xfrm>
                <a:off x="4584" y="1317"/>
                <a:ext cx="106" cy="101"/>
              </a:xfrm>
              <a:custGeom>
                <a:avLst/>
                <a:gdLst>
                  <a:gd name="T0" fmla="*/ 100 w 106"/>
                  <a:gd name="T1" fmla="*/ 100 h 101"/>
                  <a:gd name="T2" fmla="*/ 105 w 106"/>
                  <a:gd name="T3" fmla="*/ 4 h 101"/>
                  <a:gd name="T4" fmla="*/ 81 w 106"/>
                  <a:gd name="T5" fmla="*/ 27 h 101"/>
                  <a:gd name="T6" fmla="*/ 73 w 106"/>
                  <a:gd name="T7" fmla="*/ 58 h 101"/>
                  <a:gd name="T8" fmla="*/ 46 w 106"/>
                  <a:gd name="T9" fmla="*/ 58 h 101"/>
                  <a:gd name="T10" fmla="*/ 44 w 106"/>
                  <a:gd name="T11" fmla="*/ 0 h 101"/>
                  <a:gd name="T12" fmla="*/ 0 w 106"/>
                  <a:gd name="T13" fmla="*/ 0 h 101"/>
                  <a:gd name="T14" fmla="*/ 0 w 106"/>
                  <a:gd name="T15" fmla="*/ 100 h 101"/>
                  <a:gd name="T16" fmla="*/ 4 w 106"/>
                  <a:gd name="T17" fmla="*/ 100 h 101"/>
                  <a:gd name="T18" fmla="*/ 16 w 106"/>
                  <a:gd name="T19" fmla="*/ 100 h 101"/>
                  <a:gd name="T20" fmla="*/ 33 w 106"/>
                  <a:gd name="T21" fmla="*/ 100 h 101"/>
                  <a:gd name="T22" fmla="*/ 50 w 106"/>
                  <a:gd name="T23" fmla="*/ 100 h 101"/>
                  <a:gd name="T24" fmla="*/ 69 w 106"/>
                  <a:gd name="T25" fmla="*/ 100 h 101"/>
                  <a:gd name="T26" fmla="*/ 84 w 106"/>
                  <a:gd name="T27" fmla="*/ 100 h 101"/>
                  <a:gd name="T28" fmla="*/ 96 w 106"/>
                  <a:gd name="T29" fmla="*/ 100 h 101"/>
                  <a:gd name="T30" fmla="*/ 100 w 106"/>
                  <a:gd name="T31" fmla="*/ 10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6" h="101">
                    <a:moveTo>
                      <a:pt x="100" y="100"/>
                    </a:moveTo>
                    <a:lnTo>
                      <a:pt x="105" y="4"/>
                    </a:lnTo>
                    <a:lnTo>
                      <a:pt x="81" y="27"/>
                    </a:lnTo>
                    <a:lnTo>
                      <a:pt x="73" y="58"/>
                    </a:lnTo>
                    <a:lnTo>
                      <a:pt x="46" y="58"/>
                    </a:lnTo>
                    <a:lnTo>
                      <a:pt x="44" y="0"/>
                    </a:lnTo>
                    <a:lnTo>
                      <a:pt x="0" y="0"/>
                    </a:lnTo>
                    <a:lnTo>
                      <a:pt x="0" y="100"/>
                    </a:lnTo>
                    <a:lnTo>
                      <a:pt x="4" y="100"/>
                    </a:lnTo>
                    <a:lnTo>
                      <a:pt x="16" y="100"/>
                    </a:lnTo>
                    <a:lnTo>
                      <a:pt x="33" y="100"/>
                    </a:lnTo>
                    <a:lnTo>
                      <a:pt x="50" y="100"/>
                    </a:lnTo>
                    <a:lnTo>
                      <a:pt x="69" y="100"/>
                    </a:lnTo>
                    <a:lnTo>
                      <a:pt x="84" y="100"/>
                    </a:lnTo>
                    <a:lnTo>
                      <a:pt x="96" y="100"/>
                    </a:lnTo>
                    <a:lnTo>
                      <a:pt x="100" y="100"/>
                    </a:lnTo>
                  </a:path>
                </a:pathLst>
              </a:custGeom>
              <a:solidFill>
                <a:schemeClr val="tx2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3857" name="Freeform 33"/>
              <p:cNvSpPr>
                <a:spLocks noChangeAspect="1"/>
              </p:cNvSpPr>
              <p:nvPr/>
            </p:nvSpPr>
            <p:spPr bwMode="auto">
              <a:xfrm>
                <a:off x="4470" y="1844"/>
                <a:ext cx="106" cy="100"/>
              </a:xfrm>
              <a:custGeom>
                <a:avLst/>
                <a:gdLst>
                  <a:gd name="T0" fmla="*/ 99 w 106"/>
                  <a:gd name="T1" fmla="*/ 0 h 100"/>
                  <a:gd name="T2" fmla="*/ 105 w 106"/>
                  <a:gd name="T3" fmla="*/ 96 h 100"/>
                  <a:gd name="T4" fmla="*/ 82 w 106"/>
                  <a:gd name="T5" fmla="*/ 73 h 100"/>
                  <a:gd name="T6" fmla="*/ 72 w 106"/>
                  <a:gd name="T7" fmla="*/ 42 h 100"/>
                  <a:gd name="T8" fmla="*/ 45 w 106"/>
                  <a:gd name="T9" fmla="*/ 42 h 100"/>
                  <a:gd name="T10" fmla="*/ 43 w 106"/>
                  <a:gd name="T11" fmla="*/ 99 h 100"/>
                  <a:gd name="T12" fmla="*/ 0 w 106"/>
                  <a:gd name="T13" fmla="*/ 99 h 100"/>
                  <a:gd name="T14" fmla="*/ 0 w 106"/>
                  <a:gd name="T15" fmla="*/ 0 h 100"/>
                  <a:gd name="T16" fmla="*/ 5 w 106"/>
                  <a:gd name="T17" fmla="*/ 0 h 100"/>
                  <a:gd name="T18" fmla="*/ 17 w 106"/>
                  <a:gd name="T19" fmla="*/ 0 h 100"/>
                  <a:gd name="T20" fmla="*/ 32 w 106"/>
                  <a:gd name="T21" fmla="*/ 0 h 100"/>
                  <a:gd name="T22" fmla="*/ 51 w 106"/>
                  <a:gd name="T23" fmla="*/ 0 h 100"/>
                  <a:gd name="T24" fmla="*/ 70 w 106"/>
                  <a:gd name="T25" fmla="*/ 0 h 100"/>
                  <a:gd name="T26" fmla="*/ 86 w 106"/>
                  <a:gd name="T27" fmla="*/ 0 h 100"/>
                  <a:gd name="T28" fmla="*/ 95 w 106"/>
                  <a:gd name="T29" fmla="*/ 0 h 100"/>
                  <a:gd name="T30" fmla="*/ 99 w 106"/>
                  <a:gd name="T31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6" h="100">
                    <a:moveTo>
                      <a:pt x="99" y="0"/>
                    </a:moveTo>
                    <a:lnTo>
                      <a:pt x="105" y="96"/>
                    </a:lnTo>
                    <a:lnTo>
                      <a:pt x="82" y="73"/>
                    </a:lnTo>
                    <a:lnTo>
                      <a:pt x="72" y="42"/>
                    </a:lnTo>
                    <a:lnTo>
                      <a:pt x="45" y="42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7" y="0"/>
                    </a:lnTo>
                    <a:lnTo>
                      <a:pt x="32" y="0"/>
                    </a:lnTo>
                    <a:lnTo>
                      <a:pt x="51" y="0"/>
                    </a:lnTo>
                    <a:lnTo>
                      <a:pt x="70" y="0"/>
                    </a:lnTo>
                    <a:lnTo>
                      <a:pt x="86" y="0"/>
                    </a:lnTo>
                    <a:lnTo>
                      <a:pt x="95" y="0"/>
                    </a:lnTo>
                    <a:lnTo>
                      <a:pt x="99" y="0"/>
                    </a:lnTo>
                  </a:path>
                </a:pathLst>
              </a:custGeom>
              <a:solidFill>
                <a:schemeClr val="tx2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3858" name="Freeform 34"/>
              <p:cNvSpPr>
                <a:spLocks noChangeAspect="1"/>
              </p:cNvSpPr>
              <p:nvPr/>
            </p:nvSpPr>
            <p:spPr bwMode="auto">
              <a:xfrm>
                <a:off x="3995" y="1844"/>
                <a:ext cx="106" cy="100"/>
              </a:xfrm>
              <a:custGeom>
                <a:avLst/>
                <a:gdLst>
                  <a:gd name="T0" fmla="*/ 6 w 106"/>
                  <a:gd name="T1" fmla="*/ 0 h 100"/>
                  <a:gd name="T2" fmla="*/ 0 w 106"/>
                  <a:gd name="T3" fmla="*/ 96 h 100"/>
                  <a:gd name="T4" fmla="*/ 23 w 106"/>
                  <a:gd name="T5" fmla="*/ 73 h 100"/>
                  <a:gd name="T6" fmla="*/ 33 w 106"/>
                  <a:gd name="T7" fmla="*/ 42 h 100"/>
                  <a:gd name="T8" fmla="*/ 60 w 106"/>
                  <a:gd name="T9" fmla="*/ 42 h 100"/>
                  <a:gd name="T10" fmla="*/ 61 w 106"/>
                  <a:gd name="T11" fmla="*/ 99 h 100"/>
                  <a:gd name="T12" fmla="*/ 105 w 106"/>
                  <a:gd name="T13" fmla="*/ 99 h 100"/>
                  <a:gd name="T14" fmla="*/ 105 w 106"/>
                  <a:gd name="T15" fmla="*/ 0 h 100"/>
                  <a:gd name="T16" fmla="*/ 100 w 106"/>
                  <a:gd name="T17" fmla="*/ 0 h 100"/>
                  <a:gd name="T18" fmla="*/ 88 w 106"/>
                  <a:gd name="T19" fmla="*/ 0 h 100"/>
                  <a:gd name="T20" fmla="*/ 73 w 106"/>
                  <a:gd name="T21" fmla="*/ 0 h 100"/>
                  <a:gd name="T22" fmla="*/ 54 w 106"/>
                  <a:gd name="T23" fmla="*/ 0 h 100"/>
                  <a:gd name="T24" fmla="*/ 37 w 106"/>
                  <a:gd name="T25" fmla="*/ 0 h 100"/>
                  <a:gd name="T26" fmla="*/ 19 w 106"/>
                  <a:gd name="T27" fmla="*/ 0 h 100"/>
                  <a:gd name="T28" fmla="*/ 10 w 106"/>
                  <a:gd name="T29" fmla="*/ 0 h 100"/>
                  <a:gd name="T30" fmla="*/ 6 w 106"/>
                  <a:gd name="T31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6" h="100">
                    <a:moveTo>
                      <a:pt x="6" y="0"/>
                    </a:moveTo>
                    <a:lnTo>
                      <a:pt x="0" y="96"/>
                    </a:lnTo>
                    <a:lnTo>
                      <a:pt x="23" y="73"/>
                    </a:lnTo>
                    <a:lnTo>
                      <a:pt x="33" y="42"/>
                    </a:lnTo>
                    <a:lnTo>
                      <a:pt x="60" y="42"/>
                    </a:lnTo>
                    <a:lnTo>
                      <a:pt x="61" y="99"/>
                    </a:lnTo>
                    <a:lnTo>
                      <a:pt x="105" y="99"/>
                    </a:lnTo>
                    <a:lnTo>
                      <a:pt x="105" y="0"/>
                    </a:lnTo>
                    <a:lnTo>
                      <a:pt x="100" y="0"/>
                    </a:lnTo>
                    <a:lnTo>
                      <a:pt x="88" y="0"/>
                    </a:lnTo>
                    <a:lnTo>
                      <a:pt x="73" y="0"/>
                    </a:lnTo>
                    <a:lnTo>
                      <a:pt x="54" y="0"/>
                    </a:lnTo>
                    <a:lnTo>
                      <a:pt x="37" y="0"/>
                    </a:lnTo>
                    <a:lnTo>
                      <a:pt x="19" y="0"/>
                    </a:lnTo>
                    <a:lnTo>
                      <a:pt x="10" y="0"/>
                    </a:lnTo>
                    <a:lnTo>
                      <a:pt x="6" y="0"/>
                    </a:lnTo>
                  </a:path>
                </a:pathLst>
              </a:custGeom>
              <a:solidFill>
                <a:schemeClr val="tx2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3859" name="Rectangle 35"/>
              <p:cNvSpPr>
                <a:spLocks noChangeAspect="1" noChangeArrowheads="1"/>
              </p:cNvSpPr>
              <p:nvPr/>
            </p:nvSpPr>
            <p:spPr bwMode="auto">
              <a:xfrm>
                <a:off x="4060" y="1948"/>
                <a:ext cx="451" cy="16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89804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89804"/>
                      <a:invGamma/>
                    </a:srgbClr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3860" name="Rectangle 36"/>
              <p:cNvSpPr>
                <a:spLocks noChangeAspect="1" noChangeArrowheads="1"/>
              </p:cNvSpPr>
              <p:nvPr/>
            </p:nvSpPr>
            <p:spPr bwMode="auto">
              <a:xfrm>
                <a:off x="4057" y="2485"/>
                <a:ext cx="451" cy="25"/>
              </a:xfrm>
              <a:prstGeom prst="rect">
                <a:avLst/>
              </a:prstGeom>
              <a:gradFill rotWithShape="0">
                <a:gsLst>
                  <a:gs pos="0">
                    <a:schemeClr val="bg1">
                      <a:gamma/>
                      <a:shade val="89804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8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3861" name="Freeform 37"/>
              <p:cNvSpPr>
                <a:spLocks noChangeAspect="1"/>
              </p:cNvSpPr>
              <p:nvPr/>
            </p:nvSpPr>
            <p:spPr bwMode="auto">
              <a:xfrm>
                <a:off x="4159" y="2791"/>
                <a:ext cx="239" cy="21"/>
              </a:xfrm>
              <a:custGeom>
                <a:avLst/>
                <a:gdLst>
                  <a:gd name="T0" fmla="*/ 0 w 239"/>
                  <a:gd name="T1" fmla="*/ 20 h 21"/>
                  <a:gd name="T2" fmla="*/ 0 w 239"/>
                  <a:gd name="T3" fmla="*/ 0 h 21"/>
                  <a:gd name="T4" fmla="*/ 238 w 239"/>
                  <a:gd name="T5" fmla="*/ 0 h 21"/>
                  <a:gd name="T6" fmla="*/ 238 w 239"/>
                  <a:gd name="T7" fmla="*/ 20 h 21"/>
                  <a:gd name="T8" fmla="*/ 0 w 239"/>
                  <a:gd name="T9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9" h="21">
                    <a:moveTo>
                      <a:pt x="0" y="20"/>
                    </a:moveTo>
                    <a:lnTo>
                      <a:pt x="0" y="0"/>
                    </a:lnTo>
                    <a:lnTo>
                      <a:pt x="238" y="0"/>
                    </a:lnTo>
                    <a:lnTo>
                      <a:pt x="238" y="20"/>
                    </a:lnTo>
                    <a:lnTo>
                      <a:pt x="0" y="20"/>
                    </a:lnTo>
                  </a:path>
                </a:pathLst>
              </a:custGeom>
              <a:solidFill>
                <a:srgbClr val="7F7F7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3862" name="Freeform 38"/>
              <p:cNvSpPr>
                <a:spLocks noChangeAspect="1"/>
              </p:cNvSpPr>
              <p:nvPr/>
            </p:nvSpPr>
            <p:spPr bwMode="auto">
              <a:xfrm>
                <a:off x="4360" y="2619"/>
                <a:ext cx="78" cy="193"/>
              </a:xfrm>
              <a:custGeom>
                <a:avLst/>
                <a:gdLst>
                  <a:gd name="T0" fmla="*/ 0 w 78"/>
                  <a:gd name="T1" fmla="*/ 0 h 193"/>
                  <a:gd name="T2" fmla="*/ 0 w 78"/>
                  <a:gd name="T3" fmla="*/ 172 h 193"/>
                  <a:gd name="T4" fmla="*/ 0 w 78"/>
                  <a:gd name="T5" fmla="*/ 172 h 193"/>
                  <a:gd name="T6" fmla="*/ 0 w 78"/>
                  <a:gd name="T7" fmla="*/ 172 h 193"/>
                  <a:gd name="T8" fmla="*/ 0 w 78"/>
                  <a:gd name="T9" fmla="*/ 172 h 193"/>
                  <a:gd name="T10" fmla="*/ 0 w 78"/>
                  <a:gd name="T11" fmla="*/ 172 h 193"/>
                  <a:gd name="T12" fmla="*/ 0 w 78"/>
                  <a:gd name="T13" fmla="*/ 172 h 193"/>
                  <a:gd name="T14" fmla="*/ 0 w 78"/>
                  <a:gd name="T15" fmla="*/ 172 h 193"/>
                  <a:gd name="T16" fmla="*/ 0 w 78"/>
                  <a:gd name="T17" fmla="*/ 172 h 193"/>
                  <a:gd name="T18" fmla="*/ 0 w 78"/>
                  <a:gd name="T19" fmla="*/ 174 h 193"/>
                  <a:gd name="T20" fmla="*/ 0 w 78"/>
                  <a:gd name="T21" fmla="*/ 174 h 193"/>
                  <a:gd name="T22" fmla="*/ 0 w 78"/>
                  <a:gd name="T23" fmla="*/ 174 h 193"/>
                  <a:gd name="T24" fmla="*/ 0 w 78"/>
                  <a:gd name="T25" fmla="*/ 174 h 193"/>
                  <a:gd name="T26" fmla="*/ 4 w 78"/>
                  <a:gd name="T27" fmla="*/ 178 h 193"/>
                  <a:gd name="T28" fmla="*/ 7 w 78"/>
                  <a:gd name="T29" fmla="*/ 181 h 193"/>
                  <a:gd name="T30" fmla="*/ 13 w 78"/>
                  <a:gd name="T31" fmla="*/ 185 h 193"/>
                  <a:gd name="T32" fmla="*/ 16 w 78"/>
                  <a:gd name="T33" fmla="*/ 187 h 193"/>
                  <a:gd name="T34" fmla="*/ 22 w 78"/>
                  <a:gd name="T35" fmla="*/ 188 h 193"/>
                  <a:gd name="T36" fmla="*/ 27 w 78"/>
                  <a:gd name="T37" fmla="*/ 190 h 193"/>
                  <a:gd name="T38" fmla="*/ 33 w 78"/>
                  <a:gd name="T39" fmla="*/ 192 h 193"/>
                  <a:gd name="T40" fmla="*/ 38 w 78"/>
                  <a:gd name="T41" fmla="*/ 192 h 193"/>
                  <a:gd name="T42" fmla="*/ 44 w 78"/>
                  <a:gd name="T43" fmla="*/ 192 h 193"/>
                  <a:gd name="T44" fmla="*/ 48 w 78"/>
                  <a:gd name="T45" fmla="*/ 190 h 193"/>
                  <a:gd name="T46" fmla="*/ 53 w 78"/>
                  <a:gd name="T47" fmla="*/ 190 h 193"/>
                  <a:gd name="T48" fmla="*/ 59 w 78"/>
                  <a:gd name="T49" fmla="*/ 187 h 193"/>
                  <a:gd name="T50" fmla="*/ 64 w 78"/>
                  <a:gd name="T51" fmla="*/ 185 h 193"/>
                  <a:gd name="T52" fmla="*/ 68 w 78"/>
                  <a:gd name="T53" fmla="*/ 181 h 193"/>
                  <a:gd name="T54" fmla="*/ 71 w 78"/>
                  <a:gd name="T55" fmla="*/ 178 h 193"/>
                  <a:gd name="T56" fmla="*/ 75 w 78"/>
                  <a:gd name="T57" fmla="*/ 174 h 193"/>
                  <a:gd name="T58" fmla="*/ 77 w 78"/>
                  <a:gd name="T59" fmla="*/ 174 h 193"/>
                  <a:gd name="T60" fmla="*/ 77 w 78"/>
                  <a:gd name="T61" fmla="*/ 172 h 193"/>
                  <a:gd name="T62" fmla="*/ 77 w 78"/>
                  <a:gd name="T63" fmla="*/ 172 h 193"/>
                  <a:gd name="T64" fmla="*/ 77 w 78"/>
                  <a:gd name="T65" fmla="*/ 172 h 193"/>
                  <a:gd name="T66" fmla="*/ 77 w 78"/>
                  <a:gd name="T67" fmla="*/ 172 h 193"/>
                  <a:gd name="T68" fmla="*/ 77 w 78"/>
                  <a:gd name="T69" fmla="*/ 172 h 193"/>
                  <a:gd name="T70" fmla="*/ 77 w 78"/>
                  <a:gd name="T71" fmla="*/ 172 h 193"/>
                  <a:gd name="T72" fmla="*/ 77 w 78"/>
                  <a:gd name="T73" fmla="*/ 172 h 193"/>
                  <a:gd name="T74" fmla="*/ 77 w 78"/>
                  <a:gd name="T75" fmla="*/ 172 h 193"/>
                  <a:gd name="T76" fmla="*/ 77 w 78"/>
                  <a:gd name="T77" fmla="*/ 172 h 193"/>
                  <a:gd name="T78" fmla="*/ 77 w 78"/>
                  <a:gd name="T79" fmla="*/ 172 h 193"/>
                  <a:gd name="T80" fmla="*/ 77 w 78"/>
                  <a:gd name="T81" fmla="*/ 0 h 193"/>
                  <a:gd name="T82" fmla="*/ 0 w 78"/>
                  <a:gd name="T83" fmla="*/ 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8" h="193">
                    <a:moveTo>
                      <a:pt x="0" y="0"/>
                    </a:moveTo>
                    <a:lnTo>
                      <a:pt x="0" y="172"/>
                    </a:lnTo>
                    <a:lnTo>
                      <a:pt x="0" y="172"/>
                    </a:lnTo>
                    <a:lnTo>
                      <a:pt x="0" y="172"/>
                    </a:lnTo>
                    <a:lnTo>
                      <a:pt x="0" y="172"/>
                    </a:lnTo>
                    <a:lnTo>
                      <a:pt x="0" y="172"/>
                    </a:lnTo>
                    <a:lnTo>
                      <a:pt x="0" y="172"/>
                    </a:lnTo>
                    <a:lnTo>
                      <a:pt x="0" y="172"/>
                    </a:lnTo>
                    <a:lnTo>
                      <a:pt x="0" y="172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4" y="178"/>
                    </a:lnTo>
                    <a:lnTo>
                      <a:pt x="7" y="181"/>
                    </a:lnTo>
                    <a:lnTo>
                      <a:pt x="13" y="185"/>
                    </a:lnTo>
                    <a:lnTo>
                      <a:pt x="16" y="187"/>
                    </a:lnTo>
                    <a:lnTo>
                      <a:pt x="22" y="188"/>
                    </a:lnTo>
                    <a:lnTo>
                      <a:pt x="27" y="190"/>
                    </a:lnTo>
                    <a:lnTo>
                      <a:pt x="33" y="192"/>
                    </a:lnTo>
                    <a:lnTo>
                      <a:pt x="38" y="192"/>
                    </a:lnTo>
                    <a:lnTo>
                      <a:pt x="44" y="192"/>
                    </a:lnTo>
                    <a:lnTo>
                      <a:pt x="48" y="190"/>
                    </a:lnTo>
                    <a:lnTo>
                      <a:pt x="53" y="190"/>
                    </a:lnTo>
                    <a:lnTo>
                      <a:pt x="59" y="187"/>
                    </a:lnTo>
                    <a:lnTo>
                      <a:pt x="64" y="185"/>
                    </a:lnTo>
                    <a:lnTo>
                      <a:pt x="68" y="181"/>
                    </a:lnTo>
                    <a:lnTo>
                      <a:pt x="71" y="178"/>
                    </a:lnTo>
                    <a:lnTo>
                      <a:pt x="75" y="174"/>
                    </a:lnTo>
                    <a:lnTo>
                      <a:pt x="77" y="174"/>
                    </a:lnTo>
                    <a:lnTo>
                      <a:pt x="77" y="172"/>
                    </a:lnTo>
                    <a:lnTo>
                      <a:pt x="77" y="172"/>
                    </a:lnTo>
                    <a:lnTo>
                      <a:pt x="77" y="172"/>
                    </a:lnTo>
                    <a:lnTo>
                      <a:pt x="77" y="172"/>
                    </a:lnTo>
                    <a:lnTo>
                      <a:pt x="77" y="172"/>
                    </a:lnTo>
                    <a:lnTo>
                      <a:pt x="77" y="172"/>
                    </a:lnTo>
                    <a:lnTo>
                      <a:pt x="77" y="172"/>
                    </a:lnTo>
                    <a:lnTo>
                      <a:pt x="77" y="172"/>
                    </a:lnTo>
                    <a:lnTo>
                      <a:pt x="77" y="172"/>
                    </a:lnTo>
                    <a:lnTo>
                      <a:pt x="77" y="172"/>
                    </a:lnTo>
                    <a:lnTo>
                      <a:pt x="7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2B2B2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3863" name="Rectangle 39"/>
              <p:cNvSpPr>
                <a:spLocks noChangeAspect="1" noChangeArrowheads="1"/>
              </p:cNvSpPr>
              <p:nvPr/>
            </p:nvSpPr>
            <p:spPr bwMode="auto">
              <a:xfrm>
                <a:off x="3910" y="1276"/>
                <a:ext cx="742" cy="34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89804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89804"/>
                      <a:invGamma/>
                    </a:srgbClr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3864" name="Rectangle 40"/>
              <p:cNvSpPr>
                <a:spLocks noChangeAspect="1" noChangeArrowheads="1"/>
              </p:cNvSpPr>
              <p:nvPr/>
            </p:nvSpPr>
            <p:spPr bwMode="auto">
              <a:xfrm>
                <a:off x="3904" y="1420"/>
                <a:ext cx="760" cy="5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89804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89804"/>
                      <a:invGamma/>
                    </a:srgbClr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3865" name="Rectangle 41"/>
              <p:cNvSpPr>
                <a:spLocks noChangeAspect="1" noChangeArrowheads="1"/>
              </p:cNvSpPr>
              <p:nvPr/>
            </p:nvSpPr>
            <p:spPr bwMode="auto">
              <a:xfrm>
                <a:off x="3991" y="1315"/>
                <a:ext cx="589" cy="97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89804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89804"/>
                      <a:invGamma/>
                    </a:srgbClr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3866" name="Freeform 42"/>
              <p:cNvSpPr>
                <a:spLocks noChangeAspect="1"/>
              </p:cNvSpPr>
              <p:nvPr/>
            </p:nvSpPr>
            <p:spPr bwMode="auto">
              <a:xfrm>
                <a:off x="3981" y="1473"/>
                <a:ext cx="601" cy="37"/>
              </a:xfrm>
              <a:custGeom>
                <a:avLst/>
                <a:gdLst>
                  <a:gd name="T0" fmla="*/ 0 w 601"/>
                  <a:gd name="T1" fmla="*/ 0 h 37"/>
                  <a:gd name="T2" fmla="*/ 36 w 601"/>
                  <a:gd name="T3" fmla="*/ 36 h 37"/>
                  <a:gd name="T4" fmla="*/ 567 w 601"/>
                  <a:gd name="T5" fmla="*/ 36 h 37"/>
                  <a:gd name="T6" fmla="*/ 600 w 601"/>
                  <a:gd name="T7" fmla="*/ 3 h 37"/>
                  <a:gd name="T8" fmla="*/ 0 w 601"/>
                  <a:gd name="T9" fmla="*/ 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1" h="37">
                    <a:moveTo>
                      <a:pt x="0" y="0"/>
                    </a:moveTo>
                    <a:lnTo>
                      <a:pt x="36" y="36"/>
                    </a:lnTo>
                    <a:lnTo>
                      <a:pt x="567" y="36"/>
                    </a:lnTo>
                    <a:lnTo>
                      <a:pt x="600" y="3"/>
                    </a:lnTo>
                    <a:lnTo>
                      <a:pt x="0" y="3"/>
                    </a:lnTo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9804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89804"/>
                      <a:invGamma/>
                    </a:schemeClr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3867" name="Rectangle 43"/>
              <p:cNvSpPr>
                <a:spLocks noChangeAspect="1" noChangeArrowheads="1"/>
              </p:cNvSpPr>
              <p:nvPr/>
            </p:nvSpPr>
            <p:spPr bwMode="auto">
              <a:xfrm>
                <a:off x="4018" y="1513"/>
                <a:ext cx="526" cy="32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89804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89804"/>
                      <a:invGamma/>
                    </a:srgbClr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3868" name="Rectangle 44"/>
              <p:cNvSpPr>
                <a:spLocks noChangeAspect="1" noChangeArrowheads="1"/>
              </p:cNvSpPr>
              <p:nvPr/>
            </p:nvSpPr>
            <p:spPr bwMode="auto">
              <a:xfrm>
                <a:off x="4108" y="1843"/>
                <a:ext cx="358" cy="100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89804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89804"/>
                      <a:invGamma/>
                    </a:srgbClr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3869" name="Freeform 45"/>
              <p:cNvSpPr>
                <a:spLocks noChangeAspect="1"/>
              </p:cNvSpPr>
              <p:nvPr/>
            </p:nvSpPr>
            <p:spPr bwMode="auto">
              <a:xfrm>
                <a:off x="4056" y="1965"/>
                <a:ext cx="460" cy="73"/>
              </a:xfrm>
              <a:custGeom>
                <a:avLst/>
                <a:gdLst>
                  <a:gd name="T0" fmla="*/ 0 w 460"/>
                  <a:gd name="T1" fmla="*/ 0 h 73"/>
                  <a:gd name="T2" fmla="*/ 132 w 460"/>
                  <a:gd name="T3" fmla="*/ 72 h 73"/>
                  <a:gd name="T4" fmla="*/ 327 w 460"/>
                  <a:gd name="T5" fmla="*/ 72 h 73"/>
                  <a:gd name="T6" fmla="*/ 459 w 460"/>
                  <a:gd name="T7" fmla="*/ 0 h 73"/>
                  <a:gd name="T8" fmla="*/ 0 w 460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0" h="73">
                    <a:moveTo>
                      <a:pt x="0" y="0"/>
                    </a:moveTo>
                    <a:lnTo>
                      <a:pt x="132" y="72"/>
                    </a:lnTo>
                    <a:lnTo>
                      <a:pt x="327" y="72"/>
                    </a:lnTo>
                    <a:lnTo>
                      <a:pt x="459" y="0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rgbClr val="FFFFFF">
                      <a:gamma/>
                      <a:shade val="89804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89804"/>
                      <a:invGamma/>
                    </a:srgbClr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3870" name="Rectangle 46"/>
              <p:cNvSpPr>
                <a:spLocks noChangeAspect="1" noChangeArrowheads="1"/>
              </p:cNvSpPr>
              <p:nvPr/>
            </p:nvSpPr>
            <p:spPr bwMode="auto">
              <a:xfrm>
                <a:off x="4189" y="2041"/>
                <a:ext cx="190" cy="373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89804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89804"/>
                      <a:invGamma/>
                    </a:srgbClr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3871" name="Freeform 47"/>
              <p:cNvSpPr>
                <a:spLocks noChangeAspect="1"/>
              </p:cNvSpPr>
              <p:nvPr/>
            </p:nvSpPr>
            <p:spPr bwMode="auto">
              <a:xfrm>
                <a:off x="4053" y="2415"/>
                <a:ext cx="457" cy="67"/>
              </a:xfrm>
              <a:custGeom>
                <a:avLst/>
                <a:gdLst>
                  <a:gd name="T0" fmla="*/ 0 w 457"/>
                  <a:gd name="T1" fmla="*/ 63 h 67"/>
                  <a:gd name="T2" fmla="*/ 132 w 457"/>
                  <a:gd name="T3" fmla="*/ 0 h 67"/>
                  <a:gd name="T4" fmla="*/ 330 w 457"/>
                  <a:gd name="T5" fmla="*/ 0 h 67"/>
                  <a:gd name="T6" fmla="*/ 456 w 457"/>
                  <a:gd name="T7" fmla="*/ 66 h 67"/>
                  <a:gd name="T8" fmla="*/ 0 w 457"/>
                  <a:gd name="T9" fmla="*/ 6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7" h="67">
                    <a:moveTo>
                      <a:pt x="0" y="63"/>
                    </a:moveTo>
                    <a:lnTo>
                      <a:pt x="132" y="0"/>
                    </a:lnTo>
                    <a:lnTo>
                      <a:pt x="330" y="0"/>
                    </a:lnTo>
                    <a:lnTo>
                      <a:pt x="456" y="66"/>
                    </a:lnTo>
                    <a:lnTo>
                      <a:pt x="0" y="66"/>
                    </a:lnTo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9804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89804"/>
                      <a:invGamma/>
                    </a:schemeClr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3872" name="Rectangle 48"/>
              <p:cNvSpPr>
                <a:spLocks noChangeAspect="1" noChangeArrowheads="1"/>
              </p:cNvSpPr>
              <p:nvPr/>
            </p:nvSpPr>
            <p:spPr bwMode="auto">
              <a:xfrm>
                <a:off x="3964" y="2509"/>
                <a:ext cx="640" cy="19"/>
              </a:xfrm>
              <a:prstGeom prst="rect">
                <a:avLst/>
              </a:prstGeom>
              <a:gradFill rotWithShape="0">
                <a:gsLst>
                  <a:gs pos="0">
                    <a:schemeClr val="tx2">
                      <a:gamma/>
                      <a:shade val="80000"/>
                      <a:invGamma/>
                    </a:schemeClr>
                  </a:gs>
                  <a:gs pos="50000">
                    <a:schemeClr val="tx2"/>
                  </a:gs>
                  <a:gs pos="100000">
                    <a:schemeClr val="tx2">
                      <a:gamma/>
                      <a:shade val="80000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3873" name="Freeform 49"/>
              <p:cNvSpPr>
                <a:spLocks noChangeAspect="1"/>
              </p:cNvSpPr>
              <p:nvPr/>
            </p:nvSpPr>
            <p:spPr bwMode="auto">
              <a:xfrm>
                <a:off x="3946" y="2526"/>
                <a:ext cx="676" cy="90"/>
              </a:xfrm>
              <a:custGeom>
                <a:avLst/>
                <a:gdLst>
                  <a:gd name="T0" fmla="*/ 0 w 676"/>
                  <a:gd name="T1" fmla="*/ 0 h 90"/>
                  <a:gd name="T2" fmla="*/ 675 w 676"/>
                  <a:gd name="T3" fmla="*/ 0 h 90"/>
                  <a:gd name="T4" fmla="*/ 675 w 676"/>
                  <a:gd name="T5" fmla="*/ 89 h 90"/>
                  <a:gd name="T6" fmla="*/ 0 w 676"/>
                  <a:gd name="T7" fmla="*/ 89 h 90"/>
                  <a:gd name="T8" fmla="*/ 0 w 676"/>
                  <a:gd name="T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6" h="90">
                    <a:moveTo>
                      <a:pt x="0" y="0"/>
                    </a:moveTo>
                    <a:lnTo>
                      <a:pt x="675" y="0"/>
                    </a:lnTo>
                    <a:lnTo>
                      <a:pt x="675" y="89"/>
                    </a:lnTo>
                    <a:lnTo>
                      <a:pt x="0" y="89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rgbClr val="FFFFFF">
                      <a:gamma/>
                      <a:shade val="89804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89804"/>
                      <a:invGamma/>
                    </a:srgbClr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3874" name="Freeform 50"/>
              <p:cNvSpPr>
                <a:spLocks noChangeAspect="1"/>
              </p:cNvSpPr>
              <p:nvPr/>
            </p:nvSpPr>
            <p:spPr bwMode="auto">
              <a:xfrm>
                <a:off x="4120" y="2619"/>
                <a:ext cx="80" cy="193"/>
              </a:xfrm>
              <a:custGeom>
                <a:avLst/>
                <a:gdLst>
                  <a:gd name="T0" fmla="*/ 0 w 80"/>
                  <a:gd name="T1" fmla="*/ 0 h 193"/>
                  <a:gd name="T2" fmla="*/ 0 w 80"/>
                  <a:gd name="T3" fmla="*/ 172 h 193"/>
                  <a:gd name="T4" fmla="*/ 0 w 80"/>
                  <a:gd name="T5" fmla="*/ 172 h 193"/>
                  <a:gd name="T6" fmla="*/ 0 w 80"/>
                  <a:gd name="T7" fmla="*/ 172 h 193"/>
                  <a:gd name="T8" fmla="*/ 0 w 80"/>
                  <a:gd name="T9" fmla="*/ 172 h 193"/>
                  <a:gd name="T10" fmla="*/ 0 w 80"/>
                  <a:gd name="T11" fmla="*/ 172 h 193"/>
                  <a:gd name="T12" fmla="*/ 0 w 80"/>
                  <a:gd name="T13" fmla="*/ 172 h 193"/>
                  <a:gd name="T14" fmla="*/ 0 w 80"/>
                  <a:gd name="T15" fmla="*/ 172 h 193"/>
                  <a:gd name="T16" fmla="*/ 0 w 80"/>
                  <a:gd name="T17" fmla="*/ 172 h 193"/>
                  <a:gd name="T18" fmla="*/ 0 w 80"/>
                  <a:gd name="T19" fmla="*/ 174 h 193"/>
                  <a:gd name="T20" fmla="*/ 0 w 80"/>
                  <a:gd name="T21" fmla="*/ 174 h 193"/>
                  <a:gd name="T22" fmla="*/ 0 w 80"/>
                  <a:gd name="T23" fmla="*/ 174 h 193"/>
                  <a:gd name="T24" fmla="*/ 0 w 80"/>
                  <a:gd name="T25" fmla="*/ 174 h 193"/>
                  <a:gd name="T26" fmla="*/ 4 w 80"/>
                  <a:gd name="T27" fmla="*/ 178 h 193"/>
                  <a:gd name="T28" fmla="*/ 9 w 80"/>
                  <a:gd name="T29" fmla="*/ 181 h 193"/>
                  <a:gd name="T30" fmla="*/ 13 w 80"/>
                  <a:gd name="T31" fmla="*/ 185 h 193"/>
                  <a:gd name="T32" fmla="*/ 18 w 80"/>
                  <a:gd name="T33" fmla="*/ 187 h 193"/>
                  <a:gd name="T34" fmla="*/ 24 w 80"/>
                  <a:gd name="T35" fmla="*/ 188 h 193"/>
                  <a:gd name="T36" fmla="*/ 28 w 80"/>
                  <a:gd name="T37" fmla="*/ 190 h 193"/>
                  <a:gd name="T38" fmla="*/ 33 w 80"/>
                  <a:gd name="T39" fmla="*/ 192 h 193"/>
                  <a:gd name="T40" fmla="*/ 39 w 80"/>
                  <a:gd name="T41" fmla="*/ 192 h 193"/>
                  <a:gd name="T42" fmla="*/ 44 w 80"/>
                  <a:gd name="T43" fmla="*/ 192 h 193"/>
                  <a:gd name="T44" fmla="*/ 50 w 80"/>
                  <a:gd name="T45" fmla="*/ 190 h 193"/>
                  <a:gd name="T46" fmla="*/ 55 w 80"/>
                  <a:gd name="T47" fmla="*/ 190 h 193"/>
                  <a:gd name="T48" fmla="*/ 61 w 80"/>
                  <a:gd name="T49" fmla="*/ 187 h 193"/>
                  <a:gd name="T50" fmla="*/ 66 w 80"/>
                  <a:gd name="T51" fmla="*/ 185 h 193"/>
                  <a:gd name="T52" fmla="*/ 70 w 80"/>
                  <a:gd name="T53" fmla="*/ 181 h 193"/>
                  <a:gd name="T54" fmla="*/ 73 w 80"/>
                  <a:gd name="T55" fmla="*/ 178 h 193"/>
                  <a:gd name="T56" fmla="*/ 79 w 80"/>
                  <a:gd name="T57" fmla="*/ 174 h 193"/>
                  <a:gd name="T58" fmla="*/ 79 w 80"/>
                  <a:gd name="T59" fmla="*/ 174 h 193"/>
                  <a:gd name="T60" fmla="*/ 79 w 80"/>
                  <a:gd name="T61" fmla="*/ 172 h 193"/>
                  <a:gd name="T62" fmla="*/ 79 w 80"/>
                  <a:gd name="T63" fmla="*/ 172 h 193"/>
                  <a:gd name="T64" fmla="*/ 79 w 80"/>
                  <a:gd name="T65" fmla="*/ 172 h 193"/>
                  <a:gd name="T66" fmla="*/ 79 w 80"/>
                  <a:gd name="T67" fmla="*/ 172 h 193"/>
                  <a:gd name="T68" fmla="*/ 79 w 80"/>
                  <a:gd name="T69" fmla="*/ 172 h 193"/>
                  <a:gd name="T70" fmla="*/ 79 w 80"/>
                  <a:gd name="T71" fmla="*/ 172 h 193"/>
                  <a:gd name="T72" fmla="*/ 79 w 80"/>
                  <a:gd name="T73" fmla="*/ 172 h 193"/>
                  <a:gd name="T74" fmla="*/ 79 w 80"/>
                  <a:gd name="T75" fmla="*/ 172 h 193"/>
                  <a:gd name="T76" fmla="*/ 79 w 80"/>
                  <a:gd name="T77" fmla="*/ 172 h 193"/>
                  <a:gd name="T78" fmla="*/ 79 w 80"/>
                  <a:gd name="T79" fmla="*/ 172 h 193"/>
                  <a:gd name="T80" fmla="*/ 79 w 80"/>
                  <a:gd name="T81" fmla="*/ 0 h 193"/>
                  <a:gd name="T82" fmla="*/ 0 w 80"/>
                  <a:gd name="T83" fmla="*/ 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0" h="193">
                    <a:moveTo>
                      <a:pt x="0" y="0"/>
                    </a:moveTo>
                    <a:lnTo>
                      <a:pt x="0" y="172"/>
                    </a:lnTo>
                    <a:lnTo>
                      <a:pt x="0" y="172"/>
                    </a:lnTo>
                    <a:lnTo>
                      <a:pt x="0" y="172"/>
                    </a:lnTo>
                    <a:lnTo>
                      <a:pt x="0" y="172"/>
                    </a:lnTo>
                    <a:lnTo>
                      <a:pt x="0" y="172"/>
                    </a:lnTo>
                    <a:lnTo>
                      <a:pt x="0" y="172"/>
                    </a:lnTo>
                    <a:lnTo>
                      <a:pt x="0" y="172"/>
                    </a:lnTo>
                    <a:lnTo>
                      <a:pt x="0" y="172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4" y="178"/>
                    </a:lnTo>
                    <a:lnTo>
                      <a:pt x="9" y="181"/>
                    </a:lnTo>
                    <a:lnTo>
                      <a:pt x="13" y="185"/>
                    </a:lnTo>
                    <a:lnTo>
                      <a:pt x="18" y="187"/>
                    </a:lnTo>
                    <a:lnTo>
                      <a:pt x="24" y="188"/>
                    </a:lnTo>
                    <a:lnTo>
                      <a:pt x="28" y="190"/>
                    </a:lnTo>
                    <a:lnTo>
                      <a:pt x="33" y="192"/>
                    </a:lnTo>
                    <a:lnTo>
                      <a:pt x="39" y="192"/>
                    </a:lnTo>
                    <a:lnTo>
                      <a:pt x="44" y="192"/>
                    </a:lnTo>
                    <a:lnTo>
                      <a:pt x="50" y="190"/>
                    </a:lnTo>
                    <a:lnTo>
                      <a:pt x="55" y="190"/>
                    </a:lnTo>
                    <a:lnTo>
                      <a:pt x="61" y="187"/>
                    </a:lnTo>
                    <a:lnTo>
                      <a:pt x="66" y="185"/>
                    </a:lnTo>
                    <a:lnTo>
                      <a:pt x="70" y="181"/>
                    </a:lnTo>
                    <a:lnTo>
                      <a:pt x="73" y="178"/>
                    </a:lnTo>
                    <a:lnTo>
                      <a:pt x="79" y="174"/>
                    </a:lnTo>
                    <a:lnTo>
                      <a:pt x="79" y="174"/>
                    </a:lnTo>
                    <a:lnTo>
                      <a:pt x="79" y="172"/>
                    </a:lnTo>
                    <a:lnTo>
                      <a:pt x="79" y="172"/>
                    </a:lnTo>
                    <a:lnTo>
                      <a:pt x="79" y="172"/>
                    </a:lnTo>
                    <a:lnTo>
                      <a:pt x="79" y="172"/>
                    </a:lnTo>
                    <a:lnTo>
                      <a:pt x="79" y="172"/>
                    </a:lnTo>
                    <a:lnTo>
                      <a:pt x="79" y="172"/>
                    </a:lnTo>
                    <a:lnTo>
                      <a:pt x="79" y="172"/>
                    </a:lnTo>
                    <a:lnTo>
                      <a:pt x="79" y="172"/>
                    </a:lnTo>
                    <a:lnTo>
                      <a:pt x="79" y="172"/>
                    </a:lnTo>
                    <a:lnTo>
                      <a:pt x="79" y="172"/>
                    </a:lnTo>
                    <a:lnTo>
                      <a:pt x="79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69696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3875" name="Freeform 51"/>
              <p:cNvSpPr>
                <a:spLocks noChangeAspect="1"/>
              </p:cNvSpPr>
              <p:nvPr/>
            </p:nvSpPr>
            <p:spPr bwMode="auto">
              <a:xfrm>
                <a:off x="4197" y="2619"/>
                <a:ext cx="164" cy="193"/>
              </a:xfrm>
              <a:custGeom>
                <a:avLst/>
                <a:gdLst>
                  <a:gd name="T0" fmla="*/ 2 w 164"/>
                  <a:gd name="T1" fmla="*/ 0 h 193"/>
                  <a:gd name="T2" fmla="*/ 2 w 164"/>
                  <a:gd name="T3" fmla="*/ 172 h 193"/>
                  <a:gd name="T4" fmla="*/ 0 w 164"/>
                  <a:gd name="T5" fmla="*/ 172 h 193"/>
                  <a:gd name="T6" fmla="*/ 0 w 164"/>
                  <a:gd name="T7" fmla="*/ 172 h 193"/>
                  <a:gd name="T8" fmla="*/ 0 w 164"/>
                  <a:gd name="T9" fmla="*/ 172 h 193"/>
                  <a:gd name="T10" fmla="*/ 0 w 164"/>
                  <a:gd name="T11" fmla="*/ 172 h 193"/>
                  <a:gd name="T12" fmla="*/ 0 w 164"/>
                  <a:gd name="T13" fmla="*/ 172 h 193"/>
                  <a:gd name="T14" fmla="*/ 0 w 164"/>
                  <a:gd name="T15" fmla="*/ 172 h 193"/>
                  <a:gd name="T16" fmla="*/ 0 w 164"/>
                  <a:gd name="T17" fmla="*/ 172 h 193"/>
                  <a:gd name="T18" fmla="*/ 2 w 164"/>
                  <a:gd name="T19" fmla="*/ 174 h 193"/>
                  <a:gd name="T20" fmla="*/ 2 w 164"/>
                  <a:gd name="T21" fmla="*/ 174 h 193"/>
                  <a:gd name="T22" fmla="*/ 2 w 164"/>
                  <a:gd name="T23" fmla="*/ 174 h 193"/>
                  <a:gd name="T24" fmla="*/ 2 w 164"/>
                  <a:gd name="T25" fmla="*/ 174 h 193"/>
                  <a:gd name="T26" fmla="*/ 9 w 164"/>
                  <a:gd name="T27" fmla="*/ 178 h 193"/>
                  <a:gd name="T28" fmla="*/ 18 w 164"/>
                  <a:gd name="T29" fmla="*/ 181 h 193"/>
                  <a:gd name="T30" fmla="*/ 27 w 164"/>
                  <a:gd name="T31" fmla="*/ 185 h 193"/>
                  <a:gd name="T32" fmla="*/ 37 w 164"/>
                  <a:gd name="T33" fmla="*/ 187 h 193"/>
                  <a:gd name="T34" fmla="*/ 48 w 164"/>
                  <a:gd name="T35" fmla="*/ 188 h 193"/>
                  <a:gd name="T36" fmla="*/ 59 w 164"/>
                  <a:gd name="T37" fmla="*/ 190 h 193"/>
                  <a:gd name="T38" fmla="*/ 70 w 164"/>
                  <a:gd name="T39" fmla="*/ 192 h 193"/>
                  <a:gd name="T40" fmla="*/ 81 w 164"/>
                  <a:gd name="T41" fmla="*/ 192 h 193"/>
                  <a:gd name="T42" fmla="*/ 93 w 164"/>
                  <a:gd name="T43" fmla="*/ 192 h 193"/>
                  <a:gd name="T44" fmla="*/ 104 w 164"/>
                  <a:gd name="T45" fmla="*/ 190 h 193"/>
                  <a:gd name="T46" fmla="*/ 115 w 164"/>
                  <a:gd name="T47" fmla="*/ 190 h 193"/>
                  <a:gd name="T48" fmla="*/ 125 w 164"/>
                  <a:gd name="T49" fmla="*/ 187 h 193"/>
                  <a:gd name="T50" fmla="*/ 136 w 164"/>
                  <a:gd name="T51" fmla="*/ 185 h 193"/>
                  <a:gd name="T52" fmla="*/ 145 w 164"/>
                  <a:gd name="T53" fmla="*/ 181 h 193"/>
                  <a:gd name="T54" fmla="*/ 154 w 164"/>
                  <a:gd name="T55" fmla="*/ 178 h 193"/>
                  <a:gd name="T56" fmla="*/ 161 w 164"/>
                  <a:gd name="T57" fmla="*/ 174 h 193"/>
                  <a:gd name="T58" fmla="*/ 163 w 164"/>
                  <a:gd name="T59" fmla="*/ 174 h 193"/>
                  <a:gd name="T60" fmla="*/ 163 w 164"/>
                  <a:gd name="T61" fmla="*/ 172 h 193"/>
                  <a:gd name="T62" fmla="*/ 163 w 164"/>
                  <a:gd name="T63" fmla="*/ 172 h 193"/>
                  <a:gd name="T64" fmla="*/ 163 w 164"/>
                  <a:gd name="T65" fmla="*/ 172 h 193"/>
                  <a:gd name="T66" fmla="*/ 163 w 164"/>
                  <a:gd name="T67" fmla="*/ 172 h 193"/>
                  <a:gd name="T68" fmla="*/ 163 w 164"/>
                  <a:gd name="T69" fmla="*/ 172 h 193"/>
                  <a:gd name="T70" fmla="*/ 163 w 164"/>
                  <a:gd name="T71" fmla="*/ 172 h 193"/>
                  <a:gd name="T72" fmla="*/ 163 w 164"/>
                  <a:gd name="T73" fmla="*/ 172 h 193"/>
                  <a:gd name="T74" fmla="*/ 163 w 164"/>
                  <a:gd name="T75" fmla="*/ 172 h 193"/>
                  <a:gd name="T76" fmla="*/ 163 w 164"/>
                  <a:gd name="T77" fmla="*/ 172 h 193"/>
                  <a:gd name="T78" fmla="*/ 163 w 164"/>
                  <a:gd name="T79" fmla="*/ 172 h 193"/>
                  <a:gd name="T80" fmla="*/ 163 w 164"/>
                  <a:gd name="T81" fmla="*/ 0 h 193"/>
                  <a:gd name="T82" fmla="*/ 2 w 164"/>
                  <a:gd name="T83" fmla="*/ 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64" h="193">
                    <a:moveTo>
                      <a:pt x="2" y="0"/>
                    </a:moveTo>
                    <a:lnTo>
                      <a:pt x="2" y="172"/>
                    </a:lnTo>
                    <a:lnTo>
                      <a:pt x="0" y="172"/>
                    </a:lnTo>
                    <a:lnTo>
                      <a:pt x="0" y="172"/>
                    </a:lnTo>
                    <a:lnTo>
                      <a:pt x="0" y="172"/>
                    </a:lnTo>
                    <a:lnTo>
                      <a:pt x="0" y="172"/>
                    </a:lnTo>
                    <a:lnTo>
                      <a:pt x="0" y="172"/>
                    </a:lnTo>
                    <a:lnTo>
                      <a:pt x="0" y="172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2" y="174"/>
                    </a:lnTo>
                    <a:lnTo>
                      <a:pt x="2" y="174"/>
                    </a:lnTo>
                    <a:lnTo>
                      <a:pt x="2" y="174"/>
                    </a:lnTo>
                    <a:lnTo>
                      <a:pt x="9" y="178"/>
                    </a:lnTo>
                    <a:lnTo>
                      <a:pt x="18" y="181"/>
                    </a:lnTo>
                    <a:lnTo>
                      <a:pt x="27" y="185"/>
                    </a:lnTo>
                    <a:lnTo>
                      <a:pt x="37" y="187"/>
                    </a:lnTo>
                    <a:lnTo>
                      <a:pt x="48" y="188"/>
                    </a:lnTo>
                    <a:lnTo>
                      <a:pt x="59" y="190"/>
                    </a:lnTo>
                    <a:lnTo>
                      <a:pt x="70" y="192"/>
                    </a:lnTo>
                    <a:lnTo>
                      <a:pt x="81" y="192"/>
                    </a:lnTo>
                    <a:lnTo>
                      <a:pt x="93" y="192"/>
                    </a:lnTo>
                    <a:lnTo>
                      <a:pt x="104" y="190"/>
                    </a:lnTo>
                    <a:lnTo>
                      <a:pt x="115" y="190"/>
                    </a:lnTo>
                    <a:lnTo>
                      <a:pt x="125" y="187"/>
                    </a:lnTo>
                    <a:lnTo>
                      <a:pt x="136" y="185"/>
                    </a:lnTo>
                    <a:lnTo>
                      <a:pt x="145" y="181"/>
                    </a:lnTo>
                    <a:lnTo>
                      <a:pt x="154" y="178"/>
                    </a:lnTo>
                    <a:lnTo>
                      <a:pt x="161" y="174"/>
                    </a:lnTo>
                    <a:lnTo>
                      <a:pt x="163" y="174"/>
                    </a:lnTo>
                    <a:lnTo>
                      <a:pt x="163" y="172"/>
                    </a:lnTo>
                    <a:lnTo>
                      <a:pt x="163" y="172"/>
                    </a:lnTo>
                    <a:lnTo>
                      <a:pt x="163" y="172"/>
                    </a:lnTo>
                    <a:lnTo>
                      <a:pt x="163" y="172"/>
                    </a:lnTo>
                    <a:lnTo>
                      <a:pt x="163" y="172"/>
                    </a:lnTo>
                    <a:lnTo>
                      <a:pt x="163" y="172"/>
                    </a:lnTo>
                    <a:lnTo>
                      <a:pt x="163" y="172"/>
                    </a:lnTo>
                    <a:lnTo>
                      <a:pt x="163" y="172"/>
                    </a:lnTo>
                    <a:lnTo>
                      <a:pt x="163" y="172"/>
                    </a:lnTo>
                    <a:lnTo>
                      <a:pt x="163" y="172"/>
                    </a:lnTo>
                    <a:lnTo>
                      <a:pt x="163" y="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DDDDDD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333877" name="Rectangle 53"/>
          <p:cNvSpPr>
            <a:spLocks noChangeArrowheads="1"/>
          </p:cNvSpPr>
          <p:nvPr/>
        </p:nvSpPr>
        <p:spPr bwMode="auto">
          <a:xfrm>
            <a:off x="5105400" y="1878013"/>
            <a:ext cx="40386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 sz="2000" u="sng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l"/>
            </a:pPr>
            <a:r>
              <a:rPr lang="en-GB" sz="2000">
                <a:solidFill>
                  <a:schemeClr val="tx1"/>
                </a:solidFill>
              </a:rPr>
              <a:t>1 alimentation</a:t>
            </a:r>
          </a:p>
          <a:p>
            <a:pPr algn="l">
              <a:buFont typeface="Wingdings" pitchFamily="2" charset="2"/>
              <a:buChar char="l"/>
            </a:pPr>
            <a:r>
              <a:rPr lang="en-GB" sz="2000">
                <a:solidFill>
                  <a:schemeClr val="tx1"/>
                </a:solidFill>
              </a:rPr>
              <a:t>2 utilisation actionneur</a:t>
            </a:r>
          </a:p>
          <a:p>
            <a:pPr algn="l">
              <a:buFont typeface="Wingdings" pitchFamily="2" charset="2"/>
              <a:buChar char="l"/>
            </a:pPr>
            <a:r>
              <a:rPr lang="en-GB" sz="2000">
                <a:solidFill>
                  <a:schemeClr val="tx1"/>
                </a:solidFill>
              </a:rPr>
              <a:t>12 commande</a:t>
            </a:r>
          </a:p>
        </p:txBody>
      </p:sp>
      <p:grpSp>
        <p:nvGrpSpPr>
          <p:cNvPr id="333878" name="Group 54"/>
          <p:cNvGrpSpPr>
            <a:grpSpLocks noChangeAspect="1"/>
          </p:cNvGrpSpPr>
          <p:nvPr/>
        </p:nvGrpSpPr>
        <p:grpSpPr bwMode="auto">
          <a:xfrm>
            <a:off x="1944688" y="1484313"/>
            <a:ext cx="3095625" cy="3008312"/>
            <a:chOff x="3088" y="871"/>
            <a:chExt cx="2438" cy="2369"/>
          </a:xfrm>
        </p:grpSpPr>
        <p:sp>
          <p:nvSpPr>
            <p:cNvPr id="333879" name="Freeform 55"/>
            <p:cNvSpPr>
              <a:spLocks noChangeAspect="1"/>
            </p:cNvSpPr>
            <p:nvPr/>
          </p:nvSpPr>
          <p:spPr bwMode="auto">
            <a:xfrm>
              <a:off x="3288" y="2064"/>
              <a:ext cx="1993" cy="1159"/>
            </a:xfrm>
            <a:custGeom>
              <a:avLst/>
              <a:gdLst>
                <a:gd name="T0" fmla="*/ 0 w 1993"/>
                <a:gd name="T1" fmla="*/ 37 h 1159"/>
                <a:gd name="T2" fmla="*/ 686 w 1993"/>
                <a:gd name="T3" fmla="*/ 36 h 1159"/>
                <a:gd name="T4" fmla="*/ 788 w 1993"/>
                <a:gd name="T5" fmla="*/ 0 h 1159"/>
                <a:gd name="T6" fmla="*/ 1216 w 1993"/>
                <a:gd name="T7" fmla="*/ 0 h 1159"/>
                <a:gd name="T8" fmla="*/ 1306 w 1993"/>
                <a:gd name="T9" fmla="*/ 36 h 1159"/>
                <a:gd name="T10" fmla="*/ 1992 w 1993"/>
                <a:gd name="T11" fmla="*/ 37 h 1159"/>
                <a:gd name="T12" fmla="*/ 1992 w 1993"/>
                <a:gd name="T13" fmla="*/ 676 h 1159"/>
                <a:gd name="T14" fmla="*/ 1527 w 1993"/>
                <a:gd name="T15" fmla="*/ 676 h 1159"/>
                <a:gd name="T16" fmla="*/ 1301 w 1993"/>
                <a:gd name="T17" fmla="*/ 902 h 1159"/>
                <a:gd name="T18" fmla="*/ 1301 w 1993"/>
                <a:gd name="T19" fmla="*/ 1158 h 1159"/>
                <a:gd name="T20" fmla="*/ 680 w 1993"/>
                <a:gd name="T21" fmla="*/ 1158 h 1159"/>
                <a:gd name="T22" fmla="*/ 680 w 1993"/>
                <a:gd name="T23" fmla="*/ 981 h 1159"/>
                <a:gd name="T24" fmla="*/ 473 w 1993"/>
                <a:gd name="T25" fmla="*/ 853 h 1159"/>
                <a:gd name="T26" fmla="*/ 354 w 1993"/>
                <a:gd name="T27" fmla="*/ 696 h 1159"/>
                <a:gd name="T28" fmla="*/ 0 w 1993"/>
                <a:gd name="T29" fmla="*/ 696 h 1159"/>
                <a:gd name="T30" fmla="*/ 0 w 1993"/>
                <a:gd name="T31" fmla="*/ 37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93" h="1159">
                  <a:moveTo>
                    <a:pt x="0" y="37"/>
                  </a:moveTo>
                  <a:lnTo>
                    <a:pt x="686" y="36"/>
                  </a:lnTo>
                  <a:lnTo>
                    <a:pt x="788" y="0"/>
                  </a:lnTo>
                  <a:lnTo>
                    <a:pt x="1216" y="0"/>
                  </a:lnTo>
                  <a:lnTo>
                    <a:pt x="1306" y="36"/>
                  </a:lnTo>
                  <a:lnTo>
                    <a:pt x="1992" y="37"/>
                  </a:lnTo>
                  <a:lnTo>
                    <a:pt x="1992" y="676"/>
                  </a:lnTo>
                  <a:lnTo>
                    <a:pt x="1527" y="676"/>
                  </a:lnTo>
                  <a:lnTo>
                    <a:pt x="1301" y="902"/>
                  </a:lnTo>
                  <a:lnTo>
                    <a:pt x="1301" y="1158"/>
                  </a:lnTo>
                  <a:lnTo>
                    <a:pt x="680" y="1158"/>
                  </a:lnTo>
                  <a:lnTo>
                    <a:pt x="680" y="981"/>
                  </a:lnTo>
                  <a:lnTo>
                    <a:pt x="473" y="853"/>
                  </a:lnTo>
                  <a:lnTo>
                    <a:pt x="354" y="696"/>
                  </a:lnTo>
                  <a:lnTo>
                    <a:pt x="0" y="696"/>
                  </a:lnTo>
                  <a:lnTo>
                    <a:pt x="0" y="37"/>
                  </a:lnTo>
                </a:path>
              </a:pathLst>
            </a:custGeom>
            <a:solidFill>
              <a:srgbClr val="6699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3880" name="Freeform 56"/>
            <p:cNvSpPr>
              <a:spLocks noChangeAspect="1"/>
            </p:cNvSpPr>
            <p:nvPr/>
          </p:nvSpPr>
          <p:spPr bwMode="auto">
            <a:xfrm>
              <a:off x="3854" y="1069"/>
              <a:ext cx="866" cy="797"/>
            </a:xfrm>
            <a:custGeom>
              <a:avLst/>
              <a:gdLst>
                <a:gd name="T0" fmla="*/ 246 w 866"/>
                <a:gd name="T1" fmla="*/ 0 h 797"/>
                <a:gd name="T2" fmla="*/ 619 w 866"/>
                <a:gd name="T3" fmla="*/ 0 h 797"/>
                <a:gd name="T4" fmla="*/ 619 w 866"/>
                <a:gd name="T5" fmla="*/ 137 h 797"/>
                <a:gd name="T6" fmla="*/ 796 w 866"/>
                <a:gd name="T7" fmla="*/ 137 h 797"/>
                <a:gd name="T8" fmla="*/ 865 w 866"/>
                <a:gd name="T9" fmla="*/ 206 h 797"/>
                <a:gd name="T10" fmla="*/ 865 w 866"/>
                <a:gd name="T11" fmla="*/ 491 h 797"/>
                <a:gd name="T12" fmla="*/ 796 w 866"/>
                <a:gd name="T13" fmla="*/ 540 h 797"/>
                <a:gd name="T14" fmla="*/ 688 w 866"/>
                <a:gd name="T15" fmla="*/ 540 h 797"/>
                <a:gd name="T16" fmla="*/ 600 w 866"/>
                <a:gd name="T17" fmla="*/ 796 h 797"/>
                <a:gd name="T18" fmla="*/ 275 w 866"/>
                <a:gd name="T19" fmla="*/ 796 h 797"/>
                <a:gd name="T20" fmla="*/ 177 w 866"/>
                <a:gd name="T21" fmla="*/ 531 h 797"/>
                <a:gd name="T22" fmla="*/ 0 w 866"/>
                <a:gd name="T23" fmla="*/ 531 h 797"/>
                <a:gd name="T24" fmla="*/ 0 w 866"/>
                <a:gd name="T25" fmla="*/ 186 h 797"/>
                <a:gd name="T26" fmla="*/ 69 w 866"/>
                <a:gd name="T27" fmla="*/ 118 h 797"/>
                <a:gd name="T28" fmla="*/ 255 w 866"/>
                <a:gd name="T29" fmla="*/ 118 h 797"/>
                <a:gd name="T30" fmla="*/ 246 w 866"/>
                <a:gd name="T3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66" h="797">
                  <a:moveTo>
                    <a:pt x="246" y="0"/>
                  </a:moveTo>
                  <a:lnTo>
                    <a:pt x="619" y="0"/>
                  </a:lnTo>
                  <a:lnTo>
                    <a:pt x="619" y="137"/>
                  </a:lnTo>
                  <a:lnTo>
                    <a:pt x="796" y="137"/>
                  </a:lnTo>
                  <a:lnTo>
                    <a:pt x="865" y="206"/>
                  </a:lnTo>
                  <a:lnTo>
                    <a:pt x="865" y="491"/>
                  </a:lnTo>
                  <a:lnTo>
                    <a:pt x="796" y="540"/>
                  </a:lnTo>
                  <a:lnTo>
                    <a:pt x="688" y="540"/>
                  </a:lnTo>
                  <a:lnTo>
                    <a:pt x="600" y="796"/>
                  </a:lnTo>
                  <a:lnTo>
                    <a:pt x="275" y="796"/>
                  </a:lnTo>
                  <a:lnTo>
                    <a:pt x="177" y="531"/>
                  </a:lnTo>
                  <a:lnTo>
                    <a:pt x="0" y="531"/>
                  </a:lnTo>
                  <a:lnTo>
                    <a:pt x="0" y="186"/>
                  </a:lnTo>
                  <a:lnTo>
                    <a:pt x="69" y="118"/>
                  </a:lnTo>
                  <a:lnTo>
                    <a:pt x="255" y="118"/>
                  </a:lnTo>
                  <a:lnTo>
                    <a:pt x="246" y="0"/>
                  </a:lnTo>
                </a:path>
              </a:pathLst>
            </a:custGeom>
            <a:solidFill>
              <a:srgbClr val="6699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3881" name="Freeform 57"/>
            <p:cNvSpPr>
              <a:spLocks noChangeAspect="1"/>
            </p:cNvSpPr>
            <p:nvPr/>
          </p:nvSpPr>
          <p:spPr bwMode="auto">
            <a:xfrm>
              <a:off x="3290" y="1670"/>
              <a:ext cx="700" cy="581"/>
            </a:xfrm>
            <a:custGeom>
              <a:avLst/>
              <a:gdLst>
                <a:gd name="T0" fmla="*/ 430 w 700"/>
                <a:gd name="T1" fmla="*/ 339 h 581"/>
                <a:gd name="T2" fmla="*/ 451 w 700"/>
                <a:gd name="T3" fmla="*/ 335 h 581"/>
                <a:gd name="T4" fmla="*/ 470 w 700"/>
                <a:gd name="T5" fmla="*/ 327 h 581"/>
                <a:gd name="T6" fmla="*/ 503 w 700"/>
                <a:gd name="T7" fmla="*/ 302 h 581"/>
                <a:gd name="T8" fmla="*/ 524 w 700"/>
                <a:gd name="T9" fmla="*/ 268 h 581"/>
                <a:gd name="T10" fmla="*/ 531 w 700"/>
                <a:gd name="T11" fmla="*/ 247 h 581"/>
                <a:gd name="T12" fmla="*/ 533 w 700"/>
                <a:gd name="T13" fmla="*/ 226 h 581"/>
                <a:gd name="T14" fmla="*/ 533 w 700"/>
                <a:gd name="T15" fmla="*/ 210 h 581"/>
                <a:gd name="T16" fmla="*/ 533 w 700"/>
                <a:gd name="T17" fmla="*/ 197 h 581"/>
                <a:gd name="T18" fmla="*/ 533 w 700"/>
                <a:gd name="T19" fmla="*/ 182 h 581"/>
                <a:gd name="T20" fmla="*/ 533 w 700"/>
                <a:gd name="T21" fmla="*/ 166 h 581"/>
                <a:gd name="T22" fmla="*/ 587 w 700"/>
                <a:gd name="T23" fmla="*/ 0 h 581"/>
                <a:gd name="T24" fmla="*/ 699 w 700"/>
                <a:gd name="T25" fmla="*/ 484 h 581"/>
                <a:gd name="T26" fmla="*/ 696 w 700"/>
                <a:gd name="T27" fmla="*/ 497 h 581"/>
                <a:gd name="T28" fmla="*/ 686 w 700"/>
                <a:gd name="T29" fmla="*/ 509 h 581"/>
                <a:gd name="T30" fmla="*/ 673 w 700"/>
                <a:gd name="T31" fmla="*/ 517 h 581"/>
                <a:gd name="T32" fmla="*/ 659 w 700"/>
                <a:gd name="T33" fmla="*/ 520 h 581"/>
                <a:gd name="T34" fmla="*/ 560 w 700"/>
                <a:gd name="T35" fmla="*/ 522 h 581"/>
                <a:gd name="T36" fmla="*/ 548 w 700"/>
                <a:gd name="T37" fmla="*/ 528 h 581"/>
                <a:gd name="T38" fmla="*/ 541 w 700"/>
                <a:gd name="T39" fmla="*/ 538 h 581"/>
                <a:gd name="T40" fmla="*/ 533 w 700"/>
                <a:gd name="T41" fmla="*/ 547 h 581"/>
                <a:gd name="T42" fmla="*/ 531 w 700"/>
                <a:gd name="T43" fmla="*/ 557 h 581"/>
                <a:gd name="T44" fmla="*/ 525 w 700"/>
                <a:gd name="T45" fmla="*/ 564 h 581"/>
                <a:gd name="T46" fmla="*/ 516 w 700"/>
                <a:gd name="T47" fmla="*/ 572 h 581"/>
                <a:gd name="T48" fmla="*/ 503 w 700"/>
                <a:gd name="T49" fmla="*/ 578 h 581"/>
                <a:gd name="T50" fmla="*/ 487 w 700"/>
                <a:gd name="T51" fmla="*/ 580 h 581"/>
                <a:gd name="T52" fmla="*/ 460 w 700"/>
                <a:gd name="T53" fmla="*/ 534 h 581"/>
                <a:gd name="T54" fmla="*/ 416 w 700"/>
                <a:gd name="T55" fmla="*/ 534 h 581"/>
                <a:gd name="T56" fmla="*/ 374 w 700"/>
                <a:gd name="T57" fmla="*/ 534 h 581"/>
                <a:gd name="T58" fmla="*/ 330 w 700"/>
                <a:gd name="T59" fmla="*/ 534 h 581"/>
                <a:gd name="T60" fmla="*/ 286 w 700"/>
                <a:gd name="T61" fmla="*/ 534 h 581"/>
                <a:gd name="T62" fmla="*/ 242 w 700"/>
                <a:gd name="T63" fmla="*/ 534 h 581"/>
                <a:gd name="T64" fmla="*/ 200 w 700"/>
                <a:gd name="T65" fmla="*/ 534 h 581"/>
                <a:gd name="T66" fmla="*/ 156 w 700"/>
                <a:gd name="T67" fmla="*/ 534 h 581"/>
                <a:gd name="T68" fmla="*/ 114 w 700"/>
                <a:gd name="T69" fmla="*/ 534 h 581"/>
                <a:gd name="T70" fmla="*/ 70 w 700"/>
                <a:gd name="T71" fmla="*/ 534 h 581"/>
                <a:gd name="T72" fmla="*/ 28 w 700"/>
                <a:gd name="T73" fmla="*/ 534 h 581"/>
                <a:gd name="T74" fmla="*/ 0 w 700"/>
                <a:gd name="T75" fmla="*/ 503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0" h="581">
                  <a:moveTo>
                    <a:pt x="0" y="394"/>
                  </a:moveTo>
                  <a:lnTo>
                    <a:pt x="430" y="339"/>
                  </a:lnTo>
                  <a:lnTo>
                    <a:pt x="439" y="337"/>
                  </a:lnTo>
                  <a:lnTo>
                    <a:pt x="451" y="335"/>
                  </a:lnTo>
                  <a:lnTo>
                    <a:pt x="460" y="331"/>
                  </a:lnTo>
                  <a:lnTo>
                    <a:pt x="470" y="327"/>
                  </a:lnTo>
                  <a:lnTo>
                    <a:pt x="487" y="316"/>
                  </a:lnTo>
                  <a:lnTo>
                    <a:pt x="503" y="302"/>
                  </a:lnTo>
                  <a:lnTo>
                    <a:pt x="516" y="285"/>
                  </a:lnTo>
                  <a:lnTo>
                    <a:pt x="524" y="268"/>
                  </a:lnTo>
                  <a:lnTo>
                    <a:pt x="527" y="258"/>
                  </a:lnTo>
                  <a:lnTo>
                    <a:pt x="531" y="247"/>
                  </a:lnTo>
                  <a:lnTo>
                    <a:pt x="531" y="237"/>
                  </a:lnTo>
                  <a:lnTo>
                    <a:pt x="533" y="226"/>
                  </a:lnTo>
                  <a:lnTo>
                    <a:pt x="533" y="218"/>
                  </a:lnTo>
                  <a:lnTo>
                    <a:pt x="533" y="210"/>
                  </a:lnTo>
                  <a:lnTo>
                    <a:pt x="533" y="203"/>
                  </a:lnTo>
                  <a:lnTo>
                    <a:pt x="533" y="197"/>
                  </a:lnTo>
                  <a:lnTo>
                    <a:pt x="533" y="189"/>
                  </a:lnTo>
                  <a:lnTo>
                    <a:pt x="533" y="182"/>
                  </a:lnTo>
                  <a:lnTo>
                    <a:pt x="533" y="174"/>
                  </a:lnTo>
                  <a:lnTo>
                    <a:pt x="533" y="166"/>
                  </a:lnTo>
                  <a:lnTo>
                    <a:pt x="587" y="168"/>
                  </a:lnTo>
                  <a:lnTo>
                    <a:pt x="587" y="0"/>
                  </a:lnTo>
                  <a:lnTo>
                    <a:pt x="699" y="0"/>
                  </a:lnTo>
                  <a:lnTo>
                    <a:pt x="699" y="484"/>
                  </a:lnTo>
                  <a:lnTo>
                    <a:pt x="698" y="490"/>
                  </a:lnTo>
                  <a:lnTo>
                    <a:pt x="696" y="497"/>
                  </a:lnTo>
                  <a:lnTo>
                    <a:pt x="690" y="503"/>
                  </a:lnTo>
                  <a:lnTo>
                    <a:pt x="686" y="509"/>
                  </a:lnTo>
                  <a:lnTo>
                    <a:pt x="680" y="513"/>
                  </a:lnTo>
                  <a:lnTo>
                    <a:pt x="673" y="517"/>
                  </a:lnTo>
                  <a:lnTo>
                    <a:pt x="667" y="518"/>
                  </a:lnTo>
                  <a:lnTo>
                    <a:pt x="659" y="520"/>
                  </a:lnTo>
                  <a:lnTo>
                    <a:pt x="566" y="520"/>
                  </a:lnTo>
                  <a:lnTo>
                    <a:pt x="560" y="522"/>
                  </a:lnTo>
                  <a:lnTo>
                    <a:pt x="554" y="526"/>
                  </a:lnTo>
                  <a:lnTo>
                    <a:pt x="548" y="528"/>
                  </a:lnTo>
                  <a:lnTo>
                    <a:pt x="545" y="532"/>
                  </a:lnTo>
                  <a:lnTo>
                    <a:pt x="541" y="538"/>
                  </a:lnTo>
                  <a:lnTo>
                    <a:pt x="537" y="541"/>
                  </a:lnTo>
                  <a:lnTo>
                    <a:pt x="533" y="547"/>
                  </a:lnTo>
                  <a:lnTo>
                    <a:pt x="531" y="553"/>
                  </a:lnTo>
                  <a:lnTo>
                    <a:pt x="531" y="557"/>
                  </a:lnTo>
                  <a:lnTo>
                    <a:pt x="529" y="561"/>
                  </a:lnTo>
                  <a:lnTo>
                    <a:pt x="525" y="564"/>
                  </a:lnTo>
                  <a:lnTo>
                    <a:pt x="522" y="568"/>
                  </a:lnTo>
                  <a:lnTo>
                    <a:pt x="516" y="572"/>
                  </a:lnTo>
                  <a:lnTo>
                    <a:pt x="510" y="576"/>
                  </a:lnTo>
                  <a:lnTo>
                    <a:pt x="503" y="578"/>
                  </a:lnTo>
                  <a:lnTo>
                    <a:pt x="495" y="580"/>
                  </a:lnTo>
                  <a:lnTo>
                    <a:pt x="487" y="580"/>
                  </a:lnTo>
                  <a:lnTo>
                    <a:pt x="460" y="580"/>
                  </a:lnTo>
                  <a:lnTo>
                    <a:pt x="460" y="534"/>
                  </a:lnTo>
                  <a:lnTo>
                    <a:pt x="439" y="503"/>
                  </a:lnTo>
                  <a:lnTo>
                    <a:pt x="416" y="534"/>
                  </a:lnTo>
                  <a:lnTo>
                    <a:pt x="395" y="503"/>
                  </a:lnTo>
                  <a:lnTo>
                    <a:pt x="374" y="534"/>
                  </a:lnTo>
                  <a:lnTo>
                    <a:pt x="351" y="503"/>
                  </a:lnTo>
                  <a:lnTo>
                    <a:pt x="330" y="534"/>
                  </a:lnTo>
                  <a:lnTo>
                    <a:pt x="307" y="503"/>
                  </a:lnTo>
                  <a:lnTo>
                    <a:pt x="286" y="534"/>
                  </a:lnTo>
                  <a:lnTo>
                    <a:pt x="265" y="503"/>
                  </a:lnTo>
                  <a:lnTo>
                    <a:pt x="242" y="534"/>
                  </a:lnTo>
                  <a:lnTo>
                    <a:pt x="221" y="503"/>
                  </a:lnTo>
                  <a:lnTo>
                    <a:pt x="200" y="534"/>
                  </a:lnTo>
                  <a:lnTo>
                    <a:pt x="177" y="503"/>
                  </a:lnTo>
                  <a:lnTo>
                    <a:pt x="156" y="534"/>
                  </a:lnTo>
                  <a:lnTo>
                    <a:pt x="135" y="503"/>
                  </a:lnTo>
                  <a:lnTo>
                    <a:pt x="114" y="534"/>
                  </a:lnTo>
                  <a:lnTo>
                    <a:pt x="93" y="503"/>
                  </a:lnTo>
                  <a:lnTo>
                    <a:pt x="70" y="534"/>
                  </a:lnTo>
                  <a:lnTo>
                    <a:pt x="49" y="503"/>
                  </a:lnTo>
                  <a:lnTo>
                    <a:pt x="28" y="534"/>
                  </a:lnTo>
                  <a:lnTo>
                    <a:pt x="5" y="503"/>
                  </a:lnTo>
                  <a:lnTo>
                    <a:pt x="0" y="503"/>
                  </a:lnTo>
                  <a:lnTo>
                    <a:pt x="0" y="394"/>
                  </a:lnTo>
                </a:path>
              </a:pathLst>
            </a:custGeom>
            <a:solidFill>
              <a:srgbClr val="91919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3882" name="Freeform 58"/>
            <p:cNvSpPr>
              <a:spLocks noChangeAspect="1"/>
            </p:cNvSpPr>
            <p:nvPr/>
          </p:nvSpPr>
          <p:spPr bwMode="auto">
            <a:xfrm>
              <a:off x="3290" y="2389"/>
              <a:ext cx="725" cy="649"/>
            </a:xfrm>
            <a:custGeom>
              <a:avLst/>
              <a:gdLst>
                <a:gd name="T0" fmla="*/ 49 w 725"/>
                <a:gd name="T1" fmla="*/ 259 h 649"/>
                <a:gd name="T2" fmla="*/ 93 w 725"/>
                <a:gd name="T3" fmla="*/ 259 h 649"/>
                <a:gd name="T4" fmla="*/ 135 w 725"/>
                <a:gd name="T5" fmla="*/ 259 h 649"/>
                <a:gd name="T6" fmla="*/ 177 w 725"/>
                <a:gd name="T7" fmla="*/ 259 h 649"/>
                <a:gd name="T8" fmla="*/ 221 w 725"/>
                <a:gd name="T9" fmla="*/ 259 h 649"/>
                <a:gd name="T10" fmla="*/ 265 w 725"/>
                <a:gd name="T11" fmla="*/ 259 h 649"/>
                <a:gd name="T12" fmla="*/ 307 w 725"/>
                <a:gd name="T13" fmla="*/ 259 h 649"/>
                <a:gd name="T14" fmla="*/ 351 w 725"/>
                <a:gd name="T15" fmla="*/ 259 h 649"/>
                <a:gd name="T16" fmla="*/ 395 w 725"/>
                <a:gd name="T17" fmla="*/ 259 h 649"/>
                <a:gd name="T18" fmla="*/ 439 w 725"/>
                <a:gd name="T19" fmla="*/ 259 h 649"/>
                <a:gd name="T20" fmla="*/ 460 w 725"/>
                <a:gd name="T21" fmla="*/ 215 h 649"/>
                <a:gd name="T22" fmla="*/ 520 w 725"/>
                <a:gd name="T23" fmla="*/ 213 h 649"/>
                <a:gd name="T24" fmla="*/ 535 w 725"/>
                <a:gd name="T25" fmla="*/ 207 h 649"/>
                <a:gd name="T26" fmla="*/ 547 w 725"/>
                <a:gd name="T27" fmla="*/ 194 h 649"/>
                <a:gd name="T28" fmla="*/ 554 w 725"/>
                <a:gd name="T29" fmla="*/ 178 h 649"/>
                <a:gd name="T30" fmla="*/ 554 w 725"/>
                <a:gd name="T31" fmla="*/ 154 h 649"/>
                <a:gd name="T32" fmla="*/ 554 w 725"/>
                <a:gd name="T33" fmla="*/ 121 h 649"/>
                <a:gd name="T34" fmla="*/ 552 w 725"/>
                <a:gd name="T35" fmla="*/ 87 h 649"/>
                <a:gd name="T36" fmla="*/ 552 w 725"/>
                <a:gd name="T37" fmla="*/ 54 h 649"/>
                <a:gd name="T38" fmla="*/ 554 w 725"/>
                <a:gd name="T39" fmla="*/ 31 h 649"/>
                <a:gd name="T40" fmla="*/ 564 w 725"/>
                <a:gd name="T41" fmla="*/ 18 h 649"/>
                <a:gd name="T42" fmla="*/ 575 w 725"/>
                <a:gd name="T43" fmla="*/ 6 h 649"/>
                <a:gd name="T44" fmla="*/ 590 w 725"/>
                <a:gd name="T45" fmla="*/ 0 h 649"/>
                <a:gd name="T46" fmla="*/ 724 w 725"/>
                <a:gd name="T47" fmla="*/ 0 h 649"/>
                <a:gd name="T48" fmla="*/ 724 w 725"/>
                <a:gd name="T49" fmla="*/ 89 h 649"/>
                <a:gd name="T50" fmla="*/ 722 w 725"/>
                <a:gd name="T51" fmla="*/ 98 h 649"/>
                <a:gd name="T52" fmla="*/ 717 w 725"/>
                <a:gd name="T53" fmla="*/ 106 h 649"/>
                <a:gd name="T54" fmla="*/ 709 w 725"/>
                <a:gd name="T55" fmla="*/ 111 h 649"/>
                <a:gd name="T56" fmla="*/ 699 w 725"/>
                <a:gd name="T57" fmla="*/ 113 h 649"/>
                <a:gd name="T58" fmla="*/ 690 w 725"/>
                <a:gd name="T59" fmla="*/ 111 h 649"/>
                <a:gd name="T60" fmla="*/ 682 w 725"/>
                <a:gd name="T61" fmla="*/ 106 h 649"/>
                <a:gd name="T62" fmla="*/ 678 w 725"/>
                <a:gd name="T63" fmla="*/ 98 h 649"/>
                <a:gd name="T64" fmla="*/ 677 w 725"/>
                <a:gd name="T65" fmla="*/ 89 h 649"/>
                <a:gd name="T66" fmla="*/ 629 w 725"/>
                <a:gd name="T67" fmla="*/ 73 h 649"/>
                <a:gd name="T68" fmla="*/ 531 w 725"/>
                <a:gd name="T69" fmla="*/ 648 h 649"/>
                <a:gd name="T70" fmla="*/ 522 w 725"/>
                <a:gd name="T71" fmla="*/ 625 h 649"/>
                <a:gd name="T72" fmla="*/ 506 w 725"/>
                <a:gd name="T73" fmla="*/ 600 h 649"/>
                <a:gd name="T74" fmla="*/ 481 w 725"/>
                <a:gd name="T75" fmla="*/ 575 h 649"/>
                <a:gd name="T76" fmla="*/ 460 w 725"/>
                <a:gd name="T77" fmla="*/ 558 h 649"/>
                <a:gd name="T78" fmla="*/ 451 w 725"/>
                <a:gd name="T79" fmla="*/ 548 h 649"/>
                <a:gd name="T80" fmla="*/ 430 w 725"/>
                <a:gd name="T81" fmla="*/ 538 h 649"/>
                <a:gd name="T82" fmla="*/ 411 w 725"/>
                <a:gd name="T83" fmla="*/ 525 h 649"/>
                <a:gd name="T84" fmla="*/ 394 w 725"/>
                <a:gd name="T85" fmla="*/ 508 h 649"/>
                <a:gd name="T86" fmla="*/ 380 w 725"/>
                <a:gd name="T87" fmla="*/ 489 h 649"/>
                <a:gd name="T88" fmla="*/ 365 w 725"/>
                <a:gd name="T89" fmla="*/ 477 h 649"/>
                <a:gd name="T90" fmla="*/ 344 w 725"/>
                <a:gd name="T91" fmla="*/ 454 h 649"/>
                <a:gd name="T92" fmla="*/ 313 w 725"/>
                <a:gd name="T93" fmla="*/ 431 h 649"/>
                <a:gd name="T94" fmla="*/ 294 w 725"/>
                <a:gd name="T95" fmla="*/ 424 h 649"/>
                <a:gd name="T96" fmla="*/ 271 w 725"/>
                <a:gd name="T97" fmla="*/ 422 h 649"/>
                <a:gd name="T98" fmla="*/ 204 w 725"/>
                <a:gd name="T99" fmla="*/ 418 h 649"/>
                <a:gd name="T100" fmla="*/ 135 w 725"/>
                <a:gd name="T101" fmla="*/ 412 h 649"/>
                <a:gd name="T102" fmla="*/ 66 w 725"/>
                <a:gd name="T103" fmla="*/ 404 h 649"/>
                <a:gd name="T104" fmla="*/ 0 w 725"/>
                <a:gd name="T105" fmla="*/ 399 h 649"/>
                <a:gd name="T106" fmla="*/ 28 w 725"/>
                <a:gd name="T107" fmla="*/ 29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25" h="649">
                  <a:moveTo>
                    <a:pt x="28" y="290"/>
                  </a:moveTo>
                  <a:lnTo>
                    <a:pt x="49" y="259"/>
                  </a:lnTo>
                  <a:lnTo>
                    <a:pt x="70" y="290"/>
                  </a:lnTo>
                  <a:lnTo>
                    <a:pt x="93" y="259"/>
                  </a:lnTo>
                  <a:lnTo>
                    <a:pt x="114" y="290"/>
                  </a:lnTo>
                  <a:lnTo>
                    <a:pt x="135" y="259"/>
                  </a:lnTo>
                  <a:lnTo>
                    <a:pt x="156" y="290"/>
                  </a:lnTo>
                  <a:lnTo>
                    <a:pt x="177" y="259"/>
                  </a:lnTo>
                  <a:lnTo>
                    <a:pt x="200" y="290"/>
                  </a:lnTo>
                  <a:lnTo>
                    <a:pt x="221" y="259"/>
                  </a:lnTo>
                  <a:lnTo>
                    <a:pt x="242" y="290"/>
                  </a:lnTo>
                  <a:lnTo>
                    <a:pt x="265" y="259"/>
                  </a:lnTo>
                  <a:lnTo>
                    <a:pt x="286" y="290"/>
                  </a:lnTo>
                  <a:lnTo>
                    <a:pt x="307" y="259"/>
                  </a:lnTo>
                  <a:lnTo>
                    <a:pt x="330" y="290"/>
                  </a:lnTo>
                  <a:lnTo>
                    <a:pt x="351" y="259"/>
                  </a:lnTo>
                  <a:lnTo>
                    <a:pt x="374" y="290"/>
                  </a:lnTo>
                  <a:lnTo>
                    <a:pt x="395" y="259"/>
                  </a:lnTo>
                  <a:lnTo>
                    <a:pt x="416" y="290"/>
                  </a:lnTo>
                  <a:lnTo>
                    <a:pt x="439" y="259"/>
                  </a:lnTo>
                  <a:lnTo>
                    <a:pt x="460" y="259"/>
                  </a:lnTo>
                  <a:lnTo>
                    <a:pt x="460" y="215"/>
                  </a:lnTo>
                  <a:lnTo>
                    <a:pt x="510" y="215"/>
                  </a:lnTo>
                  <a:lnTo>
                    <a:pt x="520" y="213"/>
                  </a:lnTo>
                  <a:lnTo>
                    <a:pt x="527" y="211"/>
                  </a:lnTo>
                  <a:lnTo>
                    <a:pt x="535" y="207"/>
                  </a:lnTo>
                  <a:lnTo>
                    <a:pt x="541" y="201"/>
                  </a:lnTo>
                  <a:lnTo>
                    <a:pt x="547" y="194"/>
                  </a:lnTo>
                  <a:lnTo>
                    <a:pt x="550" y="188"/>
                  </a:lnTo>
                  <a:lnTo>
                    <a:pt x="554" y="178"/>
                  </a:lnTo>
                  <a:lnTo>
                    <a:pt x="554" y="169"/>
                  </a:lnTo>
                  <a:lnTo>
                    <a:pt x="554" y="154"/>
                  </a:lnTo>
                  <a:lnTo>
                    <a:pt x="554" y="136"/>
                  </a:lnTo>
                  <a:lnTo>
                    <a:pt x="554" y="121"/>
                  </a:lnTo>
                  <a:lnTo>
                    <a:pt x="554" y="104"/>
                  </a:lnTo>
                  <a:lnTo>
                    <a:pt x="552" y="87"/>
                  </a:lnTo>
                  <a:lnTo>
                    <a:pt x="552" y="71"/>
                  </a:lnTo>
                  <a:lnTo>
                    <a:pt x="552" y="54"/>
                  </a:lnTo>
                  <a:lnTo>
                    <a:pt x="552" y="39"/>
                  </a:lnTo>
                  <a:lnTo>
                    <a:pt x="554" y="31"/>
                  </a:lnTo>
                  <a:lnTo>
                    <a:pt x="558" y="23"/>
                  </a:lnTo>
                  <a:lnTo>
                    <a:pt x="564" y="18"/>
                  </a:lnTo>
                  <a:lnTo>
                    <a:pt x="569" y="12"/>
                  </a:lnTo>
                  <a:lnTo>
                    <a:pt x="575" y="6"/>
                  </a:lnTo>
                  <a:lnTo>
                    <a:pt x="583" y="2"/>
                  </a:lnTo>
                  <a:lnTo>
                    <a:pt x="590" y="0"/>
                  </a:lnTo>
                  <a:lnTo>
                    <a:pt x="598" y="0"/>
                  </a:lnTo>
                  <a:lnTo>
                    <a:pt x="724" y="0"/>
                  </a:lnTo>
                  <a:lnTo>
                    <a:pt x="724" y="56"/>
                  </a:lnTo>
                  <a:lnTo>
                    <a:pt x="724" y="89"/>
                  </a:lnTo>
                  <a:lnTo>
                    <a:pt x="724" y="94"/>
                  </a:lnTo>
                  <a:lnTo>
                    <a:pt x="722" y="98"/>
                  </a:lnTo>
                  <a:lnTo>
                    <a:pt x="721" y="102"/>
                  </a:lnTo>
                  <a:lnTo>
                    <a:pt x="717" y="106"/>
                  </a:lnTo>
                  <a:lnTo>
                    <a:pt x="713" y="110"/>
                  </a:lnTo>
                  <a:lnTo>
                    <a:pt x="709" y="111"/>
                  </a:lnTo>
                  <a:lnTo>
                    <a:pt x="705" y="113"/>
                  </a:lnTo>
                  <a:lnTo>
                    <a:pt x="699" y="113"/>
                  </a:lnTo>
                  <a:lnTo>
                    <a:pt x="696" y="113"/>
                  </a:lnTo>
                  <a:lnTo>
                    <a:pt x="690" y="111"/>
                  </a:lnTo>
                  <a:lnTo>
                    <a:pt x="686" y="110"/>
                  </a:lnTo>
                  <a:lnTo>
                    <a:pt x="682" y="106"/>
                  </a:lnTo>
                  <a:lnTo>
                    <a:pt x="680" y="102"/>
                  </a:lnTo>
                  <a:lnTo>
                    <a:pt x="678" y="98"/>
                  </a:lnTo>
                  <a:lnTo>
                    <a:pt x="677" y="94"/>
                  </a:lnTo>
                  <a:lnTo>
                    <a:pt x="677" y="89"/>
                  </a:lnTo>
                  <a:lnTo>
                    <a:pt x="677" y="73"/>
                  </a:lnTo>
                  <a:lnTo>
                    <a:pt x="629" y="73"/>
                  </a:lnTo>
                  <a:lnTo>
                    <a:pt x="629" y="648"/>
                  </a:lnTo>
                  <a:lnTo>
                    <a:pt x="531" y="648"/>
                  </a:lnTo>
                  <a:lnTo>
                    <a:pt x="531" y="625"/>
                  </a:lnTo>
                  <a:lnTo>
                    <a:pt x="522" y="625"/>
                  </a:lnTo>
                  <a:lnTo>
                    <a:pt x="516" y="611"/>
                  </a:lnTo>
                  <a:lnTo>
                    <a:pt x="506" y="600"/>
                  </a:lnTo>
                  <a:lnTo>
                    <a:pt x="495" y="586"/>
                  </a:lnTo>
                  <a:lnTo>
                    <a:pt x="481" y="575"/>
                  </a:lnTo>
                  <a:lnTo>
                    <a:pt x="470" y="565"/>
                  </a:lnTo>
                  <a:lnTo>
                    <a:pt x="460" y="558"/>
                  </a:lnTo>
                  <a:lnTo>
                    <a:pt x="455" y="552"/>
                  </a:lnTo>
                  <a:lnTo>
                    <a:pt x="451" y="548"/>
                  </a:lnTo>
                  <a:lnTo>
                    <a:pt x="439" y="544"/>
                  </a:lnTo>
                  <a:lnTo>
                    <a:pt x="430" y="538"/>
                  </a:lnTo>
                  <a:lnTo>
                    <a:pt x="420" y="533"/>
                  </a:lnTo>
                  <a:lnTo>
                    <a:pt x="411" y="525"/>
                  </a:lnTo>
                  <a:lnTo>
                    <a:pt x="401" y="517"/>
                  </a:lnTo>
                  <a:lnTo>
                    <a:pt x="394" y="508"/>
                  </a:lnTo>
                  <a:lnTo>
                    <a:pt x="386" y="498"/>
                  </a:lnTo>
                  <a:lnTo>
                    <a:pt x="380" y="489"/>
                  </a:lnTo>
                  <a:lnTo>
                    <a:pt x="372" y="487"/>
                  </a:lnTo>
                  <a:lnTo>
                    <a:pt x="365" y="477"/>
                  </a:lnTo>
                  <a:lnTo>
                    <a:pt x="355" y="468"/>
                  </a:lnTo>
                  <a:lnTo>
                    <a:pt x="344" y="454"/>
                  </a:lnTo>
                  <a:lnTo>
                    <a:pt x="330" y="443"/>
                  </a:lnTo>
                  <a:lnTo>
                    <a:pt x="313" y="431"/>
                  </a:lnTo>
                  <a:lnTo>
                    <a:pt x="304" y="427"/>
                  </a:lnTo>
                  <a:lnTo>
                    <a:pt x="294" y="424"/>
                  </a:lnTo>
                  <a:lnTo>
                    <a:pt x="283" y="422"/>
                  </a:lnTo>
                  <a:lnTo>
                    <a:pt x="271" y="422"/>
                  </a:lnTo>
                  <a:lnTo>
                    <a:pt x="237" y="420"/>
                  </a:lnTo>
                  <a:lnTo>
                    <a:pt x="204" y="418"/>
                  </a:lnTo>
                  <a:lnTo>
                    <a:pt x="170" y="416"/>
                  </a:lnTo>
                  <a:lnTo>
                    <a:pt x="135" y="412"/>
                  </a:lnTo>
                  <a:lnTo>
                    <a:pt x="101" y="408"/>
                  </a:lnTo>
                  <a:lnTo>
                    <a:pt x="66" y="404"/>
                  </a:lnTo>
                  <a:lnTo>
                    <a:pt x="32" y="401"/>
                  </a:lnTo>
                  <a:lnTo>
                    <a:pt x="0" y="399"/>
                  </a:lnTo>
                  <a:lnTo>
                    <a:pt x="0" y="288"/>
                  </a:lnTo>
                  <a:lnTo>
                    <a:pt x="28" y="290"/>
                  </a:lnTo>
                </a:path>
              </a:pathLst>
            </a:custGeom>
            <a:solidFill>
              <a:srgbClr val="91919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3883" name="Freeform 59"/>
            <p:cNvSpPr>
              <a:spLocks noChangeAspect="1"/>
            </p:cNvSpPr>
            <p:nvPr/>
          </p:nvSpPr>
          <p:spPr bwMode="auto">
            <a:xfrm>
              <a:off x="4554" y="1670"/>
              <a:ext cx="725" cy="833"/>
            </a:xfrm>
            <a:custGeom>
              <a:avLst/>
              <a:gdLst>
                <a:gd name="T0" fmla="*/ 139 w 725"/>
                <a:gd name="T1" fmla="*/ 0 h 833"/>
                <a:gd name="T2" fmla="*/ 25 w 725"/>
                <a:gd name="T3" fmla="*/ 719 h 833"/>
                <a:gd name="T4" fmla="*/ 0 w 725"/>
                <a:gd name="T5" fmla="*/ 808 h 833"/>
                <a:gd name="T6" fmla="*/ 2 w 725"/>
                <a:gd name="T7" fmla="*/ 817 h 833"/>
                <a:gd name="T8" fmla="*/ 7 w 725"/>
                <a:gd name="T9" fmla="*/ 825 h 833"/>
                <a:gd name="T10" fmla="*/ 15 w 725"/>
                <a:gd name="T11" fmla="*/ 830 h 833"/>
                <a:gd name="T12" fmla="*/ 25 w 725"/>
                <a:gd name="T13" fmla="*/ 832 h 833"/>
                <a:gd name="T14" fmla="*/ 34 w 725"/>
                <a:gd name="T15" fmla="*/ 830 h 833"/>
                <a:gd name="T16" fmla="*/ 42 w 725"/>
                <a:gd name="T17" fmla="*/ 825 h 833"/>
                <a:gd name="T18" fmla="*/ 46 w 725"/>
                <a:gd name="T19" fmla="*/ 817 h 833"/>
                <a:gd name="T20" fmla="*/ 47 w 725"/>
                <a:gd name="T21" fmla="*/ 808 h 833"/>
                <a:gd name="T22" fmla="*/ 112 w 725"/>
                <a:gd name="T23" fmla="*/ 792 h 833"/>
                <a:gd name="T24" fmla="*/ 112 w 725"/>
                <a:gd name="T25" fmla="*/ 750 h 833"/>
                <a:gd name="T26" fmla="*/ 112 w 725"/>
                <a:gd name="T27" fmla="*/ 708 h 833"/>
                <a:gd name="T28" fmla="*/ 112 w 725"/>
                <a:gd name="T29" fmla="*/ 668 h 833"/>
                <a:gd name="T30" fmla="*/ 112 w 725"/>
                <a:gd name="T31" fmla="*/ 626 h 833"/>
                <a:gd name="T32" fmla="*/ 116 w 725"/>
                <a:gd name="T33" fmla="*/ 608 h 833"/>
                <a:gd name="T34" fmla="*/ 126 w 725"/>
                <a:gd name="T35" fmla="*/ 593 h 833"/>
                <a:gd name="T36" fmla="*/ 141 w 725"/>
                <a:gd name="T37" fmla="*/ 584 h 833"/>
                <a:gd name="T38" fmla="*/ 158 w 725"/>
                <a:gd name="T39" fmla="*/ 580 h 833"/>
                <a:gd name="T40" fmla="*/ 187 w 725"/>
                <a:gd name="T41" fmla="*/ 580 h 833"/>
                <a:gd name="T42" fmla="*/ 214 w 725"/>
                <a:gd name="T43" fmla="*/ 580 h 833"/>
                <a:gd name="T44" fmla="*/ 243 w 725"/>
                <a:gd name="T45" fmla="*/ 580 h 833"/>
                <a:gd name="T46" fmla="*/ 271 w 725"/>
                <a:gd name="T47" fmla="*/ 580 h 833"/>
                <a:gd name="T48" fmla="*/ 292 w 725"/>
                <a:gd name="T49" fmla="*/ 524 h 833"/>
                <a:gd name="T50" fmla="*/ 336 w 725"/>
                <a:gd name="T51" fmla="*/ 524 h 833"/>
                <a:gd name="T52" fmla="*/ 378 w 725"/>
                <a:gd name="T53" fmla="*/ 524 h 833"/>
                <a:gd name="T54" fmla="*/ 422 w 725"/>
                <a:gd name="T55" fmla="*/ 524 h 833"/>
                <a:gd name="T56" fmla="*/ 466 w 725"/>
                <a:gd name="T57" fmla="*/ 524 h 833"/>
                <a:gd name="T58" fmla="*/ 510 w 725"/>
                <a:gd name="T59" fmla="*/ 524 h 833"/>
                <a:gd name="T60" fmla="*/ 552 w 725"/>
                <a:gd name="T61" fmla="*/ 524 h 833"/>
                <a:gd name="T62" fmla="*/ 596 w 725"/>
                <a:gd name="T63" fmla="*/ 524 h 833"/>
                <a:gd name="T64" fmla="*/ 638 w 725"/>
                <a:gd name="T65" fmla="*/ 524 h 833"/>
                <a:gd name="T66" fmla="*/ 682 w 725"/>
                <a:gd name="T67" fmla="*/ 524 h 833"/>
                <a:gd name="T68" fmla="*/ 724 w 725"/>
                <a:gd name="T69" fmla="*/ 495 h 833"/>
                <a:gd name="T70" fmla="*/ 692 w 725"/>
                <a:gd name="T71" fmla="*/ 390 h 833"/>
                <a:gd name="T72" fmla="*/ 623 w 725"/>
                <a:gd name="T73" fmla="*/ 383 h 833"/>
                <a:gd name="T74" fmla="*/ 554 w 725"/>
                <a:gd name="T75" fmla="*/ 377 h 833"/>
                <a:gd name="T76" fmla="*/ 485 w 725"/>
                <a:gd name="T77" fmla="*/ 371 h 833"/>
                <a:gd name="T78" fmla="*/ 436 w 725"/>
                <a:gd name="T79" fmla="*/ 369 h 833"/>
                <a:gd name="T80" fmla="*/ 405 w 725"/>
                <a:gd name="T81" fmla="*/ 360 h 833"/>
                <a:gd name="T82" fmla="*/ 378 w 725"/>
                <a:gd name="T83" fmla="*/ 342 h 833"/>
                <a:gd name="T84" fmla="*/ 357 w 725"/>
                <a:gd name="T85" fmla="*/ 317 h 833"/>
                <a:gd name="T86" fmla="*/ 346 w 725"/>
                <a:gd name="T87" fmla="*/ 300 h 833"/>
                <a:gd name="T88" fmla="*/ 325 w 725"/>
                <a:gd name="T89" fmla="*/ 283 h 833"/>
                <a:gd name="T90" fmla="*/ 296 w 725"/>
                <a:gd name="T91" fmla="*/ 262 h 833"/>
                <a:gd name="T92" fmla="*/ 275 w 725"/>
                <a:gd name="T93" fmla="*/ 245 h 833"/>
                <a:gd name="T94" fmla="*/ 260 w 725"/>
                <a:gd name="T95" fmla="*/ 235 h 833"/>
                <a:gd name="T96" fmla="*/ 239 w 725"/>
                <a:gd name="T97" fmla="*/ 222 h 833"/>
                <a:gd name="T98" fmla="*/ 221 w 725"/>
                <a:gd name="T99" fmla="*/ 203 h 833"/>
                <a:gd name="T100" fmla="*/ 208 w 725"/>
                <a:gd name="T101" fmla="*/ 180 h 833"/>
                <a:gd name="T102" fmla="*/ 139 w 725"/>
                <a:gd name="T103" fmla="*/ 168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25" h="833">
                  <a:moveTo>
                    <a:pt x="139" y="168"/>
                  </a:moveTo>
                  <a:lnTo>
                    <a:pt x="139" y="0"/>
                  </a:lnTo>
                  <a:lnTo>
                    <a:pt x="25" y="0"/>
                  </a:lnTo>
                  <a:lnTo>
                    <a:pt x="25" y="719"/>
                  </a:lnTo>
                  <a:lnTo>
                    <a:pt x="0" y="719"/>
                  </a:lnTo>
                  <a:lnTo>
                    <a:pt x="0" y="808"/>
                  </a:lnTo>
                  <a:lnTo>
                    <a:pt x="0" y="813"/>
                  </a:lnTo>
                  <a:lnTo>
                    <a:pt x="2" y="817"/>
                  </a:lnTo>
                  <a:lnTo>
                    <a:pt x="3" y="821"/>
                  </a:lnTo>
                  <a:lnTo>
                    <a:pt x="7" y="825"/>
                  </a:lnTo>
                  <a:lnTo>
                    <a:pt x="11" y="829"/>
                  </a:lnTo>
                  <a:lnTo>
                    <a:pt x="15" y="830"/>
                  </a:lnTo>
                  <a:lnTo>
                    <a:pt x="19" y="832"/>
                  </a:lnTo>
                  <a:lnTo>
                    <a:pt x="25" y="832"/>
                  </a:lnTo>
                  <a:lnTo>
                    <a:pt x="28" y="832"/>
                  </a:lnTo>
                  <a:lnTo>
                    <a:pt x="34" y="830"/>
                  </a:lnTo>
                  <a:lnTo>
                    <a:pt x="38" y="829"/>
                  </a:lnTo>
                  <a:lnTo>
                    <a:pt x="42" y="825"/>
                  </a:lnTo>
                  <a:lnTo>
                    <a:pt x="44" y="821"/>
                  </a:lnTo>
                  <a:lnTo>
                    <a:pt x="46" y="817"/>
                  </a:lnTo>
                  <a:lnTo>
                    <a:pt x="47" y="813"/>
                  </a:lnTo>
                  <a:lnTo>
                    <a:pt x="47" y="808"/>
                  </a:lnTo>
                  <a:lnTo>
                    <a:pt x="47" y="792"/>
                  </a:lnTo>
                  <a:lnTo>
                    <a:pt x="112" y="792"/>
                  </a:lnTo>
                  <a:lnTo>
                    <a:pt x="112" y="771"/>
                  </a:lnTo>
                  <a:lnTo>
                    <a:pt x="112" y="750"/>
                  </a:lnTo>
                  <a:lnTo>
                    <a:pt x="112" y="729"/>
                  </a:lnTo>
                  <a:lnTo>
                    <a:pt x="112" y="708"/>
                  </a:lnTo>
                  <a:lnTo>
                    <a:pt x="112" y="687"/>
                  </a:lnTo>
                  <a:lnTo>
                    <a:pt x="112" y="668"/>
                  </a:lnTo>
                  <a:lnTo>
                    <a:pt x="112" y="647"/>
                  </a:lnTo>
                  <a:lnTo>
                    <a:pt x="112" y="626"/>
                  </a:lnTo>
                  <a:lnTo>
                    <a:pt x="112" y="616"/>
                  </a:lnTo>
                  <a:lnTo>
                    <a:pt x="116" y="608"/>
                  </a:lnTo>
                  <a:lnTo>
                    <a:pt x="120" y="601"/>
                  </a:lnTo>
                  <a:lnTo>
                    <a:pt x="126" y="593"/>
                  </a:lnTo>
                  <a:lnTo>
                    <a:pt x="134" y="587"/>
                  </a:lnTo>
                  <a:lnTo>
                    <a:pt x="141" y="584"/>
                  </a:lnTo>
                  <a:lnTo>
                    <a:pt x="149" y="580"/>
                  </a:lnTo>
                  <a:lnTo>
                    <a:pt x="158" y="580"/>
                  </a:lnTo>
                  <a:lnTo>
                    <a:pt x="174" y="580"/>
                  </a:lnTo>
                  <a:lnTo>
                    <a:pt x="187" y="580"/>
                  </a:lnTo>
                  <a:lnTo>
                    <a:pt x="200" y="580"/>
                  </a:lnTo>
                  <a:lnTo>
                    <a:pt x="214" y="580"/>
                  </a:lnTo>
                  <a:lnTo>
                    <a:pt x="229" y="580"/>
                  </a:lnTo>
                  <a:lnTo>
                    <a:pt x="243" y="580"/>
                  </a:lnTo>
                  <a:lnTo>
                    <a:pt x="256" y="580"/>
                  </a:lnTo>
                  <a:lnTo>
                    <a:pt x="271" y="580"/>
                  </a:lnTo>
                  <a:lnTo>
                    <a:pt x="271" y="524"/>
                  </a:lnTo>
                  <a:lnTo>
                    <a:pt x="292" y="524"/>
                  </a:lnTo>
                  <a:lnTo>
                    <a:pt x="313" y="495"/>
                  </a:lnTo>
                  <a:lnTo>
                    <a:pt x="336" y="524"/>
                  </a:lnTo>
                  <a:lnTo>
                    <a:pt x="357" y="495"/>
                  </a:lnTo>
                  <a:lnTo>
                    <a:pt x="378" y="524"/>
                  </a:lnTo>
                  <a:lnTo>
                    <a:pt x="401" y="495"/>
                  </a:lnTo>
                  <a:lnTo>
                    <a:pt x="422" y="524"/>
                  </a:lnTo>
                  <a:lnTo>
                    <a:pt x="443" y="495"/>
                  </a:lnTo>
                  <a:lnTo>
                    <a:pt x="466" y="524"/>
                  </a:lnTo>
                  <a:lnTo>
                    <a:pt x="487" y="495"/>
                  </a:lnTo>
                  <a:lnTo>
                    <a:pt x="510" y="524"/>
                  </a:lnTo>
                  <a:lnTo>
                    <a:pt x="531" y="495"/>
                  </a:lnTo>
                  <a:lnTo>
                    <a:pt x="552" y="524"/>
                  </a:lnTo>
                  <a:lnTo>
                    <a:pt x="573" y="495"/>
                  </a:lnTo>
                  <a:lnTo>
                    <a:pt x="596" y="524"/>
                  </a:lnTo>
                  <a:lnTo>
                    <a:pt x="617" y="495"/>
                  </a:lnTo>
                  <a:lnTo>
                    <a:pt x="638" y="524"/>
                  </a:lnTo>
                  <a:lnTo>
                    <a:pt x="659" y="495"/>
                  </a:lnTo>
                  <a:lnTo>
                    <a:pt x="682" y="524"/>
                  </a:lnTo>
                  <a:lnTo>
                    <a:pt x="703" y="495"/>
                  </a:lnTo>
                  <a:lnTo>
                    <a:pt x="724" y="495"/>
                  </a:lnTo>
                  <a:lnTo>
                    <a:pt x="724" y="394"/>
                  </a:lnTo>
                  <a:lnTo>
                    <a:pt x="692" y="390"/>
                  </a:lnTo>
                  <a:lnTo>
                    <a:pt x="658" y="386"/>
                  </a:lnTo>
                  <a:lnTo>
                    <a:pt x="623" y="383"/>
                  </a:lnTo>
                  <a:lnTo>
                    <a:pt x="589" y="379"/>
                  </a:lnTo>
                  <a:lnTo>
                    <a:pt x="554" y="377"/>
                  </a:lnTo>
                  <a:lnTo>
                    <a:pt x="520" y="373"/>
                  </a:lnTo>
                  <a:lnTo>
                    <a:pt x="485" y="371"/>
                  </a:lnTo>
                  <a:lnTo>
                    <a:pt x="453" y="371"/>
                  </a:lnTo>
                  <a:lnTo>
                    <a:pt x="436" y="369"/>
                  </a:lnTo>
                  <a:lnTo>
                    <a:pt x="420" y="365"/>
                  </a:lnTo>
                  <a:lnTo>
                    <a:pt x="405" y="360"/>
                  </a:lnTo>
                  <a:lnTo>
                    <a:pt x="392" y="352"/>
                  </a:lnTo>
                  <a:lnTo>
                    <a:pt x="378" y="342"/>
                  </a:lnTo>
                  <a:lnTo>
                    <a:pt x="367" y="331"/>
                  </a:lnTo>
                  <a:lnTo>
                    <a:pt x="357" y="317"/>
                  </a:lnTo>
                  <a:lnTo>
                    <a:pt x="350" y="302"/>
                  </a:lnTo>
                  <a:lnTo>
                    <a:pt x="346" y="300"/>
                  </a:lnTo>
                  <a:lnTo>
                    <a:pt x="338" y="294"/>
                  </a:lnTo>
                  <a:lnTo>
                    <a:pt x="325" y="283"/>
                  </a:lnTo>
                  <a:lnTo>
                    <a:pt x="311" y="273"/>
                  </a:lnTo>
                  <a:lnTo>
                    <a:pt x="296" y="262"/>
                  </a:lnTo>
                  <a:lnTo>
                    <a:pt x="285" y="250"/>
                  </a:lnTo>
                  <a:lnTo>
                    <a:pt x="275" y="245"/>
                  </a:lnTo>
                  <a:lnTo>
                    <a:pt x="273" y="241"/>
                  </a:lnTo>
                  <a:lnTo>
                    <a:pt x="260" y="235"/>
                  </a:lnTo>
                  <a:lnTo>
                    <a:pt x="250" y="229"/>
                  </a:lnTo>
                  <a:lnTo>
                    <a:pt x="239" y="222"/>
                  </a:lnTo>
                  <a:lnTo>
                    <a:pt x="229" y="212"/>
                  </a:lnTo>
                  <a:lnTo>
                    <a:pt x="221" y="203"/>
                  </a:lnTo>
                  <a:lnTo>
                    <a:pt x="214" y="191"/>
                  </a:lnTo>
                  <a:lnTo>
                    <a:pt x="208" y="180"/>
                  </a:lnTo>
                  <a:lnTo>
                    <a:pt x="204" y="168"/>
                  </a:lnTo>
                  <a:lnTo>
                    <a:pt x="139" y="168"/>
                  </a:lnTo>
                </a:path>
              </a:pathLst>
            </a:custGeom>
            <a:solidFill>
              <a:srgbClr val="91919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3884" name="Freeform 60"/>
            <p:cNvSpPr>
              <a:spLocks noChangeAspect="1"/>
            </p:cNvSpPr>
            <p:nvPr/>
          </p:nvSpPr>
          <p:spPr bwMode="auto">
            <a:xfrm>
              <a:off x="4657" y="2604"/>
              <a:ext cx="622" cy="434"/>
            </a:xfrm>
            <a:custGeom>
              <a:avLst/>
              <a:gdLst>
                <a:gd name="T0" fmla="*/ 73 w 622"/>
                <a:gd name="T1" fmla="*/ 140 h 434"/>
                <a:gd name="T2" fmla="*/ 67 w 622"/>
                <a:gd name="T3" fmla="*/ 153 h 434"/>
                <a:gd name="T4" fmla="*/ 57 w 622"/>
                <a:gd name="T5" fmla="*/ 166 h 434"/>
                <a:gd name="T6" fmla="*/ 48 w 622"/>
                <a:gd name="T7" fmla="*/ 176 h 434"/>
                <a:gd name="T8" fmla="*/ 40 w 622"/>
                <a:gd name="T9" fmla="*/ 178 h 434"/>
                <a:gd name="T10" fmla="*/ 38 w 622"/>
                <a:gd name="T11" fmla="*/ 180 h 434"/>
                <a:gd name="T12" fmla="*/ 34 w 622"/>
                <a:gd name="T13" fmla="*/ 180 h 434"/>
                <a:gd name="T14" fmla="*/ 21 w 622"/>
                <a:gd name="T15" fmla="*/ 186 h 434"/>
                <a:gd name="T16" fmla="*/ 11 w 622"/>
                <a:gd name="T17" fmla="*/ 195 h 434"/>
                <a:gd name="T18" fmla="*/ 6 w 622"/>
                <a:gd name="T19" fmla="*/ 207 h 434"/>
                <a:gd name="T20" fmla="*/ 2 w 622"/>
                <a:gd name="T21" fmla="*/ 218 h 434"/>
                <a:gd name="T22" fmla="*/ 94 w 622"/>
                <a:gd name="T23" fmla="*/ 433 h 434"/>
                <a:gd name="T24" fmla="*/ 94 w 622"/>
                <a:gd name="T25" fmla="*/ 408 h 434"/>
                <a:gd name="T26" fmla="*/ 94 w 622"/>
                <a:gd name="T27" fmla="*/ 383 h 434"/>
                <a:gd name="T28" fmla="*/ 92 w 622"/>
                <a:gd name="T29" fmla="*/ 360 h 434"/>
                <a:gd name="T30" fmla="*/ 92 w 622"/>
                <a:gd name="T31" fmla="*/ 335 h 434"/>
                <a:gd name="T32" fmla="*/ 94 w 622"/>
                <a:gd name="T33" fmla="*/ 316 h 434"/>
                <a:gd name="T34" fmla="*/ 101 w 622"/>
                <a:gd name="T35" fmla="*/ 297 h 434"/>
                <a:gd name="T36" fmla="*/ 122 w 622"/>
                <a:gd name="T37" fmla="*/ 262 h 434"/>
                <a:gd name="T38" fmla="*/ 155 w 622"/>
                <a:gd name="T39" fmla="*/ 237 h 434"/>
                <a:gd name="T40" fmla="*/ 191 w 622"/>
                <a:gd name="T41" fmla="*/ 224 h 434"/>
                <a:gd name="T42" fmla="*/ 621 w 622"/>
                <a:gd name="T43" fmla="*/ 184 h 434"/>
                <a:gd name="T44" fmla="*/ 600 w 622"/>
                <a:gd name="T45" fmla="*/ 34 h 434"/>
                <a:gd name="T46" fmla="*/ 556 w 622"/>
                <a:gd name="T47" fmla="*/ 34 h 434"/>
                <a:gd name="T48" fmla="*/ 514 w 622"/>
                <a:gd name="T49" fmla="*/ 34 h 434"/>
                <a:gd name="T50" fmla="*/ 470 w 622"/>
                <a:gd name="T51" fmla="*/ 34 h 434"/>
                <a:gd name="T52" fmla="*/ 428 w 622"/>
                <a:gd name="T53" fmla="*/ 34 h 434"/>
                <a:gd name="T54" fmla="*/ 384 w 622"/>
                <a:gd name="T55" fmla="*/ 34 h 434"/>
                <a:gd name="T56" fmla="*/ 340 w 622"/>
                <a:gd name="T57" fmla="*/ 34 h 434"/>
                <a:gd name="T58" fmla="*/ 298 w 622"/>
                <a:gd name="T59" fmla="*/ 34 h 434"/>
                <a:gd name="T60" fmla="*/ 254 w 622"/>
                <a:gd name="T61" fmla="*/ 34 h 434"/>
                <a:gd name="T62" fmla="*/ 210 w 622"/>
                <a:gd name="T63" fmla="*/ 34 h 434"/>
                <a:gd name="T64" fmla="*/ 168 w 622"/>
                <a:gd name="T65" fmla="*/ 36 h 434"/>
                <a:gd name="T66" fmla="*/ 122 w 622"/>
                <a:gd name="T67" fmla="*/ 0 h 434"/>
                <a:gd name="T68" fmla="*/ 105 w 622"/>
                <a:gd name="T69" fmla="*/ 4 h 434"/>
                <a:gd name="T70" fmla="*/ 92 w 622"/>
                <a:gd name="T71" fmla="*/ 15 h 434"/>
                <a:gd name="T72" fmla="*/ 80 w 622"/>
                <a:gd name="T73" fmla="*/ 30 h 434"/>
                <a:gd name="T74" fmla="*/ 76 w 622"/>
                <a:gd name="T75" fmla="*/ 48 h 434"/>
                <a:gd name="T76" fmla="*/ 74 w 622"/>
                <a:gd name="T77" fmla="*/ 130 h 434"/>
                <a:gd name="T78" fmla="*/ 73 w 622"/>
                <a:gd name="T79" fmla="*/ 132 h 434"/>
                <a:gd name="T80" fmla="*/ 74 w 622"/>
                <a:gd name="T81" fmla="*/ 134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22" h="434">
                  <a:moveTo>
                    <a:pt x="74" y="134"/>
                  </a:moveTo>
                  <a:lnTo>
                    <a:pt x="73" y="140"/>
                  </a:lnTo>
                  <a:lnTo>
                    <a:pt x="71" y="147"/>
                  </a:lnTo>
                  <a:lnTo>
                    <a:pt x="67" y="153"/>
                  </a:lnTo>
                  <a:lnTo>
                    <a:pt x="63" y="161"/>
                  </a:lnTo>
                  <a:lnTo>
                    <a:pt x="57" y="166"/>
                  </a:lnTo>
                  <a:lnTo>
                    <a:pt x="53" y="172"/>
                  </a:lnTo>
                  <a:lnTo>
                    <a:pt x="48" y="176"/>
                  </a:lnTo>
                  <a:lnTo>
                    <a:pt x="42" y="178"/>
                  </a:lnTo>
                  <a:lnTo>
                    <a:pt x="40" y="178"/>
                  </a:lnTo>
                  <a:lnTo>
                    <a:pt x="40" y="180"/>
                  </a:lnTo>
                  <a:lnTo>
                    <a:pt x="38" y="180"/>
                  </a:lnTo>
                  <a:lnTo>
                    <a:pt x="36" y="180"/>
                  </a:lnTo>
                  <a:lnTo>
                    <a:pt x="34" y="180"/>
                  </a:lnTo>
                  <a:lnTo>
                    <a:pt x="27" y="182"/>
                  </a:lnTo>
                  <a:lnTo>
                    <a:pt x="21" y="186"/>
                  </a:lnTo>
                  <a:lnTo>
                    <a:pt x="17" y="189"/>
                  </a:lnTo>
                  <a:lnTo>
                    <a:pt x="11" y="195"/>
                  </a:lnTo>
                  <a:lnTo>
                    <a:pt x="8" y="201"/>
                  </a:lnTo>
                  <a:lnTo>
                    <a:pt x="6" y="207"/>
                  </a:lnTo>
                  <a:lnTo>
                    <a:pt x="2" y="212"/>
                  </a:lnTo>
                  <a:lnTo>
                    <a:pt x="2" y="218"/>
                  </a:lnTo>
                  <a:lnTo>
                    <a:pt x="0" y="433"/>
                  </a:lnTo>
                  <a:lnTo>
                    <a:pt x="94" y="433"/>
                  </a:lnTo>
                  <a:lnTo>
                    <a:pt x="94" y="419"/>
                  </a:lnTo>
                  <a:lnTo>
                    <a:pt x="94" y="408"/>
                  </a:lnTo>
                  <a:lnTo>
                    <a:pt x="94" y="396"/>
                  </a:lnTo>
                  <a:lnTo>
                    <a:pt x="94" y="383"/>
                  </a:lnTo>
                  <a:lnTo>
                    <a:pt x="94" y="371"/>
                  </a:lnTo>
                  <a:lnTo>
                    <a:pt x="92" y="360"/>
                  </a:lnTo>
                  <a:lnTo>
                    <a:pt x="92" y="346"/>
                  </a:lnTo>
                  <a:lnTo>
                    <a:pt x="92" y="335"/>
                  </a:lnTo>
                  <a:lnTo>
                    <a:pt x="94" y="325"/>
                  </a:lnTo>
                  <a:lnTo>
                    <a:pt x="94" y="316"/>
                  </a:lnTo>
                  <a:lnTo>
                    <a:pt x="97" y="304"/>
                  </a:lnTo>
                  <a:lnTo>
                    <a:pt x="101" y="297"/>
                  </a:lnTo>
                  <a:lnTo>
                    <a:pt x="109" y="277"/>
                  </a:lnTo>
                  <a:lnTo>
                    <a:pt x="122" y="262"/>
                  </a:lnTo>
                  <a:lnTo>
                    <a:pt x="138" y="249"/>
                  </a:lnTo>
                  <a:lnTo>
                    <a:pt x="155" y="237"/>
                  </a:lnTo>
                  <a:lnTo>
                    <a:pt x="172" y="230"/>
                  </a:lnTo>
                  <a:lnTo>
                    <a:pt x="191" y="224"/>
                  </a:lnTo>
                  <a:lnTo>
                    <a:pt x="191" y="222"/>
                  </a:lnTo>
                  <a:lnTo>
                    <a:pt x="621" y="184"/>
                  </a:lnTo>
                  <a:lnTo>
                    <a:pt x="621" y="65"/>
                  </a:lnTo>
                  <a:lnTo>
                    <a:pt x="600" y="34"/>
                  </a:lnTo>
                  <a:lnTo>
                    <a:pt x="579" y="65"/>
                  </a:lnTo>
                  <a:lnTo>
                    <a:pt x="556" y="34"/>
                  </a:lnTo>
                  <a:lnTo>
                    <a:pt x="535" y="65"/>
                  </a:lnTo>
                  <a:lnTo>
                    <a:pt x="514" y="34"/>
                  </a:lnTo>
                  <a:lnTo>
                    <a:pt x="493" y="65"/>
                  </a:lnTo>
                  <a:lnTo>
                    <a:pt x="470" y="34"/>
                  </a:lnTo>
                  <a:lnTo>
                    <a:pt x="449" y="65"/>
                  </a:lnTo>
                  <a:lnTo>
                    <a:pt x="428" y="34"/>
                  </a:lnTo>
                  <a:lnTo>
                    <a:pt x="407" y="65"/>
                  </a:lnTo>
                  <a:lnTo>
                    <a:pt x="384" y="34"/>
                  </a:lnTo>
                  <a:lnTo>
                    <a:pt x="363" y="65"/>
                  </a:lnTo>
                  <a:lnTo>
                    <a:pt x="340" y="34"/>
                  </a:lnTo>
                  <a:lnTo>
                    <a:pt x="319" y="65"/>
                  </a:lnTo>
                  <a:lnTo>
                    <a:pt x="298" y="34"/>
                  </a:lnTo>
                  <a:lnTo>
                    <a:pt x="275" y="65"/>
                  </a:lnTo>
                  <a:lnTo>
                    <a:pt x="254" y="34"/>
                  </a:lnTo>
                  <a:lnTo>
                    <a:pt x="233" y="65"/>
                  </a:lnTo>
                  <a:lnTo>
                    <a:pt x="210" y="34"/>
                  </a:lnTo>
                  <a:lnTo>
                    <a:pt x="189" y="65"/>
                  </a:lnTo>
                  <a:lnTo>
                    <a:pt x="168" y="36"/>
                  </a:lnTo>
                  <a:lnTo>
                    <a:pt x="168" y="0"/>
                  </a:lnTo>
                  <a:lnTo>
                    <a:pt x="122" y="0"/>
                  </a:lnTo>
                  <a:lnTo>
                    <a:pt x="113" y="2"/>
                  </a:lnTo>
                  <a:lnTo>
                    <a:pt x="105" y="4"/>
                  </a:lnTo>
                  <a:lnTo>
                    <a:pt x="97" y="9"/>
                  </a:lnTo>
                  <a:lnTo>
                    <a:pt x="92" y="15"/>
                  </a:lnTo>
                  <a:lnTo>
                    <a:pt x="86" y="23"/>
                  </a:lnTo>
                  <a:lnTo>
                    <a:pt x="80" y="30"/>
                  </a:lnTo>
                  <a:lnTo>
                    <a:pt x="78" y="40"/>
                  </a:lnTo>
                  <a:lnTo>
                    <a:pt x="76" y="48"/>
                  </a:lnTo>
                  <a:lnTo>
                    <a:pt x="74" y="48"/>
                  </a:lnTo>
                  <a:lnTo>
                    <a:pt x="74" y="130"/>
                  </a:lnTo>
                  <a:lnTo>
                    <a:pt x="73" y="130"/>
                  </a:lnTo>
                  <a:lnTo>
                    <a:pt x="73" y="132"/>
                  </a:lnTo>
                  <a:lnTo>
                    <a:pt x="74" y="132"/>
                  </a:lnTo>
                  <a:lnTo>
                    <a:pt x="74" y="134"/>
                  </a:lnTo>
                </a:path>
              </a:pathLst>
            </a:custGeom>
            <a:solidFill>
              <a:srgbClr val="91919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3885" name="Freeform 61"/>
            <p:cNvSpPr>
              <a:spLocks noChangeAspect="1"/>
            </p:cNvSpPr>
            <p:nvPr/>
          </p:nvSpPr>
          <p:spPr bwMode="auto">
            <a:xfrm>
              <a:off x="3727" y="2753"/>
              <a:ext cx="116" cy="114"/>
            </a:xfrm>
            <a:custGeom>
              <a:avLst/>
              <a:gdLst>
                <a:gd name="T0" fmla="*/ 58 w 116"/>
                <a:gd name="T1" fmla="*/ 0 h 114"/>
                <a:gd name="T2" fmla="*/ 69 w 116"/>
                <a:gd name="T3" fmla="*/ 2 h 114"/>
                <a:gd name="T4" fmla="*/ 79 w 116"/>
                <a:gd name="T5" fmla="*/ 6 h 114"/>
                <a:gd name="T6" fmla="*/ 90 w 116"/>
                <a:gd name="T7" fmla="*/ 10 h 114"/>
                <a:gd name="T8" fmla="*/ 98 w 116"/>
                <a:gd name="T9" fmla="*/ 17 h 114"/>
                <a:gd name="T10" fmla="*/ 104 w 116"/>
                <a:gd name="T11" fmla="*/ 25 h 114"/>
                <a:gd name="T12" fmla="*/ 110 w 116"/>
                <a:gd name="T13" fmla="*/ 35 h 114"/>
                <a:gd name="T14" fmla="*/ 113 w 116"/>
                <a:gd name="T15" fmla="*/ 46 h 114"/>
                <a:gd name="T16" fmla="*/ 115 w 116"/>
                <a:gd name="T17" fmla="*/ 58 h 114"/>
                <a:gd name="T18" fmla="*/ 113 w 116"/>
                <a:gd name="T19" fmla="*/ 69 h 114"/>
                <a:gd name="T20" fmla="*/ 110 w 116"/>
                <a:gd name="T21" fmla="*/ 79 h 114"/>
                <a:gd name="T22" fmla="*/ 104 w 116"/>
                <a:gd name="T23" fmla="*/ 88 h 114"/>
                <a:gd name="T24" fmla="*/ 98 w 116"/>
                <a:gd name="T25" fmla="*/ 98 h 114"/>
                <a:gd name="T26" fmla="*/ 90 w 116"/>
                <a:gd name="T27" fmla="*/ 104 h 114"/>
                <a:gd name="T28" fmla="*/ 79 w 116"/>
                <a:gd name="T29" fmla="*/ 109 h 114"/>
                <a:gd name="T30" fmla="*/ 69 w 116"/>
                <a:gd name="T31" fmla="*/ 113 h 114"/>
                <a:gd name="T32" fmla="*/ 58 w 116"/>
                <a:gd name="T33" fmla="*/ 113 h 114"/>
                <a:gd name="T34" fmla="*/ 46 w 116"/>
                <a:gd name="T35" fmla="*/ 113 h 114"/>
                <a:gd name="T36" fmla="*/ 37 w 116"/>
                <a:gd name="T37" fmla="*/ 109 h 114"/>
                <a:gd name="T38" fmla="*/ 27 w 116"/>
                <a:gd name="T39" fmla="*/ 104 h 114"/>
                <a:gd name="T40" fmla="*/ 18 w 116"/>
                <a:gd name="T41" fmla="*/ 98 h 114"/>
                <a:gd name="T42" fmla="*/ 12 w 116"/>
                <a:gd name="T43" fmla="*/ 88 h 114"/>
                <a:gd name="T44" fmla="*/ 6 w 116"/>
                <a:gd name="T45" fmla="*/ 79 h 114"/>
                <a:gd name="T46" fmla="*/ 2 w 116"/>
                <a:gd name="T47" fmla="*/ 69 h 114"/>
                <a:gd name="T48" fmla="*/ 0 w 116"/>
                <a:gd name="T49" fmla="*/ 58 h 114"/>
                <a:gd name="T50" fmla="*/ 2 w 116"/>
                <a:gd name="T51" fmla="*/ 46 h 114"/>
                <a:gd name="T52" fmla="*/ 6 w 116"/>
                <a:gd name="T53" fmla="*/ 35 h 114"/>
                <a:gd name="T54" fmla="*/ 12 w 116"/>
                <a:gd name="T55" fmla="*/ 25 h 114"/>
                <a:gd name="T56" fmla="*/ 18 w 116"/>
                <a:gd name="T57" fmla="*/ 17 h 114"/>
                <a:gd name="T58" fmla="*/ 27 w 116"/>
                <a:gd name="T59" fmla="*/ 10 h 114"/>
                <a:gd name="T60" fmla="*/ 37 w 116"/>
                <a:gd name="T61" fmla="*/ 6 h 114"/>
                <a:gd name="T62" fmla="*/ 46 w 116"/>
                <a:gd name="T63" fmla="*/ 2 h 114"/>
                <a:gd name="T64" fmla="*/ 58 w 116"/>
                <a:gd name="T65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6" h="114">
                  <a:moveTo>
                    <a:pt x="58" y="0"/>
                  </a:moveTo>
                  <a:lnTo>
                    <a:pt x="69" y="2"/>
                  </a:lnTo>
                  <a:lnTo>
                    <a:pt x="79" y="6"/>
                  </a:lnTo>
                  <a:lnTo>
                    <a:pt x="90" y="10"/>
                  </a:lnTo>
                  <a:lnTo>
                    <a:pt x="98" y="17"/>
                  </a:lnTo>
                  <a:lnTo>
                    <a:pt x="104" y="25"/>
                  </a:lnTo>
                  <a:lnTo>
                    <a:pt x="110" y="35"/>
                  </a:lnTo>
                  <a:lnTo>
                    <a:pt x="113" y="46"/>
                  </a:lnTo>
                  <a:lnTo>
                    <a:pt x="115" y="58"/>
                  </a:lnTo>
                  <a:lnTo>
                    <a:pt x="113" y="69"/>
                  </a:lnTo>
                  <a:lnTo>
                    <a:pt x="110" y="79"/>
                  </a:lnTo>
                  <a:lnTo>
                    <a:pt x="104" y="88"/>
                  </a:lnTo>
                  <a:lnTo>
                    <a:pt x="98" y="98"/>
                  </a:lnTo>
                  <a:lnTo>
                    <a:pt x="90" y="104"/>
                  </a:lnTo>
                  <a:lnTo>
                    <a:pt x="79" y="109"/>
                  </a:lnTo>
                  <a:lnTo>
                    <a:pt x="69" y="113"/>
                  </a:lnTo>
                  <a:lnTo>
                    <a:pt x="58" y="113"/>
                  </a:lnTo>
                  <a:lnTo>
                    <a:pt x="46" y="113"/>
                  </a:lnTo>
                  <a:lnTo>
                    <a:pt x="37" y="109"/>
                  </a:lnTo>
                  <a:lnTo>
                    <a:pt x="27" y="104"/>
                  </a:lnTo>
                  <a:lnTo>
                    <a:pt x="18" y="98"/>
                  </a:lnTo>
                  <a:lnTo>
                    <a:pt x="12" y="88"/>
                  </a:lnTo>
                  <a:lnTo>
                    <a:pt x="6" y="79"/>
                  </a:lnTo>
                  <a:lnTo>
                    <a:pt x="2" y="69"/>
                  </a:lnTo>
                  <a:lnTo>
                    <a:pt x="0" y="58"/>
                  </a:lnTo>
                  <a:lnTo>
                    <a:pt x="2" y="46"/>
                  </a:lnTo>
                  <a:lnTo>
                    <a:pt x="6" y="35"/>
                  </a:lnTo>
                  <a:lnTo>
                    <a:pt x="12" y="25"/>
                  </a:lnTo>
                  <a:lnTo>
                    <a:pt x="18" y="17"/>
                  </a:lnTo>
                  <a:lnTo>
                    <a:pt x="27" y="10"/>
                  </a:lnTo>
                  <a:lnTo>
                    <a:pt x="37" y="6"/>
                  </a:lnTo>
                  <a:lnTo>
                    <a:pt x="46" y="2"/>
                  </a:lnTo>
                  <a:lnTo>
                    <a:pt x="58" y="0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3886" name="Freeform 62"/>
            <p:cNvSpPr>
              <a:spLocks noChangeAspect="1"/>
            </p:cNvSpPr>
            <p:nvPr/>
          </p:nvSpPr>
          <p:spPr bwMode="auto">
            <a:xfrm>
              <a:off x="4722" y="1984"/>
              <a:ext cx="114" cy="114"/>
            </a:xfrm>
            <a:custGeom>
              <a:avLst/>
              <a:gdLst>
                <a:gd name="T0" fmla="*/ 57 w 114"/>
                <a:gd name="T1" fmla="*/ 0 h 114"/>
                <a:gd name="T2" fmla="*/ 67 w 114"/>
                <a:gd name="T3" fmla="*/ 2 h 114"/>
                <a:gd name="T4" fmla="*/ 78 w 114"/>
                <a:gd name="T5" fmla="*/ 3 h 114"/>
                <a:gd name="T6" fmla="*/ 88 w 114"/>
                <a:gd name="T7" fmla="*/ 9 h 114"/>
                <a:gd name="T8" fmla="*/ 96 w 114"/>
                <a:gd name="T9" fmla="*/ 17 h 114"/>
                <a:gd name="T10" fmla="*/ 103 w 114"/>
                <a:gd name="T11" fmla="*/ 25 h 114"/>
                <a:gd name="T12" fmla="*/ 109 w 114"/>
                <a:gd name="T13" fmla="*/ 34 h 114"/>
                <a:gd name="T14" fmla="*/ 111 w 114"/>
                <a:gd name="T15" fmla="*/ 46 h 114"/>
                <a:gd name="T16" fmla="*/ 113 w 114"/>
                <a:gd name="T17" fmla="*/ 57 h 114"/>
                <a:gd name="T18" fmla="*/ 111 w 114"/>
                <a:gd name="T19" fmla="*/ 67 h 114"/>
                <a:gd name="T20" fmla="*/ 109 w 114"/>
                <a:gd name="T21" fmla="*/ 78 h 114"/>
                <a:gd name="T22" fmla="*/ 103 w 114"/>
                <a:gd name="T23" fmla="*/ 88 h 114"/>
                <a:gd name="T24" fmla="*/ 96 w 114"/>
                <a:gd name="T25" fmla="*/ 95 h 114"/>
                <a:gd name="T26" fmla="*/ 88 w 114"/>
                <a:gd name="T27" fmla="*/ 103 h 114"/>
                <a:gd name="T28" fmla="*/ 78 w 114"/>
                <a:gd name="T29" fmla="*/ 109 h 114"/>
                <a:gd name="T30" fmla="*/ 67 w 114"/>
                <a:gd name="T31" fmla="*/ 111 h 114"/>
                <a:gd name="T32" fmla="*/ 57 w 114"/>
                <a:gd name="T33" fmla="*/ 113 h 114"/>
                <a:gd name="T34" fmla="*/ 46 w 114"/>
                <a:gd name="T35" fmla="*/ 111 h 114"/>
                <a:gd name="T36" fmla="*/ 34 w 114"/>
                <a:gd name="T37" fmla="*/ 109 h 114"/>
                <a:gd name="T38" fmla="*/ 25 w 114"/>
                <a:gd name="T39" fmla="*/ 103 h 114"/>
                <a:gd name="T40" fmla="*/ 17 w 114"/>
                <a:gd name="T41" fmla="*/ 95 h 114"/>
                <a:gd name="T42" fmla="*/ 9 w 114"/>
                <a:gd name="T43" fmla="*/ 88 h 114"/>
                <a:gd name="T44" fmla="*/ 4 w 114"/>
                <a:gd name="T45" fmla="*/ 78 h 114"/>
                <a:gd name="T46" fmla="*/ 2 w 114"/>
                <a:gd name="T47" fmla="*/ 67 h 114"/>
                <a:gd name="T48" fmla="*/ 0 w 114"/>
                <a:gd name="T49" fmla="*/ 57 h 114"/>
                <a:gd name="T50" fmla="*/ 2 w 114"/>
                <a:gd name="T51" fmla="*/ 46 h 114"/>
                <a:gd name="T52" fmla="*/ 4 w 114"/>
                <a:gd name="T53" fmla="*/ 34 h 114"/>
                <a:gd name="T54" fmla="*/ 9 w 114"/>
                <a:gd name="T55" fmla="*/ 25 h 114"/>
                <a:gd name="T56" fmla="*/ 17 w 114"/>
                <a:gd name="T57" fmla="*/ 17 h 114"/>
                <a:gd name="T58" fmla="*/ 25 w 114"/>
                <a:gd name="T59" fmla="*/ 9 h 114"/>
                <a:gd name="T60" fmla="*/ 34 w 114"/>
                <a:gd name="T61" fmla="*/ 3 h 114"/>
                <a:gd name="T62" fmla="*/ 46 w 114"/>
                <a:gd name="T63" fmla="*/ 2 h 114"/>
                <a:gd name="T64" fmla="*/ 57 w 114"/>
                <a:gd name="T65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" h="114">
                  <a:moveTo>
                    <a:pt x="57" y="0"/>
                  </a:moveTo>
                  <a:lnTo>
                    <a:pt x="67" y="2"/>
                  </a:lnTo>
                  <a:lnTo>
                    <a:pt x="78" y="3"/>
                  </a:lnTo>
                  <a:lnTo>
                    <a:pt x="88" y="9"/>
                  </a:lnTo>
                  <a:lnTo>
                    <a:pt x="96" y="17"/>
                  </a:lnTo>
                  <a:lnTo>
                    <a:pt x="103" y="25"/>
                  </a:lnTo>
                  <a:lnTo>
                    <a:pt x="109" y="34"/>
                  </a:lnTo>
                  <a:lnTo>
                    <a:pt x="111" y="46"/>
                  </a:lnTo>
                  <a:lnTo>
                    <a:pt x="113" y="57"/>
                  </a:lnTo>
                  <a:lnTo>
                    <a:pt x="111" y="67"/>
                  </a:lnTo>
                  <a:lnTo>
                    <a:pt x="109" y="78"/>
                  </a:lnTo>
                  <a:lnTo>
                    <a:pt x="103" y="88"/>
                  </a:lnTo>
                  <a:lnTo>
                    <a:pt x="96" y="95"/>
                  </a:lnTo>
                  <a:lnTo>
                    <a:pt x="88" y="103"/>
                  </a:lnTo>
                  <a:lnTo>
                    <a:pt x="78" y="109"/>
                  </a:lnTo>
                  <a:lnTo>
                    <a:pt x="67" y="111"/>
                  </a:lnTo>
                  <a:lnTo>
                    <a:pt x="57" y="113"/>
                  </a:lnTo>
                  <a:lnTo>
                    <a:pt x="46" y="111"/>
                  </a:lnTo>
                  <a:lnTo>
                    <a:pt x="34" y="109"/>
                  </a:lnTo>
                  <a:lnTo>
                    <a:pt x="25" y="103"/>
                  </a:lnTo>
                  <a:lnTo>
                    <a:pt x="17" y="95"/>
                  </a:lnTo>
                  <a:lnTo>
                    <a:pt x="9" y="88"/>
                  </a:lnTo>
                  <a:lnTo>
                    <a:pt x="4" y="78"/>
                  </a:lnTo>
                  <a:lnTo>
                    <a:pt x="2" y="67"/>
                  </a:lnTo>
                  <a:lnTo>
                    <a:pt x="0" y="57"/>
                  </a:lnTo>
                  <a:lnTo>
                    <a:pt x="2" y="46"/>
                  </a:lnTo>
                  <a:lnTo>
                    <a:pt x="4" y="34"/>
                  </a:lnTo>
                  <a:lnTo>
                    <a:pt x="9" y="25"/>
                  </a:lnTo>
                  <a:lnTo>
                    <a:pt x="17" y="17"/>
                  </a:lnTo>
                  <a:lnTo>
                    <a:pt x="25" y="9"/>
                  </a:lnTo>
                  <a:lnTo>
                    <a:pt x="34" y="3"/>
                  </a:lnTo>
                  <a:lnTo>
                    <a:pt x="46" y="2"/>
                  </a:lnTo>
                  <a:lnTo>
                    <a:pt x="57" y="0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3887" name="Freeform 63"/>
            <p:cNvSpPr>
              <a:spLocks noChangeAspect="1"/>
            </p:cNvSpPr>
            <p:nvPr/>
          </p:nvSpPr>
          <p:spPr bwMode="auto">
            <a:xfrm>
              <a:off x="3819" y="2878"/>
              <a:ext cx="931" cy="362"/>
            </a:xfrm>
            <a:custGeom>
              <a:avLst/>
              <a:gdLst>
                <a:gd name="T0" fmla="*/ 872 w 931"/>
                <a:gd name="T1" fmla="*/ 226 h 362"/>
                <a:gd name="T2" fmla="*/ 872 w 931"/>
                <a:gd name="T3" fmla="*/ 361 h 362"/>
                <a:gd name="T4" fmla="*/ 56 w 931"/>
                <a:gd name="T5" fmla="*/ 361 h 362"/>
                <a:gd name="T6" fmla="*/ 56 w 931"/>
                <a:gd name="T7" fmla="*/ 226 h 362"/>
                <a:gd name="T8" fmla="*/ 0 w 931"/>
                <a:gd name="T9" fmla="*/ 226 h 362"/>
                <a:gd name="T10" fmla="*/ 0 w 931"/>
                <a:gd name="T11" fmla="*/ 159 h 362"/>
                <a:gd name="T12" fmla="*/ 100 w 931"/>
                <a:gd name="T13" fmla="*/ 159 h 362"/>
                <a:gd name="T14" fmla="*/ 100 w 931"/>
                <a:gd name="T15" fmla="*/ 0 h 362"/>
                <a:gd name="T16" fmla="*/ 199 w 931"/>
                <a:gd name="T17" fmla="*/ 0 h 362"/>
                <a:gd name="T18" fmla="*/ 199 w 931"/>
                <a:gd name="T19" fmla="*/ 281 h 362"/>
                <a:gd name="T20" fmla="*/ 335 w 931"/>
                <a:gd name="T21" fmla="*/ 281 h 362"/>
                <a:gd name="T22" fmla="*/ 335 w 931"/>
                <a:gd name="T23" fmla="*/ 233 h 362"/>
                <a:gd name="T24" fmla="*/ 605 w 931"/>
                <a:gd name="T25" fmla="*/ 233 h 362"/>
                <a:gd name="T26" fmla="*/ 605 w 931"/>
                <a:gd name="T27" fmla="*/ 281 h 362"/>
                <a:gd name="T28" fmla="*/ 740 w 931"/>
                <a:gd name="T29" fmla="*/ 281 h 362"/>
                <a:gd name="T30" fmla="*/ 740 w 931"/>
                <a:gd name="T31" fmla="*/ 0 h 362"/>
                <a:gd name="T32" fmla="*/ 840 w 931"/>
                <a:gd name="T33" fmla="*/ 0 h 362"/>
                <a:gd name="T34" fmla="*/ 840 w 931"/>
                <a:gd name="T35" fmla="*/ 159 h 362"/>
                <a:gd name="T36" fmla="*/ 930 w 931"/>
                <a:gd name="T37" fmla="*/ 159 h 362"/>
                <a:gd name="T38" fmla="*/ 930 w 931"/>
                <a:gd name="T39" fmla="*/ 226 h 362"/>
                <a:gd name="T40" fmla="*/ 872 w 931"/>
                <a:gd name="T41" fmla="*/ 226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1" h="362">
                  <a:moveTo>
                    <a:pt x="872" y="226"/>
                  </a:moveTo>
                  <a:lnTo>
                    <a:pt x="872" y="361"/>
                  </a:lnTo>
                  <a:lnTo>
                    <a:pt x="56" y="361"/>
                  </a:lnTo>
                  <a:lnTo>
                    <a:pt x="56" y="226"/>
                  </a:lnTo>
                  <a:lnTo>
                    <a:pt x="0" y="226"/>
                  </a:lnTo>
                  <a:lnTo>
                    <a:pt x="0" y="159"/>
                  </a:lnTo>
                  <a:lnTo>
                    <a:pt x="100" y="159"/>
                  </a:lnTo>
                  <a:lnTo>
                    <a:pt x="100" y="0"/>
                  </a:lnTo>
                  <a:lnTo>
                    <a:pt x="199" y="0"/>
                  </a:lnTo>
                  <a:lnTo>
                    <a:pt x="199" y="281"/>
                  </a:lnTo>
                  <a:lnTo>
                    <a:pt x="335" y="281"/>
                  </a:lnTo>
                  <a:lnTo>
                    <a:pt x="335" y="233"/>
                  </a:lnTo>
                  <a:lnTo>
                    <a:pt x="605" y="233"/>
                  </a:lnTo>
                  <a:lnTo>
                    <a:pt x="605" y="281"/>
                  </a:lnTo>
                  <a:lnTo>
                    <a:pt x="740" y="281"/>
                  </a:lnTo>
                  <a:lnTo>
                    <a:pt x="740" y="0"/>
                  </a:lnTo>
                  <a:lnTo>
                    <a:pt x="840" y="0"/>
                  </a:lnTo>
                  <a:lnTo>
                    <a:pt x="840" y="159"/>
                  </a:lnTo>
                  <a:lnTo>
                    <a:pt x="930" y="159"/>
                  </a:lnTo>
                  <a:lnTo>
                    <a:pt x="930" y="226"/>
                  </a:lnTo>
                  <a:lnTo>
                    <a:pt x="872" y="226"/>
                  </a:lnTo>
                </a:path>
              </a:pathLst>
            </a:cu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3888" name="Freeform 64"/>
            <p:cNvSpPr>
              <a:spLocks noChangeAspect="1"/>
            </p:cNvSpPr>
            <p:nvPr/>
          </p:nvSpPr>
          <p:spPr bwMode="auto">
            <a:xfrm>
              <a:off x="3819" y="2878"/>
              <a:ext cx="931" cy="362"/>
            </a:xfrm>
            <a:custGeom>
              <a:avLst/>
              <a:gdLst>
                <a:gd name="T0" fmla="*/ 872 w 931"/>
                <a:gd name="T1" fmla="*/ 226 h 362"/>
                <a:gd name="T2" fmla="*/ 872 w 931"/>
                <a:gd name="T3" fmla="*/ 361 h 362"/>
                <a:gd name="T4" fmla="*/ 56 w 931"/>
                <a:gd name="T5" fmla="*/ 361 h 362"/>
                <a:gd name="T6" fmla="*/ 56 w 931"/>
                <a:gd name="T7" fmla="*/ 226 h 362"/>
                <a:gd name="T8" fmla="*/ 0 w 931"/>
                <a:gd name="T9" fmla="*/ 226 h 362"/>
                <a:gd name="T10" fmla="*/ 0 w 931"/>
                <a:gd name="T11" fmla="*/ 159 h 362"/>
                <a:gd name="T12" fmla="*/ 100 w 931"/>
                <a:gd name="T13" fmla="*/ 159 h 362"/>
                <a:gd name="T14" fmla="*/ 100 w 931"/>
                <a:gd name="T15" fmla="*/ 0 h 362"/>
                <a:gd name="T16" fmla="*/ 199 w 931"/>
                <a:gd name="T17" fmla="*/ 0 h 362"/>
                <a:gd name="T18" fmla="*/ 199 w 931"/>
                <a:gd name="T19" fmla="*/ 281 h 362"/>
                <a:gd name="T20" fmla="*/ 335 w 931"/>
                <a:gd name="T21" fmla="*/ 281 h 362"/>
                <a:gd name="T22" fmla="*/ 335 w 931"/>
                <a:gd name="T23" fmla="*/ 233 h 362"/>
                <a:gd name="T24" fmla="*/ 605 w 931"/>
                <a:gd name="T25" fmla="*/ 233 h 362"/>
                <a:gd name="T26" fmla="*/ 605 w 931"/>
                <a:gd name="T27" fmla="*/ 281 h 362"/>
                <a:gd name="T28" fmla="*/ 740 w 931"/>
                <a:gd name="T29" fmla="*/ 281 h 362"/>
                <a:gd name="T30" fmla="*/ 740 w 931"/>
                <a:gd name="T31" fmla="*/ 0 h 362"/>
                <a:gd name="T32" fmla="*/ 840 w 931"/>
                <a:gd name="T33" fmla="*/ 0 h 362"/>
                <a:gd name="T34" fmla="*/ 840 w 931"/>
                <a:gd name="T35" fmla="*/ 159 h 362"/>
                <a:gd name="T36" fmla="*/ 930 w 931"/>
                <a:gd name="T37" fmla="*/ 159 h 362"/>
                <a:gd name="T38" fmla="*/ 930 w 931"/>
                <a:gd name="T39" fmla="*/ 226 h 362"/>
                <a:gd name="T40" fmla="*/ 872 w 931"/>
                <a:gd name="T41" fmla="*/ 226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1" h="362">
                  <a:moveTo>
                    <a:pt x="872" y="226"/>
                  </a:moveTo>
                  <a:lnTo>
                    <a:pt x="872" y="361"/>
                  </a:lnTo>
                  <a:lnTo>
                    <a:pt x="56" y="361"/>
                  </a:lnTo>
                  <a:lnTo>
                    <a:pt x="56" y="226"/>
                  </a:lnTo>
                  <a:lnTo>
                    <a:pt x="0" y="226"/>
                  </a:lnTo>
                  <a:lnTo>
                    <a:pt x="0" y="159"/>
                  </a:lnTo>
                  <a:lnTo>
                    <a:pt x="100" y="159"/>
                  </a:lnTo>
                  <a:lnTo>
                    <a:pt x="100" y="0"/>
                  </a:lnTo>
                  <a:lnTo>
                    <a:pt x="199" y="0"/>
                  </a:lnTo>
                  <a:lnTo>
                    <a:pt x="199" y="281"/>
                  </a:lnTo>
                  <a:lnTo>
                    <a:pt x="335" y="281"/>
                  </a:lnTo>
                  <a:lnTo>
                    <a:pt x="335" y="233"/>
                  </a:lnTo>
                  <a:lnTo>
                    <a:pt x="605" y="233"/>
                  </a:lnTo>
                  <a:lnTo>
                    <a:pt x="605" y="281"/>
                  </a:lnTo>
                  <a:lnTo>
                    <a:pt x="740" y="281"/>
                  </a:lnTo>
                  <a:lnTo>
                    <a:pt x="740" y="0"/>
                  </a:lnTo>
                  <a:lnTo>
                    <a:pt x="840" y="0"/>
                  </a:lnTo>
                  <a:lnTo>
                    <a:pt x="840" y="159"/>
                  </a:lnTo>
                  <a:lnTo>
                    <a:pt x="930" y="159"/>
                  </a:lnTo>
                  <a:lnTo>
                    <a:pt x="930" y="226"/>
                  </a:lnTo>
                  <a:lnTo>
                    <a:pt x="872" y="226"/>
                  </a:lnTo>
                </a:path>
              </a:pathLst>
            </a:custGeom>
            <a:solidFill>
              <a:srgbClr val="91919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3889" name="Freeform 65"/>
            <p:cNvSpPr>
              <a:spLocks noChangeAspect="1"/>
            </p:cNvSpPr>
            <p:nvPr/>
          </p:nvSpPr>
          <p:spPr bwMode="auto">
            <a:xfrm>
              <a:off x="3821" y="1069"/>
              <a:ext cx="334" cy="770"/>
            </a:xfrm>
            <a:custGeom>
              <a:avLst/>
              <a:gdLst>
                <a:gd name="T0" fmla="*/ 2 w 334"/>
                <a:gd name="T1" fmla="*/ 193 h 770"/>
                <a:gd name="T2" fmla="*/ 6 w 334"/>
                <a:gd name="T3" fmla="*/ 172 h 770"/>
                <a:gd name="T4" fmla="*/ 19 w 334"/>
                <a:gd name="T5" fmla="*/ 143 h 770"/>
                <a:gd name="T6" fmla="*/ 48 w 334"/>
                <a:gd name="T7" fmla="*/ 113 h 770"/>
                <a:gd name="T8" fmla="*/ 75 w 334"/>
                <a:gd name="T9" fmla="*/ 97 h 770"/>
                <a:gd name="T10" fmla="*/ 96 w 334"/>
                <a:gd name="T11" fmla="*/ 91 h 770"/>
                <a:gd name="T12" fmla="*/ 115 w 334"/>
                <a:gd name="T13" fmla="*/ 90 h 770"/>
                <a:gd name="T14" fmla="*/ 197 w 334"/>
                <a:gd name="T15" fmla="*/ 90 h 770"/>
                <a:gd name="T16" fmla="*/ 220 w 334"/>
                <a:gd name="T17" fmla="*/ 80 h 770"/>
                <a:gd name="T18" fmla="*/ 234 w 334"/>
                <a:gd name="T19" fmla="*/ 65 h 770"/>
                <a:gd name="T20" fmla="*/ 239 w 334"/>
                <a:gd name="T21" fmla="*/ 51 h 770"/>
                <a:gd name="T22" fmla="*/ 241 w 334"/>
                <a:gd name="T23" fmla="*/ 0 h 770"/>
                <a:gd name="T24" fmla="*/ 327 w 334"/>
                <a:gd name="T25" fmla="*/ 9 h 770"/>
                <a:gd name="T26" fmla="*/ 316 w 334"/>
                <a:gd name="T27" fmla="*/ 30 h 770"/>
                <a:gd name="T28" fmla="*/ 327 w 334"/>
                <a:gd name="T29" fmla="*/ 49 h 770"/>
                <a:gd name="T30" fmla="*/ 327 w 334"/>
                <a:gd name="T31" fmla="*/ 70 h 770"/>
                <a:gd name="T32" fmla="*/ 316 w 334"/>
                <a:gd name="T33" fmla="*/ 90 h 770"/>
                <a:gd name="T34" fmla="*/ 327 w 334"/>
                <a:gd name="T35" fmla="*/ 109 h 770"/>
                <a:gd name="T36" fmla="*/ 327 w 334"/>
                <a:gd name="T37" fmla="*/ 130 h 770"/>
                <a:gd name="T38" fmla="*/ 316 w 334"/>
                <a:gd name="T39" fmla="*/ 149 h 770"/>
                <a:gd name="T40" fmla="*/ 327 w 334"/>
                <a:gd name="T41" fmla="*/ 170 h 770"/>
                <a:gd name="T42" fmla="*/ 333 w 334"/>
                <a:gd name="T43" fmla="*/ 195 h 770"/>
                <a:gd name="T44" fmla="*/ 333 w 334"/>
                <a:gd name="T45" fmla="*/ 225 h 770"/>
                <a:gd name="T46" fmla="*/ 333 w 334"/>
                <a:gd name="T47" fmla="*/ 256 h 770"/>
                <a:gd name="T48" fmla="*/ 333 w 334"/>
                <a:gd name="T49" fmla="*/ 287 h 770"/>
                <a:gd name="T50" fmla="*/ 331 w 334"/>
                <a:gd name="T51" fmla="*/ 314 h 770"/>
                <a:gd name="T52" fmla="*/ 239 w 334"/>
                <a:gd name="T53" fmla="*/ 181 h 770"/>
                <a:gd name="T54" fmla="*/ 92 w 334"/>
                <a:gd name="T55" fmla="*/ 181 h 770"/>
                <a:gd name="T56" fmla="*/ 79 w 334"/>
                <a:gd name="T57" fmla="*/ 185 h 770"/>
                <a:gd name="T58" fmla="*/ 69 w 334"/>
                <a:gd name="T59" fmla="*/ 193 h 770"/>
                <a:gd name="T60" fmla="*/ 61 w 334"/>
                <a:gd name="T61" fmla="*/ 202 h 770"/>
                <a:gd name="T62" fmla="*/ 56 w 334"/>
                <a:gd name="T63" fmla="*/ 214 h 770"/>
                <a:gd name="T64" fmla="*/ 35 w 334"/>
                <a:gd name="T65" fmla="*/ 769 h 770"/>
                <a:gd name="T66" fmla="*/ 2 w 334"/>
                <a:gd name="T67" fmla="*/ 702 h 770"/>
                <a:gd name="T68" fmla="*/ 0 w 334"/>
                <a:gd name="T69" fmla="*/ 549 h 770"/>
                <a:gd name="T70" fmla="*/ 0 w 334"/>
                <a:gd name="T71" fmla="*/ 394 h 770"/>
                <a:gd name="T72" fmla="*/ 0 w 334"/>
                <a:gd name="T73" fmla="*/ 258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4" h="770">
                  <a:moveTo>
                    <a:pt x="0" y="202"/>
                  </a:moveTo>
                  <a:lnTo>
                    <a:pt x="2" y="193"/>
                  </a:lnTo>
                  <a:lnTo>
                    <a:pt x="2" y="181"/>
                  </a:lnTo>
                  <a:lnTo>
                    <a:pt x="6" y="172"/>
                  </a:lnTo>
                  <a:lnTo>
                    <a:pt x="10" y="160"/>
                  </a:lnTo>
                  <a:lnTo>
                    <a:pt x="19" y="143"/>
                  </a:lnTo>
                  <a:lnTo>
                    <a:pt x="31" y="126"/>
                  </a:lnTo>
                  <a:lnTo>
                    <a:pt x="48" y="113"/>
                  </a:lnTo>
                  <a:lnTo>
                    <a:pt x="65" y="101"/>
                  </a:lnTo>
                  <a:lnTo>
                    <a:pt x="75" y="97"/>
                  </a:lnTo>
                  <a:lnTo>
                    <a:pt x="84" y="93"/>
                  </a:lnTo>
                  <a:lnTo>
                    <a:pt x="96" y="91"/>
                  </a:lnTo>
                  <a:lnTo>
                    <a:pt x="105" y="90"/>
                  </a:lnTo>
                  <a:lnTo>
                    <a:pt x="115" y="90"/>
                  </a:lnTo>
                  <a:lnTo>
                    <a:pt x="191" y="90"/>
                  </a:lnTo>
                  <a:lnTo>
                    <a:pt x="197" y="90"/>
                  </a:lnTo>
                  <a:lnTo>
                    <a:pt x="209" y="86"/>
                  </a:lnTo>
                  <a:lnTo>
                    <a:pt x="220" y="80"/>
                  </a:lnTo>
                  <a:lnTo>
                    <a:pt x="228" y="72"/>
                  </a:lnTo>
                  <a:lnTo>
                    <a:pt x="234" y="65"/>
                  </a:lnTo>
                  <a:lnTo>
                    <a:pt x="237" y="57"/>
                  </a:lnTo>
                  <a:lnTo>
                    <a:pt x="239" y="51"/>
                  </a:lnTo>
                  <a:lnTo>
                    <a:pt x="241" y="46"/>
                  </a:lnTo>
                  <a:lnTo>
                    <a:pt x="241" y="0"/>
                  </a:lnTo>
                  <a:lnTo>
                    <a:pt x="316" y="0"/>
                  </a:lnTo>
                  <a:lnTo>
                    <a:pt x="327" y="9"/>
                  </a:lnTo>
                  <a:lnTo>
                    <a:pt x="327" y="19"/>
                  </a:lnTo>
                  <a:lnTo>
                    <a:pt x="316" y="30"/>
                  </a:lnTo>
                  <a:lnTo>
                    <a:pt x="327" y="40"/>
                  </a:lnTo>
                  <a:lnTo>
                    <a:pt x="327" y="49"/>
                  </a:lnTo>
                  <a:lnTo>
                    <a:pt x="316" y="59"/>
                  </a:lnTo>
                  <a:lnTo>
                    <a:pt x="327" y="70"/>
                  </a:lnTo>
                  <a:lnTo>
                    <a:pt x="327" y="80"/>
                  </a:lnTo>
                  <a:lnTo>
                    <a:pt x="316" y="90"/>
                  </a:lnTo>
                  <a:lnTo>
                    <a:pt x="327" y="99"/>
                  </a:lnTo>
                  <a:lnTo>
                    <a:pt x="327" y="109"/>
                  </a:lnTo>
                  <a:lnTo>
                    <a:pt x="316" y="120"/>
                  </a:lnTo>
                  <a:lnTo>
                    <a:pt x="327" y="130"/>
                  </a:lnTo>
                  <a:lnTo>
                    <a:pt x="327" y="139"/>
                  </a:lnTo>
                  <a:lnTo>
                    <a:pt x="316" y="149"/>
                  </a:lnTo>
                  <a:lnTo>
                    <a:pt x="327" y="160"/>
                  </a:lnTo>
                  <a:lnTo>
                    <a:pt x="327" y="170"/>
                  </a:lnTo>
                  <a:lnTo>
                    <a:pt x="316" y="180"/>
                  </a:lnTo>
                  <a:lnTo>
                    <a:pt x="333" y="195"/>
                  </a:lnTo>
                  <a:lnTo>
                    <a:pt x="316" y="210"/>
                  </a:lnTo>
                  <a:lnTo>
                    <a:pt x="333" y="225"/>
                  </a:lnTo>
                  <a:lnTo>
                    <a:pt x="316" y="241"/>
                  </a:lnTo>
                  <a:lnTo>
                    <a:pt x="333" y="256"/>
                  </a:lnTo>
                  <a:lnTo>
                    <a:pt x="316" y="271"/>
                  </a:lnTo>
                  <a:lnTo>
                    <a:pt x="333" y="287"/>
                  </a:lnTo>
                  <a:lnTo>
                    <a:pt x="316" y="302"/>
                  </a:lnTo>
                  <a:lnTo>
                    <a:pt x="331" y="314"/>
                  </a:lnTo>
                  <a:lnTo>
                    <a:pt x="291" y="314"/>
                  </a:lnTo>
                  <a:lnTo>
                    <a:pt x="239" y="181"/>
                  </a:lnTo>
                  <a:lnTo>
                    <a:pt x="218" y="181"/>
                  </a:lnTo>
                  <a:lnTo>
                    <a:pt x="92" y="181"/>
                  </a:lnTo>
                  <a:lnTo>
                    <a:pt x="86" y="183"/>
                  </a:lnTo>
                  <a:lnTo>
                    <a:pt x="79" y="185"/>
                  </a:lnTo>
                  <a:lnTo>
                    <a:pt x="75" y="189"/>
                  </a:lnTo>
                  <a:lnTo>
                    <a:pt x="69" y="193"/>
                  </a:lnTo>
                  <a:lnTo>
                    <a:pt x="65" y="199"/>
                  </a:lnTo>
                  <a:lnTo>
                    <a:pt x="61" y="202"/>
                  </a:lnTo>
                  <a:lnTo>
                    <a:pt x="58" y="208"/>
                  </a:lnTo>
                  <a:lnTo>
                    <a:pt x="56" y="214"/>
                  </a:lnTo>
                  <a:lnTo>
                    <a:pt x="56" y="769"/>
                  </a:lnTo>
                  <a:lnTo>
                    <a:pt x="35" y="769"/>
                  </a:lnTo>
                  <a:lnTo>
                    <a:pt x="2" y="769"/>
                  </a:lnTo>
                  <a:lnTo>
                    <a:pt x="2" y="702"/>
                  </a:lnTo>
                  <a:lnTo>
                    <a:pt x="0" y="627"/>
                  </a:lnTo>
                  <a:lnTo>
                    <a:pt x="0" y="549"/>
                  </a:lnTo>
                  <a:lnTo>
                    <a:pt x="0" y="470"/>
                  </a:lnTo>
                  <a:lnTo>
                    <a:pt x="0" y="394"/>
                  </a:lnTo>
                  <a:lnTo>
                    <a:pt x="0" y="321"/>
                  </a:lnTo>
                  <a:lnTo>
                    <a:pt x="0" y="258"/>
                  </a:lnTo>
                  <a:lnTo>
                    <a:pt x="0" y="202"/>
                  </a:lnTo>
                </a:path>
              </a:pathLst>
            </a:custGeom>
            <a:solidFill>
              <a:srgbClr val="91919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3890" name="Freeform 66"/>
            <p:cNvSpPr>
              <a:spLocks noChangeAspect="1"/>
            </p:cNvSpPr>
            <p:nvPr/>
          </p:nvSpPr>
          <p:spPr bwMode="auto">
            <a:xfrm>
              <a:off x="4416" y="1069"/>
              <a:ext cx="332" cy="517"/>
            </a:xfrm>
            <a:custGeom>
              <a:avLst/>
              <a:gdLst>
                <a:gd name="T0" fmla="*/ 247 w 332"/>
                <a:gd name="T1" fmla="*/ 185 h 517"/>
                <a:gd name="T2" fmla="*/ 260 w 332"/>
                <a:gd name="T3" fmla="*/ 199 h 517"/>
                <a:gd name="T4" fmla="*/ 270 w 332"/>
                <a:gd name="T5" fmla="*/ 212 h 517"/>
                <a:gd name="T6" fmla="*/ 273 w 332"/>
                <a:gd name="T7" fmla="*/ 224 h 517"/>
                <a:gd name="T8" fmla="*/ 275 w 332"/>
                <a:gd name="T9" fmla="*/ 248 h 517"/>
                <a:gd name="T10" fmla="*/ 331 w 332"/>
                <a:gd name="T11" fmla="*/ 516 h 517"/>
                <a:gd name="T12" fmla="*/ 331 w 332"/>
                <a:gd name="T13" fmla="*/ 202 h 517"/>
                <a:gd name="T14" fmla="*/ 329 w 332"/>
                <a:gd name="T15" fmla="*/ 181 h 517"/>
                <a:gd name="T16" fmla="*/ 323 w 332"/>
                <a:gd name="T17" fmla="*/ 160 h 517"/>
                <a:gd name="T18" fmla="*/ 300 w 332"/>
                <a:gd name="T19" fmla="*/ 126 h 517"/>
                <a:gd name="T20" fmla="*/ 268 w 332"/>
                <a:gd name="T21" fmla="*/ 103 h 517"/>
                <a:gd name="T22" fmla="*/ 249 w 332"/>
                <a:gd name="T23" fmla="*/ 95 h 517"/>
                <a:gd name="T24" fmla="*/ 228 w 332"/>
                <a:gd name="T25" fmla="*/ 91 h 517"/>
                <a:gd name="T26" fmla="*/ 208 w 332"/>
                <a:gd name="T27" fmla="*/ 90 h 517"/>
                <a:gd name="T28" fmla="*/ 184 w 332"/>
                <a:gd name="T29" fmla="*/ 90 h 517"/>
                <a:gd name="T30" fmla="*/ 161 w 332"/>
                <a:gd name="T31" fmla="*/ 90 h 517"/>
                <a:gd name="T32" fmla="*/ 138 w 332"/>
                <a:gd name="T33" fmla="*/ 90 h 517"/>
                <a:gd name="T34" fmla="*/ 120 w 332"/>
                <a:gd name="T35" fmla="*/ 88 h 517"/>
                <a:gd name="T36" fmla="*/ 113 w 332"/>
                <a:gd name="T37" fmla="*/ 82 h 517"/>
                <a:gd name="T38" fmla="*/ 107 w 332"/>
                <a:gd name="T39" fmla="*/ 76 h 517"/>
                <a:gd name="T40" fmla="*/ 101 w 332"/>
                <a:gd name="T41" fmla="*/ 68 h 517"/>
                <a:gd name="T42" fmla="*/ 99 w 332"/>
                <a:gd name="T43" fmla="*/ 32 h 517"/>
                <a:gd name="T44" fmla="*/ 19 w 332"/>
                <a:gd name="T45" fmla="*/ 0 h 517"/>
                <a:gd name="T46" fmla="*/ 4 w 332"/>
                <a:gd name="T47" fmla="*/ 26 h 517"/>
                <a:gd name="T48" fmla="*/ 19 w 332"/>
                <a:gd name="T49" fmla="*/ 46 h 517"/>
                <a:gd name="T50" fmla="*/ 4 w 332"/>
                <a:gd name="T51" fmla="*/ 63 h 517"/>
                <a:gd name="T52" fmla="*/ 4 w 332"/>
                <a:gd name="T53" fmla="*/ 88 h 517"/>
                <a:gd name="T54" fmla="*/ 19 w 332"/>
                <a:gd name="T55" fmla="*/ 105 h 517"/>
                <a:gd name="T56" fmla="*/ 4 w 332"/>
                <a:gd name="T57" fmla="*/ 122 h 517"/>
                <a:gd name="T58" fmla="*/ 4 w 332"/>
                <a:gd name="T59" fmla="*/ 147 h 517"/>
                <a:gd name="T60" fmla="*/ 19 w 332"/>
                <a:gd name="T61" fmla="*/ 164 h 517"/>
                <a:gd name="T62" fmla="*/ 4 w 332"/>
                <a:gd name="T63" fmla="*/ 181 h 517"/>
                <a:gd name="T64" fmla="*/ 19 w 332"/>
                <a:gd name="T65" fmla="*/ 195 h 517"/>
                <a:gd name="T66" fmla="*/ 19 w 332"/>
                <a:gd name="T67" fmla="*/ 225 h 517"/>
                <a:gd name="T68" fmla="*/ 19 w 332"/>
                <a:gd name="T69" fmla="*/ 256 h 517"/>
                <a:gd name="T70" fmla="*/ 19 w 332"/>
                <a:gd name="T71" fmla="*/ 287 h 517"/>
                <a:gd name="T72" fmla="*/ 0 w 332"/>
                <a:gd name="T73" fmla="*/ 315 h 517"/>
                <a:gd name="T74" fmla="*/ 92 w 332"/>
                <a:gd name="T75" fmla="*/ 181 h 517"/>
                <a:gd name="T76" fmla="*/ 184 w 332"/>
                <a:gd name="T77" fmla="*/ 181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32" h="517">
                  <a:moveTo>
                    <a:pt x="237" y="181"/>
                  </a:moveTo>
                  <a:lnTo>
                    <a:pt x="247" y="185"/>
                  </a:lnTo>
                  <a:lnTo>
                    <a:pt x="254" y="191"/>
                  </a:lnTo>
                  <a:lnTo>
                    <a:pt x="260" y="199"/>
                  </a:lnTo>
                  <a:lnTo>
                    <a:pt x="266" y="206"/>
                  </a:lnTo>
                  <a:lnTo>
                    <a:pt x="270" y="212"/>
                  </a:lnTo>
                  <a:lnTo>
                    <a:pt x="272" y="220"/>
                  </a:lnTo>
                  <a:lnTo>
                    <a:pt x="273" y="224"/>
                  </a:lnTo>
                  <a:lnTo>
                    <a:pt x="275" y="225"/>
                  </a:lnTo>
                  <a:lnTo>
                    <a:pt x="275" y="248"/>
                  </a:lnTo>
                  <a:lnTo>
                    <a:pt x="275" y="516"/>
                  </a:lnTo>
                  <a:lnTo>
                    <a:pt x="331" y="516"/>
                  </a:lnTo>
                  <a:lnTo>
                    <a:pt x="331" y="214"/>
                  </a:lnTo>
                  <a:lnTo>
                    <a:pt x="331" y="202"/>
                  </a:lnTo>
                  <a:lnTo>
                    <a:pt x="331" y="191"/>
                  </a:lnTo>
                  <a:lnTo>
                    <a:pt x="329" y="181"/>
                  </a:lnTo>
                  <a:lnTo>
                    <a:pt x="325" y="172"/>
                  </a:lnTo>
                  <a:lnTo>
                    <a:pt x="323" y="160"/>
                  </a:lnTo>
                  <a:lnTo>
                    <a:pt x="314" y="143"/>
                  </a:lnTo>
                  <a:lnTo>
                    <a:pt x="300" y="126"/>
                  </a:lnTo>
                  <a:lnTo>
                    <a:pt x="285" y="113"/>
                  </a:lnTo>
                  <a:lnTo>
                    <a:pt x="268" y="103"/>
                  </a:lnTo>
                  <a:lnTo>
                    <a:pt x="258" y="99"/>
                  </a:lnTo>
                  <a:lnTo>
                    <a:pt x="249" y="95"/>
                  </a:lnTo>
                  <a:lnTo>
                    <a:pt x="237" y="93"/>
                  </a:lnTo>
                  <a:lnTo>
                    <a:pt x="228" y="91"/>
                  </a:lnTo>
                  <a:lnTo>
                    <a:pt x="220" y="90"/>
                  </a:lnTo>
                  <a:lnTo>
                    <a:pt x="208" y="90"/>
                  </a:lnTo>
                  <a:lnTo>
                    <a:pt x="197" y="90"/>
                  </a:lnTo>
                  <a:lnTo>
                    <a:pt x="184" y="90"/>
                  </a:lnTo>
                  <a:lnTo>
                    <a:pt x="172" y="90"/>
                  </a:lnTo>
                  <a:lnTo>
                    <a:pt x="161" y="90"/>
                  </a:lnTo>
                  <a:lnTo>
                    <a:pt x="149" y="90"/>
                  </a:lnTo>
                  <a:lnTo>
                    <a:pt x="138" y="90"/>
                  </a:lnTo>
                  <a:lnTo>
                    <a:pt x="126" y="90"/>
                  </a:lnTo>
                  <a:lnTo>
                    <a:pt x="120" y="88"/>
                  </a:lnTo>
                  <a:lnTo>
                    <a:pt x="117" y="86"/>
                  </a:lnTo>
                  <a:lnTo>
                    <a:pt x="113" y="82"/>
                  </a:lnTo>
                  <a:lnTo>
                    <a:pt x="109" y="80"/>
                  </a:lnTo>
                  <a:lnTo>
                    <a:pt x="107" y="76"/>
                  </a:lnTo>
                  <a:lnTo>
                    <a:pt x="103" y="72"/>
                  </a:lnTo>
                  <a:lnTo>
                    <a:pt x="101" y="68"/>
                  </a:lnTo>
                  <a:lnTo>
                    <a:pt x="99" y="63"/>
                  </a:lnTo>
                  <a:lnTo>
                    <a:pt x="99" y="32"/>
                  </a:lnTo>
                  <a:lnTo>
                    <a:pt x="99" y="0"/>
                  </a:lnTo>
                  <a:lnTo>
                    <a:pt x="19" y="0"/>
                  </a:lnTo>
                  <a:lnTo>
                    <a:pt x="19" y="15"/>
                  </a:lnTo>
                  <a:lnTo>
                    <a:pt x="4" y="26"/>
                  </a:lnTo>
                  <a:lnTo>
                    <a:pt x="4" y="32"/>
                  </a:lnTo>
                  <a:lnTo>
                    <a:pt x="19" y="46"/>
                  </a:lnTo>
                  <a:lnTo>
                    <a:pt x="4" y="57"/>
                  </a:lnTo>
                  <a:lnTo>
                    <a:pt x="4" y="63"/>
                  </a:lnTo>
                  <a:lnTo>
                    <a:pt x="19" y="74"/>
                  </a:lnTo>
                  <a:lnTo>
                    <a:pt x="4" y="88"/>
                  </a:lnTo>
                  <a:lnTo>
                    <a:pt x="4" y="91"/>
                  </a:lnTo>
                  <a:lnTo>
                    <a:pt x="19" y="105"/>
                  </a:lnTo>
                  <a:lnTo>
                    <a:pt x="4" y="116"/>
                  </a:lnTo>
                  <a:lnTo>
                    <a:pt x="4" y="122"/>
                  </a:lnTo>
                  <a:lnTo>
                    <a:pt x="19" y="134"/>
                  </a:lnTo>
                  <a:lnTo>
                    <a:pt x="4" y="147"/>
                  </a:lnTo>
                  <a:lnTo>
                    <a:pt x="4" y="153"/>
                  </a:lnTo>
                  <a:lnTo>
                    <a:pt x="19" y="164"/>
                  </a:lnTo>
                  <a:lnTo>
                    <a:pt x="4" y="178"/>
                  </a:lnTo>
                  <a:lnTo>
                    <a:pt x="4" y="181"/>
                  </a:lnTo>
                  <a:lnTo>
                    <a:pt x="2" y="181"/>
                  </a:lnTo>
                  <a:lnTo>
                    <a:pt x="19" y="195"/>
                  </a:lnTo>
                  <a:lnTo>
                    <a:pt x="0" y="210"/>
                  </a:lnTo>
                  <a:lnTo>
                    <a:pt x="19" y="225"/>
                  </a:lnTo>
                  <a:lnTo>
                    <a:pt x="0" y="241"/>
                  </a:lnTo>
                  <a:lnTo>
                    <a:pt x="19" y="256"/>
                  </a:lnTo>
                  <a:lnTo>
                    <a:pt x="0" y="271"/>
                  </a:lnTo>
                  <a:lnTo>
                    <a:pt x="19" y="287"/>
                  </a:lnTo>
                  <a:lnTo>
                    <a:pt x="0" y="302"/>
                  </a:lnTo>
                  <a:lnTo>
                    <a:pt x="0" y="315"/>
                  </a:lnTo>
                  <a:lnTo>
                    <a:pt x="46" y="315"/>
                  </a:lnTo>
                  <a:lnTo>
                    <a:pt x="92" y="181"/>
                  </a:lnTo>
                  <a:lnTo>
                    <a:pt x="113" y="181"/>
                  </a:lnTo>
                  <a:lnTo>
                    <a:pt x="184" y="181"/>
                  </a:lnTo>
                  <a:lnTo>
                    <a:pt x="237" y="181"/>
                  </a:lnTo>
                </a:path>
              </a:pathLst>
            </a:custGeom>
            <a:solidFill>
              <a:srgbClr val="91919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3891" name="Freeform 67"/>
            <p:cNvSpPr>
              <a:spLocks noChangeAspect="1"/>
            </p:cNvSpPr>
            <p:nvPr/>
          </p:nvSpPr>
          <p:spPr bwMode="auto">
            <a:xfrm>
              <a:off x="4691" y="1660"/>
              <a:ext cx="59" cy="179"/>
            </a:xfrm>
            <a:custGeom>
              <a:avLst/>
              <a:gdLst>
                <a:gd name="T0" fmla="*/ 58 w 59"/>
                <a:gd name="T1" fmla="*/ 0 h 179"/>
                <a:gd name="T2" fmla="*/ 58 w 59"/>
                <a:gd name="T3" fmla="*/ 178 h 179"/>
                <a:gd name="T4" fmla="*/ 0 w 59"/>
                <a:gd name="T5" fmla="*/ 178 h 179"/>
                <a:gd name="T6" fmla="*/ 0 w 59"/>
                <a:gd name="T7" fmla="*/ 42 h 179"/>
                <a:gd name="T8" fmla="*/ 0 w 59"/>
                <a:gd name="T9" fmla="*/ 0 h 179"/>
                <a:gd name="T10" fmla="*/ 58 w 59"/>
                <a:gd name="T1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179">
                  <a:moveTo>
                    <a:pt x="58" y="0"/>
                  </a:moveTo>
                  <a:lnTo>
                    <a:pt x="58" y="178"/>
                  </a:lnTo>
                  <a:lnTo>
                    <a:pt x="0" y="178"/>
                  </a:lnTo>
                  <a:lnTo>
                    <a:pt x="0" y="42"/>
                  </a:lnTo>
                  <a:lnTo>
                    <a:pt x="0" y="0"/>
                  </a:lnTo>
                  <a:lnTo>
                    <a:pt x="58" y="0"/>
                  </a:lnTo>
                </a:path>
              </a:pathLst>
            </a:custGeom>
            <a:solidFill>
              <a:srgbClr val="91919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333892" name="Group 68"/>
            <p:cNvGrpSpPr>
              <a:grpSpLocks noChangeAspect="1"/>
            </p:cNvGrpSpPr>
            <p:nvPr/>
          </p:nvGrpSpPr>
          <p:grpSpPr bwMode="auto">
            <a:xfrm>
              <a:off x="4037" y="2819"/>
              <a:ext cx="498" cy="336"/>
              <a:chOff x="4037" y="2819"/>
              <a:chExt cx="498" cy="336"/>
            </a:xfrm>
          </p:grpSpPr>
          <p:sp>
            <p:nvSpPr>
              <p:cNvPr id="333893" name="Freeform 69"/>
              <p:cNvSpPr>
                <a:spLocks noChangeAspect="1"/>
              </p:cNvSpPr>
              <p:nvPr/>
            </p:nvSpPr>
            <p:spPr bwMode="auto">
              <a:xfrm>
                <a:off x="4037" y="3085"/>
                <a:ext cx="66" cy="66"/>
              </a:xfrm>
              <a:custGeom>
                <a:avLst/>
                <a:gdLst>
                  <a:gd name="T0" fmla="*/ 32 w 66"/>
                  <a:gd name="T1" fmla="*/ 65 h 66"/>
                  <a:gd name="T2" fmla="*/ 38 w 66"/>
                  <a:gd name="T3" fmla="*/ 65 h 66"/>
                  <a:gd name="T4" fmla="*/ 44 w 66"/>
                  <a:gd name="T5" fmla="*/ 63 h 66"/>
                  <a:gd name="T6" fmla="*/ 49 w 66"/>
                  <a:gd name="T7" fmla="*/ 59 h 66"/>
                  <a:gd name="T8" fmla="*/ 55 w 66"/>
                  <a:gd name="T9" fmla="*/ 55 h 66"/>
                  <a:gd name="T10" fmla="*/ 59 w 66"/>
                  <a:gd name="T11" fmla="*/ 49 h 66"/>
                  <a:gd name="T12" fmla="*/ 61 w 66"/>
                  <a:gd name="T13" fmla="*/ 46 h 66"/>
                  <a:gd name="T14" fmla="*/ 63 w 66"/>
                  <a:gd name="T15" fmla="*/ 38 h 66"/>
                  <a:gd name="T16" fmla="*/ 65 w 66"/>
                  <a:gd name="T17" fmla="*/ 32 h 66"/>
                  <a:gd name="T18" fmla="*/ 63 w 66"/>
                  <a:gd name="T19" fmla="*/ 26 h 66"/>
                  <a:gd name="T20" fmla="*/ 61 w 66"/>
                  <a:gd name="T21" fmla="*/ 19 h 66"/>
                  <a:gd name="T22" fmla="*/ 59 w 66"/>
                  <a:gd name="T23" fmla="*/ 15 h 66"/>
                  <a:gd name="T24" fmla="*/ 55 w 66"/>
                  <a:gd name="T25" fmla="*/ 9 h 66"/>
                  <a:gd name="T26" fmla="*/ 49 w 66"/>
                  <a:gd name="T27" fmla="*/ 5 h 66"/>
                  <a:gd name="T28" fmla="*/ 44 w 66"/>
                  <a:gd name="T29" fmla="*/ 2 h 66"/>
                  <a:gd name="T30" fmla="*/ 38 w 66"/>
                  <a:gd name="T31" fmla="*/ 0 h 66"/>
                  <a:gd name="T32" fmla="*/ 32 w 66"/>
                  <a:gd name="T33" fmla="*/ 0 h 66"/>
                  <a:gd name="T34" fmla="*/ 24 w 66"/>
                  <a:gd name="T35" fmla="*/ 0 h 66"/>
                  <a:gd name="T36" fmla="*/ 19 w 66"/>
                  <a:gd name="T37" fmla="*/ 2 h 66"/>
                  <a:gd name="T38" fmla="*/ 13 w 66"/>
                  <a:gd name="T39" fmla="*/ 5 h 66"/>
                  <a:gd name="T40" fmla="*/ 9 w 66"/>
                  <a:gd name="T41" fmla="*/ 9 h 66"/>
                  <a:gd name="T42" fmla="*/ 5 w 66"/>
                  <a:gd name="T43" fmla="*/ 15 h 66"/>
                  <a:gd name="T44" fmla="*/ 1 w 66"/>
                  <a:gd name="T45" fmla="*/ 19 h 66"/>
                  <a:gd name="T46" fmla="*/ 0 w 66"/>
                  <a:gd name="T47" fmla="*/ 26 h 66"/>
                  <a:gd name="T48" fmla="*/ 0 w 66"/>
                  <a:gd name="T49" fmla="*/ 32 h 66"/>
                  <a:gd name="T50" fmla="*/ 0 w 66"/>
                  <a:gd name="T51" fmla="*/ 38 h 66"/>
                  <a:gd name="T52" fmla="*/ 1 w 66"/>
                  <a:gd name="T53" fmla="*/ 46 h 66"/>
                  <a:gd name="T54" fmla="*/ 5 w 66"/>
                  <a:gd name="T55" fmla="*/ 49 h 66"/>
                  <a:gd name="T56" fmla="*/ 9 w 66"/>
                  <a:gd name="T57" fmla="*/ 55 h 66"/>
                  <a:gd name="T58" fmla="*/ 13 w 66"/>
                  <a:gd name="T59" fmla="*/ 59 h 66"/>
                  <a:gd name="T60" fmla="*/ 19 w 66"/>
                  <a:gd name="T61" fmla="*/ 63 h 66"/>
                  <a:gd name="T62" fmla="*/ 24 w 66"/>
                  <a:gd name="T63" fmla="*/ 65 h 66"/>
                  <a:gd name="T64" fmla="*/ 32 w 66"/>
                  <a:gd name="T65" fmla="*/ 65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6" h="66">
                    <a:moveTo>
                      <a:pt x="32" y="65"/>
                    </a:moveTo>
                    <a:lnTo>
                      <a:pt x="38" y="65"/>
                    </a:lnTo>
                    <a:lnTo>
                      <a:pt x="44" y="63"/>
                    </a:lnTo>
                    <a:lnTo>
                      <a:pt x="49" y="59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1" y="46"/>
                    </a:lnTo>
                    <a:lnTo>
                      <a:pt x="63" y="38"/>
                    </a:lnTo>
                    <a:lnTo>
                      <a:pt x="65" y="32"/>
                    </a:lnTo>
                    <a:lnTo>
                      <a:pt x="63" y="26"/>
                    </a:lnTo>
                    <a:lnTo>
                      <a:pt x="61" y="19"/>
                    </a:lnTo>
                    <a:lnTo>
                      <a:pt x="59" y="15"/>
                    </a:lnTo>
                    <a:lnTo>
                      <a:pt x="55" y="9"/>
                    </a:lnTo>
                    <a:lnTo>
                      <a:pt x="49" y="5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1" y="19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1" y="46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3" y="59"/>
                    </a:lnTo>
                    <a:lnTo>
                      <a:pt x="19" y="63"/>
                    </a:lnTo>
                    <a:lnTo>
                      <a:pt x="24" y="65"/>
                    </a:lnTo>
                    <a:lnTo>
                      <a:pt x="32" y="65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3894" name="Freeform 70"/>
              <p:cNvSpPr>
                <a:spLocks noChangeAspect="1"/>
              </p:cNvSpPr>
              <p:nvPr/>
            </p:nvSpPr>
            <p:spPr bwMode="auto">
              <a:xfrm>
                <a:off x="4037" y="3085"/>
                <a:ext cx="66" cy="66"/>
              </a:xfrm>
              <a:custGeom>
                <a:avLst/>
                <a:gdLst>
                  <a:gd name="T0" fmla="*/ 32 w 66"/>
                  <a:gd name="T1" fmla="*/ 65 h 66"/>
                  <a:gd name="T2" fmla="*/ 38 w 66"/>
                  <a:gd name="T3" fmla="*/ 65 h 66"/>
                  <a:gd name="T4" fmla="*/ 44 w 66"/>
                  <a:gd name="T5" fmla="*/ 63 h 66"/>
                  <a:gd name="T6" fmla="*/ 49 w 66"/>
                  <a:gd name="T7" fmla="*/ 59 h 66"/>
                  <a:gd name="T8" fmla="*/ 55 w 66"/>
                  <a:gd name="T9" fmla="*/ 55 h 66"/>
                  <a:gd name="T10" fmla="*/ 59 w 66"/>
                  <a:gd name="T11" fmla="*/ 49 h 66"/>
                  <a:gd name="T12" fmla="*/ 61 w 66"/>
                  <a:gd name="T13" fmla="*/ 46 h 66"/>
                  <a:gd name="T14" fmla="*/ 63 w 66"/>
                  <a:gd name="T15" fmla="*/ 38 h 66"/>
                  <a:gd name="T16" fmla="*/ 65 w 66"/>
                  <a:gd name="T17" fmla="*/ 32 h 66"/>
                  <a:gd name="T18" fmla="*/ 63 w 66"/>
                  <a:gd name="T19" fmla="*/ 26 h 66"/>
                  <a:gd name="T20" fmla="*/ 61 w 66"/>
                  <a:gd name="T21" fmla="*/ 19 h 66"/>
                  <a:gd name="T22" fmla="*/ 59 w 66"/>
                  <a:gd name="T23" fmla="*/ 15 h 66"/>
                  <a:gd name="T24" fmla="*/ 55 w 66"/>
                  <a:gd name="T25" fmla="*/ 9 h 66"/>
                  <a:gd name="T26" fmla="*/ 49 w 66"/>
                  <a:gd name="T27" fmla="*/ 5 h 66"/>
                  <a:gd name="T28" fmla="*/ 44 w 66"/>
                  <a:gd name="T29" fmla="*/ 2 h 66"/>
                  <a:gd name="T30" fmla="*/ 38 w 66"/>
                  <a:gd name="T31" fmla="*/ 0 h 66"/>
                  <a:gd name="T32" fmla="*/ 32 w 66"/>
                  <a:gd name="T33" fmla="*/ 0 h 66"/>
                  <a:gd name="T34" fmla="*/ 24 w 66"/>
                  <a:gd name="T35" fmla="*/ 0 h 66"/>
                  <a:gd name="T36" fmla="*/ 19 w 66"/>
                  <a:gd name="T37" fmla="*/ 2 h 66"/>
                  <a:gd name="T38" fmla="*/ 13 w 66"/>
                  <a:gd name="T39" fmla="*/ 5 h 66"/>
                  <a:gd name="T40" fmla="*/ 9 w 66"/>
                  <a:gd name="T41" fmla="*/ 9 h 66"/>
                  <a:gd name="T42" fmla="*/ 5 w 66"/>
                  <a:gd name="T43" fmla="*/ 15 h 66"/>
                  <a:gd name="T44" fmla="*/ 1 w 66"/>
                  <a:gd name="T45" fmla="*/ 19 h 66"/>
                  <a:gd name="T46" fmla="*/ 0 w 66"/>
                  <a:gd name="T47" fmla="*/ 26 h 66"/>
                  <a:gd name="T48" fmla="*/ 0 w 66"/>
                  <a:gd name="T49" fmla="*/ 32 h 66"/>
                  <a:gd name="T50" fmla="*/ 0 w 66"/>
                  <a:gd name="T51" fmla="*/ 38 h 66"/>
                  <a:gd name="T52" fmla="*/ 1 w 66"/>
                  <a:gd name="T53" fmla="*/ 46 h 66"/>
                  <a:gd name="T54" fmla="*/ 5 w 66"/>
                  <a:gd name="T55" fmla="*/ 49 h 66"/>
                  <a:gd name="T56" fmla="*/ 9 w 66"/>
                  <a:gd name="T57" fmla="*/ 55 h 66"/>
                  <a:gd name="T58" fmla="*/ 13 w 66"/>
                  <a:gd name="T59" fmla="*/ 59 h 66"/>
                  <a:gd name="T60" fmla="*/ 19 w 66"/>
                  <a:gd name="T61" fmla="*/ 63 h 66"/>
                  <a:gd name="T62" fmla="*/ 24 w 66"/>
                  <a:gd name="T63" fmla="*/ 65 h 66"/>
                  <a:gd name="T64" fmla="*/ 32 w 66"/>
                  <a:gd name="T65" fmla="*/ 65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6" h="66">
                    <a:moveTo>
                      <a:pt x="32" y="65"/>
                    </a:moveTo>
                    <a:lnTo>
                      <a:pt x="38" y="65"/>
                    </a:lnTo>
                    <a:lnTo>
                      <a:pt x="44" y="63"/>
                    </a:lnTo>
                    <a:lnTo>
                      <a:pt x="49" y="59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1" y="46"/>
                    </a:lnTo>
                    <a:lnTo>
                      <a:pt x="63" y="38"/>
                    </a:lnTo>
                    <a:lnTo>
                      <a:pt x="65" y="32"/>
                    </a:lnTo>
                    <a:lnTo>
                      <a:pt x="63" y="26"/>
                    </a:lnTo>
                    <a:lnTo>
                      <a:pt x="61" y="19"/>
                    </a:lnTo>
                    <a:lnTo>
                      <a:pt x="59" y="15"/>
                    </a:lnTo>
                    <a:lnTo>
                      <a:pt x="55" y="9"/>
                    </a:lnTo>
                    <a:lnTo>
                      <a:pt x="49" y="5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1" y="19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1" y="46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3" y="59"/>
                    </a:lnTo>
                    <a:lnTo>
                      <a:pt x="19" y="63"/>
                    </a:lnTo>
                    <a:lnTo>
                      <a:pt x="24" y="65"/>
                    </a:lnTo>
                    <a:lnTo>
                      <a:pt x="32" y="65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3895" name="Freeform 71"/>
              <p:cNvSpPr>
                <a:spLocks noChangeAspect="1"/>
              </p:cNvSpPr>
              <p:nvPr/>
            </p:nvSpPr>
            <p:spPr bwMode="auto">
              <a:xfrm>
                <a:off x="4471" y="3121"/>
                <a:ext cx="64" cy="34"/>
              </a:xfrm>
              <a:custGeom>
                <a:avLst/>
                <a:gdLst>
                  <a:gd name="T0" fmla="*/ 63 w 64"/>
                  <a:gd name="T1" fmla="*/ 33 h 34"/>
                  <a:gd name="T2" fmla="*/ 63 w 64"/>
                  <a:gd name="T3" fmla="*/ 33 h 34"/>
                  <a:gd name="T4" fmla="*/ 63 w 64"/>
                  <a:gd name="T5" fmla="*/ 33 h 34"/>
                  <a:gd name="T6" fmla="*/ 63 w 64"/>
                  <a:gd name="T7" fmla="*/ 31 h 34"/>
                  <a:gd name="T8" fmla="*/ 63 w 64"/>
                  <a:gd name="T9" fmla="*/ 31 h 34"/>
                  <a:gd name="T10" fmla="*/ 63 w 64"/>
                  <a:gd name="T11" fmla="*/ 31 h 34"/>
                  <a:gd name="T12" fmla="*/ 63 w 64"/>
                  <a:gd name="T13" fmla="*/ 31 h 34"/>
                  <a:gd name="T14" fmla="*/ 63 w 64"/>
                  <a:gd name="T15" fmla="*/ 31 h 34"/>
                  <a:gd name="T16" fmla="*/ 63 w 64"/>
                  <a:gd name="T17" fmla="*/ 31 h 34"/>
                  <a:gd name="T18" fmla="*/ 63 w 64"/>
                  <a:gd name="T19" fmla="*/ 25 h 34"/>
                  <a:gd name="T20" fmla="*/ 61 w 64"/>
                  <a:gd name="T21" fmla="*/ 19 h 34"/>
                  <a:gd name="T22" fmla="*/ 59 w 64"/>
                  <a:gd name="T23" fmla="*/ 13 h 34"/>
                  <a:gd name="T24" fmla="*/ 53 w 64"/>
                  <a:gd name="T25" fmla="*/ 10 h 34"/>
                  <a:gd name="T26" fmla="*/ 49 w 64"/>
                  <a:gd name="T27" fmla="*/ 4 h 34"/>
                  <a:gd name="T28" fmla="*/ 44 w 64"/>
                  <a:gd name="T29" fmla="*/ 2 h 34"/>
                  <a:gd name="T30" fmla="*/ 38 w 64"/>
                  <a:gd name="T31" fmla="*/ 0 h 34"/>
                  <a:gd name="T32" fmla="*/ 32 w 64"/>
                  <a:gd name="T33" fmla="*/ 0 h 34"/>
                  <a:gd name="T34" fmla="*/ 25 w 64"/>
                  <a:gd name="T35" fmla="*/ 0 h 34"/>
                  <a:gd name="T36" fmla="*/ 19 w 64"/>
                  <a:gd name="T37" fmla="*/ 2 h 34"/>
                  <a:gd name="T38" fmla="*/ 13 w 64"/>
                  <a:gd name="T39" fmla="*/ 4 h 34"/>
                  <a:gd name="T40" fmla="*/ 9 w 64"/>
                  <a:gd name="T41" fmla="*/ 10 h 34"/>
                  <a:gd name="T42" fmla="*/ 5 w 64"/>
                  <a:gd name="T43" fmla="*/ 13 h 34"/>
                  <a:gd name="T44" fmla="*/ 2 w 64"/>
                  <a:gd name="T45" fmla="*/ 19 h 34"/>
                  <a:gd name="T46" fmla="*/ 0 w 64"/>
                  <a:gd name="T47" fmla="*/ 25 h 34"/>
                  <a:gd name="T48" fmla="*/ 0 w 64"/>
                  <a:gd name="T49" fmla="*/ 31 h 34"/>
                  <a:gd name="T50" fmla="*/ 0 w 64"/>
                  <a:gd name="T51" fmla="*/ 31 h 34"/>
                  <a:gd name="T52" fmla="*/ 0 w 64"/>
                  <a:gd name="T53" fmla="*/ 31 h 34"/>
                  <a:gd name="T54" fmla="*/ 0 w 64"/>
                  <a:gd name="T55" fmla="*/ 31 h 34"/>
                  <a:gd name="T56" fmla="*/ 0 w 64"/>
                  <a:gd name="T57" fmla="*/ 31 h 34"/>
                  <a:gd name="T58" fmla="*/ 0 w 64"/>
                  <a:gd name="T59" fmla="*/ 31 h 34"/>
                  <a:gd name="T60" fmla="*/ 0 w 64"/>
                  <a:gd name="T61" fmla="*/ 33 h 34"/>
                  <a:gd name="T62" fmla="*/ 0 w 64"/>
                  <a:gd name="T63" fmla="*/ 33 h 34"/>
                  <a:gd name="T64" fmla="*/ 0 w 64"/>
                  <a:gd name="T65" fmla="*/ 33 h 34"/>
                  <a:gd name="T66" fmla="*/ 63 w 64"/>
                  <a:gd name="T6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4" h="34">
                    <a:moveTo>
                      <a:pt x="63" y="33"/>
                    </a:moveTo>
                    <a:lnTo>
                      <a:pt x="63" y="33"/>
                    </a:lnTo>
                    <a:lnTo>
                      <a:pt x="63" y="33"/>
                    </a:lnTo>
                    <a:lnTo>
                      <a:pt x="63" y="31"/>
                    </a:lnTo>
                    <a:lnTo>
                      <a:pt x="63" y="31"/>
                    </a:lnTo>
                    <a:lnTo>
                      <a:pt x="63" y="31"/>
                    </a:lnTo>
                    <a:lnTo>
                      <a:pt x="63" y="31"/>
                    </a:lnTo>
                    <a:lnTo>
                      <a:pt x="63" y="31"/>
                    </a:lnTo>
                    <a:lnTo>
                      <a:pt x="63" y="31"/>
                    </a:lnTo>
                    <a:lnTo>
                      <a:pt x="63" y="25"/>
                    </a:lnTo>
                    <a:lnTo>
                      <a:pt x="61" y="19"/>
                    </a:lnTo>
                    <a:lnTo>
                      <a:pt x="59" y="13"/>
                    </a:lnTo>
                    <a:lnTo>
                      <a:pt x="53" y="10"/>
                    </a:lnTo>
                    <a:lnTo>
                      <a:pt x="49" y="4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10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63" y="33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3896" name="Freeform 72"/>
              <p:cNvSpPr>
                <a:spLocks noChangeAspect="1"/>
              </p:cNvSpPr>
              <p:nvPr/>
            </p:nvSpPr>
            <p:spPr bwMode="auto">
              <a:xfrm>
                <a:off x="4471" y="3121"/>
                <a:ext cx="64" cy="34"/>
              </a:xfrm>
              <a:custGeom>
                <a:avLst/>
                <a:gdLst>
                  <a:gd name="T0" fmla="*/ 63 w 64"/>
                  <a:gd name="T1" fmla="*/ 33 h 34"/>
                  <a:gd name="T2" fmla="*/ 63 w 64"/>
                  <a:gd name="T3" fmla="*/ 31 h 34"/>
                  <a:gd name="T4" fmla="*/ 63 w 64"/>
                  <a:gd name="T5" fmla="*/ 25 h 34"/>
                  <a:gd name="T6" fmla="*/ 61 w 64"/>
                  <a:gd name="T7" fmla="*/ 19 h 34"/>
                  <a:gd name="T8" fmla="*/ 59 w 64"/>
                  <a:gd name="T9" fmla="*/ 13 h 34"/>
                  <a:gd name="T10" fmla="*/ 53 w 64"/>
                  <a:gd name="T11" fmla="*/ 10 h 34"/>
                  <a:gd name="T12" fmla="*/ 49 w 64"/>
                  <a:gd name="T13" fmla="*/ 4 h 34"/>
                  <a:gd name="T14" fmla="*/ 44 w 64"/>
                  <a:gd name="T15" fmla="*/ 2 h 34"/>
                  <a:gd name="T16" fmla="*/ 38 w 64"/>
                  <a:gd name="T17" fmla="*/ 0 h 34"/>
                  <a:gd name="T18" fmla="*/ 32 w 64"/>
                  <a:gd name="T19" fmla="*/ 0 h 34"/>
                  <a:gd name="T20" fmla="*/ 25 w 64"/>
                  <a:gd name="T21" fmla="*/ 0 h 34"/>
                  <a:gd name="T22" fmla="*/ 19 w 64"/>
                  <a:gd name="T23" fmla="*/ 2 h 34"/>
                  <a:gd name="T24" fmla="*/ 13 w 64"/>
                  <a:gd name="T25" fmla="*/ 4 h 34"/>
                  <a:gd name="T26" fmla="*/ 9 w 64"/>
                  <a:gd name="T27" fmla="*/ 10 h 34"/>
                  <a:gd name="T28" fmla="*/ 5 w 64"/>
                  <a:gd name="T29" fmla="*/ 13 h 34"/>
                  <a:gd name="T30" fmla="*/ 2 w 64"/>
                  <a:gd name="T31" fmla="*/ 19 h 34"/>
                  <a:gd name="T32" fmla="*/ 0 w 64"/>
                  <a:gd name="T33" fmla="*/ 25 h 34"/>
                  <a:gd name="T34" fmla="*/ 0 w 64"/>
                  <a:gd name="T35" fmla="*/ 31 h 34"/>
                  <a:gd name="T36" fmla="*/ 0 w 64"/>
                  <a:gd name="T37" fmla="*/ 33 h 34"/>
                  <a:gd name="T38" fmla="*/ 63 w 64"/>
                  <a:gd name="T39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4" h="34">
                    <a:moveTo>
                      <a:pt x="63" y="33"/>
                    </a:moveTo>
                    <a:lnTo>
                      <a:pt x="63" y="31"/>
                    </a:lnTo>
                    <a:lnTo>
                      <a:pt x="63" y="25"/>
                    </a:lnTo>
                    <a:lnTo>
                      <a:pt x="61" y="19"/>
                    </a:lnTo>
                    <a:lnTo>
                      <a:pt x="59" y="13"/>
                    </a:lnTo>
                    <a:lnTo>
                      <a:pt x="53" y="10"/>
                    </a:lnTo>
                    <a:lnTo>
                      <a:pt x="49" y="4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10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0" y="33"/>
                    </a:lnTo>
                    <a:lnTo>
                      <a:pt x="63" y="33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3897" name="Freeform 73"/>
              <p:cNvSpPr>
                <a:spLocks noChangeAspect="1"/>
              </p:cNvSpPr>
              <p:nvPr/>
            </p:nvSpPr>
            <p:spPr bwMode="auto">
              <a:xfrm>
                <a:off x="4037" y="2985"/>
                <a:ext cx="66" cy="66"/>
              </a:xfrm>
              <a:custGeom>
                <a:avLst/>
                <a:gdLst>
                  <a:gd name="T0" fmla="*/ 32 w 66"/>
                  <a:gd name="T1" fmla="*/ 65 h 66"/>
                  <a:gd name="T2" fmla="*/ 38 w 66"/>
                  <a:gd name="T3" fmla="*/ 63 h 66"/>
                  <a:gd name="T4" fmla="*/ 44 w 66"/>
                  <a:gd name="T5" fmla="*/ 61 h 66"/>
                  <a:gd name="T6" fmla="*/ 49 w 66"/>
                  <a:gd name="T7" fmla="*/ 59 h 66"/>
                  <a:gd name="T8" fmla="*/ 55 w 66"/>
                  <a:gd name="T9" fmla="*/ 56 h 66"/>
                  <a:gd name="T10" fmla="*/ 59 w 66"/>
                  <a:gd name="T11" fmla="*/ 50 h 66"/>
                  <a:gd name="T12" fmla="*/ 61 w 66"/>
                  <a:gd name="T13" fmla="*/ 44 h 66"/>
                  <a:gd name="T14" fmla="*/ 63 w 66"/>
                  <a:gd name="T15" fmla="*/ 38 h 66"/>
                  <a:gd name="T16" fmla="*/ 65 w 66"/>
                  <a:gd name="T17" fmla="*/ 33 h 66"/>
                  <a:gd name="T18" fmla="*/ 63 w 66"/>
                  <a:gd name="T19" fmla="*/ 25 h 66"/>
                  <a:gd name="T20" fmla="*/ 61 w 66"/>
                  <a:gd name="T21" fmla="*/ 19 h 66"/>
                  <a:gd name="T22" fmla="*/ 59 w 66"/>
                  <a:gd name="T23" fmla="*/ 13 h 66"/>
                  <a:gd name="T24" fmla="*/ 55 w 66"/>
                  <a:gd name="T25" fmla="*/ 10 h 66"/>
                  <a:gd name="T26" fmla="*/ 49 w 66"/>
                  <a:gd name="T27" fmla="*/ 6 h 66"/>
                  <a:gd name="T28" fmla="*/ 44 w 66"/>
                  <a:gd name="T29" fmla="*/ 2 h 66"/>
                  <a:gd name="T30" fmla="*/ 38 w 66"/>
                  <a:gd name="T31" fmla="*/ 0 h 66"/>
                  <a:gd name="T32" fmla="*/ 32 w 66"/>
                  <a:gd name="T33" fmla="*/ 0 h 66"/>
                  <a:gd name="T34" fmla="*/ 24 w 66"/>
                  <a:gd name="T35" fmla="*/ 0 h 66"/>
                  <a:gd name="T36" fmla="*/ 19 w 66"/>
                  <a:gd name="T37" fmla="*/ 2 h 66"/>
                  <a:gd name="T38" fmla="*/ 13 w 66"/>
                  <a:gd name="T39" fmla="*/ 6 h 66"/>
                  <a:gd name="T40" fmla="*/ 9 w 66"/>
                  <a:gd name="T41" fmla="*/ 10 h 66"/>
                  <a:gd name="T42" fmla="*/ 5 w 66"/>
                  <a:gd name="T43" fmla="*/ 13 h 66"/>
                  <a:gd name="T44" fmla="*/ 1 w 66"/>
                  <a:gd name="T45" fmla="*/ 19 h 66"/>
                  <a:gd name="T46" fmla="*/ 0 w 66"/>
                  <a:gd name="T47" fmla="*/ 25 h 66"/>
                  <a:gd name="T48" fmla="*/ 0 w 66"/>
                  <a:gd name="T49" fmla="*/ 33 h 66"/>
                  <a:gd name="T50" fmla="*/ 0 w 66"/>
                  <a:gd name="T51" fmla="*/ 38 h 66"/>
                  <a:gd name="T52" fmla="*/ 1 w 66"/>
                  <a:gd name="T53" fmla="*/ 44 h 66"/>
                  <a:gd name="T54" fmla="*/ 5 w 66"/>
                  <a:gd name="T55" fmla="*/ 50 h 66"/>
                  <a:gd name="T56" fmla="*/ 9 w 66"/>
                  <a:gd name="T57" fmla="*/ 56 h 66"/>
                  <a:gd name="T58" fmla="*/ 13 w 66"/>
                  <a:gd name="T59" fmla="*/ 59 h 66"/>
                  <a:gd name="T60" fmla="*/ 19 w 66"/>
                  <a:gd name="T61" fmla="*/ 61 h 66"/>
                  <a:gd name="T62" fmla="*/ 24 w 66"/>
                  <a:gd name="T63" fmla="*/ 63 h 66"/>
                  <a:gd name="T64" fmla="*/ 32 w 66"/>
                  <a:gd name="T65" fmla="*/ 65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6" h="66">
                    <a:moveTo>
                      <a:pt x="32" y="65"/>
                    </a:moveTo>
                    <a:lnTo>
                      <a:pt x="38" y="63"/>
                    </a:lnTo>
                    <a:lnTo>
                      <a:pt x="44" y="61"/>
                    </a:lnTo>
                    <a:lnTo>
                      <a:pt x="49" y="59"/>
                    </a:lnTo>
                    <a:lnTo>
                      <a:pt x="55" y="56"/>
                    </a:lnTo>
                    <a:lnTo>
                      <a:pt x="59" y="50"/>
                    </a:lnTo>
                    <a:lnTo>
                      <a:pt x="61" y="44"/>
                    </a:lnTo>
                    <a:lnTo>
                      <a:pt x="63" y="38"/>
                    </a:lnTo>
                    <a:lnTo>
                      <a:pt x="65" y="33"/>
                    </a:lnTo>
                    <a:lnTo>
                      <a:pt x="63" y="25"/>
                    </a:lnTo>
                    <a:lnTo>
                      <a:pt x="61" y="19"/>
                    </a:lnTo>
                    <a:lnTo>
                      <a:pt x="59" y="13"/>
                    </a:lnTo>
                    <a:lnTo>
                      <a:pt x="55" y="10"/>
                    </a:lnTo>
                    <a:lnTo>
                      <a:pt x="49" y="6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5" y="13"/>
                    </a:lnTo>
                    <a:lnTo>
                      <a:pt x="1" y="19"/>
                    </a:lnTo>
                    <a:lnTo>
                      <a:pt x="0" y="25"/>
                    </a:lnTo>
                    <a:lnTo>
                      <a:pt x="0" y="33"/>
                    </a:lnTo>
                    <a:lnTo>
                      <a:pt x="0" y="38"/>
                    </a:lnTo>
                    <a:lnTo>
                      <a:pt x="1" y="44"/>
                    </a:lnTo>
                    <a:lnTo>
                      <a:pt x="5" y="50"/>
                    </a:lnTo>
                    <a:lnTo>
                      <a:pt x="9" y="56"/>
                    </a:lnTo>
                    <a:lnTo>
                      <a:pt x="13" y="59"/>
                    </a:lnTo>
                    <a:lnTo>
                      <a:pt x="19" y="61"/>
                    </a:lnTo>
                    <a:lnTo>
                      <a:pt x="24" y="63"/>
                    </a:lnTo>
                    <a:lnTo>
                      <a:pt x="32" y="65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3898" name="Freeform 74"/>
              <p:cNvSpPr>
                <a:spLocks noChangeAspect="1"/>
              </p:cNvSpPr>
              <p:nvPr/>
            </p:nvSpPr>
            <p:spPr bwMode="auto">
              <a:xfrm>
                <a:off x="4037" y="2985"/>
                <a:ext cx="66" cy="66"/>
              </a:xfrm>
              <a:custGeom>
                <a:avLst/>
                <a:gdLst>
                  <a:gd name="T0" fmla="*/ 32 w 66"/>
                  <a:gd name="T1" fmla="*/ 65 h 66"/>
                  <a:gd name="T2" fmla="*/ 38 w 66"/>
                  <a:gd name="T3" fmla="*/ 63 h 66"/>
                  <a:gd name="T4" fmla="*/ 44 w 66"/>
                  <a:gd name="T5" fmla="*/ 61 h 66"/>
                  <a:gd name="T6" fmla="*/ 49 w 66"/>
                  <a:gd name="T7" fmla="*/ 59 h 66"/>
                  <a:gd name="T8" fmla="*/ 55 w 66"/>
                  <a:gd name="T9" fmla="*/ 56 h 66"/>
                  <a:gd name="T10" fmla="*/ 59 w 66"/>
                  <a:gd name="T11" fmla="*/ 50 h 66"/>
                  <a:gd name="T12" fmla="*/ 61 w 66"/>
                  <a:gd name="T13" fmla="*/ 44 h 66"/>
                  <a:gd name="T14" fmla="*/ 63 w 66"/>
                  <a:gd name="T15" fmla="*/ 38 h 66"/>
                  <a:gd name="T16" fmla="*/ 65 w 66"/>
                  <a:gd name="T17" fmla="*/ 33 h 66"/>
                  <a:gd name="T18" fmla="*/ 63 w 66"/>
                  <a:gd name="T19" fmla="*/ 25 h 66"/>
                  <a:gd name="T20" fmla="*/ 61 w 66"/>
                  <a:gd name="T21" fmla="*/ 19 h 66"/>
                  <a:gd name="T22" fmla="*/ 59 w 66"/>
                  <a:gd name="T23" fmla="*/ 13 h 66"/>
                  <a:gd name="T24" fmla="*/ 55 w 66"/>
                  <a:gd name="T25" fmla="*/ 10 h 66"/>
                  <a:gd name="T26" fmla="*/ 49 w 66"/>
                  <a:gd name="T27" fmla="*/ 6 h 66"/>
                  <a:gd name="T28" fmla="*/ 44 w 66"/>
                  <a:gd name="T29" fmla="*/ 2 h 66"/>
                  <a:gd name="T30" fmla="*/ 38 w 66"/>
                  <a:gd name="T31" fmla="*/ 0 h 66"/>
                  <a:gd name="T32" fmla="*/ 32 w 66"/>
                  <a:gd name="T33" fmla="*/ 0 h 66"/>
                  <a:gd name="T34" fmla="*/ 24 w 66"/>
                  <a:gd name="T35" fmla="*/ 0 h 66"/>
                  <a:gd name="T36" fmla="*/ 19 w 66"/>
                  <a:gd name="T37" fmla="*/ 2 h 66"/>
                  <a:gd name="T38" fmla="*/ 13 w 66"/>
                  <a:gd name="T39" fmla="*/ 6 h 66"/>
                  <a:gd name="T40" fmla="*/ 9 w 66"/>
                  <a:gd name="T41" fmla="*/ 10 h 66"/>
                  <a:gd name="T42" fmla="*/ 5 w 66"/>
                  <a:gd name="T43" fmla="*/ 13 h 66"/>
                  <a:gd name="T44" fmla="*/ 1 w 66"/>
                  <a:gd name="T45" fmla="*/ 19 h 66"/>
                  <a:gd name="T46" fmla="*/ 0 w 66"/>
                  <a:gd name="T47" fmla="*/ 25 h 66"/>
                  <a:gd name="T48" fmla="*/ 0 w 66"/>
                  <a:gd name="T49" fmla="*/ 33 h 66"/>
                  <a:gd name="T50" fmla="*/ 0 w 66"/>
                  <a:gd name="T51" fmla="*/ 38 h 66"/>
                  <a:gd name="T52" fmla="*/ 1 w 66"/>
                  <a:gd name="T53" fmla="*/ 44 h 66"/>
                  <a:gd name="T54" fmla="*/ 5 w 66"/>
                  <a:gd name="T55" fmla="*/ 50 h 66"/>
                  <a:gd name="T56" fmla="*/ 9 w 66"/>
                  <a:gd name="T57" fmla="*/ 56 h 66"/>
                  <a:gd name="T58" fmla="*/ 13 w 66"/>
                  <a:gd name="T59" fmla="*/ 59 h 66"/>
                  <a:gd name="T60" fmla="*/ 19 w 66"/>
                  <a:gd name="T61" fmla="*/ 61 h 66"/>
                  <a:gd name="T62" fmla="*/ 24 w 66"/>
                  <a:gd name="T63" fmla="*/ 63 h 66"/>
                  <a:gd name="T64" fmla="*/ 32 w 66"/>
                  <a:gd name="T65" fmla="*/ 65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6" h="66">
                    <a:moveTo>
                      <a:pt x="32" y="65"/>
                    </a:moveTo>
                    <a:lnTo>
                      <a:pt x="38" y="63"/>
                    </a:lnTo>
                    <a:lnTo>
                      <a:pt x="44" y="61"/>
                    </a:lnTo>
                    <a:lnTo>
                      <a:pt x="49" y="59"/>
                    </a:lnTo>
                    <a:lnTo>
                      <a:pt x="55" y="56"/>
                    </a:lnTo>
                    <a:lnTo>
                      <a:pt x="59" y="50"/>
                    </a:lnTo>
                    <a:lnTo>
                      <a:pt x="61" y="44"/>
                    </a:lnTo>
                    <a:lnTo>
                      <a:pt x="63" y="38"/>
                    </a:lnTo>
                    <a:lnTo>
                      <a:pt x="65" y="33"/>
                    </a:lnTo>
                    <a:lnTo>
                      <a:pt x="63" y="25"/>
                    </a:lnTo>
                    <a:lnTo>
                      <a:pt x="61" y="19"/>
                    </a:lnTo>
                    <a:lnTo>
                      <a:pt x="59" y="13"/>
                    </a:lnTo>
                    <a:lnTo>
                      <a:pt x="55" y="10"/>
                    </a:lnTo>
                    <a:lnTo>
                      <a:pt x="49" y="6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5" y="13"/>
                    </a:lnTo>
                    <a:lnTo>
                      <a:pt x="1" y="19"/>
                    </a:lnTo>
                    <a:lnTo>
                      <a:pt x="0" y="25"/>
                    </a:lnTo>
                    <a:lnTo>
                      <a:pt x="0" y="33"/>
                    </a:lnTo>
                    <a:lnTo>
                      <a:pt x="0" y="38"/>
                    </a:lnTo>
                    <a:lnTo>
                      <a:pt x="1" y="44"/>
                    </a:lnTo>
                    <a:lnTo>
                      <a:pt x="5" y="50"/>
                    </a:lnTo>
                    <a:lnTo>
                      <a:pt x="9" y="56"/>
                    </a:lnTo>
                    <a:lnTo>
                      <a:pt x="13" y="59"/>
                    </a:lnTo>
                    <a:lnTo>
                      <a:pt x="19" y="61"/>
                    </a:lnTo>
                    <a:lnTo>
                      <a:pt x="24" y="63"/>
                    </a:lnTo>
                    <a:lnTo>
                      <a:pt x="32" y="65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3899" name="Freeform 75"/>
              <p:cNvSpPr>
                <a:spLocks noChangeAspect="1"/>
              </p:cNvSpPr>
              <p:nvPr/>
            </p:nvSpPr>
            <p:spPr bwMode="auto">
              <a:xfrm>
                <a:off x="4471" y="3020"/>
                <a:ext cx="64" cy="66"/>
              </a:xfrm>
              <a:custGeom>
                <a:avLst/>
                <a:gdLst>
                  <a:gd name="T0" fmla="*/ 32 w 64"/>
                  <a:gd name="T1" fmla="*/ 65 h 66"/>
                  <a:gd name="T2" fmla="*/ 38 w 64"/>
                  <a:gd name="T3" fmla="*/ 65 h 66"/>
                  <a:gd name="T4" fmla="*/ 44 w 64"/>
                  <a:gd name="T5" fmla="*/ 63 h 66"/>
                  <a:gd name="T6" fmla="*/ 49 w 64"/>
                  <a:gd name="T7" fmla="*/ 59 h 66"/>
                  <a:gd name="T8" fmla="*/ 53 w 64"/>
                  <a:gd name="T9" fmla="*/ 55 h 66"/>
                  <a:gd name="T10" fmla="*/ 59 w 64"/>
                  <a:gd name="T11" fmla="*/ 51 h 66"/>
                  <a:gd name="T12" fmla="*/ 61 w 64"/>
                  <a:gd name="T13" fmla="*/ 45 h 66"/>
                  <a:gd name="T14" fmla="*/ 63 w 64"/>
                  <a:gd name="T15" fmla="*/ 40 h 66"/>
                  <a:gd name="T16" fmla="*/ 63 w 64"/>
                  <a:gd name="T17" fmla="*/ 32 h 66"/>
                  <a:gd name="T18" fmla="*/ 63 w 64"/>
                  <a:gd name="T19" fmla="*/ 26 h 66"/>
                  <a:gd name="T20" fmla="*/ 61 w 64"/>
                  <a:gd name="T21" fmla="*/ 21 h 66"/>
                  <a:gd name="T22" fmla="*/ 59 w 64"/>
                  <a:gd name="T23" fmla="*/ 15 h 66"/>
                  <a:gd name="T24" fmla="*/ 53 w 64"/>
                  <a:gd name="T25" fmla="*/ 9 h 66"/>
                  <a:gd name="T26" fmla="*/ 49 w 64"/>
                  <a:gd name="T27" fmla="*/ 5 h 66"/>
                  <a:gd name="T28" fmla="*/ 44 w 64"/>
                  <a:gd name="T29" fmla="*/ 3 h 66"/>
                  <a:gd name="T30" fmla="*/ 38 w 64"/>
                  <a:gd name="T31" fmla="*/ 1 h 66"/>
                  <a:gd name="T32" fmla="*/ 32 w 64"/>
                  <a:gd name="T33" fmla="*/ 0 h 66"/>
                  <a:gd name="T34" fmla="*/ 25 w 64"/>
                  <a:gd name="T35" fmla="*/ 1 h 66"/>
                  <a:gd name="T36" fmla="*/ 19 w 64"/>
                  <a:gd name="T37" fmla="*/ 3 h 66"/>
                  <a:gd name="T38" fmla="*/ 13 w 64"/>
                  <a:gd name="T39" fmla="*/ 5 h 66"/>
                  <a:gd name="T40" fmla="*/ 9 w 64"/>
                  <a:gd name="T41" fmla="*/ 9 h 66"/>
                  <a:gd name="T42" fmla="*/ 5 w 64"/>
                  <a:gd name="T43" fmla="*/ 15 h 66"/>
                  <a:gd name="T44" fmla="*/ 2 w 64"/>
                  <a:gd name="T45" fmla="*/ 21 h 66"/>
                  <a:gd name="T46" fmla="*/ 0 w 64"/>
                  <a:gd name="T47" fmla="*/ 26 h 66"/>
                  <a:gd name="T48" fmla="*/ 0 w 64"/>
                  <a:gd name="T49" fmla="*/ 32 h 66"/>
                  <a:gd name="T50" fmla="*/ 0 w 64"/>
                  <a:gd name="T51" fmla="*/ 40 h 66"/>
                  <a:gd name="T52" fmla="*/ 2 w 64"/>
                  <a:gd name="T53" fmla="*/ 45 h 66"/>
                  <a:gd name="T54" fmla="*/ 5 w 64"/>
                  <a:gd name="T55" fmla="*/ 51 h 66"/>
                  <a:gd name="T56" fmla="*/ 9 w 64"/>
                  <a:gd name="T57" fmla="*/ 55 h 66"/>
                  <a:gd name="T58" fmla="*/ 13 w 64"/>
                  <a:gd name="T59" fmla="*/ 59 h 66"/>
                  <a:gd name="T60" fmla="*/ 19 w 64"/>
                  <a:gd name="T61" fmla="*/ 63 h 66"/>
                  <a:gd name="T62" fmla="*/ 25 w 64"/>
                  <a:gd name="T63" fmla="*/ 65 h 66"/>
                  <a:gd name="T64" fmla="*/ 32 w 64"/>
                  <a:gd name="T65" fmla="*/ 65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66">
                    <a:moveTo>
                      <a:pt x="32" y="65"/>
                    </a:moveTo>
                    <a:lnTo>
                      <a:pt x="38" y="65"/>
                    </a:lnTo>
                    <a:lnTo>
                      <a:pt x="44" y="63"/>
                    </a:lnTo>
                    <a:lnTo>
                      <a:pt x="49" y="59"/>
                    </a:lnTo>
                    <a:lnTo>
                      <a:pt x="53" y="55"/>
                    </a:lnTo>
                    <a:lnTo>
                      <a:pt x="59" y="51"/>
                    </a:lnTo>
                    <a:lnTo>
                      <a:pt x="61" y="45"/>
                    </a:lnTo>
                    <a:lnTo>
                      <a:pt x="63" y="40"/>
                    </a:lnTo>
                    <a:lnTo>
                      <a:pt x="63" y="32"/>
                    </a:lnTo>
                    <a:lnTo>
                      <a:pt x="63" y="26"/>
                    </a:lnTo>
                    <a:lnTo>
                      <a:pt x="61" y="21"/>
                    </a:lnTo>
                    <a:lnTo>
                      <a:pt x="59" y="15"/>
                    </a:lnTo>
                    <a:lnTo>
                      <a:pt x="53" y="9"/>
                    </a:lnTo>
                    <a:lnTo>
                      <a:pt x="49" y="5"/>
                    </a:lnTo>
                    <a:lnTo>
                      <a:pt x="44" y="3"/>
                    </a:lnTo>
                    <a:lnTo>
                      <a:pt x="38" y="1"/>
                    </a:lnTo>
                    <a:lnTo>
                      <a:pt x="32" y="0"/>
                    </a:lnTo>
                    <a:lnTo>
                      <a:pt x="25" y="1"/>
                    </a:lnTo>
                    <a:lnTo>
                      <a:pt x="19" y="3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9" y="55"/>
                    </a:lnTo>
                    <a:lnTo>
                      <a:pt x="13" y="59"/>
                    </a:lnTo>
                    <a:lnTo>
                      <a:pt x="19" y="63"/>
                    </a:lnTo>
                    <a:lnTo>
                      <a:pt x="25" y="65"/>
                    </a:lnTo>
                    <a:lnTo>
                      <a:pt x="32" y="65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3900" name="Freeform 76"/>
              <p:cNvSpPr>
                <a:spLocks noChangeAspect="1"/>
              </p:cNvSpPr>
              <p:nvPr/>
            </p:nvSpPr>
            <p:spPr bwMode="auto">
              <a:xfrm>
                <a:off x="4471" y="3020"/>
                <a:ext cx="64" cy="66"/>
              </a:xfrm>
              <a:custGeom>
                <a:avLst/>
                <a:gdLst>
                  <a:gd name="T0" fmla="*/ 32 w 64"/>
                  <a:gd name="T1" fmla="*/ 65 h 66"/>
                  <a:gd name="T2" fmla="*/ 38 w 64"/>
                  <a:gd name="T3" fmla="*/ 65 h 66"/>
                  <a:gd name="T4" fmla="*/ 44 w 64"/>
                  <a:gd name="T5" fmla="*/ 63 h 66"/>
                  <a:gd name="T6" fmla="*/ 49 w 64"/>
                  <a:gd name="T7" fmla="*/ 59 h 66"/>
                  <a:gd name="T8" fmla="*/ 53 w 64"/>
                  <a:gd name="T9" fmla="*/ 55 h 66"/>
                  <a:gd name="T10" fmla="*/ 59 w 64"/>
                  <a:gd name="T11" fmla="*/ 51 h 66"/>
                  <a:gd name="T12" fmla="*/ 61 w 64"/>
                  <a:gd name="T13" fmla="*/ 45 h 66"/>
                  <a:gd name="T14" fmla="*/ 63 w 64"/>
                  <a:gd name="T15" fmla="*/ 40 h 66"/>
                  <a:gd name="T16" fmla="*/ 63 w 64"/>
                  <a:gd name="T17" fmla="*/ 32 h 66"/>
                  <a:gd name="T18" fmla="*/ 63 w 64"/>
                  <a:gd name="T19" fmla="*/ 26 h 66"/>
                  <a:gd name="T20" fmla="*/ 61 w 64"/>
                  <a:gd name="T21" fmla="*/ 21 h 66"/>
                  <a:gd name="T22" fmla="*/ 59 w 64"/>
                  <a:gd name="T23" fmla="*/ 15 h 66"/>
                  <a:gd name="T24" fmla="*/ 53 w 64"/>
                  <a:gd name="T25" fmla="*/ 9 h 66"/>
                  <a:gd name="T26" fmla="*/ 49 w 64"/>
                  <a:gd name="T27" fmla="*/ 5 h 66"/>
                  <a:gd name="T28" fmla="*/ 44 w 64"/>
                  <a:gd name="T29" fmla="*/ 3 h 66"/>
                  <a:gd name="T30" fmla="*/ 38 w 64"/>
                  <a:gd name="T31" fmla="*/ 1 h 66"/>
                  <a:gd name="T32" fmla="*/ 32 w 64"/>
                  <a:gd name="T33" fmla="*/ 0 h 66"/>
                  <a:gd name="T34" fmla="*/ 25 w 64"/>
                  <a:gd name="T35" fmla="*/ 1 h 66"/>
                  <a:gd name="T36" fmla="*/ 19 w 64"/>
                  <a:gd name="T37" fmla="*/ 3 h 66"/>
                  <a:gd name="T38" fmla="*/ 13 w 64"/>
                  <a:gd name="T39" fmla="*/ 5 h 66"/>
                  <a:gd name="T40" fmla="*/ 9 w 64"/>
                  <a:gd name="T41" fmla="*/ 9 h 66"/>
                  <a:gd name="T42" fmla="*/ 5 w 64"/>
                  <a:gd name="T43" fmla="*/ 15 h 66"/>
                  <a:gd name="T44" fmla="*/ 2 w 64"/>
                  <a:gd name="T45" fmla="*/ 21 h 66"/>
                  <a:gd name="T46" fmla="*/ 0 w 64"/>
                  <a:gd name="T47" fmla="*/ 26 h 66"/>
                  <a:gd name="T48" fmla="*/ 0 w 64"/>
                  <a:gd name="T49" fmla="*/ 32 h 66"/>
                  <a:gd name="T50" fmla="*/ 0 w 64"/>
                  <a:gd name="T51" fmla="*/ 40 h 66"/>
                  <a:gd name="T52" fmla="*/ 2 w 64"/>
                  <a:gd name="T53" fmla="*/ 45 h 66"/>
                  <a:gd name="T54" fmla="*/ 5 w 64"/>
                  <a:gd name="T55" fmla="*/ 51 h 66"/>
                  <a:gd name="T56" fmla="*/ 9 w 64"/>
                  <a:gd name="T57" fmla="*/ 55 h 66"/>
                  <a:gd name="T58" fmla="*/ 13 w 64"/>
                  <a:gd name="T59" fmla="*/ 59 h 66"/>
                  <a:gd name="T60" fmla="*/ 19 w 64"/>
                  <a:gd name="T61" fmla="*/ 63 h 66"/>
                  <a:gd name="T62" fmla="*/ 25 w 64"/>
                  <a:gd name="T63" fmla="*/ 65 h 66"/>
                  <a:gd name="T64" fmla="*/ 32 w 64"/>
                  <a:gd name="T65" fmla="*/ 65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66">
                    <a:moveTo>
                      <a:pt x="32" y="65"/>
                    </a:moveTo>
                    <a:lnTo>
                      <a:pt x="38" y="65"/>
                    </a:lnTo>
                    <a:lnTo>
                      <a:pt x="44" y="63"/>
                    </a:lnTo>
                    <a:lnTo>
                      <a:pt x="49" y="59"/>
                    </a:lnTo>
                    <a:lnTo>
                      <a:pt x="53" y="55"/>
                    </a:lnTo>
                    <a:lnTo>
                      <a:pt x="59" y="51"/>
                    </a:lnTo>
                    <a:lnTo>
                      <a:pt x="61" y="45"/>
                    </a:lnTo>
                    <a:lnTo>
                      <a:pt x="63" y="40"/>
                    </a:lnTo>
                    <a:lnTo>
                      <a:pt x="63" y="32"/>
                    </a:lnTo>
                    <a:lnTo>
                      <a:pt x="63" y="26"/>
                    </a:lnTo>
                    <a:lnTo>
                      <a:pt x="61" y="21"/>
                    </a:lnTo>
                    <a:lnTo>
                      <a:pt x="59" y="15"/>
                    </a:lnTo>
                    <a:lnTo>
                      <a:pt x="53" y="9"/>
                    </a:lnTo>
                    <a:lnTo>
                      <a:pt x="49" y="5"/>
                    </a:lnTo>
                    <a:lnTo>
                      <a:pt x="44" y="3"/>
                    </a:lnTo>
                    <a:lnTo>
                      <a:pt x="38" y="1"/>
                    </a:lnTo>
                    <a:lnTo>
                      <a:pt x="32" y="0"/>
                    </a:lnTo>
                    <a:lnTo>
                      <a:pt x="25" y="1"/>
                    </a:lnTo>
                    <a:lnTo>
                      <a:pt x="19" y="3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9" y="55"/>
                    </a:lnTo>
                    <a:lnTo>
                      <a:pt x="13" y="59"/>
                    </a:lnTo>
                    <a:lnTo>
                      <a:pt x="19" y="63"/>
                    </a:lnTo>
                    <a:lnTo>
                      <a:pt x="25" y="65"/>
                    </a:lnTo>
                    <a:lnTo>
                      <a:pt x="32" y="65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3901" name="Freeform 77"/>
              <p:cNvSpPr>
                <a:spLocks noChangeAspect="1"/>
              </p:cNvSpPr>
              <p:nvPr/>
            </p:nvSpPr>
            <p:spPr bwMode="auto">
              <a:xfrm>
                <a:off x="4037" y="2886"/>
                <a:ext cx="66" cy="66"/>
              </a:xfrm>
              <a:custGeom>
                <a:avLst/>
                <a:gdLst>
                  <a:gd name="T0" fmla="*/ 32 w 66"/>
                  <a:gd name="T1" fmla="*/ 65 h 66"/>
                  <a:gd name="T2" fmla="*/ 38 w 66"/>
                  <a:gd name="T3" fmla="*/ 63 h 66"/>
                  <a:gd name="T4" fmla="*/ 44 w 66"/>
                  <a:gd name="T5" fmla="*/ 61 h 66"/>
                  <a:gd name="T6" fmla="*/ 49 w 66"/>
                  <a:gd name="T7" fmla="*/ 59 h 66"/>
                  <a:gd name="T8" fmla="*/ 55 w 66"/>
                  <a:gd name="T9" fmla="*/ 55 h 66"/>
                  <a:gd name="T10" fmla="*/ 59 w 66"/>
                  <a:gd name="T11" fmla="*/ 49 h 66"/>
                  <a:gd name="T12" fmla="*/ 61 w 66"/>
                  <a:gd name="T13" fmla="*/ 44 h 66"/>
                  <a:gd name="T14" fmla="*/ 63 w 66"/>
                  <a:gd name="T15" fmla="*/ 38 h 66"/>
                  <a:gd name="T16" fmla="*/ 65 w 66"/>
                  <a:gd name="T17" fmla="*/ 32 h 66"/>
                  <a:gd name="T18" fmla="*/ 63 w 66"/>
                  <a:gd name="T19" fmla="*/ 24 h 66"/>
                  <a:gd name="T20" fmla="*/ 61 w 66"/>
                  <a:gd name="T21" fmla="*/ 19 h 66"/>
                  <a:gd name="T22" fmla="*/ 59 w 66"/>
                  <a:gd name="T23" fmla="*/ 13 h 66"/>
                  <a:gd name="T24" fmla="*/ 55 w 66"/>
                  <a:gd name="T25" fmla="*/ 9 h 66"/>
                  <a:gd name="T26" fmla="*/ 49 w 66"/>
                  <a:gd name="T27" fmla="*/ 5 h 66"/>
                  <a:gd name="T28" fmla="*/ 44 w 66"/>
                  <a:gd name="T29" fmla="*/ 1 h 66"/>
                  <a:gd name="T30" fmla="*/ 38 w 66"/>
                  <a:gd name="T31" fmla="*/ 0 h 66"/>
                  <a:gd name="T32" fmla="*/ 32 w 66"/>
                  <a:gd name="T33" fmla="*/ 0 h 66"/>
                  <a:gd name="T34" fmla="*/ 24 w 66"/>
                  <a:gd name="T35" fmla="*/ 0 h 66"/>
                  <a:gd name="T36" fmla="*/ 19 w 66"/>
                  <a:gd name="T37" fmla="*/ 1 h 66"/>
                  <a:gd name="T38" fmla="*/ 13 w 66"/>
                  <a:gd name="T39" fmla="*/ 5 h 66"/>
                  <a:gd name="T40" fmla="*/ 9 w 66"/>
                  <a:gd name="T41" fmla="*/ 9 h 66"/>
                  <a:gd name="T42" fmla="*/ 5 w 66"/>
                  <a:gd name="T43" fmla="*/ 13 h 66"/>
                  <a:gd name="T44" fmla="*/ 1 w 66"/>
                  <a:gd name="T45" fmla="*/ 19 h 66"/>
                  <a:gd name="T46" fmla="*/ 0 w 66"/>
                  <a:gd name="T47" fmla="*/ 24 h 66"/>
                  <a:gd name="T48" fmla="*/ 0 w 66"/>
                  <a:gd name="T49" fmla="*/ 32 h 66"/>
                  <a:gd name="T50" fmla="*/ 0 w 66"/>
                  <a:gd name="T51" fmla="*/ 38 h 66"/>
                  <a:gd name="T52" fmla="*/ 1 w 66"/>
                  <a:gd name="T53" fmla="*/ 44 h 66"/>
                  <a:gd name="T54" fmla="*/ 5 w 66"/>
                  <a:gd name="T55" fmla="*/ 49 h 66"/>
                  <a:gd name="T56" fmla="*/ 9 w 66"/>
                  <a:gd name="T57" fmla="*/ 55 h 66"/>
                  <a:gd name="T58" fmla="*/ 13 w 66"/>
                  <a:gd name="T59" fmla="*/ 59 h 66"/>
                  <a:gd name="T60" fmla="*/ 19 w 66"/>
                  <a:gd name="T61" fmla="*/ 61 h 66"/>
                  <a:gd name="T62" fmla="*/ 24 w 66"/>
                  <a:gd name="T63" fmla="*/ 63 h 66"/>
                  <a:gd name="T64" fmla="*/ 32 w 66"/>
                  <a:gd name="T65" fmla="*/ 65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6" h="66">
                    <a:moveTo>
                      <a:pt x="32" y="65"/>
                    </a:moveTo>
                    <a:lnTo>
                      <a:pt x="38" y="63"/>
                    </a:lnTo>
                    <a:lnTo>
                      <a:pt x="44" y="61"/>
                    </a:lnTo>
                    <a:lnTo>
                      <a:pt x="49" y="59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1" y="44"/>
                    </a:lnTo>
                    <a:lnTo>
                      <a:pt x="63" y="38"/>
                    </a:lnTo>
                    <a:lnTo>
                      <a:pt x="65" y="32"/>
                    </a:lnTo>
                    <a:lnTo>
                      <a:pt x="63" y="24"/>
                    </a:lnTo>
                    <a:lnTo>
                      <a:pt x="61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49" y="5"/>
                    </a:lnTo>
                    <a:lnTo>
                      <a:pt x="44" y="1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19" y="1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1" y="44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3" y="59"/>
                    </a:lnTo>
                    <a:lnTo>
                      <a:pt x="19" y="61"/>
                    </a:lnTo>
                    <a:lnTo>
                      <a:pt x="24" y="63"/>
                    </a:lnTo>
                    <a:lnTo>
                      <a:pt x="32" y="65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3902" name="Freeform 78"/>
              <p:cNvSpPr>
                <a:spLocks noChangeAspect="1"/>
              </p:cNvSpPr>
              <p:nvPr/>
            </p:nvSpPr>
            <p:spPr bwMode="auto">
              <a:xfrm>
                <a:off x="4037" y="2886"/>
                <a:ext cx="66" cy="66"/>
              </a:xfrm>
              <a:custGeom>
                <a:avLst/>
                <a:gdLst>
                  <a:gd name="T0" fmla="*/ 32 w 66"/>
                  <a:gd name="T1" fmla="*/ 65 h 66"/>
                  <a:gd name="T2" fmla="*/ 38 w 66"/>
                  <a:gd name="T3" fmla="*/ 63 h 66"/>
                  <a:gd name="T4" fmla="*/ 44 w 66"/>
                  <a:gd name="T5" fmla="*/ 61 h 66"/>
                  <a:gd name="T6" fmla="*/ 49 w 66"/>
                  <a:gd name="T7" fmla="*/ 59 h 66"/>
                  <a:gd name="T8" fmla="*/ 55 w 66"/>
                  <a:gd name="T9" fmla="*/ 55 h 66"/>
                  <a:gd name="T10" fmla="*/ 59 w 66"/>
                  <a:gd name="T11" fmla="*/ 49 h 66"/>
                  <a:gd name="T12" fmla="*/ 61 w 66"/>
                  <a:gd name="T13" fmla="*/ 44 h 66"/>
                  <a:gd name="T14" fmla="*/ 63 w 66"/>
                  <a:gd name="T15" fmla="*/ 38 h 66"/>
                  <a:gd name="T16" fmla="*/ 65 w 66"/>
                  <a:gd name="T17" fmla="*/ 32 h 66"/>
                  <a:gd name="T18" fmla="*/ 63 w 66"/>
                  <a:gd name="T19" fmla="*/ 24 h 66"/>
                  <a:gd name="T20" fmla="*/ 61 w 66"/>
                  <a:gd name="T21" fmla="*/ 19 h 66"/>
                  <a:gd name="T22" fmla="*/ 59 w 66"/>
                  <a:gd name="T23" fmla="*/ 13 h 66"/>
                  <a:gd name="T24" fmla="*/ 55 w 66"/>
                  <a:gd name="T25" fmla="*/ 9 h 66"/>
                  <a:gd name="T26" fmla="*/ 49 w 66"/>
                  <a:gd name="T27" fmla="*/ 5 h 66"/>
                  <a:gd name="T28" fmla="*/ 44 w 66"/>
                  <a:gd name="T29" fmla="*/ 1 h 66"/>
                  <a:gd name="T30" fmla="*/ 38 w 66"/>
                  <a:gd name="T31" fmla="*/ 0 h 66"/>
                  <a:gd name="T32" fmla="*/ 32 w 66"/>
                  <a:gd name="T33" fmla="*/ 0 h 66"/>
                  <a:gd name="T34" fmla="*/ 24 w 66"/>
                  <a:gd name="T35" fmla="*/ 0 h 66"/>
                  <a:gd name="T36" fmla="*/ 19 w 66"/>
                  <a:gd name="T37" fmla="*/ 1 h 66"/>
                  <a:gd name="T38" fmla="*/ 13 w 66"/>
                  <a:gd name="T39" fmla="*/ 5 h 66"/>
                  <a:gd name="T40" fmla="*/ 9 w 66"/>
                  <a:gd name="T41" fmla="*/ 9 h 66"/>
                  <a:gd name="T42" fmla="*/ 5 w 66"/>
                  <a:gd name="T43" fmla="*/ 13 h 66"/>
                  <a:gd name="T44" fmla="*/ 1 w 66"/>
                  <a:gd name="T45" fmla="*/ 19 h 66"/>
                  <a:gd name="T46" fmla="*/ 0 w 66"/>
                  <a:gd name="T47" fmla="*/ 24 h 66"/>
                  <a:gd name="T48" fmla="*/ 0 w 66"/>
                  <a:gd name="T49" fmla="*/ 32 h 66"/>
                  <a:gd name="T50" fmla="*/ 0 w 66"/>
                  <a:gd name="T51" fmla="*/ 38 h 66"/>
                  <a:gd name="T52" fmla="*/ 1 w 66"/>
                  <a:gd name="T53" fmla="*/ 44 h 66"/>
                  <a:gd name="T54" fmla="*/ 5 w 66"/>
                  <a:gd name="T55" fmla="*/ 49 h 66"/>
                  <a:gd name="T56" fmla="*/ 9 w 66"/>
                  <a:gd name="T57" fmla="*/ 55 h 66"/>
                  <a:gd name="T58" fmla="*/ 13 w 66"/>
                  <a:gd name="T59" fmla="*/ 59 h 66"/>
                  <a:gd name="T60" fmla="*/ 19 w 66"/>
                  <a:gd name="T61" fmla="*/ 61 h 66"/>
                  <a:gd name="T62" fmla="*/ 24 w 66"/>
                  <a:gd name="T63" fmla="*/ 63 h 66"/>
                  <a:gd name="T64" fmla="*/ 32 w 66"/>
                  <a:gd name="T65" fmla="*/ 65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6" h="66">
                    <a:moveTo>
                      <a:pt x="32" y="65"/>
                    </a:moveTo>
                    <a:lnTo>
                      <a:pt x="38" y="63"/>
                    </a:lnTo>
                    <a:lnTo>
                      <a:pt x="44" y="61"/>
                    </a:lnTo>
                    <a:lnTo>
                      <a:pt x="49" y="59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1" y="44"/>
                    </a:lnTo>
                    <a:lnTo>
                      <a:pt x="63" y="38"/>
                    </a:lnTo>
                    <a:lnTo>
                      <a:pt x="65" y="32"/>
                    </a:lnTo>
                    <a:lnTo>
                      <a:pt x="63" y="24"/>
                    </a:lnTo>
                    <a:lnTo>
                      <a:pt x="61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49" y="5"/>
                    </a:lnTo>
                    <a:lnTo>
                      <a:pt x="44" y="1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19" y="1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1" y="44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3" y="59"/>
                    </a:lnTo>
                    <a:lnTo>
                      <a:pt x="19" y="61"/>
                    </a:lnTo>
                    <a:lnTo>
                      <a:pt x="24" y="63"/>
                    </a:lnTo>
                    <a:lnTo>
                      <a:pt x="32" y="65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3903" name="Freeform 79"/>
              <p:cNvSpPr>
                <a:spLocks noChangeAspect="1"/>
              </p:cNvSpPr>
              <p:nvPr/>
            </p:nvSpPr>
            <p:spPr bwMode="auto">
              <a:xfrm>
                <a:off x="4471" y="2920"/>
                <a:ext cx="64" cy="66"/>
              </a:xfrm>
              <a:custGeom>
                <a:avLst/>
                <a:gdLst>
                  <a:gd name="T0" fmla="*/ 32 w 64"/>
                  <a:gd name="T1" fmla="*/ 65 h 66"/>
                  <a:gd name="T2" fmla="*/ 38 w 64"/>
                  <a:gd name="T3" fmla="*/ 65 h 66"/>
                  <a:gd name="T4" fmla="*/ 44 w 64"/>
                  <a:gd name="T5" fmla="*/ 63 h 66"/>
                  <a:gd name="T6" fmla="*/ 49 w 64"/>
                  <a:gd name="T7" fmla="*/ 59 h 66"/>
                  <a:gd name="T8" fmla="*/ 53 w 64"/>
                  <a:gd name="T9" fmla="*/ 56 h 66"/>
                  <a:gd name="T10" fmla="*/ 59 w 64"/>
                  <a:gd name="T11" fmla="*/ 52 h 66"/>
                  <a:gd name="T12" fmla="*/ 61 w 64"/>
                  <a:gd name="T13" fmla="*/ 46 h 66"/>
                  <a:gd name="T14" fmla="*/ 63 w 64"/>
                  <a:gd name="T15" fmla="*/ 40 h 66"/>
                  <a:gd name="T16" fmla="*/ 63 w 64"/>
                  <a:gd name="T17" fmla="*/ 33 h 66"/>
                  <a:gd name="T18" fmla="*/ 63 w 64"/>
                  <a:gd name="T19" fmla="*/ 27 h 66"/>
                  <a:gd name="T20" fmla="*/ 61 w 64"/>
                  <a:gd name="T21" fmla="*/ 21 h 66"/>
                  <a:gd name="T22" fmla="*/ 59 w 64"/>
                  <a:gd name="T23" fmla="*/ 15 h 66"/>
                  <a:gd name="T24" fmla="*/ 53 w 64"/>
                  <a:gd name="T25" fmla="*/ 10 h 66"/>
                  <a:gd name="T26" fmla="*/ 49 w 64"/>
                  <a:gd name="T27" fmla="*/ 6 h 66"/>
                  <a:gd name="T28" fmla="*/ 44 w 64"/>
                  <a:gd name="T29" fmla="*/ 4 h 66"/>
                  <a:gd name="T30" fmla="*/ 38 w 64"/>
                  <a:gd name="T31" fmla="*/ 2 h 66"/>
                  <a:gd name="T32" fmla="*/ 32 w 64"/>
                  <a:gd name="T33" fmla="*/ 0 h 66"/>
                  <a:gd name="T34" fmla="*/ 25 w 64"/>
                  <a:gd name="T35" fmla="*/ 2 h 66"/>
                  <a:gd name="T36" fmla="*/ 19 w 64"/>
                  <a:gd name="T37" fmla="*/ 4 h 66"/>
                  <a:gd name="T38" fmla="*/ 13 w 64"/>
                  <a:gd name="T39" fmla="*/ 6 h 66"/>
                  <a:gd name="T40" fmla="*/ 9 w 64"/>
                  <a:gd name="T41" fmla="*/ 10 h 66"/>
                  <a:gd name="T42" fmla="*/ 5 w 64"/>
                  <a:gd name="T43" fmla="*/ 15 h 66"/>
                  <a:gd name="T44" fmla="*/ 2 w 64"/>
                  <a:gd name="T45" fmla="*/ 21 h 66"/>
                  <a:gd name="T46" fmla="*/ 0 w 64"/>
                  <a:gd name="T47" fmla="*/ 27 h 66"/>
                  <a:gd name="T48" fmla="*/ 0 w 64"/>
                  <a:gd name="T49" fmla="*/ 33 h 66"/>
                  <a:gd name="T50" fmla="*/ 0 w 64"/>
                  <a:gd name="T51" fmla="*/ 40 h 66"/>
                  <a:gd name="T52" fmla="*/ 2 w 64"/>
                  <a:gd name="T53" fmla="*/ 46 h 66"/>
                  <a:gd name="T54" fmla="*/ 5 w 64"/>
                  <a:gd name="T55" fmla="*/ 52 h 66"/>
                  <a:gd name="T56" fmla="*/ 9 w 64"/>
                  <a:gd name="T57" fmla="*/ 56 h 66"/>
                  <a:gd name="T58" fmla="*/ 13 w 64"/>
                  <a:gd name="T59" fmla="*/ 59 h 66"/>
                  <a:gd name="T60" fmla="*/ 19 w 64"/>
                  <a:gd name="T61" fmla="*/ 63 h 66"/>
                  <a:gd name="T62" fmla="*/ 25 w 64"/>
                  <a:gd name="T63" fmla="*/ 65 h 66"/>
                  <a:gd name="T64" fmla="*/ 32 w 64"/>
                  <a:gd name="T65" fmla="*/ 65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66">
                    <a:moveTo>
                      <a:pt x="32" y="65"/>
                    </a:moveTo>
                    <a:lnTo>
                      <a:pt x="38" y="65"/>
                    </a:lnTo>
                    <a:lnTo>
                      <a:pt x="44" y="63"/>
                    </a:lnTo>
                    <a:lnTo>
                      <a:pt x="49" y="59"/>
                    </a:lnTo>
                    <a:lnTo>
                      <a:pt x="53" y="56"/>
                    </a:lnTo>
                    <a:lnTo>
                      <a:pt x="59" y="52"/>
                    </a:lnTo>
                    <a:lnTo>
                      <a:pt x="61" y="46"/>
                    </a:lnTo>
                    <a:lnTo>
                      <a:pt x="63" y="40"/>
                    </a:lnTo>
                    <a:lnTo>
                      <a:pt x="63" y="33"/>
                    </a:lnTo>
                    <a:lnTo>
                      <a:pt x="63" y="27"/>
                    </a:lnTo>
                    <a:lnTo>
                      <a:pt x="61" y="21"/>
                    </a:lnTo>
                    <a:lnTo>
                      <a:pt x="59" y="15"/>
                    </a:lnTo>
                    <a:lnTo>
                      <a:pt x="53" y="10"/>
                    </a:lnTo>
                    <a:lnTo>
                      <a:pt x="49" y="6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5" y="2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5" y="15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0" y="33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5" y="52"/>
                    </a:lnTo>
                    <a:lnTo>
                      <a:pt x="9" y="56"/>
                    </a:lnTo>
                    <a:lnTo>
                      <a:pt x="13" y="59"/>
                    </a:lnTo>
                    <a:lnTo>
                      <a:pt x="19" y="63"/>
                    </a:lnTo>
                    <a:lnTo>
                      <a:pt x="25" y="65"/>
                    </a:lnTo>
                    <a:lnTo>
                      <a:pt x="32" y="65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3904" name="Freeform 80"/>
              <p:cNvSpPr>
                <a:spLocks noChangeAspect="1"/>
              </p:cNvSpPr>
              <p:nvPr/>
            </p:nvSpPr>
            <p:spPr bwMode="auto">
              <a:xfrm>
                <a:off x="4471" y="2920"/>
                <a:ext cx="64" cy="66"/>
              </a:xfrm>
              <a:custGeom>
                <a:avLst/>
                <a:gdLst>
                  <a:gd name="T0" fmla="*/ 32 w 64"/>
                  <a:gd name="T1" fmla="*/ 65 h 66"/>
                  <a:gd name="T2" fmla="*/ 38 w 64"/>
                  <a:gd name="T3" fmla="*/ 65 h 66"/>
                  <a:gd name="T4" fmla="*/ 44 w 64"/>
                  <a:gd name="T5" fmla="*/ 63 h 66"/>
                  <a:gd name="T6" fmla="*/ 49 w 64"/>
                  <a:gd name="T7" fmla="*/ 59 h 66"/>
                  <a:gd name="T8" fmla="*/ 53 w 64"/>
                  <a:gd name="T9" fmla="*/ 56 h 66"/>
                  <a:gd name="T10" fmla="*/ 59 w 64"/>
                  <a:gd name="T11" fmla="*/ 52 h 66"/>
                  <a:gd name="T12" fmla="*/ 61 w 64"/>
                  <a:gd name="T13" fmla="*/ 46 h 66"/>
                  <a:gd name="T14" fmla="*/ 63 w 64"/>
                  <a:gd name="T15" fmla="*/ 40 h 66"/>
                  <a:gd name="T16" fmla="*/ 63 w 64"/>
                  <a:gd name="T17" fmla="*/ 33 h 66"/>
                  <a:gd name="T18" fmla="*/ 63 w 64"/>
                  <a:gd name="T19" fmla="*/ 27 h 66"/>
                  <a:gd name="T20" fmla="*/ 61 w 64"/>
                  <a:gd name="T21" fmla="*/ 21 h 66"/>
                  <a:gd name="T22" fmla="*/ 59 w 64"/>
                  <a:gd name="T23" fmla="*/ 15 h 66"/>
                  <a:gd name="T24" fmla="*/ 53 w 64"/>
                  <a:gd name="T25" fmla="*/ 10 h 66"/>
                  <a:gd name="T26" fmla="*/ 49 w 64"/>
                  <a:gd name="T27" fmla="*/ 6 h 66"/>
                  <a:gd name="T28" fmla="*/ 44 w 64"/>
                  <a:gd name="T29" fmla="*/ 4 h 66"/>
                  <a:gd name="T30" fmla="*/ 38 w 64"/>
                  <a:gd name="T31" fmla="*/ 2 h 66"/>
                  <a:gd name="T32" fmla="*/ 32 w 64"/>
                  <a:gd name="T33" fmla="*/ 0 h 66"/>
                  <a:gd name="T34" fmla="*/ 25 w 64"/>
                  <a:gd name="T35" fmla="*/ 2 h 66"/>
                  <a:gd name="T36" fmla="*/ 19 w 64"/>
                  <a:gd name="T37" fmla="*/ 4 h 66"/>
                  <a:gd name="T38" fmla="*/ 13 w 64"/>
                  <a:gd name="T39" fmla="*/ 6 h 66"/>
                  <a:gd name="T40" fmla="*/ 9 w 64"/>
                  <a:gd name="T41" fmla="*/ 10 h 66"/>
                  <a:gd name="T42" fmla="*/ 5 w 64"/>
                  <a:gd name="T43" fmla="*/ 15 h 66"/>
                  <a:gd name="T44" fmla="*/ 2 w 64"/>
                  <a:gd name="T45" fmla="*/ 21 h 66"/>
                  <a:gd name="T46" fmla="*/ 0 w 64"/>
                  <a:gd name="T47" fmla="*/ 27 h 66"/>
                  <a:gd name="T48" fmla="*/ 0 w 64"/>
                  <a:gd name="T49" fmla="*/ 33 h 66"/>
                  <a:gd name="T50" fmla="*/ 0 w 64"/>
                  <a:gd name="T51" fmla="*/ 40 h 66"/>
                  <a:gd name="T52" fmla="*/ 2 w 64"/>
                  <a:gd name="T53" fmla="*/ 46 h 66"/>
                  <a:gd name="T54" fmla="*/ 5 w 64"/>
                  <a:gd name="T55" fmla="*/ 52 h 66"/>
                  <a:gd name="T56" fmla="*/ 9 w 64"/>
                  <a:gd name="T57" fmla="*/ 56 h 66"/>
                  <a:gd name="T58" fmla="*/ 13 w 64"/>
                  <a:gd name="T59" fmla="*/ 59 h 66"/>
                  <a:gd name="T60" fmla="*/ 19 w 64"/>
                  <a:gd name="T61" fmla="*/ 63 h 66"/>
                  <a:gd name="T62" fmla="*/ 25 w 64"/>
                  <a:gd name="T63" fmla="*/ 65 h 66"/>
                  <a:gd name="T64" fmla="*/ 32 w 64"/>
                  <a:gd name="T65" fmla="*/ 65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66">
                    <a:moveTo>
                      <a:pt x="32" y="65"/>
                    </a:moveTo>
                    <a:lnTo>
                      <a:pt x="38" y="65"/>
                    </a:lnTo>
                    <a:lnTo>
                      <a:pt x="44" y="63"/>
                    </a:lnTo>
                    <a:lnTo>
                      <a:pt x="49" y="59"/>
                    </a:lnTo>
                    <a:lnTo>
                      <a:pt x="53" y="56"/>
                    </a:lnTo>
                    <a:lnTo>
                      <a:pt x="59" y="52"/>
                    </a:lnTo>
                    <a:lnTo>
                      <a:pt x="61" y="46"/>
                    </a:lnTo>
                    <a:lnTo>
                      <a:pt x="63" y="40"/>
                    </a:lnTo>
                    <a:lnTo>
                      <a:pt x="63" y="33"/>
                    </a:lnTo>
                    <a:lnTo>
                      <a:pt x="63" y="27"/>
                    </a:lnTo>
                    <a:lnTo>
                      <a:pt x="61" y="21"/>
                    </a:lnTo>
                    <a:lnTo>
                      <a:pt x="59" y="15"/>
                    </a:lnTo>
                    <a:lnTo>
                      <a:pt x="53" y="10"/>
                    </a:lnTo>
                    <a:lnTo>
                      <a:pt x="49" y="6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5" y="2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5" y="15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0" y="33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5" y="52"/>
                    </a:lnTo>
                    <a:lnTo>
                      <a:pt x="9" y="56"/>
                    </a:lnTo>
                    <a:lnTo>
                      <a:pt x="13" y="59"/>
                    </a:lnTo>
                    <a:lnTo>
                      <a:pt x="19" y="63"/>
                    </a:lnTo>
                    <a:lnTo>
                      <a:pt x="25" y="65"/>
                    </a:lnTo>
                    <a:lnTo>
                      <a:pt x="32" y="65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3905" name="Freeform 81"/>
              <p:cNvSpPr>
                <a:spLocks noChangeAspect="1"/>
              </p:cNvSpPr>
              <p:nvPr/>
            </p:nvSpPr>
            <p:spPr bwMode="auto">
              <a:xfrm>
                <a:off x="4037" y="2819"/>
                <a:ext cx="66" cy="31"/>
              </a:xfrm>
              <a:custGeom>
                <a:avLst/>
                <a:gdLst>
                  <a:gd name="T0" fmla="*/ 32 w 66"/>
                  <a:gd name="T1" fmla="*/ 30 h 31"/>
                  <a:gd name="T2" fmla="*/ 38 w 66"/>
                  <a:gd name="T3" fmla="*/ 30 h 31"/>
                  <a:gd name="T4" fmla="*/ 44 w 66"/>
                  <a:gd name="T5" fmla="*/ 28 h 31"/>
                  <a:gd name="T6" fmla="*/ 49 w 66"/>
                  <a:gd name="T7" fmla="*/ 26 h 31"/>
                  <a:gd name="T8" fmla="*/ 55 w 66"/>
                  <a:gd name="T9" fmla="*/ 22 h 31"/>
                  <a:gd name="T10" fmla="*/ 59 w 66"/>
                  <a:gd name="T11" fmla="*/ 17 h 31"/>
                  <a:gd name="T12" fmla="*/ 61 w 66"/>
                  <a:gd name="T13" fmla="*/ 11 h 31"/>
                  <a:gd name="T14" fmla="*/ 63 w 66"/>
                  <a:gd name="T15" fmla="*/ 5 h 31"/>
                  <a:gd name="T16" fmla="*/ 65 w 66"/>
                  <a:gd name="T17" fmla="*/ 0 h 31"/>
                  <a:gd name="T18" fmla="*/ 0 w 66"/>
                  <a:gd name="T19" fmla="*/ 0 h 31"/>
                  <a:gd name="T20" fmla="*/ 0 w 66"/>
                  <a:gd name="T21" fmla="*/ 5 h 31"/>
                  <a:gd name="T22" fmla="*/ 1 w 66"/>
                  <a:gd name="T23" fmla="*/ 11 h 31"/>
                  <a:gd name="T24" fmla="*/ 5 w 66"/>
                  <a:gd name="T25" fmla="*/ 17 h 31"/>
                  <a:gd name="T26" fmla="*/ 9 w 66"/>
                  <a:gd name="T27" fmla="*/ 22 h 31"/>
                  <a:gd name="T28" fmla="*/ 13 w 66"/>
                  <a:gd name="T29" fmla="*/ 26 h 31"/>
                  <a:gd name="T30" fmla="*/ 19 w 66"/>
                  <a:gd name="T31" fmla="*/ 28 h 31"/>
                  <a:gd name="T32" fmla="*/ 24 w 66"/>
                  <a:gd name="T33" fmla="*/ 30 h 31"/>
                  <a:gd name="T34" fmla="*/ 32 w 66"/>
                  <a:gd name="T35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6" h="31">
                    <a:moveTo>
                      <a:pt x="32" y="30"/>
                    </a:moveTo>
                    <a:lnTo>
                      <a:pt x="38" y="30"/>
                    </a:lnTo>
                    <a:lnTo>
                      <a:pt x="44" y="28"/>
                    </a:lnTo>
                    <a:lnTo>
                      <a:pt x="49" y="26"/>
                    </a:lnTo>
                    <a:lnTo>
                      <a:pt x="55" y="22"/>
                    </a:lnTo>
                    <a:lnTo>
                      <a:pt x="59" y="17"/>
                    </a:lnTo>
                    <a:lnTo>
                      <a:pt x="61" y="11"/>
                    </a:lnTo>
                    <a:lnTo>
                      <a:pt x="63" y="5"/>
                    </a:lnTo>
                    <a:lnTo>
                      <a:pt x="65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1" y="11"/>
                    </a:lnTo>
                    <a:lnTo>
                      <a:pt x="5" y="17"/>
                    </a:lnTo>
                    <a:lnTo>
                      <a:pt x="9" y="22"/>
                    </a:lnTo>
                    <a:lnTo>
                      <a:pt x="13" y="26"/>
                    </a:lnTo>
                    <a:lnTo>
                      <a:pt x="19" y="28"/>
                    </a:lnTo>
                    <a:lnTo>
                      <a:pt x="24" y="30"/>
                    </a:lnTo>
                    <a:lnTo>
                      <a:pt x="32" y="3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3906" name="Freeform 82"/>
              <p:cNvSpPr>
                <a:spLocks noChangeAspect="1"/>
              </p:cNvSpPr>
              <p:nvPr/>
            </p:nvSpPr>
            <p:spPr bwMode="auto">
              <a:xfrm>
                <a:off x="4037" y="2819"/>
                <a:ext cx="66" cy="31"/>
              </a:xfrm>
              <a:custGeom>
                <a:avLst/>
                <a:gdLst>
                  <a:gd name="T0" fmla="*/ 32 w 66"/>
                  <a:gd name="T1" fmla="*/ 30 h 31"/>
                  <a:gd name="T2" fmla="*/ 38 w 66"/>
                  <a:gd name="T3" fmla="*/ 30 h 31"/>
                  <a:gd name="T4" fmla="*/ 44 w 66"/>
                  <a:gd name="T5" fmla="*/ 28 h 31"/>
                  <a:gd name="T6" fmla="*/ 49 w 66"/>
                  <a:gd name="T7" fmla="*/ 26 h 31"/>
                  <a:gd name="T8" fmla="*/ 55 w 66"/>
                  <a:gd name="T9" fmla="*/ 22 h 31"/>
                  <a:gd name="T10" fmla="*/ 59 w 66"/>
                  <a:gd name="T11" fmla="*/ 17 h 31"/>
                  <a:gd name="T12" fmla="*/ 61 w 66"/>
                  <a:gd name="T13" fmla="*/ 11 h 31"/>
                  <a:gd name="T14" fmla="*/ 63 w 66"/>
                  <a:gd name="T15" fmla="*/ 5 h 31"/>
                  <a:gd name="T16" fmla="*/ 65 w 66"/>
                  <a:gd name="T17" fmla="*/ 0 h 31"/>
                  <a:gd name="T18" fmla="*/ 0 w 66"/>
                  <a:gd name="T19" fmla="*/ 0 h 31"/>
                  <a:gd name="T20" fmla="*/ 0 w 66"/>
                  <a:gd name="T21" fmla="*/ 5 h 31"/>
                  <a:gd name="T22" fmla="*/ 1 w 66"/>
                  <a:gd name="T23" fmla="*/ 11 h 31"/>
                  <a:gd name="T24" fmla="*/ 5 w 66"/>
                  <a:gd name="T25" fmla="*/ 17 h 31"/>
                  <a:gd name="T26" fmla="*/ 9 w 66"/>
                  <a:gd name="T27" fmla="*/ 22 h 31"/>
                  <a:gd name="T28" fmla="*/ 13 w 66"/>
                  <a:gd name="T29" fmla="*/ 26 h 31"/>
                  <a:gd name="T30" fmla="*/ 19 w 66"/>
                  <a:gd name="T31" fmla="*/ 28 h 31"/>
                  <a:gd name="T32" fmla="*/ 24 w 66"/>
                  <a:gd name="T33" fmla="*/ 30 h 31"/>
                  <a:gd name="T34" fmla="*/ 32 w 66"/>
                  <a:gd name="T35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6" h="31">
                    <a:moveTo>
                      <a:pt x="32" y="30"/>
                    </a:moveTo>
                    <a:lnTo>
                      <a:pt x="38" y="30"/>
                    </a:lnTo>
                    <a:lnTo>
                      <a:pt x="44" y="28"/>
                    </a:lnTo>
                    <a:lnTo>
                      <a:pt x="49" y="26"/>
                    </a:lnTo>
                    <a:lnTo>
                      <a:pt x="55" y="22"/>
                    </a:lnTo>
                    <a:lnTo>
                      <a:pt x="59" y="17"/>
                    </a:lnTo>
                    <a:lnTo>
                      <a:pt x="61" y="11"/>
                    </a:lnTo>
                    <a:lnTo>
                      <a:pt x="63" y="5"/>
                    </a:lnTo>
                    <a:lnTo>
                      <a:pt x="65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1" y="11"/>
                    </a:lnTo>
                    <a:lnTo>
                      <a:pt x="5" y="17"/>
                    </a:lnTo>
                    <a:lnTo>
                      <a:pt x="9" y="22"/>
                    </a:lnTo>
                    <a:lnTo>
                      <a:pt x="13" y="26"/>
                    </a:lnTo>
                    <a:lnTo>
                      <a:pt x="19" y="28"/>
                    </a:lnTo>
                    <a:lnTo>
                      <a:pt x="24" y="30"/>
                    </a:lnTo>
                    <a:lnTo>
                      <a:pt x="32" y="30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3907" name="Freeform 83"/>
              <p:cNvSpPr>
                <a:spLocks noChangeAspect="1"/>
              </p:cNvSpPr>
              <p:nvPr/>
            </p:nvSpPr>
            <p:spPr bwMode="auto">
              <a:xfrm>
                <a:off x="4471" y="2820"/>
                <a:ext cx="64" cy="67"/>
              </a:xfrm>
              <a:custGeom>
                <a:avLst/>
                <a:gdLst>
                  <a:gd name="T0" fmla="*/ 32 w 64"/>
                  <a:gd name="T1" fmla="*/ 66 h 67"/>
                  <a:gd name="T2" fmla="*/ 38 w 64"/>
                  <a:gd name="T3" fmla="*/ 66 h 67"/>
                  <a:gd name="T4" fmla="*/ 44 w 64"/>
                  <a:gd name="T5" fmla="*/ 64 h 67"/>
                  <a:gd name="T6" fmla="*/ 49 w 64"/>
                  <a:gd name="T7" fmla="*/ 60 h 67"/>
                  <a:gd name="T8" fmla="*/ 53 w 64"/>
                  <a:gd name="T9" fmla="*/ 56 h 67"/>
                  <a:gd name="T10" fmla="*/ 59 w 64"/>
                  <a:gd name="T11" fmla="*/ 50 h 67"/>
                  <a:gd name="T12" fmla="*/ 61 w 64"/>
                  <a:gd name="T13" fmla="*/ 46 h 67"/>
                  <a:gd name="T14" fmla="*/ 63 w 64"/>
                  <a:gd name="T15" fmla="*/ 39 h 67"/>
                  <a:gd name="T16" fmla="*/ 63 w 64"/>
                  <a:gd name="T17" fmla="*/ 33 h 67"/>
                  <a:gd name="T18" fmla="*/ 63 w 64"/>
                  <a:gd name="T19" fmla="*/ 27 h 67"/>
                  <a:gd name="T20" fmla="*/ 61 w 64"/>
                  <a:gd name="T21" fmla="*/ 20 h 67"/>
                  <a:gd name="T22" fmla="*/ 59 w 64"/>
                  <a:gd name="T23" fmla="*/ 16 h 67"/>
                  <a:gd name="T24" fmla="*/ 53 w 64"/>
                  <a:gd name="T25" fmla="*/ 10 h 67"/>
                  <a:gd name="T26" fmla="*/ 49 w 64"/>
                  <a:gd name="T27" fmla="*/ 6 h 67"/>
                  <a:gd name="T28" fmla="*/ 44 w 64"/>
                  <a:gd name="T29" fmla="*/ 2 h 67"/>
                  <a:gd name="T30" fmla="*/ 38 w 64"/>
                  <a:gd name="T31" fmla="*/ 0 h 67"/>
                  <a:gd name="T32" fmla="*/ 32 w 64"/>
                  <a:gd name="T33" fmla="*/ 0 h 67"/>
                  <a:gd name="T34" fmla="*/ 25 w 64"/>
                  <a:gd name="T35" fmla="*/ 0 h 67"/>
                  <a:gd name="T36" fmla="*/ 19 w 64"/>
                  <a:gd name="T37" fmla="*/ 2 h 67"/>
                  <a:gd name="T38" fmla="*/ 13 w 64"/>
                  <a:gd name="T39" fmla="*/ 6 h 67"/>
                  <a:gd name="T40" fmla="*/ 9 w 64"/>
                  <a:gd name="T41" fmla="*/ 10 h 67"/>
                  <a:gd name="T42" fmla="*/ 5 w 64"/>
                  <a:gd name="T43" fmla="*/ 16 h 67"/>
                  <a:gd name="T44" fmla="*/ 2 w 64"/>
                  <a:gd name="T45" fmla="*/ 20 h 67"/>
                  <a:gd name="T46" fmla="*/ 0 w 64"/>
                  <a:gd name="T47" fmla="*/ 27 h 67"/>
                  <a:gd name="T48" fmla="*/ 0 w 64"/>
                  <a:gd name="T49" fmla="*/ 33 h 67"/>
                  <a:gd name="T50" fmla="*/ 0 w 64"/>
                  <a:gd name="T51" fmla="*/ 39 h 67"/>
                  <a:gd name="T52" fmla="*/ 2 w 64"/>
                  <a:gd name="T53" fmla="*/ 46 h 67"/>
                  <a:gd name="T54" fmla="*/ 5 w 64"/>
                  <a:gd name="T55" fmla="*/ 50 h 67"/>
                  <a:gd name="T56" fmla="*/ 9 w 64"/>
                  <a:gd name="T57" fmla="*/ 56 h 67"/>
                  <a:gd name="T58" fmla="*/ 13 w 64"/>
                  <a:gd name="T59" fmla="*/ 60 h 67"/>
                  <a:gd name="T60" fmla="*/ 19 w 64"/>
                  <a:gd name="T61" fmla="*/ 64 h 67"/>
                  <a:gd name="T62" fmla="*/ 25 w 64"/>
                  <a:gd name="T63" fmla="*/ 66 h 67"/>
                  <a:gd name="T64" fmla="*/ 32 w 64"/>
                  <a:gd name="T65" fmla="*/ 6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67">
                    <a:moveTo>
                      <a:pt x="32" y="66"/>
                    </a:moveTo>
                    <a:lnTo>
                      <a:pt x="38" y="66"/>
                    </a:lnTo>
                    <a:lnTo>
                      <a:pt x="44" y="64"/>
                    </a:lnTo>
                    <a:lnTo>
                      <a:pt x="49" y="60"/>
                    </a:lnTo>
                    <a:lnTo>
                      <a:pt x="53" y="56"/>
                    </a:lnTo>
                    <a:lnTo>
                      <a:pt x="59" y="50"/>
                    </a:lnTo>
                    <a:lnTo>
                      <a:pt x="61" y="46"/>
                    </a:lnTo>
                    <a:lnTo>
                      <a:pt x="63" y="39"/>
                    </a:lnTo>
                    <a:lnTo>
                      <a:pt x="63" y="33"/>
                    </a:lnTo>
                    <a:lnTo>
                      <a:pt x="63" y="27"/>
                    </a:lnTo>
                    <a:lnTo>
                      <a:pt x="61" y="20"/>
                    </a:lnTo>
                    <a:lnTo>
                      <a:pt x="59" y="16"/>
                    </a:lnTo>
                    <a:lnTo>
                      <a:pt x="53" y="10"/>
                    </a:lnTo>
                    <a:lnTo>
                      <a:pt x="49" y="6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5" y="16"/>
                    </a:lnTo>
                    <a:lnTo>
                      <a:pt x="2" y="20"/>
                    </a:lnTo>
                    <a:lnTo>
                      <a:pt x="0" y="27"/>
                    </a:lnTo>
                    <a:lnTo>
                      <a:pt x="0" y="33"/>
                    </a:lnTo>
                    <a:lnTo>
                      <a:pt x="0" y="39"/>
                    </a:lnTo>
                    <a:lnTo>
                      <a:pt x="2" y="46"/>
                    </a:lnTo>
                    <a:lnTo>
                      <a:pt x="5" y="50"/>
                    </a:lnTo>
                    <a:lnTo>
                      <a:pt x="9" y="56"/>
                    </a:lnTo>
                    <a:lnTo>
                      <a:pt x="13" y="60"/>
                    </a:lnTo>
                    <a:lnTo>
                      <a:pt x="19" y="64"/>
                    </a:lnTo>
                    <a:lnTo>
                      <a:pt x="25" y="66"/>
                    </a:lnTo>
                    <a:lnTo>
                      <a:pt x="32" y="66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3908" name="Freeform 84"/>
              <p:cNvSpPr>
                <a:spLocks noChangeAspect="1"/>
              </p:cNvSpPr>
              <p:nvPr/>
            </p:nvSpPr>
            <p:spPr bwMode="auto">
              <a:xfrm>
                <a:off x="4471" y="2820"/>
                <a:ext cx="64" cy="67"/>
              </a:xfrm>
              <a:custGeom>
                <a:avLst/>
                <a:gdLst>
                  <a:gd name="T0" fmla="*/ 32 w 64"/>
                  <a:gd name="T1" fmla="*/ 66 h 67"/>
                  <a:gd name="T2" fmla="*/ 38 w 64"/>
                  <a:gd name="T3" fmla="*/ 66 h 67"/>
                  <a:gd name="T4" fmla="*/ 44 w 64"/>
                  <a:gd name="T5" fmla="*/ 64 h 67"/>
                  <a:gd name="T6" fmla="*/ 49 w 64"/>
                  <a:gd name="T7" fmla="*/ 60 h 67"/>
                  <a:gd name="T8" fmla="*/ 53 w 64"/>
                  <a:gd name="T9" fmla="*/ 56 h 67"/>
                  <a:gd name="T10" fmla="*/ 59 w 64"/>
                  <a:gd name="T11" fmla="*/ 50 h 67"/>
                  <a:gd name="T12" fmla="*/ 61 w 64"/>
                  <a:gd name="T13" fmla="*/ 46 h 67"/>
                  <a:gd name="T14" fmla="*/ 63 w 64"/>
                  <a:gd name="T15" fmla="*/ 39 h 67"/>
                  <a:gd name="T16" fmla="*/ 63 w 64"/>
                  <a:gd name="T17" fmla="*/ 33 h 67"/>
                  <a:gd name="T18" fmla="*/ 63 w 64"/>
                  <a:gd name="T19" fmla="*/ 27 h 67"/>
                  <a:gd name="T20" fmla="*/ 61 w 64"/>
                  <a:gd name="T21" fmla="*/ 20 h 67"/>
                  <a:gd name="T22" fmla="*/ 59 w 64"/>
                  <a:gd name="T23" fmla="*/ 16 h 67"/>
                  <a:gd name="T24" fmla="*/ 53 w 64"/>
                  <a:gd name="T25" fmla="*/ 10 h 67"/>
                  <a:gd name="T26" fmla="*/ 49 w 64"/>
                  <a:gd name="T27" fmla="*/ 6 h 67"/>
                  <a:gd name="T28" fmla="*/ 44 w 64"/>
                  <a:gd name="T29" fmla="*/ 2 h 67"/>
                  <a:gd name="T30" fmla="*/ 38 w 64"/>
                  <a:gd name="T31" fmla="*/ 0 h 67"/>
                  <a:gd name="T32" fmla="*/ 32 w 64"/>
                  <a:gd name="T33" fmla="*/ 0 h 67"/>
                  <a:gd name="T34" fmla="*/ 25 w 64"/>
                  <a:gd name="T35" fmla="*/ 0 h 67"/>
                  <a:gd name="T36" fmla="*/ 19 w 64"/>
                  <a:gd name="T37" fmla="*/ 2 h 67"/>
                  <a:gd name="T38" fmla="*/ 13 w 64"/>
                  <a:gd name="T39" fmla="*/ 6 h 67"/>
                  <a:gd name="T40" fmla="*/ 9 w 64"/>
                  <a:gd name="T41" fmla="*/ 10 h 67"/>
                  <a:gd name="T42" fmla="*/ 5 w 64"/>
                  <a:gd name="T43" fmla="*/ 16 h 67"/>
                  <a:gd name="T44" fmla="*/ 2 w 64"/>
                  <a:gd name="T45" fmla="*/ 20 h 67"/>
                  <a:gd name="T46" fmla="*/ 0 w 64"/>
                  <a:gd name="T47" fmla="*/ 27 h 67"/>
                  <a:gd name="T48" fmla="*/ 0 w 64"/>
                  <a:gd name="T49" fmla="*/ 33 h 67"/>
                  <a:gd name="T50" fmla="*/ 0 w 64"/>
                  <a:gd name="T51" fmla="*/ 39 h 67"/>
                  <a:gd name="T52" fmla="*/ 2 w 64"/>
                  <a:gd name="T53" fmla="*/ 46 h 67"/>
                  <a:gd name="T54" fmla="*/ 5 w 64"/>
                  <a:gd name="T55" fmla="*/ 50 h 67"/>
                  <a:gd name="T56" fmla="*/ 9 w 64"/>
                  <a:gd name="T57" fmla="*/ 56 h 67"/>
                  <a:gd name="T58" fmla="*/ 13 w 64"/>
                  <a:gd name="T59" fmla="*/ 60 h 67"/>
                  <a:gd name="T60" fmla="*/ 19 w 64"/>
                  <a:gd name="T61" fmla="*/ 64 h 67"/>
                  <a:gd name="T62" fmla="*/ 25 w 64"/>
                  <a:gd name="T63" fmla="*/ 66 h 67"/>
                  <a:gd name="T64" fmla="*/ 32 w 64"/>
                  <a:gd name="T65" fmla="*/ 6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67">
                    <a:moveTo>
                      <a:pt x="32" y="66"/>
                    </a:moveTo>
                    <a:lnTo>
                      <a:pt x="38" y="66"/>
                    </a:lnTo>
                    <a:lnTo>
                      <a:pt x="44" y="64"/>
                    </a:lnTo>
                    <a:lnTo>
                      <a:pt x="49" y="60"/>
                    </a:lnTo>
                    <a:lnTo>
                      <a:pt x="53" y="56"/>
                    </a:lnTo>
                    <a:lnTo>
                      <a:pt x="59" y="50"/>
                    </a:lnTo>
                    <a:lnTo>
                      <a:pt x="61" y="46"/>
                    </a:lnTo>
                    <a:lnTo>
                      <a:pt x="63" y="39"/>
                    </a:lnTo>
                    <a:lnTo>
                      <a:pt x="63" y="33"/>
                    </a:lnTo>
                    <a:lnTo>
                      <a:pt x="63" y="27"/>
                    </a:lnTo>
                    <a:lnTo>
                      <a:pt x="61" y="20"/>
                    </a:lnTo>
                    <a:lnTo>
                      <a:pt x="59" y="16"/>
                    </a:lnTo>
                    <a:lnTo>
                      <a:pt x="53" y="10"/>
                    </a:lnTo>
                    <a:lnTo>
                      <a:pt x="49" y="6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5" y="16"/>
                    </a:lnTo>
                    <a:lnTo>
                      <a:pt x="2" y="20"/>
                    </a:lnTo>
                    <a:lnTo>
                      <a:pt x="0" y="27"/>
                    </a:lnTo>
                    <a:lnTo>
                      <a:pt x="0" y="33"/>
                    </a:lnTo>
                    <a:lnTo>
                      <a:pt x="0" y="39"/>
                    </a:lnTo>
                    <a:lnTo>
                      <a:pt x="2" y="46"/>
                    </a:lnTo>
                    <a:lnTo>
                      <a:pt x="5" y="50"/>
                    </a:lnTo>
                    <a:lnTo>
                      <a:pt x="9" y="56"/>
                    </a:lnTo>
                    <a:lnTo>
                      <a:pt x="13" y="60"/>
                    </a:lnTo>
                    <a:lnTo>
                      <a:pt x="19" y="64"/>
                    </a:lnTo>
                    <a:lnTo>
                      <a:pt x="25" y="66"/>
                    </a:lnTo>
                    <a:lnTo>
                      <a:pt x="32" y="66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33909" name="Rectangle 85"/>
            <p:cNvSpPr>
              <a:spLocks noChangeAspect="1" noChangeArrowheads="1"/>
            </p:cNvSpPr>
            <p:nvPr/>
          </p:nvSpPr>
          <p:spPr bwMode="auto">
            <a:xfrm>
              <a:off x="3088" y="2641"/>
              <a:ext cx="245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defTabSz="76200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sz="18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33910" name="Rectangle 86"/>
            <p:cNvSpPr>
              <a:spLocks noChangeAspect="1" noChangeArrowheads="1"/>
            </p:cNvSpPr>
            <p:nvPr/>
          </p:nvSpPr>
          <p:spPr bwMode="auto">
            <a:xfrm>
              <a:off x="5281" y="2641"/>
              <a:ext cx="245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defTabSz="76200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sz="18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33911" name="Rectangle 87"/>
            <p:cNvSpPr>
              <a:spLocks noChangeAspect="1" noChangeArrowheads="1"/>
            </p:cNvSpPr>
            <p:nvPr/>
          </p:nvSpPr>
          <p:spPr bwMode="auto">
            <a:xfrm>
              <a:off x="4374" y="871"/>
              <a:ext cx="345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defTabSz="76200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sz="1800">
                  <a:solidFill>
                    <a:srgbClr val="000000"/>
                  </a:solidFill>
                </a:rPr>
                <a:t>12</a:t>
              </a:r>
            </a:p>
          </p:txBody>
        </p:sp>
        <p:sp>
          <p:nvSpPr>
            <p:cNvPr id="333912" name="AutoShape 88"/>
            <p:cNvSpPr>
              <a:spLocks noChangeAspect="1" noChangeArrowheads="1"/>
            </p:cNvSpPr>
            <p:nvPr/>
          </p:nvSpPr>
          <p:spPr bwMode="auto">
            <a:xfrm>
              <a:off x="3425" y="2338"/>
              <a:ext cx="140" cy="140"/>
            </a:xfrm>
            <a:prstGeom prst="rightArrow">
              <a:avLst>
                <a:gd name="adj1" fmla="val 50000"/>
                <a:gd name="adj2" fmla="val 50005"/>
              </a:avLst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3913" name="AutoShape 89"/>
            <p:cNvSpPr>
              <a:spLocks noChangeAspect="1" noChangeArrowheads="1"/>
            </p:cNvSpPr>
            <p:nvPr/>
          </p:nvSpPr>
          <p:spPr bwMode="auto">
            <a:xfrm>
              <a:off x="4966" y="2338"/>
              <a:ext cx="140" cy="140"/>
            </a:xfrm>
            <a:prstGeom prst="rightArrow">
              <a:avLst>
                <a:gd name="adj1" fmla="val 50000"/>
                <a:gd name="adj2" fmla="val 50005"/>
              </a:avLst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3914" name="AutoShape 90"/>
            <p:cNvSpPr>
              <a:spLocks noChangeAspect="1" noChangeArrowheads="1"/>
            </p:cNvSpPr>
            <p:nvPr/>
          </p:nvSpPr>
          <p:spPr bwMode="auto">
            <a:xfrm>
              <a:off x="4217" y="1225"/>
              <a:ext cx="140" cy="140"/>
            </a:xfrm>
            <a:prstGeom prst="downArrow">
              <a:avLst>
                <a:gd name="adj1" fmla="val 50000"/>
                <a:gd name="adj2" fmla="val 50005"/>
              </a:avLst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333915" name="Group 91"/>
            <p:cNvGrpSpPr>
              <a:grpSpLocks noChangeAspect="1"/>
            </p:cNvGrpSpPr>
            <p:nvPr/>
          </p:nvGrpSpPr>
          <p:grpSpPr bwMode="auto">
            <a:xfrm>
              <a:off x="3880" y="1466"/>
              <a:ext cx="810" cy="1536"/>
              <a:chOff x="3880" y="1466"/>
              <a:chExt cx="810" cy="1536"/>
            </a:xfrm>
          </p:grpSpPr>
          <p:sp>
            <p:nvSpPr>
              <p:cNvPr id="333916" name="Freeform 92"/>
              <p:cNvSpPr>
                <a:spLocks noChangeAspect="1"/>
              </p:cNvSpPr>
              <p:nvPr/>
            </p:nvSpPr>
            <p:spPr bwMode="auto">
              <a:xfrm>
                <a:off x="3880" y="1507"/>
                <a:ext cx="107" cy="101"/>
              </a:xfrm>
              <a:custGeom>
                <a:avLst/>
                <a:gdLst>
                  <a:gd name="T0" fmla="*/ 6 w 107"/>
                  <a:gd name="T1" fmla="*/ 100 h 101"/>
                  <a:gd name="T2" fmla="*/ 0 w 107"/>
                  <a:gd name="T3" fmla="*/ 4 h 101"/>
                  <a:gd name="T4" fmla="*/ 25 w 107"/>
                  <a:gd name="T5" fmla="*/ 27 h 101"/>
                  <a:gd name="T6" fmla="*/ 33 w 107"/>
                  <a:gd name="T7" fmla="*/ 58 h 101"/>
                  <a:gd name="T8" fmla="*/ 60 w 107"/>
                  <a:gd name="T9" fmla="*/ 58 h 101"/>
                  <a:gd name="T10" fmla="*/ 62 w 107"/>
                  <a:gd name="T11" fmla="*/ 0 h 101"/>
                  <a:gd name="T12" fmla="*/ 106 w 107"/>
                  <a:gd name="T13" fmla="*/ 0 h 101"/>
                  <a:gd name="T14" fmla="*/ 106 w 107"/>
                  <a:gd name="T15" fmla="*/ 100 h 101"/>
                  <a:gd name="T16" fmla="*/ 102 w 107"/>
                  <a:gd name="T17" fmla="*/ 100 h 101"/>
                  <a:gd name="T18" fmla="*/ 90 w 107"/>
                  <a:gd name="T19" fmla="*/ 100 h 101"/>
                  <a:gd name="T20" fmla="*/ 73 w 107"/>
                  <a:gd name="T21" fmla="*/ 100 h 101"/>
                  <a:gd name="T22" fmla="*/ 56 w 107"/>
                  <a:gd name="T23" fmla="*/ 100 h 101"/>
                  <a:gd name="T24" fmla="*/ 37 w 107"/>
                  <a:gd name="T25" fmla="*/ 100 h 101"/>
                  <a:gd name="T26" fmla="*/ 22 w 107"/>
                  <a:gd name="T27" fmla="*/ 100 h 101"/>
                  <a:gd name="T28" fmla="*/ 10 w 107"/>
                  <a:gd name="T29" fmla="*/ 100 h 101"/>
                  <a:gd name="T30" fmla="*/ 6 w 107"/>
                  <a:gd name="T31" fmla="*/ 10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101">
                    <a:moveTo>
                      <a:pt x="6" y="100"/>
                    </a:moveTo>
                    <a:lnTo>
                      <a:pt x="0" y="4"/>
                    </a:lnTo>
                    <a:lnTo>
                      <a:pt x="25" y="27"/>
                    </a:lnTo>
                    <a:lnTo>
                      <a:pt x="33" y="58"/>
                    </a:lnTo>
                    <a:lnTo>
                      <a:pt x="60" y="58"/>
                    </a:lnTo>
                    <a:lnTo>
                      <a:pt x="62" y="0"/>
                    </a:lnTo>
                    <a:lnTo>
                      <a:pt x="106" y="0"/>
                    </a:lnTo>
                    <a:lnTo>
                      <a:pt x="106" y="100"/>
                    </a:lnTo>
                    <a:lnTo>
                      <a:pt x="102" y="100"/>
                    </a:lnTo>
                    <a:lnTo>
                      <a:pt x="90" y="100"/>
                    </a:lnTo>
                    <a:lnTo>
                      <a:pt x="73" y="100"/>
                    </a:lnTo>
                    <a:lnTo>
                      <a:pt x="56" y="100"/>
                    </a:lnTo>
                    <a:lnTo>
                      <a:pt x="37" y="100"/>
                    </a:lnTo>
                    <a:lnTo>
                      <a:pt x="22" y="100"/>
                    </a:lnTo>
                    <a:lnTo>
                      <a:pt x="10" y="100"/>
                    </a:lnTo>
                    <a:lnTo>
                      <a:pt x="6" y="100"/>
                    </a:lnTo>
                  </a:path>
                </a:pathLst>
              </a:custGeom>
              <a:solidFill>
                <a:schemeClr val="tx2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3917" name="Freeform 93"/>
              <p:cNvSpPr>
                <a:spLocks noChangeAspect="1"/>
              </p:cNvSpPr>
              <p:nvPr/>
            </p:nvSpPr>
            <p:spPr bwMode="auto">
              <a:xfrm>
                <a:off x="4584" y="1507"/>
                <a:ext cx="106" cy="101"/>
              </a:xfrm>
              <a:custGeom>
                <a:avLst/>
                <a:gdLst>
                  <a:gd name="T0" fmla="*/ 100 w 106"/>
                  <a:gd name="T1" fmla="*/ 100 h 101"/>
                  <a:gd name="T2" fmla="*/ 105 w 106"/>
                  <a:gd name="T3" fmla="*/ 4 h 101"/>
                  <a:gd name="T4" fmla="*/ 81 w 106"/>
                  <a:gd name="T5" fmla="*/ 27 h 101"/>
                  <a:gd name="T6" fmla="*/ 73 w 106"/>
                  <a:gd name="T7" fmla="*/ 58 h 101"/>
                  <a:gd name="T8" fmla="*/ 46 w 106"/>
                  <a:gd name="T9" fmla="*/ 58 h 101"/>
                  <a:gd name="T10" fmla="*/ 44 w 106"/>
                  <a:gd name="T11" fmla="*/ 0 h 101"/>
                  <a:gd name="T12" fmla="*/ 0 w 106"/>
                  <a:gd name="T13" fmla="*/ 0 h 101"/>
                  <a:gd name="T14" fmla="*/ 0 w 106"/>
                  <a:gd name="T15" fmla="*/ 100 h 101"/>
                  <a:gd name="T16" fmla="*/ 4 w 106"/>
                  <a:gd name="T17" fmla="*/ 100 h 101"/>
                  <a:gd name="T18" fmla="*/ 16 w 106"/>
                  <a:gd name="T19" fmla="*/ 100 h 101"/>
                  <a:gd name="T20" fmla="*/ 33 w 106"/>
                  <a:gd name="T21" fmla="*/ 100 h 101"/>
                  <a:gd name="T22" fmla="*/ 50 w 106"/>
                  <a:gd name="T23" fmla="*/ 100 h 101"/>
                  <a:gd name="T24" fmla="*/ 69 w 106"/>
                  <a:gd name="T25" fmla="*/ 100 h 101"/>
                  <a:gd name="T26" fmla="*/ 84 w 106"/>
                  <a:gd name="T27" fmla="*/ 100 h 101"/>
                  <a:gd name="T28" fmla="*/ 96 w 106"/>
                  <a:gd name="T29" fmla="*/ 100 h 101"/>
                  <a:gd name="T30" fmla="*/ 100 w 106"/>
                  <a:gd name="T31" fmla="*/ 10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6" h="101">
                    <a:moveTo>
                      <a:pt x="100" y="100"/>
                    </a:moveTo>
                    <a:lnTo>
                      <a:pt x="105" y="4"/>
                    </a:lnTo>
                    <a:lnTo>
                      <a:pt x="81" y="27"/>
                    </a:lnTo>
                    <a:lnTo>
                      <a:pt x="73" y="58"/>
                    </a:lnTo>
                    <a:lnTo>
                      <a:pt x="46" y="58"/>
                    </a:lnTo>
                    <a:lnTo>
                      <a:pt x="44" y="0"/>
                    </a:lnTo>
                    <a:lnTo>
                      <a:pt x="0" y="0"/>
                    </a:lnTo>
                    <a:lnTo>
                      <a:pt x="0" y="100"/>
                    </a:lnTo>
                    <a:lnTo>
                      <a:pt x="4" y="100"/>
                    </a:lnTo>
                    <a:lnTo>
                      <a:pt x="16" y="100"/>
                    </a:lnTo>
                    <a:lnTo>
                      <a:pt x="33" y="100"/>
                    </a:lnTo>
                    <a:lnTo>
                      <a:pt x="50" y="100"/>
                    </a:lnTo>
                    <a:lnTo>
                      <a:pt x="69" y="100"/>
                    </a:lnTo>
                    <a:lnTo>
                      <a:pt x="84" y="100"/>
                    </a:lnTo>
                    <a:lnTo>
                      <a:pt x="96" y="100"/>
                    </a:lnTo>
                    <a:lnTo>
                      <a:pt x="100" y="100"/>
                    </a:lnTo>
                  </a:path>
                </a:pathLst>
              </a:custGeom>
              <a:solidFill>
                <a:schemeClr val="tx2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3918" name="Freeform 94"/>
              <p:cNvSpPr>
                <a:spLocks noChangeAspect="1"/>
              </p:cNvSpPr>
              <p:nvPr/>
            </p:nvSpPr>
            <p:spPr bwMode="auto">
              <a:xfrm>
                <a:off x="4470" y="2034"/>
                <a:ext cx="106" cy="100"/>
              </a:xfrm>
              <a:custGeom>
                <a:avLst/>
                <a:gdLst>
                  <a:gd name="T0" fmla="*/ 99 w 106"/>
                  <a:gd name="T1" fmla="*/ 0 h 100"/>
                  <a:gd name="T2" fmla="*/ 105 w 106"/>
                  <a:gd name="T3" fmla="*/ 96 h 100"/>
                  <a:gd name="T4" fmla="*/ 82 w 106"/>
                  <a:gd name="T5" fmla="*/ 73 h 100"/>
                  <a:gd name="T6" fmla="*/ 72 w 106"/>
                  <a:gd name="T7" fmla="*/ 42 h 100"/>
                  <a:gd name="T8" fmla="*/ 45 w 106"/>
                  <a:gd name="T9" fmla="*/ 42 h 100"/>
                  <a:gd name="T10" fmla="*/ 43 w 106"/>
                  <a:gd name="T11" fmla="*/ 99 h 100"/>
                  <a:gd name="T12" fmla="*/ 0 w 106"/>
                  <a:gd name="T13" fmla="*/ 99 h 100"/>
                  <a:gd name="T14" fmla="*/ 0 w 106"/>
                  <a:gd name="T15" fmla="*/ 0 h 100"/>
                  <a:gd name="T16" fmla="*/ 5 w 106"/>
                  <a:gd name="T17" fmla="*/ 0 h 100"/>
                  <a:gd name="T18" fmla="*/ 17 w 106"/>
                  <a:gd name="T19" fmla="*/ 0 h 100"/>
                  <a:gd name="T20" fmla="*/ 32 w 106"/>
                  <a:gd name="T21" fmla="*/ 0 h 100"/>
                  <a:gd name="T22" fmla="*/ 51 w 106"/>
                  <a:gd name="T23" fmla="*/ 0 h 100"/>
                  <a:gd name="T24" fmla="*/ 70 w 106"/>
                  <a:gd name="T25" fmla="*/ 0 h 100"/>
                  <a:gd name="T26" fmla="*/ 86 w 106"/>
                  <a:gd name="T27" fmla="*/ 0 h 100"/>
                  <a:gd name="T28" fmla="*/ 95 w 106"/>
                  <a:gd name="T29" fmla="*/ 0 h 100"/>
                  <a:gd name="T30" fmla="*/ 99 w 106"/>
                  <a:gd name="T31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6" h="100">
                    <a:moveTo>
                      <a:pt x="99" y="0"/>
                    </a:moveTo>
                    <a:lnTo>
                      <a:pt x="105" y="96"/>
                    </a:lnTo>
                    <a:lnTo>
                      <a:pt x="82" y="73"/>
                    </a:lnTo>
                    <a:lnTo>
                      <a:pt x="72" y="42"/>
                    </a:lnTo>
                    <a:lnTo>
                      <a:pt x="45" y="42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7" y="0"/>
                    </a:lnTo>
                    <a:lnTo>
                      <a:pt x="32" y="0"/>
                    </a:lnTo>
                    <a:lnTo>
                      <a:pt x="51" y="0"/>
                    </a:lnTo>
                    <a:lnTo>
                      <a:pt x="70" y="0"/>
                    </a:lnTo>
                    <a:lnTo>
                      <a:pt x="86" y="0"/>
                    </a:lnTo>
                    <a:lnTo>
                      <a:pt x="95" y="0"/>
                    </a:lnTo>
                    <a:lnTo>
                      <a:pt x="99" y="0"/>
                    </a:lnTo>
                  </a:path>
                </a:pathLst>
              </a:custGeom>
              <a:solidFill>
                <a:schemeClr val="tx2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3919" name="Freeform 95"/>
              <p:cNvSpPr>
                <a:spLocks noChangeAspect="1"/>
              </p:cNvSpPr>
              <p:nvPr/>
            </p:nvSpPr>
            <p:spPr bwMode="auto">
              <a:xfrm>
                <a:off x="3995" y="2034"/>
                <a:ext cx="106" cy="100"/>
              </a:xfrm>
              <a:custGeom>
                <a:avLst/>
                <a:gdLst>
                  <a:gd name="T0" fmla="*/ 6 w 106"/>
                  <a:gd name="T1" fmla="*/ 0 h 100"/>
                  <a:gd name="T2" fmla="*/ 0 w 106"/>
                  <a:gd name="T3" fmla="*/ 96 h 100"/>
                  <a:gd name="T4" fmla="*/ 23 w 106"/>
                  <a:gd name="T5" fmla="*/ 73 h 100"/>
                  <a:gd name="T6" fmla="*/ 33 w 106"/>
                  <a:gd name="T7" fmla="*/ 42 h 100"/>
                  <a:gd name="T8" fmla="*/ 60 w 106"/>
                  <a:gd name="T9" fmla="*/ 42 h 100"/>
                  <a:gd name="T10" fmla="*/ 61 w 106"/>
                  <a:gd name="T11" fmla="*/ 99 h 100"/>
                  <a:gd name="T12" fmla="*/ 105 w 106"/>
                  <a:gd name="T13" fmla="*/ 99 h 100"/>
                  <a:gd name="T14" fmla="*/ 105 w 106"/>
                  <a:gd name="T15" fmla="*/ 0 h 100"/>
                  <a:gd name="T16" fmla="*/ 100 w 106"/>
                  <a:gd name="T17" fmla="*/ 0 h 100"/>
                  <a:gd name="T18" fmla="*/ 88 w 106"/>
                  <a:gd name="T19" fmla="*/ 0 h 100"/>
                  <a:gd name="T20" fmla="*/ 73 w 106"/>
                  <a:gd name="T21" fmla="*/ 0 h 100"/>
                  <a:gd name="T22" fmla="*/ 54 w 106"/>
                  <a:gd name="T23" fmla="*/ 0 h 100"/>
                  <a:gd name="T24" fmla="*/ 37 w 106"/>
                  <a:gd name="T25" fmla="*/ 0 h 100"/>
                  <a:gd name="T26" fmla="*/ 19 w 106"/>
                  <a:gd name="T27" fmla="*/ 0 h 100"/>
                  <a:gd name="T28" fmla="*/ 10 w 106"/>
                  <a:gd name="T29" fmla="*/ 0 h 100"/>
                  <a:gd name="T30" fmla="*/ 6 w 106"/>
                  <a:gd name="T31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6" h="100">
                    <a:moveTo>
                      <a:pt x="6" y="0"/>
                    </a:moveTo>
                    <a:lnTo>
                      <a:pt x="0" y="96"/>
                    </a:lnTo>
                    <a:lnTo>
                      <a:pt x="23" y="73"/>
                    </a:lnTo>
                    <a:lnTo>
                      <a:pt x="33" y="42"/>
                    </a:lnTo>
                    <a:lnTo>
                      <a:pt x="60" y="42"/>
                    </a:lnTo>
                    <a:lnTo>
                      <a:pt x="61" y="99"/>
                    </a:lnTo>
                    <a:lnTo>
                      <a:pt x="105" y="99"/>
                    </a:lnTo>
                    <a:lnTo>
                      <a:pt x="105" y="0"/>
                    </a:lnTo>
                    <a:lnTo>
                      <a:pt x="100" y="0"/>
                    </a:lnTo>
                    <a:lnTo>
                      <a:pt x="88" y="0"/>
                    </a:lnTo>
                    <a:lnTo>
                      <a:pt x="73" y="0"/>
                    </a:lnTo>
                    <a:lnTo>
                      <a:pt x="54" y="0"/>
                    </a:lnTo>
                    <a:lnTo>
                      <a:pt x="37" y="0"/>
                    </a:lnTo>
                    <a:lnTo>
                      <a:pt x="19" y="0"/>
                    </a:lnTo>
                    <a:lnTo>
                      <a:pt x="10" y="0"/>
                    </a:lnTo>
                    <a:lnTo>
                      <a:pt x="6" y="0"/>
                    </a:lnTo>
                  </a:path>
                </a:pathLst>
              </a:custGeom>
              <a:solidFill>
                <a:schemeClr val="tx2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3920" name="Rectangle 96"/>
              <p:cNvSpPr>
                <a:spLocks noChangeAspect="1" noChangeArrowheads="1"/>
              </p:cNvSpPr>
              <p:nvPr/>
            </p:nvSpPr>
            <p:spPr bwMode="auto">
              <a:xfrm>
                <a:off x="4060" y="2138"/>
                <a:ext cx="451" cy="16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89804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89804"/>
                      <a:invGamma/>
                    </a:srgbClr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3921" name="Rectangle 97"/>
              <p:cNvSpPr>
                <a:spLocks noChangeAspect="1" noChangeArrowheads="1"/>
              </p:cNvSpPr>
              <p:nvPr/>
            </p:nvSpPr>
            <p:spPr bwMode="auto">
              <a:xfrm>
                <a:off x="4057" y="2675"/>
                <a:ext cx="451" cy="25"/>
              </a:xfrm>
              <a:prstGeom prst="rect">
                <a:avLst/>
              </a:prstGeom>
              <a:gradFill rotWithShape="0">
                <a:gsLst>
                  <a:gs pos="0">
                    <a:schemeClr val="bg1">
                      <a:gamma/>
                      <a:shade val="89804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8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3922" name="Freeform 98"/>
              <p:cNvSpPr>
                <a:spLocks noChangeAspect="1"/>
              </p:cNvSpPr>
              <p:nvPr/>
            </p:nvSpPr>
            <p:spPr bwMode="auto">
              <a:xfrm>
                <a:off x="4159" y="2981"/>
                <a:ext cx="239" cy="21"/>
              </a:xfrm>
              <a:custGeom>
                <a:avLst/>
                <a:gdLst>
                  <a:gd name="T0" fmla="*/ 0 w 239"/>
                  <a:gd name="T1" fmla="*/ 20 h 21"/>
                  <a:gd name="T2" fmla="*/ 0 w 239"/>
                  <a:gd name="T3" fmla="*/ 0 h 21"/>
                  <a:gd name="T4" fmla="*/ 238 w 239"/>
                  <a:gd name="T5" fmla="*/ 0 h 21"/>
                  <a:gd name="T6" fmla="*/ 238 w 239"/>
                  <a:gd name="T7" fmla="*/ 20 h 21"/>
                  <a:gd name="T8" fmla="*/ 0 w 239"/>
                  <a:gd name="T9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9" h="21">
                    <a:moveTo>
                      <a:pt x="0" y="20"/>
                    </a:moveTo>
                    <a:lnTo>
                      <a:pt x="0" y="0"/>
                    </a:lnTo>
                    <a:lnTo>
                      <a:pt x="238" y="0"/>
                    </a:lnTo>
                    <a:lnTo>
                      <a:pt x="238" y="20"/>
                    </a:lnTo>
                    <a:lnTo>
                      <a:pt x="0" y="20"/>
                    </a:lnTo>
                  </a:path>
                </a:pathLst>
              </a:custGeom>
              <a:solidFill>
                <a:srgbClr val="7F7F7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3923" name="Freeform 99"/>
              <p:cNvSpPr>
                <a:spLocks noChangeAspect="1"/>
              </p:cNvSpPr>
              <p:nvPr/>
            </p:nvSpPr>
            <p:spPr bwMode="auto">
              <a:xfrm>
                <a:off x="4360" y="2809"/>
                <a:ext cx="78" cy="193"/>
              </a:xfrm>
              <a:custGeom>
                <a:avLst/>
                <a:gdLst>
                  <a:gd name="T0" fmla="*/ 0 w 78"/>
                  <a:gd name="T1" fmla="*/ 0 h 193"/>
                  <a:gd name="T2" fmla="*/ 0 w 78"/>
                  <a:gd name="T3" fmla="*/ 172 h 193"/>
                  <a:gd name="T4" fmla="*/ 0 w 78"/>
                  <a:gd name="T5" fmla="*/ 172 h 193"/>
                  <a:gd name="T6" fmla="*/ 0 w 78"/>
                  <a:gd name="T7" fmla="*/ 172 h 193"/>
                  <a:gd name="T8" fmla="*/ 0 w 78"/>
                  <a:gd name="T9" fmla="*/ 172 h 193"/>
                  <a:gd name="T10" fmla="*/ 0 w 78"/>
                  <a:gd name="T11" fmla="*/ 172 h 193"/>
                  <a:gd name="T12" fmla="*/ 0 w 78"/>
                  <a:gd name="T13" fmla="*/ 172 h 193"/>
                  <a:gd name="T14" fmla="*/ 0 w 78"/>
                  <a:gd name="T15" fmla="*/ 172 h 193"/>
                  <a:gd name="T16" fmla="*/ 0 w 78"/>
                  <a:gd name="T17" fmla="*/ 172 h 193"/>
                  <a:gd name="T18" fmla="*/ 0 w 78"/>
                  <a:gd name="T19" fmla="*/ 174 h 193"/>
                  <a:gd name="T20" fmla="*/ 0 w 78"/>
                  <a:gd name="T21" fmla="*/ 174 h 193"/>
                  <a:gd name="T22" fmla="*/ 0 w 78"/>
                  <a:gd name="T23" fmla="*/ 174 h 193"/>
                  <a:gd name="T24" fmla="*/ 0 w 78"/>
                  <a:gd name="T25" fmla="*/ 174 h 193"/>
                  <a:gd name="T26" fmla="*/ 4 w 78"/>
                  <a:gd name="T27" fmla="*/ 178 h 193"/>
                  <a:gd name="T28" fmla="*/ 7 w 78"/>
                  <a:gd name="T29" fmla="*/ 181 h 193"/>
                  <a:gd name="T30" fmla="*/ 13 w 78"/>
                  <a:gd name="T31" fmla="*/ 185 h 193"/>
                  <a:gd name="T32" fmla="*/ 16 w 78"/>
                  <a:gd name="T33" fmla="*/ 187 h 193"/>
                  <a:gd name="T34" fmla="*/ 22 w 78"/>
                  <a:gd name="T35" fmla="*/ 188 h 193"/>
                  <a:gd name="T36" fmla="*/ 27 w 78"/>
                  <a:gd name="T37" fmla="*/ 190 h 193"/>
                  <a:gd name="T38" fmla="*/ 33 w 78"/>
                  <a:gd name="T39" fmla="*/ 192 h 193"/>
                  <a:gd name="T40" fmla="*/ 38 w 78"/>
                  <a:gd name="T41" fmla="*/ 192 h 193"/>
                  <a:gd name="T42" fmla="*/ 44 w 78"/>
                  <a:gd name="T43" fmla="*/ 192 h 193"/>
                  <a:gd name="T44" fmla="*/ 48 w 78"/>
                  <a:gd name="T45" fmla="*/ 190 h 193"/>
                  <a:gd name="T46" fmla="*/ 53 w 78"/>
                  <a:gd name="T47" fmla="*/ 190 h 193"/>
                  <a:gd name="T48" fmla="*/ 59 w 78"/>
                  <a:gd name="T49" fmla="*/ 187 h 193"/>
                  <a:gd name="T50" fmla="*/ 64 w 78"/>
                  <a:gd name="T51" fmla="*/ 185 h 193"/>
                  <a:gd name="T52" fmla="*/ 68 w 78"/>
                  <a:gd name="T53" fmla="*/ 181 h 193"/>
                  <a:gd name="T54" fmla="*/ 71 w 78"/>
                  <a:gd name="T55" fmla="*/ 178 h 193"/>
                  <a:gd name="T56" fmla="*/ 75 w 78"/>
                  <a:gd name="T57" fmla="*/ 174 h 193"/>
                  <a:gd name="T58" fmla="*/ 77 w 78"/>
                  <a:gd name="T59" fmla="*/ 174 h 193"/>
                  <a:gd name="T60" fmla="*/ 77 w 78"/>
                  <a:gd name="T61" fmla="*/ 172 h 193"/>
                  <a:gd name="T62" fmla="*/ 77 w 78"/>
                  <a:gd name="T63" fmla="*/ 172 h 193"/>
                  <a:gd name="T64" fmla="*/ 77 w 78"/>
                  <a:gd name="T65" fmla="*/ 172 h 193"/>
                  <a:gd name="T66" fmla="*/ 77 w 78"/>
                  <a:gd name="T67" fmla="*/ 172 h 193"/>
                  <a:gd name="T68" fmla="*/ 77 w 78"/>
                  <a:gd name="T69" fmla="*/ 172 h 193"/>
                  <a:gd name="T70" fmla="*/ 77 w 78"/>
                  <a:gd name="T71" fmla="*/ 172 h 193"/>
                  <a:gd name="T72" fmla="*/ 77 w 78"/>
                  <a:gd name="T73" fmla="*/ 172 h 193"/>
                  <a:gd name="T74" fmla="*/ 77 w 78"/>
                  <a:gd name="T75" fmla="*/ 172 h 193"/>
                  <a:gd name="T76" fmla="*/ 77 w 78"/>
                  <a:gd name="T77" fmla="*/ 172 h 193"/>
                  <a:gd name="T78" fmla="*/ 77 w 78"/>
                  <a:gd name="T79" fmla="*/ 172 h 193"/>
                  <a:gd name="T80" fmla="*/ 77 w 78"/>
                  <a:gd name="T81" fmla="*/ 0 h 193"/>
                  <a:gd name="T82" fmla="*/ 0 w 78"/>
                  <a:gd name="T83" fmla="*/ 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8" h="193">
                    <a:moveTo>
                      <a:pt x="0" y="0"/>
                    </a:moveTo>
                    <a:lnTo>
                      <a:pt x="0" y="172"/>
                    </a:lnTo>
                    <a:lnTo>
                      <a:pt x="0" y="172"/>
                    </a:lnTo>
                    <a:lnTo>
                      <a:pt x="0" y="172"/>
                    </a:lnTo>
                    <a:lnTo>
                      <a:pt x="0" y="172"/>
                    </a:lnTo>
                    <a:lnTo>
                      <a:pt x="0" y="172"/>
                    </a:lnTo>
                    <a:lnTo>
                      <a:pt x="0" y="172"/>
                    </a:lnTo>
                    <a:lnTo>
                      <a:pt x="0" y="172"/>
                    </a:lnTo>
                    <a:lnTo>
                      <a:pt x="0" y="172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4" y="178"/>
                    </a:lnTo>
                    <a:lnTo>
                      <a:pt x="7" y="181"/>
                    </a:lnTo>
                    <a:lnTo>
                      <a:pt x="13" y="185"/>
                    </a:lnTo>
                    <a:lnTo>
                      <a:pt x="16" y="187"/>
                    </a:lnTo>
                    <a:lnTo>
                      <a:pt x="22" y="188"/>
                    </a:lnTo>
                    <a:lnTo>
                      <a:pt x="27" y="190"/>
                    </a:lnTo>
                    <a:lnTo>
                      <a:pt x="33" y="192"/>
                    </a:lnTo>
                    <a:lnTo>
                      <a:pt x="38" y="192"/>
                    </a:lnTo>
                    <a:lnTo>
                      <a:pt x="44" y="192"/>
                    </a:lnTo>
                    <a:lnTo>
                      <a:pt x="48" y="190"/>
                    </a:lnTo>
                    <a:lnTo>
                      <a:pt x="53" y="190"/>
                    </a:lnTo>
                    <a:lnTo>
                      <a:pt x="59" y="187"/>
                    </a:lnTo>
                    <a:lnTo>
                      <a:pt x="64" y="185"/>
                    </a:lnTo>
                    <a:lnTo>
                      <a:pt x="68" y="181"/>
                    </a:lnTo>
                    <a:lnTo>
                      <a:pt x="71" y="178"/>
                    </a:lnTo>
                    <a:lnTo>
                      <a:pt x="75" y="174"/>
                    </a:lnTo>
                    <a:lnTo>
                      <a:pt x="77" y="174"/>
                    </a:lnTo>
                    <a:lnTo>
                      <a:pt x="77" y="172"/>
                    </a:lnTo>
                    <a:lnTo>
                      <a:pt x="77" y="172"/>
                    </a:lnTo>
                    <a:lnTo>
                      <a:pt x="77" y="172"/>
                    </a:lnTo>
                    <a:lnTo>
                      <a:pt x="77" y="172"/>
                    </a:lnTo>
                    <a:lnTo>
                      <a:pt x="77" y="172"/>
                    </a:lnTo>
                    <a:lnTo>
                      <a:pt x="77" y="172"/>
                    </a:lnTo>
                    <a:lnTo>
                      <a:pt x="77" y="172"/>
                    </a:lnTo>
                    <a:lnTo>
                      <a:pt x="77" y="172"/>
                    </a:lnTo>
                    <a:lnTo>
                      <a:pt x="77" y="172"/>
                    </a:lnTo>
                    <a:lnTo>
                      <a:pt x="77" y="172"/>
                    </a:lnTo>
                    <a:lnTo>
                      <a:pt x="7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2B2B2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3924" name="Rectangle 100"/>
              <p:cNvSpPr>
                <a:spLocks noChangeAspect="1" noChangeArrowheads="1"/>
              </p:cNvSpPr>
              <p:nvPr/>
            </p:nvSpPr>
            <p:spPr bwMode="auto">
              <a:xfrm>
                <a:off x="3910" y="1466"/>
                <a:ext cx="742" cy="34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89804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89804"/>
                      <a:invGamma/>
                    </a:srgbClr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3925" name="Rectangle 101"/>
              <p:cNvSpPr>
                <a:spLocks noChangeAspect="1" noChangeArrowheads="1"/>
              </p:cNvSpPr>
              <p:nvPr/>
            </p:nvSpPr>
            <p:spPr bwMode="auto">
              <a:xfrm>
                <a:off x="3904" y="1610"/>
                <a:ext cx="760" cy="5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89804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89804"/>
                      <a:invGamma/>
                    </a:srgbClr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3926" name="Rectangle 102"/>
              <p:cNvSpPr>
                <a:spLocks noChangeAspect="1" noChangeArrowheads="1"/>
              </p:cNvSpPr>
              <p:nvPr/>
            </p:nvSpPr>
            <p:spPr bwMode="auto">
              <a:xfrm>
                <a:off x="3991" y="1505"/>
                <a:ext cx="589" cy="97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89804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89804"/>
                      <a:invGamma/>
                    </a:srgbClr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3927" name="Freeform 103"/>
              <p:cNvSpPr>
                <a:spLocks noChangeAspect="1"/>
              </p:cNvSpPr>
              <p:nvPr/>
            </p:nvSpPr>
            <p:spPr bwMode="auto">
              <a:xfrm>
                <a:off x="3981" y="1663"/>
                <a:ext cx="601" cy="37"/>
              </a:xfrm>
              <a:custGeom>
                <a:avLst/>
                <a:gdLst>
                  <a:gd name="T0" fmla="*/ 0 w 601"/>
                  <a:gd name="T1" fmla="*/ 0 h 37"/>
                  <a:gd name="T2" fmla="*/ 36 w 601"/>
                  <a:gd name="T3" fmla="*/ 36 h 37"/>
                  <a:gd name="T4" fmla="*/ 567 w 601"/>
                  <a:gd name="T5" fmla="*/ 36 h 37"/>
                  <a:gd name="T6" fmla="*/ 600 w 601"/>
                  <a:gd name="T7" fmla="*/ 3 h 37"/>
                  <a:gd name="T8" fmla="*/ 0 w 601"/>
                  <a:gd name="T9" fmla="*/ 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1" h="37">
                    <a:moveTo>
                      <a:pt x="0" y="0"/>
                    </a:moveTo>
                    <a:lnTo>
                      <a:pt x="36" y="36"/>
                    </a:lnTo>
                    <a:lnTo>
                      <a:pt x="567" y="36"/>
                    </a:lnTo>
                    <a:lnTo>
                      <a:pt x="600" y="3"/>
                    </a:lnTo>
                    <a:lnTo>
                      <a:pt x="0" y="3"/>
                    </a:lnTo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9804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89804"/>
                      <a:invGamma/>
                    </a:schemeClr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3928" name="Rectangle 104"/>
              <p:cNvSpPr>
                <a:spLocks noChangeAspect="1" noChangeArrowheads="1"/>
              </p:cNvSpPr>
              <p:nvPr/>
            </p:nvSpPr>
            <p:spPr bwMode="auto">
              <a:xfrm>
                <a:off x="4018" y="1703"/>
                <a:ext cx="526" cy="32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89804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89804"/>
                      <a:invGamma/>
                    </a:srgbClr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3929" name="Rectangle 105"/>
              <p:cNvSpPr>
                <a:spLocks noChangeAspect="1" noChangeArrowheads="1"/>
              </p:cNvSpPr>
              <p:nvPr/>
            </p:nvSpPr>
            <p:spPr bwMode="auto">
              <a:xfrm>
                <a:off x="4108" y="2033"/>
                <a:ext cx="358" cy="100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89804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89804"/>
                      <a:invGamma/>
                    </a:srgbClr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3930" name="Freeform 106"/>
              <p:cNvSpPr>
                <a:spLocks noChangeAspect="1"/>
              </p:cNvSpPr>
              <p:nvPr/>
            </p:nvSpPr>
            <p:spPr bwMode="auto">
              <a:xfrm>
                <a:off x="4056" y="2155"/>
                <a:ext cx="460" cy="73"/>
              </a:xfrm>
              <a:custGeom>
                <a:avLst/>
                <a:gdLst>
                  <a:gd name="T0" fmla="*/ 0 w 460"/>
                  <a:gd name="T1" fmla="*/ 0 h 73"/>
                  <a:gd name="T2" fmla="*/ 132 w 460"/>
                  <a:gd name="T3" fmla="*/ 72 h 73"/>
                  <a:gd name="T4" fmla="*/ 327 w 460"/>
                  <a:gd name="T5" fmla="*/ 72 h 73"/>
                  <a:gd name="T6" fmla="*/ 459 w 460"/>
                  <a:gd name="T7" fmla="*/ 0 h 73"/>
                  <a:gd name="T8" fmla="*/ 0 w 460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0" h="73">
                    <a:moveTo>
                      <a:pt x="0" y="0"/>
                    </a:moveTo>
                    <a:lnTo>
                      <a:pt x="132" y="72"/>
                    </a:lnTo>
                    <a:lnTo>
                      <a:pt x="327" y="72"/>
                    </a:lnTo>
                    <a:lnTo>
                      <a:pt x="459" y="0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rgbClr val="FFFFFF">
                      <a:gamma/>
                      <a:shade val="89804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89804"/>
                      <a:invGamma/>
                    </a:srgbClr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3931" name="Rectangle 107"/>
              <p:cNvSpPr>
                <a:spLocks noChangeAspect="1" noChangeArrowheads="1"/>
              </p:cNvSpPr>
              <p:nvPr/>
            </p:nvSpPr>
            <p:spPr bwMode="auto">
              <a:xfrm>
                <a:off x="4189" y="2231"/>
                <a:ext cx="190" cy="373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89804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89804"/>
                      <a:invGamma/>
                    </a:srgbClr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3932" name="Freeform 108"/>
              <p:cNvSpPr>
                <a:spLocks noChangeAspect="1"/>
              </p:cNvSpPr>
              <p:nvPr/>
            </p:nvSpPr>
            <p:spPr bwMode="auto">
              <a:xfrm>
                <a:off x="4053" y="2605"/>
                <a:ext cx="457" cy="67"/>
              </a:xfrm>
              <a:custGeom>
                <a:avLst/>
                <a:gdLst>
                  <a:gd name="T0" fmla="*/ 0 w 457"/>
                  <a:gd name="T1" fmla="*/ 63 h 67"/>
                  <a:gd name="T2" fmla="*/ 132 w 457"/>
                  <a:gd name="T3" fmla="*/ 0 h 67"/>
                  <a:gd name="T4" fmla="*/ 330 w 457"/>
                  <a:gd name="T5" fmla="*/ 0 h 67"/>
                  <a:gd name="T6" fmla="*/ 456 w 457"/>
                  <a:gd name="T7" fmla="*/ 66 h 67"/>
                  <a:gd name="T8" fmla="*/ 0 w 457"/>
                  <a:gd name="T9" fmla="*/ 6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7" h="67">
                    <a:moveTo>
                      <a:pt x="0" y="63"/>
                    </a:moveTo>
                    <a:lnTo>
                      <a:pt x="132" y="0"/>
                    </a:lnTo>
                    <a:lnTo>
                      <a:pt x="330" y="0"/>
                    </a:lnTo>
                    <a:lnTo>
                      <a:pt x="456" y="66"/>
                    </a:lnTo>
                    <a:lnTo>
                      <a:pt x="0" y="66"/>
                    </a:lnTo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9804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89804"/>
                      <a:invGamma/>
                    </a:schemeClr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3933" name="Rectangle 109"/>
              <p:cNvSpPr>
                <a:spLocks noChangeAspect="1" noChangeArrowheads="1"/>
              </p:cNvSpPr>
              <p:nvPr/>
            </p:nvSpPr>
            <p:spPr bwMode="auto">
              <a:xfrm>
                <a:off x="3964" y="2699"/>
                <a:ext cx="640" cy="19"/>
              </a:xfrm>
              <a:prstGeom prst="rect">
                <a:avLst/>
              </a:prstGeom>
              <a:gradFill rotWithShape="0">
                <a:gsLst>
                  <a:gs pos="0">
                    <a:schemeClr val="tx2">
                      <a:gamma/>
                      <a:shade val="80000"/>
                      <a:invGamma/>
                    </a:schemeClr>
                  </a:gs>
                  <a:gs pos="50000">
                    <a:schemeClr val="tx2"/>
                  </a:gs>
                  <a:gs pos="100000">
                    <a:schemeClr val="tx2">
                      <a:gamma/>
                      <a:shade val="80000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3934" name="Freeform 110"/>
              <p:cNvSpPr>
                <a:spLocks noChangeAspect="1"/>
              </p:cNvSpPr>
              <p:nvPr/>
            </p:nvSpPr>
            <p:spPr bwMode="auto">
              <a:xfrm>
                <a:off x="3946" y="2716"/>
                <a:ext cx="676" cy="90"/>
              </a:xfrm>
              <a:custGeom>
                <a:avLst/>
                <a:gdLst>
                  <a:gd name="T0" fmla="*/ 0 w 676"/>
                  <a:gd name="T1" fmla="*/ 0 h 90"/>
                  <a:gd name="T2" fmla="*/ 675 w 676"/>
                  <a:gd name="T3" fmla="*/ 0 h 90"/>
                  <a:gd name="T4" fmla="*/ 675 w 676"/>
                  <a:gd name="T5" fmla="*/ 89 h 90"/>
                  <a:gd name="T6" fmla="*/ 0 w 676"/>
                  <a:gd name="T7" fmla="*/ 89 h 90"/>
                  <a:gd name="T8" fmla="*/ 0 w 676"/>
                  <a:gd name="T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6" h="90">
                    <a:moveTo>
                      <a:pt x="0" y="0"/>
                    </a:moveTo>
                    <a:lnTo>
                      <a:pt x="675" y="0"/>
                    </a:lnTo>
                    <a:lnTo>
                      <a:pt x="675" y="89"/>
                    </a:lnTo>
                    <a:lnTo>
                      <a:pt x="0" y="89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rgbClr val="FFFFFF">
                      <a:gamma/>
                      <a:shade val="89804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89804"/>
                      <a:invGamma/>
                    </a:srgbClr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3935" name="Freeform 111"/>
              <p:cNvSpPr>
                <a:spLocks noChangeAspect="1"/>
              </p:cNvSpPr>
              <p:nvPr/>
            </p:nvSpPr>
            <p:spPr bwMode="auto">
              <a:xfrm>
                <a:off x="4120" y="2809"/>
                <a:ext cx="80" cy="193"/>
              </a:xfrm>
              <a:custGeom>
                <a:avLst/>
                <a:gdLst>
                  <a:gd name="T0" fmla="*/ 0 w 80"/>
                  <a:gd name="T1" fmla="*/ 0 h 193"/>
                  <a:gd name="T2" fmla="*/ 0 w 80"/>
                  <a:gd name="T3" fmla="*/ 172 h 193"/>
                  <a:gd name="T4" fmla="*/ 0 w 80"/>
                  <a:gd name="T5" fmla="*/ 172 h 193"/>
                  <a:gd name="T6" fmla="*/ 0 w 80"/>
                  <a:gd name="T7" fmla="*/ 172 h 193"/>
                  <a:gd name="T8" fmla="*/ 0 w 80"/>
                  <a:gd name="T9" fmla="*/ 172 h 193"/>
                  <a:gd name="T10" fmla="*/ 0 w 80"/>
                  <a:gd name="T11" fmla="*/ 172 h 193"/>
                  <a:gd name="T12" fmla="*/ 0 w 80"/>
                  <a:gd name="T13" fmla="*/ 172 h 193"/>
                  <a:gd name="T14" fmla="*/ 0 w 80"/>
                  <a:gd name="T15" fmla="*/ 172 h 193"/>
                  <a:gd name="T16" fmla="*/ 0 w 80"/>
                  <a:gd name="T17" fmla="*/ 172 h 193"/>
                  <a:gd name="T18" fmla="*/ 0 w 80"/>
                  <a:gd name="T19" fmla="*/ 174 h 193"/>
                  <a:gd name="T20" fmla="*/ 0 w 80"/>
                  <a:gd name="T21" fmla="*/ 174 h 193"/>
                  <a:gd name="T22" fmla="*/ 0 w 80"/>
                  <a:gd name="T23" fmla="*/ 174 h 193"/>
                  <a:gd name="T24" fmla="*/ 0 w 80"/>
                  <a:gd name="T25" fmla="*/ 174 h 193"/>
                  <a:gd name="T26" fmla="*/ 4 w 80"/>
                  <a:gd name="T27" fmla="*/ 178 h 193"/>
                  <a:gd name="T28" fmla="*/ 9 w 80"/>
                  <a:gd name="T29" fmla="*/ 181 h 193"/>
                  <a:gd name="T30" fmla="*/ 13 w 80"/>
                  <a:gd name="T31" fmla="*/ 185 h 193"/>
                  <a:gd name="T32" fmla="*/ 18 w 80"/>
                  <a:gd name="T33" fmla="*/ 187 h 193"/>
                  <a:gd name="T34" fmla="*/ 24 w 80"/>
                  <a:gd name="T35" fmla="*/ 188 h 193"/>
                  <a:gd name="T36" fmla="*/ 28 w 80"/>
                  <a:gd name="T37" fmla="*/ 190 h 193"/>
                  <a:gd name="T38" fmla="*/ 33 w 80"/>
                  <a:gd name="T39" fmla="*/ 192 h 193"/>
                  <a:gd name="T40" fmla="*/ 39 w 80"/>
                  <a:gd name="T41" fmla="*/ 192 h 193"/>
                  <a:gd name="T42" fmla="*/ 44 w 80"/>
                  <a:gd name="T43" fmla="*/ 192 h 193"/>
                  <a:gd name="T44" fmla="*/ 50 w 80"/>
                  <a:gd name="T45" fmla="*/ 190 h 193"/>
                  <a:gd name="T46" fmla="*/ 55 w 80"/>
                  <a:gd name="T47" fmla="*/ 190 h 193"/>
                  <a:gd name="T48" fmla="*/ 61 w 80"/>
                  <a:gd name="T49" fmla="*/ 187 h 193"/>
                  <a:gd name="T50" fmla="*/ 66 w 80"/>
                  <a:gd name="T51" fmla="*/ 185 h 193"/>
                  <a:gd name="T52" fmla="*/ 70 w 80"/>
                  <a:gd name="T53" fmla="*/ 181 h 193"/>
                  <a:gd name="T54" fmla="*/ 73 w 80"/>
                  <a:gd name="T55" fmla="*/ 178 h 193"/>
                  <a:gd name="T56" fmla="*/ 79 w 80"/>
                  <a:gd name="T57" fmla="*/ 174 h 193"/>
                  <a:gd name="T58" fmla="*/ 79 w 80"/>
                  <a:gd name="T59" fmla="*/ 174 h 193"/>
                  <a:gd name="T60" fmla="*/ 79 w 80"/>
                  <a:gd name="T61" fmla="*/ 172 h 193"/>
                  <a:gd name="T62" fmla="*/ 79 w 80"/>
                  <a:gd name="T63" fmla="*/ 172 h 193"/>
                  <a:gd name="T64" fmla="*/ 79 w 80"/>
                  <a:gd name="T65" fmla="*/ 172 h 193"/>
                  <a:gd name="T66" fmla="*/ 79 w 80"/>
                  <a:gd name="T67" fmla="*/ 172 h 193"/>
                  <a:gd name="T68" fmla="*/ 79 w 80"/>
                  <a:gd name="T69" fmla="*/ 172 h 193"/>
                  <a:gd name="T70" fmla="*/ 79 w 80"/>
                  <a:gd name="T71" fmla="*/ 172 h 193"/>
                  <a:gd name="T72" fmla="*/ 79 w 80"/>
                  <a:gd name="T73" fmla="*/ 172 h 193"/>
                  <a:gd name="T74" fmla="*/ 79 w 80"/>
                  <a:gd name="T75" fmla="*/ 172 h 193"/>
                  <a:gd name="T76" fmla="*/ 79 w 80"/>
                  <a:gd name="T77" fmla="*/ 172 h 193"/>
                  <a:gd name="T78" fmla="*/ 79 w 80"/>
                  <a:gd name="T79" fmla="*/ 172 h 193"/>
                  <a:gd name="T80" fmla="*/ 79 w 80"/>
                  <a:gd name="T81" fmla="*/ 0 h 193"/>
                  <a:gd name="T82" fmla="*/ 0 w 80"/>
                  <a:gd name="T83" fmla="*/ 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0" h="193">
                    <a:moveTo>
                      <a:pt x="0" y="0"/>
                    </a:moveTo>
                    <a:lnTo>
                      <a:pt x="0" y="172"/>
                    </a:lnTo>
                    <a:lnTo>
                      <a:pt x="0" y="172"/>
                    </a:lnTo>
                    <a:lnTo>
                      <a:pt x="0" y="172"/>
                    </a:lnTo>
                    <a:lnTo>
                      <a:pt x="0" y="172"/>
                    </a:lnTo>
                    <a:lnTo>
                      <a:pt x="0" y="172"/>
                    </a:lnTo>
                    <a:lnTo>
                      <a:pt x="0" y="172"/>
                    </a:lnTo>
                    <a:lnTo>
                      <a:pt x="0" y="172"/>
                    </a:lnTo>
                    <a:lnTo>
                      <a:pt x="0" y="172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4" y="178"/>
                    </a:lnTo>
                    <a:lnTo>
                      <a:pt x="9" y="181"/>
                    </a:lnTo>
                    <a:lnTo>
                      <a:pt x="13" y="185"/>
                    </a:lnTo>
                    <a:lnTo>
                      <a:pt x="18" y="187"/>
                    </a:lnTo>
                    <a:lnTo>
                      <a:pt x="24" y="188"/>
                    </a:lnTo>
                    <a:lnTo>
                      <a:pt x="28" y="190"/>
                    </a:lnTo>
                    <a:lnTo>
                      <a:pt x="33" y="192"/>
                    </a:lnTo>
                    <a:lnTo>
                      <a:pt x="39" y="192"/>
                    </a:lnTo>
                    <a:lnTo>
                      <a:pt x="44" y="192"/>
                    </a:lnTo>
                    <a:lnTo>
                      <a:pt x="50" y="190"/>
                    </a:lnTo>
                    <a:lnTo>
                      <a:pt x="55" y="190"/>
                    </a:lnTo>
                    <a:lnTo>
                      <a:pt x="61" y="187"/>
                    </a:lnTo>
                    <a:lnTo>
                      <a:pt x="66" y="185"/>
                    </a:lnTo>
                    <a:lnTo>
                      <a:pt x="70" y="181"/>
                    </a:lnTo>
                    <a:lnTo>
                      <a:pt x="73" y="178"/>
                    </a:lnTo>
                    <a:lnTo>
                      <a:pt x="79" y="174"/>
                    </a:lnTo>
                    <a:lnTo>
                      <a:pt x="79" y="174"/>
                    </a:lnTo>
                    <a:lnTo>
                      <a:pt x="79" y="172"/>
                    </a:lnTo>
                    <a:lnTo>
                      <a:pt x="79" y="172"/>
                    </a:lnTo>
                    <a:lnTo>
                      <a:pt x="79" y="172"/>
                    </a:lnTo>
                    <a:lnTo>
                      <a:pt x="79" y="172"/>
                    </a:lnTo>
                    <a:lnTo>
                      <a:pt x="79" y="172"/>
                    </a:lnTo>
                    <a:lnTo>
                      <a:pt x="79" y="172"/>
                    </a:lnTo>
                    <a:lnTo>
                      <a:pt x="79" y="172"/>
                    </a:lnTo>
                    <a:lnTo>
                      <a:pt x="79" y="172"/>
                    </a:lnTo>
                    <a:lnTo>
                      <a:pt x="79" y="172"/>
                    </a:lnTo>
                    <a:lnTo>
                      <a:pt x="79" y="172"/>
                    </a:lnTo>
                    <a:lnTo>
                      <a:pt x="79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69696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3936" name="Freeform 112"/>
              <p:cNvSpPr>
                <a:spLocks noChangeAspect="1"/>
              </p:cNvSpPr>
              <p:nvPr/>
            </p:nvSpPr>
            <p:spPr bwMode="auto">
              <a:xfrm>
                <a:off x="4197" y="2809"/>
                <a:ext cx="164" cy="193"/>
              </a:xfrm>
              <a:custGeom>
                <a:avLst/>
                <a:gdLst>
                  <a:gd name="T0" fmla="*/ 2 w 164"/>
                  <a:gd name="T1" fmla="*/ 0 h 193"/>
                  <a:gd name="T2" fmla="*/ 2 w 164"/>
                  <a:gd name="T3" fmla="*/ 172 h 193"/>
                  <a:gd name="T4" fmla="*/ 0 w 164"/>
                  <a:gd name="T5" fmla="*/ 172 h 193"/>
                  <a:gd name="T6" fmla="*/ 0 w 164"/>
                  <a:gd name="T7" fmla="*/ 172 h 193"/>
                  <a:gd name="T8" fmla="*/ 0 w 164"/>
                  <a:gd name="T9" fmla="*/ 172 h 193"/>
                  <a:gd name="T10" fmla="*/ 0 w 164"/>
                  <a:gd name="T11" fmla="*/ 172 h 193"/>
                  <a:gd name="T12" fmla="*/ 0 w 164"/>
                  <a:gd name="T13" fmla="*/ 172 h 193"/>
                  <a:gd name="T14" fmla="*/ 0 w 164"/>
                  <a:gd name="T15" fmla="*/ 172 h 193"/>
                  <a:gd name="T16" fmla="*/ 0 w 164"/>
                  <a:gd name="T17" fmla="*/ 172 h 193"/>
                  <a:gd name="T18" fmla="*/ 2 w 164"/>
                  <a:gd name="T19" fmla="*/ 174 h 193"/>
                  <a:gd name="T20" fmla="*/ 2 w 164"/>
                  <a:gd name="T21" fmla="*/ 174 h 193"/>
                  <a:gd name="T22" fmla="*/ 2 w 164"/>
                  <a:gd name="T23" fmla="*/ 174 h 193"/>
                  <a:gd name="T24" fmla="*/ 2 w 164"/>
                  <a:gd name="T25" fmla="*/ 174 h 193"/>
                  <a:gd name="T26" fmla="*/ 9 w 164"/>
                  <a:gd name="T27" fmla="*/ 178 h 193"/>
                  <a:gd name="T28" fmla="*/ 18 w 164"/>
                  <a:gd name="T29" fmla="*/ 181 h 193"/>
                  <a:gd name="T30" fmla="*/ 27 w 164"/>
                  <a:gd name="T31" fmla="*/ 185 h 193"/>
                  <a:gd name="T32" fmla="*/ 37 w 164"/>
                  <a:gd name="T33" fmla="*/ 187 h 193"/>
                  <a:gd name="T34" fmla="*/ 48 w 164"/>
                  <a:gd name="T35" fmla="*/ 188 h 193"/>
                  <a:gd name="T36" fmla="*/ 59 w 164"/>
                  <a:gd name="T37" fmla="*/ 190 h 193"/>
                  <a:gd name="T38" fmla="*/ 70 w 164"/>
                  <a:gd name="T39" fmla="*/ 192 h 193"/>
                  <a:gd name="T40" fmla="*/ 81 w 164"/>
                  <a:gd name="T41" fmla="*/ 192 h 193"/>
                  <a:gd name="T42" fmla="*/ 93 w 164"/>
                  <a:gd name="T43" fmla="*/ 192 h 193"/>
                  <a:gd name="T44" fmla="*/ 104 w 164"/>
                  <a:gd name="T45" fmla="*/ 190 h 193"/>
                  <a:gd name="T46" fmla="*/ 115 w 164"/>
                  <a:gd name="T47" fmla="*/ 190 h 193"/>
                  <a:gd name="T48" fmla="*/ 125 w 164"/>
                  <a:gd name="T49" fmla="*/ 187 h 193"/>
                  <a:gd name="T50" fmla="*/ 136 w 164"/>
                  <a:gd name="T51" fmla="*/ 185 h 193"/>
                  <a:gd name="T52" fmla="*/ 145 w 164"/>
                  <a:gd name="T53" fmla="*/ 181 h 193"/>
                  <a:gd name="T54" fmla="*/ 154 w 164"/>
                  <a:gd name="T55" fmla="*/ 178 h 193"/>
                  <a:gd name="T56" fmla="*/ 161 w 164"/>
                  <a:gd name="T57" fmla="*/ 174 h 193"/>
                  <a:gd name="T58" fmla="*/ 163 w 164"/>
                  <a:gd name="T59" fmla="*/ 174 h 193"/>
                  <a:gd name="T60" fmla="*/ 163 w 164"/>
                  <a:gd name="T61" fmla="*/ 172 h 193"/>
                  <a:gd name="T62" fmla="*/ 163 w 164"/>
                  <a:gd name="T63" fmla="*/ 172 h 193"/>
                  <a:gd name="T64" fmla="*/ 163 w 164"/>
                  <a:gd name="T65" fmla="*/ 172 h 193"/>
                  <a:gd name="T66" fmla="*/ 163 w 164"/>
                  <a:gd name="T67" fmla="*/ 172 h 193"/>
                  <a:gd name="T68" fmla="*/ 163 w 164"/>
                  <a:gd name="T69" fmla="*/ 172 h 193"/>
                  <a:gd name="T70" fmla="*/ 163 w 164"/>
                  <a:gd name="T71" fmla="*/ 172 h 193"/>
                  <a:gd name="T72" fmla="*/ 163 w 164"/>
                  <a:gd name="T73" fmla="*/ 172 h 193"/>
                  <a:gd name="T74" fmla="*/ 163 w 164"/>
                  <a:gd name="T75" fmla="*/ 172 h 193"/>
                  <a:gd name="T76" fmla="*/ 163 w 164"/>
                  <a:gd name="T77" fmla="*/ 172 h 193"/>
                  <a:gd name="T78" fmla="*/ 163 w 164"/>
                  <a:gd name="T79" fmla="*/ 172 h 193"/>
                  <a:gd name="T80" fmla="*/ 163 w 164"/>
                  <a:gd name="T81" fmla="*/ 0 h 193"/>
                  <a:gd name="T82" fmla="*/ 2 w 164"/>
                  <a:gd name="T83" fmla="*/ 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64" h="193">
                    <a:moveTo>
                      <a:pt x="2" y="0"/>
                    </a:moveTo>
                    <a:lnTo>
                      <a:pt x="2" y="172"/>
                    </a:lnTo>
                    <a:lnTo>
                      <a:pt x="0" y="172"/>
                    </a:lnTo>
                    <a:lnTo>
                      <a:pt x="0" y="172"/>
                    </a:lnTo>
                    <a:lnTo>
                      <a:pt x="0" y="172"/>
                    </a:lnTo>
                    <a:lnTo>
                      <a:pt x="0" y="172"/>
                    </a:lnTo>
                    <a:lnTo>
                      <a:pt x="0" y="172"/>
                    </a:lnTo>
                    <a:lnTo>
                      <a:pt x="0" y="172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2" y="174"/>
                    </a:lnTo>
                    <a:lnTo>
                      <a:pt x="2" y="174"/>
                    </a:lnTo>
                    <a:lnTo>
                      <a:pt x="2" y="174"/>
                    </a:lnTo>
                    <a:lnTo>
                      <a:pt x="9" y="178"/>
                    </a:lnTo>
                    <a:lnTo>
                      <a:pt x="18" y="181"/>
                    </a:lnTo>
                    <a:lnTo>
                      <a:pt x="27" y="185"/>
                    </a:lnTo>
                    <a:lnTo>
                      <a:pt x="37" y="187"/>
                    </a:lnTo>
                    <a:lnTo>
                      <a:pt x="48" y="188"/>
                    </a:lnTo>
                    <a:lnTo>
                      <a:pt x="59" y="190"/>
                    </a:lnTo>
                    <a:lnTo>
                      <a:pt x="70" y="192"/>
                    </a:lnTo>
                    <a:lnTo>
                      <a:pt x="81" y="192"/>
                    </a:lnTo>
                    <a:lnTo>
                      <a:pt x="93" y="192"/>
                    </a:lnTo>
                    <a:lnTo>
                      <a:pt x="104" y="190"/>
                    </a:lnTo>
                    <a:lnTo>
                      <a:pt x="115" y="190"/>
                    </a:lnTo>
                    <a:lnTo>
                      <a:pt x="125" y="187"/>
                    </a:lnTo>
                    <a:lnTo>
                      <a:pt x="136" y="185"/>
                    </a:lnTo>
                    <a:lnTo>
                      <a:pt x="145" y="181"/>
                    </a:lnTo>
                    <a:lnTo>
                      <a:pt x="154" y="178"/>
                    </a:lnTo>
                    <a:lnTo>
                      <a:pt x="161" y="174"/>
                    </a:lnTo>
                    <a:lnTo>
                      <a:pt x="163" y="174"/>
                    </a:lnTo>
                    <a:lnTo>
                      <a:pt x="163" y="172"/>
                    </a:lnTo>
                    <a:lnTo>
                      <a:pt x="163" y="172"/>
                    </a:lnTo>
                    <a:lnTo>
                      <a:pt x="163" y="172"/>
                    </a:lnTo>
                    <a:lnTo>
                      <a:pt x="163" y="172"/>
                    </a:lnTo>
                    <a:lnTo>
                      <a:pt x="163" y="172"/>
                    </a:lnTo>
                    <a:lnTo>
                      <a:pt x="163" y="172"/>
                    </a:lnTo>
                    <a:lnTo>
                      <a:pt x="163" y="172"/>
                    </a:lnTo>
                    <a:lnTo>
                      <a:pt x="163" y="172"/>
                    </a:lnTo>
                    <a:lnTo>
                      <a:pt x="163" y="172"/>
                    </a:lnTo>
                    <a:lnTo>
                      <a:pt x="163" y="172"/>
                    </a:lnTo>
                    <a:lnTo>
                      <a:pt x="163" y="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DDDDDD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333946" name="Group 122"/>
          <p:cNvGrpSpPr>
            <a:grpSpLocks/>
          </p:cNvGrpSpPr>
          <p:nvPr/>
        </p:nvGrpSpPr>
        <p:grpSpPr bwMode="auto">
          <a:xfrm>
            <a:off x="6624638" y="5275263"/>
            <a:ext cx="793750" cy="396875"/>
            <a:chOff x="1669" y="1906"/>
            <a:chExt cx="500" cy="250"/>
          </a:xfrm>
        </p:grpSpPr>
        <p:sp>
          <p:nvSpPr>
            <p:cNvPr id="333947" name="Freeform 123"/>
            <p:cNvSpPr>
              <a:spLocks/>
            </p:cNvSpPr>
            <p:nvPr/>
          </p:nvSpPr>
          <p:spPr bwMode="auto">
            <a:xfrm>
              <a:off x="1669" y="1906"/>
              <a:ext cx="500" cy="250"/>
            </a:xfrm>
            <a:custGeom>
              <a:avLst/>
              <a:gdLst>
                <a:gd name="T0" fmla="*/ 0 w 500"/>
                <a:gd name="T1" fmla="*/ 0 h 250"/>
                <a:gd name="T2" fmla="*/ 0 w 500"/>
                <a:gd name="T3" fmla="*/ 249 h 250"/>
                <a:gd name="T4" fmla="*/ 499 w 500"/>
                <a:gd name="T5" fmla="*/ 249 h 250"/>
                <a:gd name="T6" fmla="*/ 499 w 500"/>
                <a:gd name="T7" fmla="*/ 0 h 250"/>
                <a:gd name="T8" fmla="*/ 0 w 500"/>
                <a:gd name="T9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0" h="250">
                  <a:moveTo>
                    <a:pt x="0" y="0"/>
                  </a:moveTo>
                  <a:lnTo>
                    <a:pt x="0" y="249"/>
                  </a:lnTo>
                  <a:lnTo>
                    <a:pt x="499" y="249"/>
                  </a:lnTo>
                  <a:lnTo>
                    <a:pt x="499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3948" name="Line 124"/>
            <p:cNvSpPr>
              <a:spLocks noChangeShapeType="1"/>
            </p:cNvSpPr>
            <p:nvPr/>
          </p:nvSpPr>
          <p:spPr bwMode="auto">
            <a:xfrm>
              <a:off x="1919" y="1906"/>
              <a:ext cx="0" cy="24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3949" name="Freeform 125"/>
            <p:cNvSpPr>
              <a:spLocks/>
            </p:cNvSpPr>
            <p:nvPr/>
          </p:nvSpPr>
          <p:spPr bwMode="auto">
            <a:xfrm>
              <a:off x="1780" y="1906"/>
              <a:ext cx="35" cy="81"/>
            </a:xfrm>
            <a:custGeom>
              <a:avLst/>
              <a:gdLst>
                <a:gd name="T0" fmla="*/ 16 w 35"/>
                <a:gd name="T1" fmla="*/ 0 h 81"/>
                <a:gd name="T2" fmla="*/ 0 w 35"/>
                <a:gd name="T3" fmla="*/ 80 h 81"/>
                <a:gd name="T4" fmla="*/ 34 w 35"/>
                <a:gd name="T5" fmla="*/ 78 h 81"/>
                <a:gd name="T6" fmla="*/ 16 w 35"/>
                <a:gd name="T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81">
                  <a:moveTo>
                    <a:pt x="16" y="0"/>
                  </a:moveTo>
                  <a:lnTo>
                    <a:pt x="0" y="80"/>
                  </a:lnTo>
                  <a:lnTo>
                    <a:pt x="34" y="78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3950" name="Line 126"/>
            <p:cNvSpPr>
              <a:spLocks noChangeShapeType="1"/>
            </p:cNvSpPr>
            <p:nvPr/>
          </p:nvSpPr>
          <p:spPr bwMode="auto">
            <a:xfrm>
              <a:off x="1797" y="1906"/>
              <a:ext cx="0" cy="24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3951" name="Line 127"/>
            <p:cNvSpPr>
              <a:spLocks noChangeShapeType="1"/>
            </p:cNvSpPr>
            <p:nvPr/>
          </p:nvSpPr>
          <p:spPr bwMode="auto">
            <a:xfrm>
              <a:off x="2045" y="1906"/>
              <a:ext cx="0" cy="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3952" name="Line 128"/>
            <p:cNvSpPr>
              <a:spLocks noChangeShapeType="1"/>
            </p:cNvSpPr>
            <p:nvPr/>
          </p:nvSpPr>
          <p:spPr bwMode="auto">
            <a:xfrm>
              <a:off x="2010" y="1977"/>
              <a:ext cx="7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3953" name="Line 129"/>
            <p:cNvSpPr>
              <a:spLocks noChangeShapeType="1"/>
            </p:cNvSpPr>
            <p:nvPr/>
          </p:nvSpPr>
          <p:spPr bwMode="auto">
            <a:xfrm>
              <a:off x="2045" y="2083"/>
              <a:ext cx="0" cy="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3954" name="Line 130"/>
            <p:cNvSpPr>
              <a:spLocks noChangeShapeType="1"/>
            </p:cNvSpPr>
            <p:nvPr/>
          </p:nvSpPr>
          <p:spPr bwMode="auto">
            <a:xfrm>
              <a:off x="2010" y="2083"/>
              <a:ext cx="7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xmlns="" val="3773799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Distributeur 3/2</a:t>
            </a:r>
          </a:p>
        </p:txBody>
      </p:sp>
      <p:sp>
        <p:nvSpPr>
          <p:cNvPr id="335876" name="Rectangle 4"/>
          <p:cNvSpPr>
            <a:spLocks noChangeArrowheads="1"/>
          </p:cNvSpPr>
          <p:nvPr/>
        </p:nvSpPr>
        <p:spPr bwMode="auto">
          <a:xfrm>
            <a:off x="6227763" y="4821238"/>
            <a:ext cx="1706562" cy="13255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en-GB">
                <a:solidFill>
                  <a:schemeClr val="tx1"/>
                </a:solidFill>
              </a:rPr>
              <a:t>Symbole</a:t>
            </a:r>
          </a:p>
        </p:txBody>
      </p:sp>
      <p:sp>
        <p:nvSpPr>
          <p:cNvPr id="335925" name="Rectangle 53"/>
          <p:cNvSpPr>
            <a:spLocks noChangeArrowheads="1"/>
          </p:cNvSpPr>
          <p:nvPr/>
        </p:nvSpPr>
        <p:spPr bwMode="auto">
          <a:xfrm>
            <a:off x="5105400" y="1878013"/>
            <a:ext cx="4038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 sz="2000" u="sng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l"/>
            </a:pPr>
            <a:r>
              <a:rPr lang="en-GB" sz="2000">
                <a:solidFill>
                  <a:schemeClr val="tx1"/>
                </a:solidFill>
              </a:rPr>
              <a:t>1 alimentation</a:t>
            </a:r>
          </a:p>
          <a:p>
            <a:pPr algn="l">
              <a:buFont typeface="Wingdings" pitchFamily="2" charset="2"/>
              <a:buChar char="l"/>
            </a:pPr>
            <a:r>
              <a:rPr lang="en-GB" sz="2000">
                <a:solidFill>
                  <a:schemeClr val="tx1"/>
                </a:solidFill>
              </a:rPr>
              <a:t>2 utilisation actionneur</a:t>
            </a:r>
          </a:p>
          <a:p>
            <a:pPr algn="l">
              <a:buFont typeface="Wingdings" pitchFamily="2" charset="2"/>
              <a:buChar char="l"/>
            </a:pPr>
            <a:r>
              <a:rPr lang="en-GB" sz="2000">
                <a:solidFill>
                  <a:schemeClr val="tx1"/>
                </a:solidFill>
              </a:rPr>
              <a:t>3 échappement</a:t>
            </a:r>
          </a:p>
          <a:p>
            <a:pPr algn="l">
              <a:buFont typeface="Wingdings" pitchFamily="2" charset="2"/>
              <a:buChar char="l"/>
            </a:pPr>
            <a:r>
              <a:rPr lang="en-GB" sz="2000">
                <a:solidFill>
                  <a:schemeClr val="tx1"/>
                </a:solidFill>
              </a:rPr>
              <a:t>12 - 10 commandes</a:t>
            </a:r>
          </a:p>
        </p:txBody>
      </p:sp>
      <p:grpSp>
        <p:nvGrpSpPr>
          <p:cNvPr id="336187" name="Group 315"/>
          <p:cNvGrpSpPr>
            <a:grpSpLocks/>
          </p:cNvGrpSpPr>
          <p:nvPr/>
        </p:nvGrpSpPr>
        <p:grpSpPr bwMode="auto">
          <a:xfrm>
            <a:off x="6659563" y="5310188"/>
            <a:ext cx="793750" cy="400050"/>
            <a:chOff x="4195" y="3345"/>
            <a:chExt cx="500" cy="252"/>
          </a:xfrm>
        </p:grpSpPr>
        <p:sp>
          <p:nvSpPr>
            <p:cNvPr id="335994" name="Freeform 122"/>
            <p:cNvSpPr>
              <a:spLocks/>
            </p:cNvSpPr>
            <p:nvPr/>
          </p:nvSpPr>
          <p:spPr bwMode="auto">
            <a:xfrm>
              <a:off x="4195" y="3346"/>
              <a:ext cx="500" cy="251"/>
            </a:xfrm>
            <a:custGeom>
              <a:avLst/>
              <a:gdLst>
                <a:gd name="T0" fmla="*/ 0 w 500"/>
                <a:gd name="T1" fmla="*/ 0 h 251"/>
                <a:gd name="T2" fmla="*/ 0 w 500"/>
                <a:gd name="T3" fmla="*/ 250 h 251"/>
                <a:gd name="T4" fmla="*/ 499 w 500"/>
                <a:gd name="T5" fmla="*/ 250 h 251"/>
                <a:gd name="T6" fmla="*/ 499 w 500"/>
                <a:gd name="T7" fmla="*/ 0 h 251"/>
                <a:gd name="T8" fmla="*/ 0 w 500"/>
                <a:gd name="T9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0" h="251">
                  <a:moveTo>
                    <a:pt x="0" y="0"/>
                  </a:moveTo>
                  <a:lnTo>
                    <a:pt x="0" y="250"/>
                  </a:lnTo>
                  <a:lnTo>
                    <a:pt x="499" y="250"/>
                  </a:lnTo>
                  <a:lnTo>
                    <a:pt x="499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5995" name="Line 123"/>
            <p:cNvSpPr>
              <a:spLocks noChangeShapeType="1"/>
            </p:cNvSpPr>
            <p:nvPr/>
          </p:nvSpPr>
          <p:spPr bwMode="auto">
            <a:xfrm>
              <a:off x="4441" y="3345"/>
              <a:ext cx="0" cy="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5996" name="Line 124"/>
            <p:cNvSpPr>
              <a:spLocks noChangeShapeType="1"/>
            </p:cNvSpPr>
            <p:nvPr/>
          </p:nvSpPr>
          <p:spPr bwMode="auto">
            <a:xfrm flipH="1">
              <a:off x="4514" y="3345"/>
              <a:ext cx="105" cy="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5997" name="Line 125"/>
            <p:cNvSpPr>
              <a:spLocks noChangeShapeType="1"/>
            </p:cNvSpPr>
            <p:nvPr/>
          </p:nvSpPr>
          <p:spPr bwMode="auto">
            <a:xfrm>
              <a:off x="4619" y="3523"/>
              <a:ext cx="0" cy="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5998" name="Line 126"/>
            <p:cNvSpPr>
              <a:spLocks noChangeShapeType="1"/>
            </p:cNvSpPr>
            <p:nvPr/>
          </p:nvSpPr>
          <p:spPr bwMode="auto">
            <a:xfrm>
              <a:off x="4584" y="3523"/>
              <a:ext cx="7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5999" name="Line 127"/>
            <p:cNvSpPr>
              <a:spLocks noChangeShapeType="1"/>
            </p:cNvSpPr>
            <p:nvPr/>
          </p:nvSpPr>
          <p:spPr bwMode="auto">
            <a:xfrm>
              <a:off x="4229" y="3523"/>
              <a:ext cx="7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6000" name="Line 128"/>
            <p:cNvSpPr>
              <a:spLocks noChangeShapeType="1"/>
            </p:cNvSpPr>
            <p:nvPr/>
          </p:nvSpPr>
          <p:spPr bwMode="auto">
            <a:xfrm>
              <a:off x="4263" y="3523"/>
              <a:ext cx="0" cy="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6001" name="Line 129"/>
            <p:cNvSpPr>
              <a:spLocks noChangeShapeType="1"/>
            </p:cNvSpPr>
            <p:nvPr/>
          </p:nvSpPr>
          <p:spPr bwMode="auto">
            <a:xfrm>
              <a:off x="4371" y="3345"/>
              <a:ext cx="0" cy="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6002" name="Freeform 130"/>
            <p:cNvSpPr>
              <a:spLocks/>
            </p:cNvSpPr>
            <p:nvPr/>
          </p:nvSpPr>
          <p:spPr bwMode="auto">
            <a:xfrm>
              <a:off x="4352" y="3345"/>
              <a:ext cx="35" cy="72"/>
            </a:xfrm>
            <a:custGeom>
              <a:avLst/>
              <a:gdLst>
                <a:gd name="T0" fmla="*/ 15 w 35"/>
                <a:gd name="T1" fmla="*/ 0 h 72"/>
                <a:gd name="T2" fmla="*/ 0 w 35"/>
                <a:gd name="T3" fmla="*/ 71 h 72"/>
                <a:gd name="T4" fmla="*/ 34 w 35"/>
                <a:gd name="T5" fmla="*/ 69 h 72"/>
                <a:gd name="T6" fmla="*/ 15 w 35"/>
                <a:gd name="T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72">
                  <a:moveTo>
                    <a:pt x="15" y="0"/>
                  </a:moveTo>
                  <a:lnTo>
                    <a:pt x="0" y="71"/>
                  </a:lnTo>
                  <a:lnTo>
                    <a:pt x="34" y="69"/>
                  </a:lnTo>
                  <a:lnTo>
                    <a:pt x="15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6003" name="Freeform 131"/>
            <p:cNvSpPr>
              <a:spLocks/>
            </p:cNvSpPr>
            <p:nvPr/>
          </p:nvSpPr>
          <p:spPr bwMode="auto">
            <a:xfrm>
              <a:off x="4509" y="3520"/>
              <a:ext cx="53" cy="74"/>
            </a:xfrm>
            <a:custGeom>
              <a:avLst/>
              <a:gdLst>
                <a:gd name="T0" fmla="*/ 0 w 53"/>
                <a:gd name="T1" fmla="*/ 73 h 74"/>
                <a:gd name="T2" fmla="*/ 0 w 53"/>
                <a:gd name="T3" fmla="*/ 71 h 74"/>
                <a:gd name="T4" fmla="*/ 12 w 53"/>
                <a:gd name="T5" fmla="*/ 0 h 74"/>
                <a:gd name="T6" fmla="*/ 52 w 53"/>
                <a:gd name="T7" fmla="*/ 15 h 74"/>
                <a:gd name="T8" fmla="*/ 0 w 53"/>
                <a:gd name="T9" fmla="*/ 7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74">
                  <a:moveTo>
                    <a:pt x="0" y="73"/>
                  </a:moveTo>
                  <a:lnTo>
                    <a:pt x="0" y="71"/>
                  </a:lnTo>
                  <a:lnTo>
                    <a:pt x="12" y="0"/>
                  </a:lnTo>
                  <a:lnTo>
                    <a:pt x="52" y="15"/>
                  </a:lnTo>
                  <a:lnTo>
                    <a:pt x="0" y="7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36115" name="Group 243"/>
          <p:cNvGrpSpPr>
            <a:grpSpLocks/>
          </p:cNvGrpSpPr>
          <p:nvPr/>
        </p:nvGrpSpPr>
        <p:grpSpPr bwMode="auto">
          <a:xfrm>
            <a:off x="671513" y="1819275"/>
            <a:ext cx="4192587" cy="2822575"/>
            <a:chOff x="423" y="1146"/>
            <a:chExt cx="2641" cy="1778"/>
          </a:xfrm>
        </p:grpSpPr>
        <p:grpSp>
          <p:nvGrpSpPr>
            <p:cNvPr id="336093" name="Group 221"/>
            <p:cNvGrpSpPr>
              <a:grpSpLocks/>
            </p:cNvGrpSpPr>
            <p:nvPr/>
          </p:nvGrpSpPr>
          <p:grpSpPr bwMode="auto">
            <a:xfrm>
              <a:off x="423" y="1146"/>
              <a:ext cx="1853" cy="1778"/>
              <a:chOff x="743" y="1155"/>
              <a:chExt cx="1853" cy="1778"/>
            </a:xfrm>
          </p:grpSpPr>
          <p:sp>
            <p:nvSpPr>
              <p:cNvPr id="336048" name="Rectangle 176"/>
              <p:cNvSpPr>
                <a:spLocks noChangeArrowheads="1"/>
              </p:cNvSpPr>
              <p:nvPr/>
            </p:nvSpPr>
            <p:spPr bwMode="auto">
              <a:xfrm>
                <a:off x="1921" y="270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defTabSz="76200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80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336049" name="Rectangle 177"/>
              <p:cNvSpPr>
                <a:spLocks noChangeArrowheads="1"/>
              </p:cNvSpPr>
              <p:nvPr/>
            </p:nvSpPr>
            <p:spPr bwMode="auto">
              <a:xfrm>
                <a:off x="1598" y="1155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defTabSz="76200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80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336050" name="Rectangle 178"/>
              <p:cNvSpPr>
                <a:spLocks noChangeArrowheads="1"/>
              </p:cNvSpPr>
              <p:nvPr/>
            </p:nvSpPr>
            <p:spPr bwMode="auto">
              <a:xfrm>
                <a:off x="1231" y="270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defTabSz="76200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80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336051" name="Rectangle 179"/>
              <p:cNvSpPr>
                <a:spLocks noChangeArrowheads="1"/>
              </p:cNvSpPr>
              <p:nvPr/>
            </p:nvSpPr>
            <p:spPr bwMode="auto">
              <a:xfrm>
                <a:off x="2320" y="2294"/>
                <a:ext cx="27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defTabSz="76200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800">
                    <a:solidFill>
                      <a:schemeClr val="tx1"/>
                    </a:solidFill>
                  </a:rPr>
                  <a:t>10</a:t>
                </a:r>
              </a:p>
            </p:txBody>
          </p:sp>
          <p:sp>
            <p:nvSpPr>
              <p:cNvPr id="336052" name="Rectangle 180"/>
              <p:cNvSpPr>
                <a:spLocks noChangeArrowheads="1"/>
              </p:cNvSpPr>
              <p:nvPr/>
            </p:nvSpPr>
            <p:spPr bwMode="auto">
              <a:xfrm>
                <a:off x="763" y="2294"/>
                <a:ext cx="27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defTabSz="76200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800">
                    <a:solidFill>
                      <a:schemeClr val="tx1"/>
                    </a:solidFill>
                  </a:rPr>
                  <a:t>12</a:t>
                </a:r>
              </a:p>
            </p:txBody>
          </p:sp>
          <p:sp>
            <p:nvSpPr>
              <p:cNvPr id="336053" name="Freeform 181"/>
              <p:cNvSpPr>
                <a:spLocks/>
              </p:cNvSpPr>
              <p:nvPr/>
            </p:nvSpPr>
            <p:spPr bwMode="auto">
              <a:xfrm>
                <a:off x="1028" y="1350"/>
                <a:ext cx="1298" cy="1377"/>
              </a:xfrm>
              <a:custGeom>
                <a:avLst/>
                <a:gdLst>
                  <a:gd name="T0" fmla="*/ 0 w 1298"/>
                  <a:gd name="T1" fmla="*/ 1376 h 1377"/>
                  <a:gd name="T2" fmla="*/ 1297 w 1298"/>
                  <a:gd name="T3" fmla="*/ 1376 h 1377"/>
                  <a:gd name="T4" fmla="*/ 1297 w 1298"/>
                  <a:gd name="T5" fmla="*/ 0 h 1377"/>
                  <a:gd name="T6" fmla="*/ 0 w 1298"/>
                  <a:gd name="T7" fmla="*/ 0 h 1377"/>
                  <a:gd name="T8" fmla="*/ 0 w 1298"/>
                  <a:gd name="T9" fmla="*/ 1376 h 1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8" h="1377">
                    <a:moveTo>
                      <a:pt x="0" y="1376"/>
                    </a:moveTo>
                    <a:lnTo>
                      <a:pt x="1297" y="1376"/>
                    </a:lnTo>
                    <a:lnTo>
                      <a:pt x="1297" y="0"/>
                    </a:lnTo>
                    <a:lnTo>
                      <a:pt x="0" y="0"/>
                    </a:lnTo>
                    <a:lnTo>
                      <a:pt x="0" y="1376"/>
                    </a:lnTo>
                  </a:path>
                </a:pathLst>
              </a:custGeom>
              <a:solidFill>
                <a:srgbClr val="CCEC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6054" name="Freeform 182"/>
              <p:cNvSpPr>
                <a:spLocks/>
              </p:cNvSpPr>
              <p:nvPr/>
            </p:nvSpPr>
            <p:spPr bwMode="auto">
              <a:xfrm>
                <a:off x="1794" y="1722"/>
                <a:ext cx="473" cy="1004"/>
              </a:xfrm>
              <a:custGeom>
                <a:avLst/>
                <a:gdLst>
                  <a:gd name="T0" fmla="*/ 0 w 473"/>
                  <a:gd name="T1" fmla="*/ 1003 h 1004"/>
                  <a:gd name="T2" fmla="*/ 0 w 473"/>
                  <a:gd name="T3" fmla="*/ 0 h 1004"/>
                  <a:gd name="T4" fmla="*/ 472 w 473"/>
                  <a:gd name="T5" fmla="*/ 0 h 1004"/>
                  <a:gd name="T6" fmla="*/ 472 w 473"/>
                  <a:gd name="T7" fmla="*/ 1003 h 1004"/>
                  <a:gd name="T8" fmla="*/ 0 w 473"/>
                  <a:gd name="T9" fmla="*/ 1003 h 10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3" h="1004">
                    <a:moveTo>
                      <a:pt x="0" y="1003"/>
                    </a:moveTo>
                    <a:lnTo>
                      <a:pt x="0" y="0"/>
                    </a:lnTo>
                    <a:lnTo>
                      <a:pt x="472" y="0"/>
                    </a:lnTo>
                    <a:lnTo>
                      <a:pt x="472" y="1003"/>
                    </a:lnTo>
                    <a:lnTo>
                      <a:pt x="0" y="1003"/>
                    </a:lnTo>
                  </a:path>
                </a:pathLst>
              </a:custGeom>
              <a:solidFill>
                <a:srgbClr val="6699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6055" name="Oval 183"/>
              <p:cNvSpPr>
                <a:spLocks noChangeArrowheads="1"/>
              </p:cNvSpPr>
              <p:nvPr/>
            </p:nvSpPr>
            <p:spPr bwMode="auto">
              <a:xfrm>
                <a:off x="1140" y="1859"/>
                <a:ext cx="53" cy="54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6056" name="Oval 184"/>
              <p:cNvSpPr>
                <a:spLocks noChangeArrowheads="1"/>
              </p:cNvSpPr>
              <p:nvPr/>
            </p:nvSpPr>
            <p:spPr bwMode="auto">
              <a:xfrm>
                <a:off x="1140" y="1771"/>
                <a:ext cx="53" cy="53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6057" name="Freeform 185"/>
              <p:cNvSpPr>
                <a:spLocks/>
              </p:cNvSpPr>
              <p:nvPr/>
            </p:nvSpPr>
            <p:spPr bwMode="auto">
              <a:xfrm>
                <a:off x="1104" y="1765"/>
                <a:ext cx="125" cy="149"/>
              </a:xfrm>
              <a:custGeom>
                <a:avLst/>
                <a:gdLst>
                  <a:gd name="T0" fmla="*/ 29 w 125"/>
                  <a:gd name="T1" fmla="*/ 0 h 149"/>
                  <a:gd name="T2" fmla="*/ 29 w 125"/>
                  <a:gd name="T3" fmla="*/ 60 h 149"/>
                  <a:gd name="T4" fmla="*/ 90 w 125"/>
                  <a:gd name="T5" fmla="*/ 60 h 149"/>
                  <a:gd name="T6" fmla="*/ 90 w 125"/>
                  <a:gd name="T7" fmla="*/ 0 h 149"/>
                  <a:gd name="T8" fmla="*/ 124 w 125"/>
                  <a:gd name="T9" fmla="*/ 0 h 149"/>
                  <a:gd name="T10" fmla="*/ 124 w 125"/>
                  <a:gd name="T11" fmla="*/ 148 h 149"/>
                  <a:gd name="T12" fmla="*/ 90 w 125"/>
                  <a:gd name="T13" fmla="*/ 148 h 149"/>
                  <a:gd name="T14" fmla="*/ 90 w 125"/>
                  <a:gd name="T15" fmla="*/ 91 h 149"/>
                  <a:gd name="T16" fmla="*/ 29 w 125"/>
                  <a:gd name="T17" fmla="*/ 91 h 149"/>
                  <a:gd name="T18" fmla="*/ 29 w 125"/>
                  <a:gd name="T19" fmla="*/ 148 h 149"/>
                  <a:gd name="T20" fmla="*/ 0 w 125"/>
                  <a:gd name="T21" fmla="*/ 148 h 149"/>
                  <a:gd name="T22" fmla="*/ 0 w 125"/>
                  <a:gd name="T23" fmla="*/ 0 h 149"/>
                  <a:gd name="T24" fmla="*/ 29 w 125"/>
                  <a:gd name="T25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5" h="149">
                    <a:moveTo>
                      <a:pt x="29" y="0"/>
                    </a:moveTo>
                    <a:lnTo>
                      <a:pt x="29" y="60"/>
                    </a:lnTo>
                    <a:lnTo>
                      <a:pt x="90" y="60"/>
                    </a:lnTo>
                    <a:lnTo>
                      <a:pt x="90" y="0"/>
                    </a:lnTo>
                    <a:lnTo>
                      <a:pt x="124" y="0"/>
                    </a:lnTo>
                    <a:lnTo>
                      <a:pt x="124" y="148"/>
                    </a:lnTo>
                    <a:lnTo>
                      <a:pt x="90" y="148"/>
                    </a:lnTo>
                    <a:lnTo>
                      <a:pt x="90" y="91"/>
                    </a:lnTo>
                    <a:lnTo>
                      <a:pt x="29" y="91"/>
                    </a:lnTo>
                    <a:lnTo>
                      <a:pt x="29" y="148"/>
                    </a:lnTo>
                    <a:lnTo>
                      <a:pt x="0" y="148"/>
                    </a:lnTo>
                    <a:lnTo>
                      <a:pt x="0" y="0"/>
                    </a:lnTo>
                    <a:lnTo>
                      <a:pt x="29" y="0"/>
                    </a:lnTo>
                  </a:path>
                </a:pathLst>
              </a:custGeom>
              <a:solidFill>
                <a:srgbClr val="DDDDDD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6058" name="Oval 186"/>
              <p:cNvSpPr>
                <a:spLocks noChangeArrowheads="1"/>
              </p:cNvSpPr>
              <p:nvPr/>
            </p:nvSpPr>
            <p:spPr bwMode="auto">
              <a:xfrm>
                <a:off x="1140" y="2250"/>
                <a:ext cx="53" cy="53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6059" name="Oval 187"/>
              <p:cNvSpPr>
                <a:spLocks noChangeArrowheads="1"/>
              </p:cNvSpPr>
              <p:nvPr/>
            </p:nvSpPr>
            <p:spPr bwMode="auto">
              <a:xfrm>
                <a:off x="1140" y="2161"/>
                <a:ext cx="53" cy="53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6060" name="Freeform 188"/>
              <p:cNvSpPr>
                <a:spLocks/>
              </p:cNvSpPr>
              <p:nvPr/>
            </p:nvSpPr>
            <p:spPr bwMode="auto">
              <a:xfrm>
                <a:off x="1104" y="2156"/>
                <a:ext cx="125" cy="150"/>
              </a:xfrm>
              <a:custGeom>
                <a:avLst/>
                <a:gdLst>
                  <a:gd name="T0" fmla="*/ 29 w 125"/>
                  <a:gd name="T1" fmla="*/ 8 h 150"/>
                  <a:gd name="T2" fmla="*/ 29 w 125"/>
                  <a:gd name="T3" fmla="*/ 0 h 150"/>
                  <a:gd name="T4" fmla="*/ 29 w 125"/>
                  <a:gd name="T5" fmla="*/ 60 h 150"/>
                  <a:gd name="T6" fmla="*/ 90 w 125"/>
                  <a:gd name="T7" fmla="*/ 60 h 150"/>
                  <a:gd name="T8" fmla="*/ 90 w 125"/>
                  <a:gd name="T9" fmla="*/ 8 h 150"/>
                  <a:gd name="T10" fmla="*/ 124 w 125"/>
                  <a:gd name="T11" fmla="*/ 8 h 150"/>
                  <a:gd name="T12" fmla="*/ 124 w 125"/>
                  <a:gd name="T13" fmla="*/ 149 h 150"/>
                  <a:gd name="T14" fmla="*/ 90 w 125"/>
                  <a:gd name="T15" fmla="*/ 149 h 150"/>
                  <a:gd name="T16" fmla="*/ 90 w 125"/>
                  <a:gd name="T17" fmla="*/ 88 h 150"/>
                  <a:gd name="T18" fmla="*/ 29 w 125"/>
                  <a:gd name="T19" fmla="*/ 88 h 150"/>
                  <a:gd name="T20" fmla="*/ 29 w 125"/>
                  <a:gd name="T21" fmla="*/ 149 h 150"/>
                  <a:gd name="T22" fmla="*/ 0 w 125"/>
                  <a:gd name="T23" fmla="*/ 149 h 150"/>
                  <a:gd name="T24" fmla="*/ 0 w 125"/>
                  <a:gd name="T25" fmla="*/ 8 h 150"/>
                  <a:gd name="T26" fmla="*/ 29 w 125"/>
                  <a:gd name="T27" fmla="*/ 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5" h="150">
                    <a:moveTo>
                      <a:pt x="29" y="8"/>
                    </a:moveTo>
                    <a:lnTo>
                      <a:pt x="29" y="0"/>
                    </a:lnTo>
                    <a:lnTo>
                      <a:pt x="29" y="60"/>
                    </a:lnTo>
                    <a:lnTo>
                      <a:pt x="90" y="60"/>
                    </a:lnTo>
                    <a:lnTo>
                      <a:pt x="90" y="8"/>
                    </a:lnTo>
                    <a:lnTo>
                      <a:pt x="124" y="8"/>
                    </a:lnTo>
                    <a:lnTo>
                      <a:pt x="124" y="149"/>
                    </a:lnTo>
                    <a:lnTo>
                      <a:pt x="90" y="149"/>
                    </a:lnTo>
                    <a:lnTo>
                      <a:pt x="90" y="88"/>
                    </a:lnTo>
                    <a:lnTo>
                      <a:pt x="29" y="88"/>
                    </a:lnTo>
                    <a:lnTo>
                      <a:pt x="29" y="149"/>
                    </a:lnTo>
                    <a:lnTo>
                      <a:pt x="0" y="149"/>
                    </a:lnTo>
                    <a:lnTo>
                      <a:pt x="0" y="8"/>
                    </a:lnTo>
                    <a:lnTo>
                      <a:pt x="29" y="8"/>
                    </a:lnTo>
                  </a:path>
                </a:pathLst>
              </a:custGeom>
              <a:solidFill>
                <a:srgbClr val="DDDDDD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6061" name="Oval 189"/>
              <p:cNvSpPr>
                <a:spLocks noChangeArrowheads="1"/>
              </p:cNvSpPr>
              <p:nvPr/>
            </p:nvSpPr>
            <p:spPr bwMode="auto">
              <a:xfrm>
                <a:off x="1486" y="1859"/>
                <a:ext cx="54" cy="54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6062" name="Oval 190"/>
              <p:cNvSpPr>
                <a:spLocks noChangeArrowheads="1"/>
              </p:cNvSpPr>
              <p:nvPr/>
            </p:nvSpPr>
            <p:spPr bwMode="auto">
              <a:xfrm>
                <a:off x="1486" y="1771"/>
                <a:ext cx="54" cy="53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6063" name="Freeform 191"/>
              <p:cNvSpPr>
                <a:spLocks/>
              </p:cNvSpPr>
              <p:nvPr/>
            </p:nvSpPr>
            <p:spPr bwMode="auto">
              <a:xfrm>
                <a:off x="1451" y="1765"/>
                <a:ext cx="124" cy="151"/>
              </a:xfrm>
              <a:custGeom>
                <a:avLst/>
                <a:gdLst>
                  <a:gd name="T0" fmla="*/ 31 w 124"/>
                  <a:gd name="T1" fmla="*/ 0 h 151"/>
                  <a:gd name="T2" fmla="*/ 31 w 124"/>
                  <a:gd name="T3" fmla="*/ 60 h 151"/>
                  <a:gd name="T4" fmla="*/ 91 w 124"/>
                  <a:gd name="T5" fmla="*/ 60 h 151"/>
                  <a:gd name="T6" fmla="*/ 91 w 124"/>
                  <a:gd name="T7" fmla="*/ 0 h 151"/>
                  <a:gd name="T8" fmla="*/ 123 w 124"/>
                  <a:gd name="T9" fmla="*/ 0 h 151"/>
                  <a:gd name="T10" fmla="*/ 123 w 124"/>
                  <a:gd name="T11" fmla="*/ 150 h 151"/>
                  <a:gd name="T12" fmla="*/ 91 w 124"/>
                  <a:gd name="T13" fmla="*/ 150 h 151"/>
                  <a:gd name="T14" fmla="*/ 91 w 124"/>
                  <a:gd name="T15" fmla="*/ 91 h 151"/>
                  <a:gd name="T16" fmla="*/ 31 w 124"/>
                  <a:gd name="T17" fmla="*/ 91 h 151"/>
                  <a:gd name="T18" fmla="*/ 31 w 124"/>
                  <a:gd name="T19" fmla="*/ 150 h 151"/>
                  <a:gd name="T20" fmla="*/ 0 w 124"/>
                  <a:gd name="T21" fmla="*/ 150 h 151"/>
                  <a:gd name="T22" fmla="*/ 0 w 124"/>
                  <a:gd name="T23" fmla="*/ 0 h 151"/>
                  <a:gd name="T24" fmla="*/ 31 w 124"/>
                  <a:gd name="T25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4" h="151">
                    <a:moveTo>
                      <a:pt x="31" y="0"/>
                    </a:moveTo>
                    <a:lnTo>
                      <a:pt x="31" y="60"/>
                    </a:lnTo>
                    <a:lnTo>
                      <a:pt x="91" y="60"/>
                    </a:lnTo>
                    <a:lnTo>
                      <a:pt x="91" y="0"/>
                    </a:lnTo>
                    <a:lnTo>
                      <a:pt x="123" y="0"/>
                    </a:lnTo>
                    <a:lnTo>
                      <a:pt x="123" y="150"/>
                    </a:lnTo>
                    <a:lnTo>
                      <a:pt x="91" y="150"/>
                    </a:lnTo>
                    <a:lnTo>
                      <a:pt x="91" y="91"/>
                    </a:lnTo>
                    <a:lnTo>
                      <a:pt x="31" y="91"/>
                    </a:lnTo>
                    <a:lnTo>
                      <a:pt x="31" y="150"/>
                    </a:lnTo>
                    <a:lnTo>
                      <a:pt x="0" y="150"/>
                    </a:lnTo>
                    <a:lnTo>
                      <a:pt x="0" y="0"/>
                    </a:lnTo>
                    <a:lnTo>
                      <a:pt x="31" y="0"/>
                    </a:lnTo>
                  </a:path>
                </a:pathLst>
              </a:custGeom>
              <a:solidFill>
                <a:srgbClr val="DDDDDD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6064" name="Oval 192"/>
              <p:cNvSpPr>
                <a:spLocks noChangeArrowheads="1"/>
              </p:cNvSpPr>
              <p:nvPr/>
            </p:nvSpPr>
            <p:spPr bwMode="auto">
              <a:xfrm>
                <a:off x="1486" y="2250"/>
                <a:ext cx="54" cy="53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6065" name="Oval 193"/>
              <p:cNvSpPr>
                <a:spLocks noChangeArrowheads="1"/>
              </p:cNvSpPr>
              <p:nvPr/>
            </p:nvSpPr>
            <p:spPr bwMode="auto">
              <a:xfrm>
                <a:off x="1486" y="2161"/>
                <a:ext cx="54" cy="53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6066" name="Freeform 194"/>
              <p:cNvSpPr>
                <a:spLocks/>
              </p:cNvSpPr>
              <p:nvPr/>
            </p:nvSpPr>
            <p:spPr bwMode="auto">
              <a:xfrm>
                <a:off x="1451" y="2156"/>
                <a:ext cx="124" cy="150"/>
              </a:xfrm>
              <a:custGeom>
                <a:avLst/>
                <a:gdLst>
                  <a:gd name="T0" fmla="*/ 31 w 124"/>
                  <a:gd name="T1" fmla="*/ 0 h 150"/>
                  <a:gd name="T2" fmla="*/ 31 w 124"/>
                  <a:gd name="T3" fmla="*/ 60 h 150"/>
                  <a:gd name="T4" fmla="*/ 91 w 124"/>
                  <a:gd name="T5" fmla="*/ 60 h 150"/>
                  <a:gd name="T6" fmla="*/ 91 w 124"/>
                  <a:gd name="T7" fmla="*/ 0 h 150"/>
                  <a:gd name="T8" fmla="*/ 123 w 124"/>
                  <a:gd name="T9" fmla="*/ 0 h 150"/>
                  <a:gd name="T10" fmla="*/ 123 w 124"/>
                  <a:gd name="T11" fmla="*/ 149 h 150"/>
                  <a:gd name="T12" fmla="*/ 91 w 124"/>
                  <a:gd name="T13" fmla="*/ 149 h 150"/>
                  <a:gd name="T14" fmla="*/ 91 w 124"/>
                  <a:gd name="T15" fmla="*/ 88 h 150"/>
                  <a:gd name="T16" fmla="*/ 31 w 124"/>
                  <a:gd name="T17" fmla="*/ 88 h 150"/>
                  <a:gd name="T18" fmla="*/ 31 w 124"/>
                  <a:gd name="T19" fmla="*/ 149 h 150"/>
                  <a:gd name="T20" fmla="*/ 0 w 124"/>
                  <a:gd name="T21" fmla="*/ 149 h 150"/>
                  <a:gd name="T22" fmla="*/ 0 w 124"/>
                  <a:gd name="T23" fmla="*/ 0 h 150"/>
                  <a:gd name="T24" fmla="*/ 31 w 124"/>
                  <a:gd name="T25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4" h="150">
                    <a:moveTo>
                      <a:pt x="31" y="0"/>
                    </a:moveTo>
                    <a:lnTo>
                      <a:pt x="31" y="60"/>
                    </a:lnTo>
                    <a:lnTo>
                      <a:pt x="91" y="60"/>
                    </a:lnTo>
                    <a:lnTo>
                      <a:pt x="91" y="0"/>
                    </a:lnTo>
                    <a:lnTo>
                      <a:pt x="123" y="0"/>
                    </a:lnTo>
                    <a:lnTo>
                      <a:pt x="123" y="149"/>
                    </a:lnTo>
                    <a:lnTo>
                      <a:pt x="91" y="149"/>
                    </a:lnTo>
                    <a:lnTo>
                      <a:pt x="91" y="88"/>
                    </a:lnTo>
                    <a:lnTo>
                      <a:pt x="31" y="88"/>
                    </a:lnTo>
                    <a:lnTo>
                      <a:pt x="31" y="149"/>
                    </a:lnTo>
                    <a:lnTo>
                      <a:pt x="0" y="149"/>
                    </a:lnTo>
                    <a:lnTo>
                      <a:pt x="0" y="0"/>
                    </a:lnTo>
                    <a:lnTo>
                      <a:pt x="31" y="0"/>
                    </a:lnTo>
                  </a:path>
                </a:pathLst>
              </a:custGeom>
              <a:solidFill>
                <a:srgbClr val="DDDDDD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6067" name="Oval 195"/>
              <p:cNvSpPr>
                <a:spLocks noChangeArrowheads="1"/>
              </p:cNvSpPr>
              <p:nvPr/>
            </p:nvSpPr>
            <p:spPr bwMode="auto">
              <a:xfrm>
                <a:off x="1830" y="1859"/>
                <a:ext cx="50" cy="54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6068" name="Oval 196"/>
              <p:cNvSpPr>
                <a:spLocks noChangeArrowheads="1"/>
              </p:cNvSpPr>
              <p:nvPr/>
            </p:nvSpPr>
            <p:spPr bwMode="auto">
              <a:xfrm>
                <a:off x="1830" y="1771"/>
                <a:ext cx="50" cy="53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6069" name="Freeform 197"/>
              <p:cNvSpPr>
                <a:spLocks/>
              </p:cNvSpPr>
              <p:nvPr/>
            </p:nvSpPr>
            <p:spPr bwMode="auto">
              <a:xfrm>
                <a:off x="1793" y="1765"/>
                <a:ext cx="122" cy="149"/>
              </a:xfrm>
              <a:custGeom>
                <a:avLst/>
                <a:gdLst>
                  <a:gd name="T0" fmla="*/ 30 w 122"/>
                  <a:gd name="T1" fmla="*/ 0 h 149"/>
                  <a:gd name="T2" fmla="*/ 30 w 122"/>
                  <a:gd name="T3" fmla="*/ 60 h 149"/>
                  <a:gd name="T4" fmla="*/ 90 w 122"/>
                  <a:gd name="T5" fmla="*/ 60 h 149"/>
                  <a:gd name="T6" fmla="*/ 90 w 122"/>
                  <a:gd name="T7" fmla="*/ 0 h 149"/>
                  <a:gd name="T8" fmla="*/ 121 w 122"/>
                  <a:gd name="T9" fmla="*/ 0 h 149"/>
                  <a:gd name="T10" fmla="*/ 121 w 122"/>
                  <a:gd name="T11" fmla="*/ 148 h 149"/>
                  <a:gd name="T12" fmla="*/ 90 w 122"/>
                  <a:gd name="T13" fmla="*/ 148 h 149"/>
                  <a:gd name="T14" fmla="*/ 90 w 122"/>
                  <a:gd name="T15" fmla="*/ 91 h 149"/>
                  <a:gd name="T16" fmla="*/ 30 w 122"/>
                  <a:gd name="T17" fmla="*/ 91 h 149"/>
                  <a:gd name="T18" fmla="*/ 30 w 122"/>
                  <a:gd name="T19" fmla="*/ 148 h 149"/>
                  <a:gd name="T20" fmla="*/ 0 w 122"/>
                  <a:gd name="T21" fmla="*/ 148 h 149"/>
                  <a:gd name="T22" fmla="*/ 0 w 122"/>
                  <a:gd name="T23" fmla="*/ 0 h 149"/>
                  <a:gd name="T24" fmla="*/ 30 w 122"/>
                  <a:gd name="T25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2" h="149">
                    <a:moveTo>
                      <a:pt x="30" y="0"/>
                    </a:moveTo>
                    <a:lnTo>
                      <a:pt x="30" y="60"/>
                    </a:lnTo>
                    <a:lnTo>
                      <a:pt x="90" y="60"/>
                    </a:lnTo>
                    <a:lnTo>
                      <a:pt x="90" y="0"/>
                    </a:lnTo>
                    <a:lnTo>
                      <a:pt x="121" y="0"/>
                    </a:lnTo>
                    <a:lnTo>
                      <a:pt x="121" y="148"/>
                    </a:lnTo>
                    <a:lnTo>
                      <a:pt x="90" y="148"/>
                    </a:lnTo>
                    <a:lnTo>
                      <a:pt x="90" y="91"/>
                    </a:lnTo>
                    <a:lnTo>
                      <a:pt x="30" y="91"/>
                    </a:lnTo>
                    <a:lnTo>
                      <a:pt x="30" y="148"/>
                    </a:lnTo>
                    <a:lnTo>
                      <a:pt x="0" y="148"/>
                    </a:lnTo>
                    <a:lnTo>
                      <a:pt x="0" y="0"/>
                    </a:lnTo>
                    <a:lnTo>
                      <a:pt x="30" y="0"/>
                    </a:lnTo>
                  </a:path>
                </a:pathLst>
              </a:custGeom>
              <a:solidFill>
                <a:srgbClr val="DDDDDD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6070" name="Oval 198"/>
              <p:cNvSpPr>
                <a:spLocks noChangeArrowheads="1"/>
              </p:cNvSpPr>
              <p:nvPr/>
            </p:nvSpPr>
            <p:spPr bwMode="auto">
              <a:xfrm>
                <a:off x="1830" y="2250"/>
                <a:ext cx="50" cy="53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6071" name="Oval 199"/>
              <p:cNvSpPr>
                <a:spLocks noChangeArrowheads="1"/>
              </p:cNvSpPr>
              <p:nvPr/>
            </p:nvSpPr>
            <p:spPr bwMode="auto">
              <a:xfrm>
                <a:off x="1830" y="2161"/>
                <a:ext cx="50" cy="53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6072" name="Freeform 200"/>
              <p:cNvSpPr>
                <a:spLocks/>
              </p:cNvSpPr>
              <p:nvPr/>
            </p:nvSpPr>
            <p:spPr bwMode="auto">
              <a:xfrm>
                <a:off x="1793" y="2164"/>
                <a:ext cx="122" cy="142"/>
              </a:xfrm>
              <a:custGeom>
                <a:avLst/>
                <a:gdLst>
                  <a:gd name="T0" fmla="*/ 30 w 122"/>
                  <a:gd name="T1" fmla="*/ 0 h 142"/>
                  <a:gd name="T2" fmla="*/ 30 w 122"/>
                  <a:gd name="T3" fmla="*/ 51 h 142"/>
                  <a:gd name="T4" fmla="*/ 90 w 122"/>
                  <a:gd name="T5" fmla="*/ 51 h 142"/>
                  <a:gd name="T6" fmla="*/ 90 w 122"/>
                  <a:gd name="T7" fmla="*/ 0 h 142"/>
                  <a:gd name="T8" fmla="*/ 121 w 122"/>
                  <a:gd name="T9" fmla="*/ 0 h 142"/>
                  <a:gd name="T10" fmla="*/ 121 w 122"/>
                  <a:gd name="T11" fmla="*/ 141 h 142"/>
                  <a:gd name="T12" fmla="*/ 90 w 122"/>
                  <a:gd name="T13" fmla="*/ 141 h 142"/>
                  <a:gd name="T14" fmla="*/ 90 w 122"/>
                  <a:gd name="T15" fmla="*/ 80 h 142"/>
                  <a:gd name="T16" fmla="*/ 30 w 122"/>
                  <a:gd name="T17" fmla="*/ 80 h 142"/>
                  <a:gd name="T18" fmla="*/ 30 w 122"/>
                  <a:gd name="T19" fmla="*/ 141 h 142"/>
                  <a:gd name="T20" fmla="*/ 0 w 122"/>
                  <a:gd name="T21" fmla="*/ 141 h 142"/>
                  <a:gd name="T22" fmla="*/ 0 w 122"/>
                  <a:gd name="T23" fmla="*/ 0 h 142"/>
                  <a:gd name="T24" fmla="*/ 30 w 122"/>
                  <a:gd name="T25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2" h="142">
                    <a:moveTo>
                      <a:pt x="30" y="0"/>
                    </a:moveTo>
                    <a:lnTo>
                      <a:pt x="30" y="51"/>
                    </a:lnTo>
                    <a:lnTo>
                      <a:pt x="90" y="51"/>
                    </a:lnTo>
                    <a:lnTo>
                      <a:pt x="90" y="0"/>
                    </a:lnTo>
                    <a:lnTo>
                      <a:pt x="121" y="0"/>
                    </a:lnTo>
                    <a:lnTo>
                      <a:pt x="121" y="141"/>
                    </a:lnTo>
                    <a:lnTo>
                      <a:pt x="90" y="141"/>
                    </a:lnTo>
                    <a:lnTo>
                      <a:pt x="90" y="80"/>
                    </a:lnTo>
                    <a:lnTo>
                      <a:pt x="30" y="80"/>
                    </a:lnTo>
                    <a:lnTo>
                      <a:pt x="30" y="141"/>
                    </a:lnTo>
                    <a:lnTo>
                      <a:pt x="0" y="141"/>
                    </a:lnTo>
                    <a:lnTo>
                      <a:pt x="0" y="0"/>
                    </a:lnTo>
                    <a:lnTo>
                      <a:pt x="30" y="0"/>
                    </a:lnTo>
                  </a:path>
                </a:pathLst>
              </a:custGeom>
              <a:solidFill>
                <a:srgbClr val="DDDDDD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6073" name="Oval 201"/>
              <p:cNvSpPr>
                <a:spLocks noChangeArrowheads="1"/>
              </p:cNvSpPr>
              <p:nvPr/>
            </p:nvSpPr>
            <p:spPr bwMode="auto">
              <a:xfrm>
                <a:off x="2175" y="1859"/>
                <a:ext cx="51" cy="54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6074" name="Oval 202"/>
              <p:cNvSpPr>
                <a:spLocks noChangeArrowheads="1"/>
              </p:cNvSpPr>
              <p:nvPr/>
            </p:nvSpPr>
            <p:spPr bwMode="auto">
              <a:xfrm>
                <a:off x="2175" y="1771"/>
                <a:ext cx="51" cy="53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6075" name="Freeform 203"/>
              <p:cNvSpPr>
                <a:spLocks/>
              </p:cNvSpPr>
              <p:nvPr/>
            </p:nvSpPr>
            <p:spPr bwMode="auto">
              <a:xfrm>
                <a:off x="2139" y="1765"/>
                <a:ext cx="123" cy="151"/>
              </a:xfrm>
              <a:custGeom>
                <a:avLst/>
                <a:gdLst>
                  <a:gd name="T0" fmla="*/ 31 w 123"/>
                  <a:gd name="T1" fmla="*/ 0 h 151"/>
                  <a:gd name="T2" fmla="*/ 31 w 123"/>
                  <a:gd name="T3" fmla="*/ 60 h 151"/>
                  <a:gd name="T4" fmla="*/ 90 w 123"/>
                  <a:gd name="T5" fmla="*/ 60 h 151"/>
                  <a:gd name="T6" fmla="*/ 90 w 123"/>
                  <a:gd name="T7" fmla="*/ 0 h 151"/>
                  <a:gd name="T8" fmla="*/ 122 w 123"/>
                  <a:gd name="T9" fmla="*/ 0 h 151"/>
                  <a:gd name="T10" fmla="*/ 122 w 123"/>
                  <a:gd name="T11" fmla="*/ 150 h 151"/>
                  <a:gd name="T12" fmla="*/ 90 w 123"/>
                  <a:gd name="T13" fmla="*/ 150 h 151"/>
                  <a:gd name="T14" fmla="*/ 90 w 123"/>
                  <a:gd name="T15" fmla="*/ 91 h 151"/>
                  <a:gd name="T16" fmla="*/ 31 w 123"/>
                  <a:gd name="T17" fmla="*/ 91 h 151"/>
                  <a:gd name="T18" fmla="*/ 31 w 123"/>
                  <a:gd name="T19" fmla="*/ 150 h 151"/>
                  <a:gd name="T20" fmla="*/ 0 w 123"/>
                  <a:gd name="T21" fmla="*/ 150 h 151"/>
                  <a:gd name="T22" fmla="*/ 0 w 123"/>
                  <a:gd name="T23" fmla="*/ 0 h 151"/>
                  <a:gd name="T24" fmla="*/ 31 w 123"/>
                  <a:gd name="T25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3" h="151">
                    <a:moveTo>
                      <a:pt x="31" y="0"/>
                    </a:moveTo>
                    <a:lnTo>
                      <a:pt x="31" y="60"/>
                    </a:lnTo>
                    <a:lnTo>
                      <a:pt x="90" y="60"/>
                    </a:lnTo>
                    <a:lnTo>
                      <a:pt x="90" y="0"/>
                    </a:lnTo>
                    <a:lnTo>
                      <a:pt x="122" y="0"/>
                    </a:lnTo>
                    <a:lnTo>
                      <a:pt x="122" y="150"/>
                    </a:lnTo>
                    <a:lnTo>
                      <a:pt x="90" y="150"/>
                    </a:lnTo>
                    <a:lnTo>
                      <a:pt x="90" y="91"/>
                    </a:lnTo>
                    <a:lnTo>
                      <a:pt x="31" y="91"/>
                    </a:lnTo>
                    <a:lnTo>
                      <a:pt x="31" y="150"/>
                    </a:lnTo>
                    <a:lnTo>
                      <a:pt x="0" y="150"/>
                    </a:lnTo>
                    <a:lnTo>
                      <a:pt x="0" y="0"/>
                    </a:lnTo>
                    <a:lnTo>
                      <a:pt x="31" y="0"/>
                    </a:lnTo>
                  </a:path>
                </a:pathLst>
              </a:custGeom>
              <a:solidFill>
                <a:srgbClr val="DDDDDD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6076" name="Oval 204"/>
              <p:cNvSpPr>
                <a:spLocks noChangeArrowheads="1"/>
              </p:cNvSpPr>
              <p:nvPr/>
            </p:nvSpPr>
            <p:spPr bwMode="auto">
              <a:xfrm>
                <a:off x="2175" y="2250"/>
                <a:ext cx="51" cy="53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6077" name="Oval 205"/>
              <p:cNvSpPr>
                <a:spLocks noChangeArrowheads="1"/>
              </p:cNvSpPr>
              <p:nvPr/>
            </p:nvSpPr>
            <p:spPr bwMode="auto">
              <a:xfrm>
                <a:off x="2175" y="2161"/>
                <a:ext cx="51" cy="53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6078" name="Freeform 206"/>
              <p:cNvSpPr>
                <a:spLocks/>
              </p:cNvSpPr>
              <p:nvPr/>
            </p:nvSpPr>
            <p:spPr bwMode="auto">
              <a:xfrm>
                <a:off x="2139" y="2162"/>
                <a:ext cx="123" cy="144"/>
              </a:xfrm>
              <a:custGeom>
                <a:avLst/>
                <a:gdLst>
                  <a:gd name="T0" fmla="*/ 31 w 123"/>
                  <a:gd name="T1" fmla="*/ 0 h 144"/>
                  <a:gd name="T2" fmla="*/ 31 w 123"/>
                  <a:gd name="T3" fmla="*/ 57 h 144"/>
                  <a:gd name="T4" fmla="*/ 90 w 123"/>
                  <a:gd name="T5" fmla="*/ 57 h 144"/>
                  <a:gd name="T6" fmla="*/ 90 w 123"/>
                  <a:gd name="T7" fmla="*/ 0 h 144"/>
                  <a:gd name="T8" fmla="*/ 122 w 123"/>
                  <a:gd name="T9" fmla="*/ 0 h 144"/>
                  <a:gd name="T10" fmla="*/ 122 w 123"/>
                  <a:gd name="T11" fmla="*/ 143 h 144"/>
                  <a:gd name="T12" fmla="*/ 90 w 123"/>
                  <a:gd name="T13" fmla="*/ 143 h 144"/>
                  <a:gd name="T14" fmla="*/ 90 w 123"/>
                  <a:gd name="T15" fmla="*/ 85 h 144"/>
                  <a:gd name="T16" fmla="*/ 31 w 123"/>
                  <a:gd name="T17" fmla="*/ 85 h 144"/>
                  <a:gd name="T18" fmla="*/ 31 w 123"/>
                  <a:gd name="T19" fmla="*/ 143 h 144"/>
                  <a:gd name="T20" fmla="*/ 0 w 123"/>
                  <a:gd name="T21" fmla="*/ 143 h 144"/>
                  <a:gd name="T22" fmla="*/ 0 w 123"/>
                  <a:gd name="T23" fmla="*/ 0 h 144"/>
                  <a:gd name="T24" fmla="*/ 31 w 123"/>
                  <a:gd name="T25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3" h="144">
                    <a:moveTo>
                      <a:pt x="31" y="0"/>
                    </a:moveTo>
                    <a:lnTo>
                      <a:pt x="31" y="57"/>
                    </a:lnTo>
                    <a:lnTo>
                      <a:pt x="90" y="57"/>
                    </a:lnTo>
                    <a:lnTo>
                      <a:pt x="90" y="0"/>
                    </a:lnTo>
                    <a:lnTo>
                      <a:pt x="122" y="0"/>
                    </a:lnTo>
                    <a:lnTo>
                      <a:pt x="122" y="143"/>
                    </a:lnTo>
                    <a:lnTo>
                      <a:pt x="90" y="143"/>
                    </a:lnTo>
                    <a:lnTo>
                      <a:pt x="90" y="85"/>
                    </a:lnTo>
                    <a:lnTo>
                      <a:pt x="31" y="85"/>
                    </a:lnTo>
                    <a:lnTo>
                      <a:pt x="31" y="143"/>
                    </a:lnTo>
                    <a:lnTo>
                      <a:pt x="0" y="143"/>
                    </a:lnTo>
                    <a:lnTo>
                      <a:pt x="0" y="0"/>
                    </a:lnTo>
                    <a:lnTo>
                      <a:pt x="31" y="0"/>
                    </a:lnTo>
                  </a:path>
                </a:pathLst>
              </a:custGeom>
              <a:solidFill>
                <a:srgbClr val="DDDDDD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6079" name="Freeform 207"/>
              <p:cNvSpPr>
                <a:spLocks/>
              </p:cNvSpPr>
              <p:nvPr/>
            </p:nvSpPr>
            <p:spPr bwMode="auto">
              <a:xfrm>
                <a:off x="1027" y="1348"/>
                <a:ext cx="565" cy="418"/>
              </a:xfrm>
              <a:custGeom>
                <a:avLst/>
                <a:gdLst>
                  <a:gd name="T0" fmla="*/ 0 w 565"/>
                  <a:gd name="T1" fmla="*/ 0 h 418"/>
                  <a:gd name="T2" fmla="*/ 6 w 565"/>
                  <a:gd name="T3" fmla="*/ 0 h 418"/>
                  <a:gd name="T4" fmla="*/ 447 w 565"/>
                  <a:gd name="T5" fmla="*/ 0 h 418"/>
                  <a:gd name="T6" fmla="*/ 447 w 565"/>
                  <a:gd name="T7" fmla="*/ 31 h 418"/>
                  <a:gd name="T8" fmla="*/ 508 w 565"/>
                  <a:gd name="T9" fmla="*/ 31 h 418"/>
                  <a:gd name="T10" fmla="*/ 508 w 565"/>
                  <a:gd name="T11" fmla="*/ 325 h 418"/>
                  <a:gd name="T12" fmla="*/ 564 w 565"/>
                  <a:gd name="T13" fmla="*/ 325 h 418"/>
                  <a:gd name="T14" fmla="*/ 564 w 565"/>
                  <a:gd name="T15" fmla="*/ 417 h 418"/>
                  <a:gd name="T16" fmla="*/ 0 w 565"/>
                  <a:gd name="T17" fmla="*/ 417 h 418"/>
                  <a:gd name="T18" fmla="*/ 0 w 565"/>
                  <a:gd name="T19" fmla="*/ 0 h 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65" h="418">
                    <a:moveTo>
                      <a:pt x="0" y="0"/>
                    </a:moveTo>
                    <a:lnTo>
                      <a:pt x="6" y="0"/>
                    </a:lnTo>
                    <a:lnTo>
                      <a:pt x="447" y="0"/>
                    </a:lnTo>
                    <a:lnTo>
                      <a:pt x="447" y="31"/>
                    </a:lnTo>
                    <a:lnTo>
                      <a:pt x="508" y="31"/>
                    </a:lnTo>
                    <a:lnTo>
                      <a:pt x="508" y="325"/>
                    </a:lnTo>
                    <a:lnTo>
                      <a:pt x="564" y="325"/>
                    </a:lnTo>
                    <a:lnTo>
                      <a:pt x="564" y="417"/>
                    </a:lnTo>
                    <a:lnTo>
                      <a:pt x="0" y="41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69696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6080" name="Freeform 208"/>
              <p:cNvSpPr>
                <a:spLocks/>
              </p:cNvSpPr>
              <p:nvPr/>
            </p:nvSpPr>
            <p:spPr bwMode="auto">
              <a:xfrm>
                <a:off x="1778" y="1348"/>
                <a:ext cx="553" cy="418"/>
              </a:xfrm>
              <a:custGeom>
                <a:avLst/>
                <a:gdLst>
                  <a:gd name="T0" fmla="*/ 118 w 553"/>
                  <a:gd name="T1" fmla="*/ 0 h 418"/>
                  <a:gd name="T2" fmla="*/ 552 w 553"/>
                  <a:gd name="T3" fmla="*/ 0 h 418"/>
                  <a:gd name="T4" fmla="*/ 552 w 553"/>
                  <a:gd name="T5" fmla="*/ 417 h 418"/>
                  <a:gd name="T6" fmla="*/ 0 w 553"/>
                  <a:gd name="T7" fmla="*/ 417 h 418"/>
                  <a:gd name="T8" fmla="*/ 0 w 553"/>
                  <a:gd name="T9" fmla="*/ 325 h 418"/>
                  <a:gd name="T10" fmla="*/ 56 w 553"/>
                  <a:gd name="T11" fmla="*/ 325 h 418"/>
                  <a:gd name="T12" fmla="*/ 56 w 553"/>
                  <a:gd name="T13" fmla="*/ 31 h 418"/>
                  <a:gd name="T14" fmla="*/ 118 w 553"/>
                  <a:gd name="T15" fmla="*/ 31 h 418"/>
                  <a:gd name="T16" fmla="*/ 118 w 553"/>
                  <a:gd name="T17" fmla="*/ 0 h 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3" h="418">
                    <a:moveTo>
                      <a:pt x="118" y="0"/>
                    </a:moveTo>
                    <a:lnTo>
                      <a:pt x="552" y="0"/>
                    </a:lnTo>
                    <a:lnTo>
                      <a:pt x="552" y="417"/>
                    </a:lnTo>
                    <a:lnTo>
                      <a:pt x="0" y="417"/>
                    </a:lnTo>
                    <a:lnTo>
                      <a:pt x="0" y="325"/>
                    </a:lnTo>
                    <a:lnTo>
                      <a:pt x="56" y="325"/>
                    </a:lnTo>
                    <a:lnTo>
                      <a:pt x="56" y="31"/>
                    </a:lnTo>
                    <a:lnTo>
                      <a:pt x="118" y="31"/>
                    </a:lnTo>
                    <a:lnTo>
                      <a:pt x="118" y="0"/>
                    </a:lnTo>
                  </a:path>
                </a:pathLst>
              </a:custGeom>
              <a:solidFill>
                <a:srgbClr val="969696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6081" name="Freeform 209"/>
              <p:cNvSpPr>
                <a:spLocks/>
              </p:cNvSpPr>
              <p:nvPr/>
            </p:nvSpPr>
            <p:spPr bwMode="auto">
              <a:xfrm>
                <a:off x="1027" y="2305"/>
                <a:ext cx="215" cy="424"/>
              </a:xfrm>
              <a:custGeom>
                <a:avLst/>
                <a:gdLst>
                  <a:gd name="T0" fmla="*/ 0 w 215"/>
                  <a:gd name="T1" fmla="*/ 0 h 424"/>
                  <a:gd name="T2" fmla="*/ 6 w 215"/>
                  <a:gd name="T3" fmla="*/ 0 h 424"/>
                  <a:gd name="T4" fmla="*/ 214 w 215"/>
                  <a:gd name="T5" fmla="*/ 0 h 424"/>
                  <a:gd name="T6" fmla="*/ 214 w 215"/>
                  <a:gd name="T7" fmla="*/ 91 h 424"/>
                  <a:gd name="T8" fmla="*/ 158 w 215"/>
                  <a:gd name="T9" fmla="*/ 91 h 424"/>
                  <a:gd name="T10" fmla="*/ 158 w 215"/>
                  <a:gd name="T11" fmla="*/ 393 h 424"/>
                  <a:gd name="T12" fmla="*/ 96 w 215"/>
                  <a:gd name="T13" fmla="*/ 393 h 424"/>
                  <a:gd name="T14" fmla="*/ 96 w 215"/>
                  <a:gd name="T15" fmla="*/ 423 h 424"/>
                  <a:gd name="T16" fmla="*/ 0 w 215"/>
                  <a:gd name="T17" fmla="*/ 423 h 424"/>
                  <a:gd name="T18" fmla="*/ 0 w 215"/>
                  <a:gd name="T19" fmla="*/ 0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5" h="424">
                    <a:moveTo>
                      <a:pt x="0" y="0"/>
                    </a:moveTo>
                    <a:lnTo>
                      <a:pt x="6" y="0"/>
                    </a:lnTo>
                    <a:lnTo>
                      <a:pt x="214" y="0"/>
                    </a:lnTo>
                    <a:lnTo>
                      <a:pt x="214" y="91"/>
                    </a:lnTo>
                    <a:lnTo>
                      <a:pt x="158" y="91"/>
                    </a:lnTo>
                    <a:lnTo>
                      <a:pt x="158" y="393"/>
                    </a:lnTo>
                    <a:lnTo>
                      <a:pt x="96" y="393"/>
                    </a:lnTo>
                    <a:lnTo>
                      <a:pt x="96" y="423"/>
                    </a:lnTo>
                    <a:lnTo>
                      <a:pt x="0" y="42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69696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6082" name="Freeform 210"/>
              <p:cNvSpPr>
                <a:spLocks/>
              </p:cNvSpPr>
              <p:nvPr/>
            </p:nvSpPr>
            <p:spPr bwMode="auto">
              <a:xfrm>
                <a:off x="1427" y="2305"/>
                <a:ext cx="509" cy="424"/>
              </a:xfrm>
              <a:custGeom>
                <a:avLst/>
                <a:gdLst>
                  <a:gd name="T0" fmla="*/ 0 w 509"/>
                  <a:gd name="T1" fmla="*/ 0 h 424"/>
                  <a:gd name="T2" fmla="*/ 508 w 509"/>
                  <a:gd name="T3" fmla="*/ 0 h 424"/>
                  <a:gd name="T4" fmla="*/ 508 w 509"/>
                  <a:gd name="T5" fmla="*/ 91 h 424"/>
                  <a:gd name="T6" fmla="*/ 452 w 509"/>
                  <a:gd name="T7" fmla="*/ 91 h 424"/>
                  <a:gd name="T8" fmla="*/ 452 w 509"/>
                  <a:gd name="T9" fmla="*/ 393 h 424"/>
                  <a:gd name="T10" fmla="*/ 389 w 509"/>
                  <a:gd name="T11" fmla="*/ 393 h 424"/>
                  <a:gd name="T12" fmla="*/ 389 w 509"/>
                  <a:gd name="T13" fmla="*/ 423 h 424"/>
                  <a:gd name="T14" fmla="*/ 118 w 509"/>
                  <a:gd name="T15" fmla="*/ 423 h 424"/>
                  <a:gd name="T16" fmla="*/ 118 w 509"/>
                  <a:gd name="T17" fmla="*/ 393 h 424"/>
                  <a:gd name="T18" fmla="*/ 58 w 509"/>
                  <a:gd name="T19" fmla="*/ 393 h 424"/>
                  <a:gd name="T20" fmla="*/ 58 w 509"/>
                  <a:gd name="T21" fmla="*/ 91 h 424"/>
                  <a:gd name="T22" fmla="*/ 0 w 509"/>
                  <a:gd name="T23" fmla="*/ 91 h 424"/>
                  <a:gd name="T24" fmla="*/ 0 w 509"/>
                  <a:gd name="T25" fmla="*/ 0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9" h="424">
                    <a:moveTo>
                      <a:pt x="0" y="0"/>
                    </a:moveTo>
                    <a:lnTo>
                      <a:pt x="508" y="0"/>
                    </a:lnTo>
                    <a:lnTo>
                      <a:pt x="508" y="91"/>
                    </a:lnTo>
                    <a:lnTo>
                      <a:pt x="452" y="91"/>
                    </a:lnTo>
                    <a:lnTo>
                      <a:pt x="452" y="393"/>
                    </a:lnTo>
                    <a:lnTo>
                      <a:pt x="389" y="393"/>
                    </a:lnTo>
                    <a:lnTo>
                      <a:pt x="389" y="423"/>
                    </a:lnTo>
                    <a:lnTo>
                      <a:pt x="118" y="423"/>
                    </a:lnTo>
                    <a:lnTo>
                      <a:pt x="118" y="393"/>
                    </a:lnTo>
                    <a:lnTo>
                      <a:pt x="58" y="393"/>
                    </a:lnTo>
                    <a:lnTo>
                      <a:pt x="58" y="91"/>
                    </a:lnTo>
                    <a:lnTo>
                      <a:pt x="0" y="9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69696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6083" name="Freeform 211"/>
              <p:cNvSpPr>
                <a:spLocks/>
              </p:cNvSpPr>
              <p:nvPr/>
            </p:nvSpPr>
            <p:spPr bwMode="auto">
              <a:xfrm>
                <a:off x="2118" y="2305"/>
                <a:ext cx="211" cy="424"/>
              </a:xfrm>
              <a:custGeom>
                <a:avLst/>
                <a:gdLst>
                  <a:gd name="T0" fmla="*/ 0 w 211"/>
                  <a:gd name="T1" fmla="*/ 0 h 424"/>
                  <a:gd name="T2" fmla="*/ 210 w 211"/>
                  <a:gd name="T3" fmla="*/ 0 h 424"/>
                  <a:gd name="T4" fmla="*/ 210 w 211"/>
                  <a:gd name="T5" fmla="*/ 423 h 424"/>
                  <a:gd name="T6" fmla="*/ 118 w 211"/>
                  <a:gd name="T7" fmla="*/ 423 h 424"/>
                  <a:gd name="T8" fmla="*/ 118 w 211"/>
                  <a:gd name="T9" fmla="*/ 393 h 424"/>
                  <a:gd name="T10" fmla="*/ 54 w 211"/>
                  <a:gd name="T11" fmla="*/ 393 h 424"/>
                  <a:gd name="T12" fmla="*/ 54 w 211"/>
                  <a:gd name="T13" fmla="*/ 91 h 424"/>
                  <a:gd name="T14" fmla="*/ 0 w 211"/>
                  <a:gd name="T15" fmla="*/ 91 h 424"/>
                  <a:gd name="T16" fmla="*/ 0 w 211"/>
                  <a:gd name="T17" fmla="*/ 0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1" h="424">
                    <a:moveTo>
                      <a:pt x="0" y="0"/>
                    </a:moveTo>
                    <a:lnTo>
                      <a:pt x="210" y="0"/>
                    </a:lnTo>
                    <a:lnTo>
                      <a:pt x="210" y="423"/>
                    </a:lnTo>
                    <a:lnTo>
                      <a:pt x="118" y="423"/>
                    </a:lnTo>
                    <a:lnTo>
                      <a:pt x="118" y="393"/>
                    </a:lnTo>
                    <a:lnTo>
                      <a:pt x="54" y="393"/>
                    </a:lnTo>
                    <a:lnTo>
                      <a:pt x="54" y="91"/>
                    </a:lnTo>
                    <a:lnTo>
                      <a:pt x="0" y="9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69696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6084" name="Oval 212"/>
              <p:cNvSpPr>
                <a:spLocks noChangeArrowheads="1"/>
              </p:cNvSpPr>
              <p:nvPr/>
            </p:nvSpPr>
            <p:spPr bwMode="auto">
              <a:xfrm>
                <a:off x="1244" y="1503"/>
                <a:ext cx="172" cy="17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6085" name="Oval 213"/>
              <p:cNvSpPr>
                <a:spLocks noChangeArrowheads="1"/>
              </p:cNvSpPr>
              <p:nvPr/>
            </p:nvSpPr>
            <p:spPr bwMode="auto">
              <a:xfrm>
                <a:off x="1591" y="2404"/>
                <a:ext cx="173" cy="17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6086" name="Rectangle 214"/>
              <p:cNvSpPr>
                <a:spLocks noChangeArrowheads="1"/>
              </p:cNvSpPr>
              <p:nvPr/>
            </p:nvSpPr>
            <p:spPr bwMode="auto">
              <a:xfrm>
                <a:off x="743" y="1919"/>
                <a:ext cx="615" cy="240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80000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80000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6087" name="Freeform 215"/>
              <p:cNvSpPr>
                <a:spLocks/>
              </p:cNvSpPr>
              <p:nvPr/>
            </p:nvSpPr>
            <p:spPr bwMode="auto">
              <a:xfrm>
                <a:off x="1358" y="1919"/>
                <a:ext cx="21" cy="241"/>
              </a:xfrm>
              <a:custGeom>
                <a:avLst/>
                <a:gdLst>
                  <a:gd name="T0" fmla="*/ 0 w 21"/>
                  <a:gd name="T1" fmla="*/ 0 h 241"/>
                  <a:gd name="T2" fmla="*/ 0 w 21"/>
                  <a:gd name="T3" fmla="*/ 240 h 241"/>
                  <a:gd name="T4" fmla="*/ 20 w 21"/>
                  <a:gd name="T5" fmla="*/ 220 h 241"/>
                  <a:gd name="T6" fmla="*/ 20 w 21"/>
                  <a:gd name="T7" fmla="*/ 16 h 241"/>
                  <a:gd name="T8" fmla="*/ 0 w 21"/>
                  <a:gd name="T9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41">
                    <a:moveTo>
                      <a:pt x="0" y="0"/>
                    </a:moveTo>
                    <a:lnTo>
                      <a:pt x="0" y="240"/>
                    </a:lnTo>
                    <a:lnTo>
                      <a:pt x="20" y="220"/>
                    </a:lnTo>
                    <a:lnTo>
                      <a:pt x="20" y="16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rgbClr val="FFFFFF">
                      <a:gamma/>
                      <a:shade val="49804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980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6088" name="Rectangle 216"/>
              <p:cNvSpPr>
                <a:spLocks noChangeArrowheads="1"/>
              </p:cNvSpPr>
              <p:nvPr/>
            </p:nvSpPr>
            <p:spPr bwMode="auto">
              <a:xfrm>
                <a:off x="1379" y="1978"/>
                <a:ext cx="299" cy="119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60000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0000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6089" name="Rectangle 217"/>
              <p:cNvSpPr>
                <a:spLocks noChangeArrowheads="1"/>
              </p:cNvSpPr>
              <p:nvPr/>
            </p:nvSpPr>
            <p:spPr bwMode="auto">
              <a:xfrm>
                <a:off x="1698" y="1919"/>
                <a:ext cx="620" cy="240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80000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80000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6090" name="Freeform 218"/>
              <p:cNvSpPr>
                <a:spLocks/>
              </p:cNvSpPr>
              <p:nvPr/>
            </p:nvSpPr>
            <p:spPr bwMode="auto">
              <a:xfrm>
                <a:off x="1679" y="1919"/>
                <a:ext cx="21" cy="241"/>
              </a:xfrm>
              <a:custGeom>
                <a:avLst/>
                <a:gdLst>
                  <a:gd name="T0" fmla="*/ 20 w 21"/>
                  <a:gd name="T1" fmla="*/ 0 h 241"/>
                  <a:gd name="T2" fmla="*/ 20 w 21"/>
                  <a:gd name="T3" fmla="*/ 240 h 241"/>
                  <a:gd name="T4" fmla="*/ 0 w 21"/>
                  <a:gd name="T5" fmla="*/ 220 h 241"/>
                  <a:gd name="T6" fmla="*/ 0 w 21"/>
                  <a:gd name="T7" fmla="*/ 16 h 241"/>
                  <a:gd name="T8" fmla="*/ 20 w 21"/>
                  <a:gd name="T9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41">
                    <a:moveTo>
                      <a:pt x="20" y="0"/>
                    </a:moveTo>
                    <a:lnTo>
                      <a:pt x="20" y="240"/>
                    </a:lnTo>
                    <a:lnTo>
                      <a:pt x="0" y="220"/>
                    </a:lnTo>
                    <a:lnTo>
                      <a:pt x="0" y="16"/>
                    </a:lnTo>
                    <a:lnTo>
                      <a:pt x="20" y="0"/>
                    </a:lnTo>
                  </a:path>
                </a:pathLst>
              </a:custGeom>
              <a:gradFill rotWithShape="0">
                <a:gsLst>
                  <a:gs pos="0">
                    <a:srgbClr val="FFFFFF">
                      <a:gamma/>
                      <a:shade val="49804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980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6091" name="Freeform 219"/>
              <p:cNvSpPr>
                <a:spLocks/>
              </p:cNvSpPr>
              <p:nvPr/>
            </p:nvSpPr>
            <p:spPr bwMode="auto">
              <a:xfrm>
                <a:off x="1379" y="1965"/>
                <a:ext cx="17" cy="146"/>
              </a:xfrm>
              <a:custGeom>
                <a:avLst/>
                <a:gdLst>
                  <a:gd name="T0" fmla="*/ 16 w 17"/>
                  <a:gd name="T1" fmla="*/ 130 h 146"/>
                  <a:gd name="T2" fmla="*/ 16 w 17"/>
                  <a:gd name="T3" fmla="*/ 12 h 146"/>
                  <a:gd name="T4" fmla="*/ 0 w 17"/>
                  <a:gd name="T5" fmla="*/ 0 h 146"/>
                  <a:gd name="T6" fmla="*/ 0 w 17"/>
                  <a:gd name="T7" fmla="*/ 14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146">
                    <a:moveTo>
                      <a:pt x="16" y="130"/>
                    </a:moveTo>
                    <a:lnTo>
                      <a:pt x="16" y="12"/>
                    </a:lnTo>
                    <a:lnTo>
                      <a:pt x="0" y="0"/>
                    </a:lnTo>
                    <a:lnTo>
                      <a:pt x="0" y="145"/>
                    </a:lnTo>
                  </a:path>
                </a:pathLst>
              </a:custGeom>
              <a:gradFill rotWithShape="0">
                <a:gsLst>
                  <a:gs pos="0">
                    <a:srgbClr val="FFFFFF">
                      <a:gamma/>
                      <a:shade val="60000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0000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6092" name="Freeform 220"/>
              <p:cNvSpPr>
                <a:spLocks/>
              </p:cNvSpPr>
              <p:nvPr/>
            </p:nvSpPr>
            <p:spPr bwMode="auto">
              <a:xfrm>
                <a:off x="1664" y="1967"/>
                <a:ext cx="17" cy="146"/>
              </a:xfrm>
              <a:custGeom>
                <a:avLst/>
                <a:gdLst>
                  <a:gd name="T0" fmla="*/ 0 w 17"/>
                  <a:gd name="T1" fmla="*/ 130 h 146"/>
                  <a:gd name="T2" fmla="*/ 0 w 17"/>
                  <a:gd name="T3" fmla="*/ 12 h 146"/>
                  <a:gd name="T4" fmla="*/ 16 w 17"/>
                  <a:gd name="T5" fmla="*/ 0 h 146"/>
                  <a:gd name="T6" fmla="*/ 16 w 17"/>
                  <a:gd name="T7" fmla="*/ 14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146">
                    <a:moveTo>
                      <a:pt x="0" y="130"/>
                    </a:moveTo>
                    <a:lnTo>
                      <a:pt x="0" y="12"/>
                    </a:lnTo>
                    <a:lnTo>
                      <a:pt x="16" y="0"/>
                    </a:lnTo>
                    <a:lnTo>
                      <a:pt x="16" y="145"/>
                    </a:lnTo>
                  </a:path>
                </a:pathLst>
              </a:custGeom>
              <a:gradFill rotWithShape="0">
                <a:gsLst>
                  <a:gs pos="0">
                    <a:srgbClr val="FFFFFF">
                      <a:gamma/>
                      <a:shade val="60000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0000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336114" name="Group 242"/>
            <p:cNvGrpSpPr>
              <a:grpSpLocks/>
            </p:cNvGrpSpPr>
            <p:nvPr/>
          </p:nvGrpSpPr>
          <p:grpSpPr bwMode="auto">
            <a:xfrm>
              <a:off x="2178" y="1765"/>
              <a:ext cx="886" cy="551"/>
              <a:chOff x="2223" y="1666"/>
              <a:chExt cx="886" cy="551"/>
            </a:xfrm>
          </p:grpSpPr>
          <p:sp>
            <p:nvSpPr>
              <p:cNvPr id="336094" name="Line 222"/>
              <p:cNvSpPr>
                <a:spLocks noChangeShapeType="1"/>
              </p:cNvSpPr>
              <p:nvPr/>
            </p:nvSpPr>
            <p:spPr bwMode="auto">
              <a:xfrm>
                <a:off x="2840" y="2049"/>
                <a:ext cx="0" cy="11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6095" name="Line 223"/>
              <p:cNvSpPr>
                <a:spLocks noChangeShapeType="1"/>
              </p:cNvSpPr>
              <p:nvPr/>
            </p:nvSpPr>
            <p:spPr bwMode="auto">
              <a:xfrm>
                <a:off x="2733" y="2049"/>
                <a:ext cx="0" cy="11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6096" name="Line 224"/>
              <p:cNvSpPr>
                <a:spLocks noChangeShapeType="1"/>
              </p:cNvSpPr>
              <p:nvPr/>
            </p:nvSpPr>
            <p:spPr bwMode="auto">
              <a:xfrm>
                <a:off x="2840" y="1983"/>
                <a:ext cx="0" cy="7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6097" name="Line 225"/>
              <p:cNvSpPr>
                <a:spLocks noChangeShapeType="1"/>
              </p:cNvSpPr>
              <p:nvPr/>
            </p:nvSpPr>
            <p:spPr bwMode="auto">
              <a:xfrm>
                <a:off x="2806" y="1983"/>
                <a:ext cx="69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6098" name="Line 226"/>
              <p:cNvSpPr>
                <a:spLocks noChangeShapeType="1"/>
              </p:cNvSpPr>
              <p:nvPr/>
            </p:nvSpPr>
            <p:spPr bwMode="auto">
              <a:xfrm>
                <a:off x="2460" y="1983"/>
                <a:ext cx="69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6099" name="Line 227"/>
              <p:cNvSpPr>
                <a:spLocks noChangeShapeType="1"/>
              </p:cNvSpPr>
              <p:nvPr/>
            </p:nvSpPr>
            <p:spPr bwMode="auto">
              <a:xfrm>
                <a:off x="2495" y="1983"/>
                <a:ext cx="0" cy="7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6100" name="Freeform 228"/>
              <p:cNvSpPr>
                <a:spLocks/>
              </p:cNvSpPr>
              <p:nvPr/>
            </p:nvSpPr>
            <p:spPr bwMode="auto">
              <a:xfrm>
                <a:off x="2586" y="1820"/>
                <a:ext cx="34" cy="70"/>
              </a:xfrm>
              <a:custGeom>
                <a:avLst/>
                <a:gdLst>
                  <a:gd name="T0" fmla="*/ 16 w 34"/>
                  <a:gd name="T1" fmla="*/ 0 h 70"/>
                  <a:gd name="T2" fmla="*/ 0 w 34"/>
                  <a:gd name="T3" fmla="*/ 69 h 70"/>
                  <a:gd name="T4" fmla="*/ 33 w 34"/>
                  <a:gd name="T5" fmla="*/ 67 h 70"/>
                  <a:gd name="T6" fmla="*/ 16 w 34"/>
                  <a:gd name="T7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70">
                    <a:moveTo>
                      <a:pt x="16" y="0"/>
                    </a:moveTo>
                    <a:lnTo>
                      <a:pt x="0" y="69"/>
                    </a:lnTo>
                    <a:lnTo>
                      <a:pt x="33" y="67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6101" name="Freeform 229"/>
              <p:cNvSpPr>
                <a:spLocks/>
              </p:cNvSpPr>
              <p:nvPr/>
            </p:nvSpPr>
            <p:spPr bwMode="auto">
              <a:xfrm>
                <a:off x="2733" y="1979"/>
                <a:ext cx="50" cy="72"/>
              </a:xfrm>
              <a:custGeom>
                <a:avLst/>
                <a:gdLst>
                  <a:gd name="T0" fmla="*/ 0 w 50"/>
                  <a:gd name="T1" fmla="*/ 71 h 72"/>
                  <a:gd name="T2" fmla="*/ 0 w 50"/>
                  <a:gd name="T3" fmla="*/ 69 h 72"/>
                  <a:gd name="T4" fmla="*/ 11 w 50"/>
                  <a:gd name="T5" fmla="*/ 0 h 72"/>
                  <a:gd name="T6" fmla="*/ 49 w 50"/>
                  <a:gd name="T7" fmla="*/ 15 h 72"/>
                  <a:gd name="T8" fmla="*/ 0 w 50"/>
                  <a:gd name="T9" fmla="*/ 71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72">
                    <a:moveTo>
                      <a:pt x="0" y="71"/>
                    </a:moveTo>
                    <a:lnTo>
                      <a:pt x="0" y="69"/>
                    </a:lnTo>
                    <a:lnTo>
                      <a:pt x="11" y="0"/>
                    </a:lnTo>
                    <a:lnTo>
                      <a:pt x="49" y="15"/>
                    </a:lnTo>
                    <a:lnTo>
                      <a:pt x="0" y="71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6102" name="Rectangle 230"/>
              <p:cNvSpPr>
                <a:spLocks noChangeArrowheads="1"/>
              </p:cNvSpPr>
              <p:nvPr/>
            </p:nvSpPr>
            <p:spPr bwMode="auto">
              <a:xfrm>
                <a:off x="2428" y="1817"/>
                <a:ext cx="472" cy="23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6103" name="Line 231"/>
              <p:cNvSpPr>
                <a:spLocks noChangeShapeType="1"/>
              </p:cNvSpPr>
              <p:nvPr/>
            </p:nvSpPr>
            <p:spPr bwMode="auto">
              <a:xfrm>
                <a:off x="2664" y="1813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6104" name="Line 232"/>
              <p:cNvSpPr>
                <a:spLocks noChangeShapeType="1"/>
              </p:cNvSpPr>
              <p:nvPr/>
            </p:nvSpPr>
            <p:spPr bwMode="auto">
              <a:xfrm flipH="1">
                <a:off x="2733" y="1816"/>
                <a:ext cx="108" cy="23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6105" name="Line 233"/>
              <p:cNvSpPr>
                <a:spLocks noChangeShapeType="1"/>
              </p:cNvSpPr>
              <p:nvPr/>
            </p:nvSpPr>
            <p:spPr bwMode="auto">
              <a:xfrm>
                <a:off x="2841" y="1699"/>
                <a:ext cx="0" cy="11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6106" name="Line 234"/>
              <p:cNvSpPr>
                <a:spLocks noChangeShapeType="1"/>
              </p:cNvSpPr>
              <p:nvPr/>
            </p:nvSpPr>
            <p:spPr bwMode="auto">
              <a:xfrm flipV="1">
                <a:off x="2601" y="1816"/>
                <a:ext cx="0" cy="23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6107" name="Rectangle 235"/>
              <p:cNvSpPr>
                <a:spLocks noChangeArrowheads="1"/>
              </p:cNvSpPr>
              <p:nvPr/>
            </p:nvSpPr>
            <p:spPr bwMode="auto">
              <a:xfrm>
                <a:off x="2816" y="2025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defTabSz="76200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400" b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336108" name="Rectangle 236"/>
              <p:cNvSpPr>
                <a:spLocks noChangeArrowheads="1"/>
              </p:cNvSpPr>
              <p:nvPr/>
            </p:nvSpPr>
            <p:spPr bwMode="auto">
              <a:xfrm>
                <a:off x="2816" y="1666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defTabSz="76200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400" b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336109" name="Rectangle 237"/>
              <p:cNvSpPr>
                <a:spLocks noChangeArrowheads="1"/>
              </p:cNvSpPr>
              <p:nvPr/>
            </p:nvSpPr>
            <p:spPr bwMode="auto">
              <a:xfrm>
                <a:off x="2586" y="2025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defTabSz="76200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400" b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336110" name="Rectangle 238"/>
              <p:cNvSpPr>
                <a:spLocks noChangeArrowheads="1"/>
              </p:cNvSpPr>
              <p:nvPr/>
            </p:nvSpPr>
            <p:spPr bwMode="auto">
              <a:xfrm>
                <a:off x="2223" y="1747"/>
                <a:ext cx="24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defTabSz="76200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400" b="0">
                    <a:solidFill>
                      <a:schemeClr val="tx1"/>
                    </a:solidFill>
                  </a:rPr>
                  <a:t>12</a:t>
                </a:r>
              </a:p>
            </p:txBody>
          </p:sp>
          <p:sp>
            <p:nvSpPr>
              <p:cNvPr id="336111" name="Rectangle 239"/>
              <p:cNvSpPr>
                <a:spLocks noChangeArrowheads="1"/>
              </p:cNvSpPr>
              <p:nvPr/>
            </p:nvSpPr>
            <p:spPr bwMode="auto">
              <a:xfrm>
                <a:off x="2868" y="1763"/>
                <a:ext cx="24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defTabSz="76200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400" b="0">
                    <a:solidFill>
                      <a:schemeClr val="tx1"/>
                    </a:solidFill>
                  </a:rPr>
                  <a:t>10</a:t>
                </a:r>
              </a:p>
            </p:txBody>
          </p:sp>
        </p:grpSp>
      </p:grpSp>
      <p:grpSp>
        <p:nvGrpSpPr>
          <p:cNvPr id="336186" name="Group 314"/>
          <p:cNvGrpSpPr>
            <a:grpSpLocks/>
          </p:cNvGrpSpPr>
          <p:nvPr/>
        </p:nvGrpSpPr>
        <p:grpSpPr bwMode="auto">
          <a:xfrm>
            <a:off x="706438" y="1806575"/>
            <a:ext cx="4535487" cy="2822575"/>
            <a:chOff x="445" y="1138"/>
            <a:chExt cx="2857" cy="1778"/>
          </a:xfrm>
        </p:grpSpPr>
        <p:grpSp>
          <p:nvGrpSpPr>
            <p:cNvPr id="336116" name="Group 244"/>
            <p:cNvGrpSpPr>
              <a:grpSpLocks/>
            </p:cNvGrpSpPr>
            <p:nvPr/>
          </p:nvGrpSpPr>
          <p:grpSpPr bwMode="auto">
            <a:xfrm>
              <a:off x="445" y="1138"/>
              <a:ext cx="1845" cy="1778"/>
              <a:chOff x="580" y="2380"/>
              <a:chExt cx="1845" cy="1778"/>
            </a:xfrm>
          </p:grpSpPr>
          <p:sp>
            <p:nvSpPr>
              <p:cNvPr id="336117" name="Rectangle 245"/>
              <p:cNvSpPr>
                <a:spLocks noChangeArrowheads="1"/>
              </p:cNvSpPr>
              <p:nvPr/>
            </p:nvSpPr>
            <p:spPr bwMode="auto">
              <a:xfrm>
                <a:off x="1738" y="392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defTabSz="76200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80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336118" name="Rectangle 246"/>
              <p:cNvSpPr>
                <a:spLocks noChangeArrowheads="1"/>
              </p:cNvSpPr>
              <p:nvPr/>
            </p:nvSpPr>
            <p:spPr bwMode="auto">
              <a:xfrm>
                <a:off x="1415" y="2380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defTabSz="76200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80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336119" name="Rectangle 247"/>
              <p:cNvSpPr>
                <a:spLocks noChangeArrowheads="1"/>
              </p:cNvSpPr>
              <p:nvPr/>
            </p:nvSpPr>
            <p:spPr bwMode="auto">
              <a:xfrm>
                <a:off x="1048" y="392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defTabSz="76200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80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336120" name="Rectangle 248"/>
              <p:cNvSpPr>
                <a:spLocks noChangeArrowheads="1"/>
              </p:cNvSpPr>
              <p:nvPr/>
            </p:nvSpPr>
            <p:spPr bwMode="auto">
              <a:xfrm>
                <a:off x="2137" y="3519"/>
                <a:ext cx="27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defTabSz="76200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800">
                    <a:solidFill>
                      <a:schemeClr val="tx1"/>
                    </a:solidFill>
                  </a:rPr>
                  <a:t>10</a:t>
                </a:r>
              </a:p>
            </p:txBody>
          </p:sp>
          <p:sp>
            <p:nvSpPr>
              <p:cNvPr id="336121" name="Rectangle 249"/>
              <p:cNvSpPr>
                <a:spLocks noChangeArrowheads="1"/>
              </p:cNvSpPr>
              <p:nvPr/>
            </p:nvSpPr>
            <p:spPr bwMode="auto">
              <a:xfrm>
                <a:off x="580" y="3519"/>
                <a:ext cx="27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defTabSz="76200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800">
                    <a:solidFill>
                      <a:schemeClr val="tx1"/>
                    </a:solidFill>
                  </a:rPr>
                  <a:t>12</a:t>
                </a:r>
              </a:p>
            </p:txBody>
          </p:sp>
          <p:sp>
            <p:nvSpPr>
              <p:cNvPr id="336122" name="Freeform 250"/>
              <p:cNvSpPr>
                <a:spLocks/>
              </p:cNvSpPr>
              <p:nvPr/>
            </p:nvSpPr>
            <p:spPr bwMode="auto">
              <a:xfrm>
                <a:off x="845" y="2575"/>
                <a:ext cx="1298" cy="1377"/>
              </a:xfrm>
              <a:custGeom>
                <a:avLst/>
                <a:gdLst>
                  <a:gd name="T0" fmla="*/ 0 w 1298"/>
                  <a:gd name="T1" fmla="*/ 1376 h 1377"/>
                  <a:gd name="T2" fmla="*/ 1297 w 1298"/>
                  <a:gd name="T3" fmla="*/ 1376 h 1377"/>
                  <a:gd name="T4" fmla="*/ 1297 w 1298"/>
                  <a:gd name="T5" fmla="*/ 0 h 1377"/>
                  <a:gd name="T6" fmla="*/ 0 w 1298"/>
                  <a:gd name="T7" fmla="*/ 0 h 1377"/>
                  <a:gd name="T8" fmla="*/ 0 w 1298"/>
                  <a:gd name="T9" fmla="*/ 1376 h 1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8" h="1377">
                    <a:moveTo>
                      <a:pt x="0" y="1376"/>
                    </a:moveTo>
                    <a:lnTo>
                      <a:pt x="1297" y="1376"/>
                    </a:lnTo>
                    <a:lnTo>
                      <a:pt x="1297" y="0"/>
                    </a:lnTo>
                    <a:lnTo>
                      <a:pt x="0" y="0"/>
                    </a:lnTo>
                    <a:lnTo>
                      <a:pt x="0" y="1376"/>
                    </a:lnTo>
                  </a:path>
                </a:pathLst>
              </a:custGeom>
              <a:solidFill>
                <a:srgbClr val="CCEC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6123" name="Freeform 251"/>
              <p:cNvSpPr>
                <a:spLocks/>
              </p:cNvSpPr>
              <p:nvPr/>
            </p:nvSpPr>
            <p:spPr bwMode="auto">
              <a:xfrm>
                <a:off x="1297" y="2573"/>
                <a:ext cx="778" cy="1378"/>
              </a:xfrm>
              <a:custGeom>
                <a:avLst/>
                <a:gdLst>
                  <a:gd name="T0" fmla="*/ 0 w 778"/>
                  <a:gd name="T1" fmla="*/ 0 h 1378"/>
                  <a:gd name="T2" fmla="*/ 0 w 778"/>
                  <a:gd name="T3" fmla="*/ 993 h 1378"/>
                  <a:gd name="T4" fmla="*/ 314 w 778"/>
                  <a:gd name="T5" fmla="*/ 993 h 1378"/>
                  <a:gd name="T6" fmla="*/ 314 w 778"/>
                  <a:gd name="T7" fmla="*/ 1377 h 1378"/>
                  <a:gd name="T8" fmla="*/ 777 w 778"/>
                  <a:gd name="T9" fmla="*/ 1377 h 1378"/>
                  <a:gd name="T10" fmla="*/ 777 w 778"/>
                  <a:gd name="T11" fmla="*/ 0 h 1378"/>
                  <a:gd name="T12" fmla="*/ 0 w 778"/>
                  <a:gd name="T13" fmla="*/ 0 h 1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8" h="1378">
                    <a:moveTo>
                      <a:pt x="0" y="0"/>
                    </a:moveTo>
                    <a:lnTo>
                      <a:pt x="0" y="993"/>
                    </a:lnTo>
                    <a:lnTo>
                      <a:pt x="314" y="993"/>
                    </a:lnTo>
                    <a:lnTo>
                      <a:pt x="314" y="1377"/>
                    </a:lnTo>
                    <a:lnTo>
                      <a:pt x="777" y="1377"/>
                    </a:lnTo>
                    <a:lnTo>
                      <a:pt x="77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99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6124" name="Oval 252"/>
              <p:cNvSpPr>
                <a:spLocks noChangeArrowheads="1"/>
              </p:cNvSpPr>
              <p:nvPr/>
            </p:nvSpPr>
            <p:spPr bwMode="auto">
              <a:xfrm>
                <a:off x="957" y="3084"/>
                <a:ext cx="53" cy="54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6125" name="Oval 253"/>
              <p:cNvSpPr>
                <a:spLocks noChangeArrowheads="1"/>
              </p:cNvSpPr>
              <p:nvPr/>
            </p:nvSpPr>
            <p:spPr bwMode="auto">
              <a:xfrm>
                <a:off x="957" y="2996"/>
                <a:ext cx="53" cy="53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6126" name="Freeform 254"/>
              <p:cNvSpPr>
                <a:spLocks/>
              </p:cNvSpPr>
              <p:nvPr/>
            </p:nvSpPr>
            <p:spPr bwMode="auto">
              <a:xfrm>
                <a:off x="921" y="2990"/>
                <a:ext cx="125" cy="149"/>
              </a:xfrm>
              <a:custGeom>
                <a:avLst/>
                <a:gdLst>
                  <a:gd name="T0" fmla="*/ 29 w 125"/>
                  <a:gd name="T1" fmla="*/ 0 h 149"/>
                  <a:gd name="T2" fmla="*/ 29 w 125"/>
                  <a:gd name="T3" fmla="*/ 60 h 149"/>
                  <a:gd name="T4" fmla="*/ 90 w 125"/>
                  <a:gd name="T5" fmla="*/ 60 h 149"/>
                  <a:gd name="T6" fmla="*/ 90 w 125"/>
                  <a:gd name="T7" fmla="*/ 0 h 149"/>
                  <a:gd name="T8" fmla="*/ 124 w 125"/>
                  <a:gd name="T9" fmla="*/ 0 h 149"/>
                  <a:gd name="T10" fmla="*/ 124 w 125"/>
                  <a:gd name="T11" fmla="*/ 148 h 149"/>
                  <a:gd name="T12" fmla="*/ 90 w 125"/>
                  <a:gd name="T13" fmla="*/ 148 h 149"/>
                  <a:gd name="T14" fmla="*/ 90 w 125"/>
                  <a:gd name="T15" fmla="*/ 91 h 149"/>
                  <a:gd name="T16" fmla="*/ 29 w 125"/>
                  <a:gd name="T17" fmla="*/ 91 h 149"/>
                  <a:gd name="T18" fmla="*/ 29 w 125"/>
                  <a:gd name="T19" fmla="*/ 148 h 149"/>
                  <a:gd name="T20" fmla="*/ 0 w 125"/>
                  <a:gd name="T21" fmla="*/ 148 h 149"/>
                  <a:gd name="T22" fmla="*/ 0 w 125"/>
                  <a:gd name="T23" fmla="*/ 0 h 149"/>
                  <a:gd name="T24" fmla="*/ 29 w 125"/>
                  <a:gd name="T25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5" h="149">
                    <a:moveTo>
                      <a:pt x="29" y="0"/>
                    </a:moveTo>
                    <a:lnTo>
                      <a:pt x="29" y="60"/>
                    </a:lnTo>
                    <a:lnTo>
                      <a:pt x="90" y="60"/>
                    </a:lnTo>
                    <a:lnTo>
                      <a:pt x="90" y="0"/>
                    </a:lnTo>
                    <a:lnTo>
                      <a:pt x="124" y="0"/>
                    </a:lnTo>
                    <a:lnTo>
                      <a:pt x="124" y="148"/>
                    </a:lnTo>
                    <a:lnTo>
                      <a:pt x="90" y="148"/>
                    </a:lnTo>
                    <a:lnTo>
                      <a:pt x="90" y="91"/>
                    </a:lnTo>
                    <a:lnTo>
                      <a:pt x="29" y="91"/>
                    </a:lnTo>
                    <a:lnTo>
                      <a:pt x="29" y="148"/>
                    </a:lnTo>
                    <a:lnTo>
                      <a:pt x="0" y="148"/>
                    </a:lnTo>
                    <a:lnTo>
                      <a:pt x="0" y="0"/>
                    </a:lnTo>
                    <a:lnTo>
                      <a:pt x="29" y="0"/>
                    </a:lnTo>
                  </a:path>
                </a:pathLst>
              </a:custGeom>
              <a:solidFill>
                <a:srgbClr val="DDDDDD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6127" name="Oval 255"/>
              <p:cNvSpPr>
                <a:spLocks noChangeArrowheads="1"/>
              </p:cNvSpPr>
              <p:nvPr/>
            </p:nvSpPr>
            <p:spPr bwMode="auto">
              <a:xfrm>
                <a:off x="957" y="3475"/>
                <a:ext cx="53" cy="53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6128" name="Oval 256"/>
              <p:cNvSpPr>
                <a:spLocks noChangeArrowheads="1"/>
              </p:cNvSpPr>
              <p:nvPr/>
            </p:nvSpPr>
            <p:spPr bwMode="auto">
              <a:xfrm>
                <a:off x="957" y="3386"/>
                <a:ext cx="53" cy="53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6129" name="Freeform 257"/>
              <p:cNvSpPr>
                <a:spLocks/>
              </p:cNvSpPr>
              <p:nvPr/>
            </p:nvSpPr>
            <p:spPr bwMode="auto">
              <a:xfrm>
                <a:off x="921" y="3381"/>
                <a:ext cx="125" cy="150"/>
              </a:xfrm>
              <a:custGeom>
                <a:avLst/>
                <a:gdLst>
                  <a:gd name="T0" fmla="*/ 29 w 125"/>
                  <a:gd name="T1" fmla="*/ 8 h 150"/>
                  <a:gd name="T2" fmla="*/ 29 w 125"/>
                  <a:gd name="T3" fmla="*/ 0 h 150"/>
                  <a:gd name="T4" fmla="*/ 29 w 125"/>
                  <a:gd name="T5" fmla="*/ 60 h 150"/>
                  <a:gd name="T6" fmla="*/ 90 w 125"/>
                  <a:gd name="T7" fmla="*/ 60 h 150"/>
                  <a:gd name="T8" fmla="*/ 90 w 125"/>
                  <a:gd name="T9" fmla="*/ 8 h 150"/>
                  <a:gd name="T10" fmla="*/ 124 w 125"/>
                  <a:gd name="T11" fmla="*/ 8 h 150"/>
                  <a:gd name="T12" fmla="*/ 124 w 125"/>
                  <a:gd name="T13" fmla="*/ 149 h 150"/>
                  <a:gd name="T14" fmla="*/ 90 w 125"/>
                  <a:gd name="T15" fmla="*/ 149 h 150"/>
                  <a:gd name="T16" fmla="*/ 90 w 125"/>
                  <a:gd name="T17" fmla="*/ 88 h 150"/>
                  <a:gd name="T18" fmla="*/ 29 w 125"/>
                  <a:gd name="T19" fmla="*/ 88 h 150"/>
                  <a:gd name="T20" fmla="*/ 29 w 125"/>
                  <a:gd name="T21" fmla="*/ 149 h 150"/>
                  <a:gd name="T22" fmla="*/ 0 w 125"/>
                  <a:gd name="T23" fmla="*/ 149 h 150"/>
                  <a:gd name="T24" fmla="*/ 0 w 125"/>
                  <a:gd name="T25" fmla="*/ 8 h 150"/>
                  <a:gd name="T26" fmla="*/ 29 w 125"/>
                  <a:gd name="T27" fmla="*/ 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5" h="150">
                    <a:moveTo>
                      <a:pt x="29" y="8"/>
                    </a:moveTo>
                    <a:lnTo>
                      <a:pt x="29" y="0"/>
                    </a:lnTo>
                    <a:lnTo>
                      <a:pt x="29" y="60"/>
                    </a:lnTo>
                    <a:lnTo>
                      <a:pt x="90" y="60"/>
                    </a:lnTo>
                    <a:lnTo>
                      <a:pt x="90" y="8"/>
                    </a:lnTo>
                    <a:lnTo>
                      <a:pt x="124" y="8"/>
                    </a:lnTo>
                    <a:lnTo>
                      <a:pt x="124" y="149"/>
                    </a:lnTo>
                    <a:lnTo>
                      <a:pt x="90" y="149"/>
                    </a:lnTo>
                    <a:lnTo>
                      <a:pt x="90" y="88"/>
                    </a:lnTo>
                    <a:lnTo>
                      <a:pt x="29" y="88"/>
                    </a:lnTo>
                    <a:lnTo>
                      <a:pt x="29" y="149"/>
                    </a:lnTo>
                    <a:lnTo>
                      <a:pt x="0" y="149"/>
                    </a:lnTo>
                    <a:lnTo>
                      <a:pt x="0" y="8"/>
                    </a:lnTo>
                    <a:lnTo>
                      <a:pt x="29" y="8"/>
                    </a:lnTo>
                  </a:path>
                </a:pathLst>
              </a:custGeom>
              <a:solidFill>
                <a:srgbClr val="DDDDDD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6130" name="Oval 258"/>
              <p:cNvSpPr>
                <a:spLocks noChangeArrowheads="1"/>
              </p:cNvSpPr>
              <p:nvPr/>
            </p:nvSpPr>
            <p:spPr bwMode="auto">
              <a:xfrm>
                <a:off x="1303" y="3084"/>
                <a:ext cx="54" cy="54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6131" name="Oval 259"/>
              <p:cNvSpPr>
                <a:spLocks noChangeArrowheads="1"/>
              </p:cNvSpPr>
              <p:nvPr/>
            </p:nvSpPr>
            <p:spPr bwMode="auto">
              <a:xfrm>
                <a:off x="1303" y="2996"/>
                <a:ext cx="54" cy="53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6132" name="Freeform 260"/>
              <p:cNvSpPr>
                <a:spLocks/>
              </p:cNvSpPr>
              <p:nvPr/>
            </p:nvSpPr>
            <p:spPr bwMode="auto">
              <a:xfrm>
                <a:off x="1268" y="2990"/>
                <a:ext cx="124" cy="151"/>
              </a:xfrm>
              <a:custGeom>
                <a:avLst/>
                <a:gdLst>
                  <a:gd name="T0" fmla="*/ 31 w 124"/>
                  <a:gd name="T1" fmla="*/ 0 h 151"/>
                  <a:gd name="T2" fmla="*/ 31 w 124"/>
                  <a:gd name="T3" fmla="*/ 60 h 151"/>
                  <a:gd name="T4" fmla="*/ 91 w 124"/>
                  <a:gd name="T5" fmla="*/ 60 h 151"/>
                  <a:gd name="T6" fmla="*/ 91 w 124"/>
                  <a:gd name="T7" fmla="*/ 0 h 151"/>
                  <a:gd name="T8" fmla="*/ 123 w 124"/>
                  <a:gd name="T9" fmla="*/ 0 h 151"/>
                  <a:gd name="T10" fmla="*/ 123 w 124"/>
                  <a:gd name="T11" fmla="*/ 150 h 151"/>
                  <a:gd name="T12" fmla="*/ 91 w 124"/>
                  <a:gd name="T13" fmla="*/ 150 h 151"/>
                  <a:gd name="T14" fmla="*/ 91 w 124"/>
                  <a:gd name="T15" fmla="*/ 91 h 151"/>
                  <a:gd name="T16" fmla="*/ 31 w 124"/>
                  <a:gd name="T17" fmla="*/ 91 h 151"/>
                  <a:gd name="T18" fmla="*/ 31 w 124"/>
                  <a:gd name="T19" fmla="*/ 150 h 151"/>
                  <a:gd name="T20" fmla="*/ 0 w 124"/>
                  <a:gd name="T21" fmla="*/ 150 h 151"/>
                  <a:gd name="T22" fmla="*/ 0 w 124"/>
                  <a:gd name="T23" fmla="*/ 0 h 151"/>
                  <a:gd name="T24" fmla="*/ 31 w 124"/>
                  <a:gd name="T25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4" h="151">
                    <a:moveTo>
                      <a:pt x="31" y="0"/>
                    </a:moveTo>
                    <a:lnTo>
                      <a:pt x="31" y="60"/>
                    </a:lnTo>
                    <a:lnTo>
                      <a:pt x="91" y="60"/>
                    </a:lnTo>
                    <a:lnTo>
                      <a:pt x="91" y="0"/>
                    </a:lnTo>
                    <a:lnTo>
                      <a:pt x="123" y="0"/>
                    </a:lnTo>
                    <a:lnTo>
                      <a:pt x="123" y="150"/>
                    </a:lnTo>
                    <a:lnTo>
                      <a:pt x="91" y="150"/>
                    </a:lnTo>
                    <a:lnTo>
                      <a:pt x="91" y="91"/>
                    </a:lnTo>
                    <a:lnTo>
                      <a:pt x="31" y="91"/>
                    </a:lnTo>
                    <a:lnTo>
                      <a:pt x="31" y="150"/>
                    </a:lnTo>
                    <a:lnTo>
                      <a:pt x="0" y="150"/>
                    </a:lnTo>
                    <a:lnTo>
                      <a:pt x="0" y="0"/>
                    </a:lnTo>
                    <a:lnTo>
                      <a:pt x="31" y="0"/>
                    </a:lnTo>
                  </a:path>
                </a:pathLst>
              </a:custGeom>
              <a:solidFill>
                <a:srgbClr val="DDDDDD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6133" name="Oval 261"/>
              <p:cNvSpPr>
                <a:spLocks noChangeArrowheads="1"/>
              </p:cNvSpPr>
              <p:nvPr/>
            </p:nvSpPr>
            <p:spPr bwMode="auto">
              <a:xfrm>
                <a:off x="1303" y="3475"/>
                <a:ext cx="54" cy="53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6134" name="Oval 262"/>
              <p:cNvSpPr>
                <a:spLocks noChangeArrowheads="1"/>
              </p:cNvSpPr>
              <p:nvPr/>
            </p:nvSpPr>
            <p:spPr bwMode="auto">
              <a:xfrm>
                <a:off x="1303" y="3386"/>
                <a:ext cx="54" cy="53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6135" name="Freeform 263"/>
              <p:cNvSpPr>
                <a:spLocks/>
              </p:cNvSpPr>
              <p:nvPr/>
            </p:nvSpPr>
            <p:spPr bwMode="auto">
              <a:xfrm>
                <a:off x="1268" y="3381"/>
                <a:ext cx="124" cy="150"/>
              </a:xfrm>
              <a:custGeom>
                <a:avLst/>
                <a:gdLst>
                  <a:gd name="T0" fmla="*/ 31 w 124"/>
                  <a:gd name="T1" fmla="*/ 0 h 150"/>
                  <a:gd name="T2" fmla="*/ 31 w 124"/>
                  <a:gd name="T3" fmla="*/ 60 h 150"/>
                  <a:gd name="T4" fmla="*/ 91 w 124"/>
                  <a:gd name="T5" fmla="*/ 60 h 150"/>
                  <a:gd name="T6" fmla="*/ 91 w 124"/>
                  <a:gd name="T7" fmla="*/ 0 h 150"/>
                  <a:gd name="T8" fmla="*/ 123 w 124"/>
                  <a:gd name="T9" fmla="*/ 0 h 150"/>
                  <a:gd name="T10" fmla="*/ 123 w 124"/>
                  <a:gd name="T11" fmla="*/ 149 h 150"/>
                  <a:gd name="T12" fmla="*/ 91 w 124"/>
                  <a:gd name="T13" fmla="*/ 149 h 150"/>
                  <a:gd name="T14" fmla="*/ 91 w 124"/>
                  <a:gd name="T15" fmla="*/ 88 h 150"/>
                  <a:gd name="T16" fmla="*/ 31 w 124"/>
                  <a:gd name="T17" fmla="*/ 88 h 150"/>
                  <a:gd name="T18" fmla="*/ 31 w 124"/>
                  <a:gd name="T19" fmla="*/ 149 h 150"/>
                  <a:gd name="T20" fmla="*/ 0 w 124"/>
                  <a:gd name="T21" fmla="*/ 149 h 150"/>
                  <a:gd name="T22" fmla="*/ 0 w 124"/>
                  <a:gd name="T23" fmla="*/ 0 h 150"/>
                  <a:gd name="T24" fmla="*/ 31 w 124"/>
                  <a:gd name="T25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4" h="150">
                    <a:moveTo>
                      <a:pt x="31" y="0"/>
                    </a:moveTo>
                    <a:lnTo>
                      <a:pt x="31" y="60"/>
                    </a:lnTo>
                    <a:lnTo>
                      <a:pt x="91" y="60"/>
                    </a:lnTo>
                    <a:lnTo>
                      <a:pt x="91" y="0"/>
                    </a:lnTo>
                    <a:lnTo>
                      <a:pt x="123" y="0"/>
                    </a:lnTo>
                    <a:lnTo>
                      <a:pt x="123" y="149"/>
                    </a:lnTo>
                    <a:lnTo>
                      <a:pt x="91" y="149"/>
                    </a:lnTo>
                    <a:lnTo>
                      <a:pt x="91" y="88"/>
                    </a:lnTo>
                    <a:lnTo>
                      <a:pt x="31" y="88"/>
                    </a:lnTo>
                    <a:lnTo>
                      <a:pt x="31" y="149"/>
                    </a:lnTo>
                    <a:lnTo>
                      <a:pt x="0" y="149"/>
                    </a:lnTo>
                    <a:lnTo>
                      <a:pt x="0" y="0"/>
                    </a:lnTo>
                    <a:lnTo>
                      <a:pt x="31" y="0"/>
                    </a:lnTo>
                  </a:path>
                </a:pathLst>
              </a:custGeom>
              <a:solidFill>
                <a:srgbClr val="DDDDDD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6136" name="Oval 264"/>
              <p:cNvSpPr>
                <a:spLocks noChangeArrowheads="1"/>
              </p:cNvSpPr>
              <p:nvPr/>
            </p:nvSpPr>
            <p:spPr bwMode="auto">
              <a:xfrm>
                <a:off x="1647" y="3084"/>
                <a:ext cx="50" cy="54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6137" name="Oval 265"/>
              <p:cNvSpPr>
                <a:spLocks noChangeArrowheads="1"/>
              </p:cNvSpPr>
              <p:nvPr/>
            </p:nvSpPr>
            <p:spPr bwMode="auto">
              <a:xfrm>
                <a:off x="1647" y="2996"/>
                <a:ext cx="50" cy="53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6138" name="Freeform 266"/>
              <p:cNvSpPr>
                <a:spLocks/>
              </p:cNvSpPr>
              <p:nvPr/>
            </p:nvSpPr>
            <p:spPr bwMode="auto">
              <a:xfrm>
                <a:off x="1610" y="2990"/>
                <a:ext cx="122" cy="149"/>
              </a:xfrm>
              <a:custGeom>
                <a:avLst/>
                <a:gdLst>
                  <a:gd name="T0" fmla="*/ 30 w 122"/>
                  <a:gd name="T1" fmla="*/ 0 h 149"/>
                  <a:gd name="T2" fmla="*/ 30 w 122"/>
                  <a:gd name="T3" fmla="*/ 60 h 149"/>
                  <a:gd name="T4" fmla="*/ 90 w 122"/>
                  <a:gd name="T5" fmla="*/ 60 h 149"/>
                  <a:gd name="T6" fmla="*/ 90 w 122"/>
                  <a:gd name="T7" fmla="*/ 0 h 149"/>
                  <a:gd name="T8" fmla="*/ 121 w 122"/>
                  <a:gd name="T9" fmla="*/ 0 h 149"/>
                  <a:gd name="T10" fmla="*/ 121 w 122"/>
                  <a:gd name="T11" fmla="*/ 148 h 149"/>
                  <a:gd name="T12" fmla="*/ 90 w 122"/>
                  <a:gd name="T13" fmla="*/ 148 h 149"/>
                  <a:gd name="T14" fmla="*/ 90 w 122"/>
                  <a:gd name="T15" fmla="*/ 91 h 149"/>
                  <a:gd name="T16" fmla="*/ 30 w 122"/>
                  <a:gd name="T17" fmla="*/ 91 h 149"/>
                  <a:gd name="T18" fmla="*/ 30 w 122"/>
                  <a:gd name="T19" fmla="*/ 148 h 149"/>
                  <a:gd name="T20" fmla="*/ 0 w 122"/>
                  <a:gd name="T21" fmla="*/ 148 h 149"/>
                  <a:gd name="T22" fmla="*/ 0 w 122"/>
                  <a:gd name="T23" fmla="*/ 0 h 149"/>
                  <a:gd name="T24" fmla="*/ 30 w 122"/>
                  <a:gd name="T25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2" h="149">
                    <a:moveTo>
                      <a:pt x="30" y="0"/>
                    </a:moveTo>
                    <a:lnTo>
                      <a:pt x="30" y="60"/>
                    </a:lnTo>
                    <a:lnTo>
                      <a:pt x="90" y="60"/>
                    </a:lnTo>
                    <a:lnTo>
                      <a:pt x="90" y="0"/>
                    </a:lnTo>
                    <a:lnTo>
                      <a:pt x="121" y="0"/>
                    </a:lnTo>
                    <a:lnTo>
                      <a:pt x="121" y="148"/>
                    </a:lnTo>
                    <a:lnTo>
                      <a:pt x="90" y="148"/>
                    </a:lnTo>
                    <a:lnTo>
                      <a:pt x="90" y="91"/>
                    </a:lnTo>
                    <a:lnTo>
                      <a:pt x="30" y="91"/>
                    </a:lnTo>
                    <a:lnTo>
                      <a:pt x="30" y="148"/>
                    </a:lnTo>
                    <a:lnTo>
                      <a:pt x="0" y="148"/>
                    </a:lnTo>
                    <a:lnTo>
                      <a:pt x="0" y="0"/>
                    </a:lnTo>
                    <a:lnTo>
                      <a:pt x="30" y="0"/>
                    </a:lnTo>
                  </a:path>
                </a:pathLst>
              </a:custGeom>
              <a:solidFill>
                <a:srgbClr val="DDDDDD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6139" name="Oval 267"/>
              <p:cNvSpPr>
                <a:spLocks noChangeArrowheads="1"/>
              </p:cNvSpPr>
              <p:nvPr/>
            </p:nvSpPr>
            <p:spPr bwMode="auto">
              <a:xfrm>
                <a:off x="1647" y="3475"/>
                <a:ext cx="50" cy="53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6140" name="Oval 268"/>
              <p:cNvSpPr>
                <a:spLocks noChangeArrowheads="1"/>
              </p:cNvSpPr>
              <p:nvPr/>
            </p:nvSpPr>
            <p:spPr bwMode="auto">
              <a:xfrm>
                <a:off x="1647" y="3386"/>
                <a:ext cx="50" cy="53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6141" name="Freeform 269"/>
              <p:cNvSpPr>
                <a:spLocks/>
              </p:cNvSpPr>
              <p:nvPr/>
            </p:nvSpPr>
            <p:spPr bwMode="auto">
              <a:xfrm>
                <a:off x="1610" y="3389"/>
                <a:ext cx="122" cy="142"/>
              </a:xfrm>
              <a:custGeom>
                <a:avLst/>
                <a:gdLst>
                  <a:gd name="T0" fmla="*/ 30 w 122"/>
                  <a:gd name="T1" fmla="*/ 0 h 142"/>
                  <a:gd name="T2" fmla="*/ 30 w 122"/>
                  <a:gd name="T3" fmla="*/ 51 h 142"/>
                  <a:gd name="T4" fmla="*/ 90 w 122"/>
                  <a:gd name="T5" fmla="*/ 51 h 142"/>
                  <a:gd name="T6" fmla="*/ 90 w 122"/>
                  <a:gd name="T7" fmla="*/ 0 h 142"/>
                  <a:gd name="T8" fmla="*/ 121 w 122"/>
                  <a:gd name="T9" fmla="*/ 0 h 142"/>
                  <a:gd name="T10" fmla="*/ 121 w 122"/>
                  <a:gd name="T11" fmla="*/ 141 h 142"/>
                  <a:gd name="T12" fmla="*/ 90 w 122"/>
                  <a:gd name="T13" fmla="*/ 141 h 142"/>
                  <a:gd name="T14" fmla="*/ 90 w 122"/>
                  <a:gd name="T15" fmla="*/ 80 h 142"/>
                  <a:gd name="T16" fmla="*/ 30 w 122"/>
                  <a:gd name="T17" fmla="*/ 80 h 142"/>
                  <a:gd name="T18" fmla="*/ 30 w 122"/>
                  <a:gd name="T19" fmla="*/ 141 h 142"/>
                  <a:gd name="T20" fmla="*/ 0 w 122"/>
                  <a:gd name="T21" fmla="*/ 141 h 142"/>
                  <a:gd name="T22" fmla="*/ 0 w 122"/>
                  <a:gd name="T23" fmla="*/ 0 h 142"/>
                  <a:gd name="T24" fmla="*/ 30 w 122"/>
                  <a:gd name="T25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2" h="142">
                    <a:moveTo>
                      <a:pt x="30" y="0"/>
                    </a:moveTo>
                    <a:lnTo>
                      <a:pt x="30" y="51"/>
                    </a:lnTo>
                    <a:lnTo>
                      <a:pt x="90" y="51"/>
                    </a:lnTo>
                    <a:lnTo>
                      <a:pt x="90" y="0"/>
                    </a:lnTo>
                    <a:lnTo>
                      <a:pt x="121" y="0"/>
                    </a:lnTo>
                    <a:lnTo>
                      <a:pt x="121" y="141"/>
                    </a:lnTo>
                    <a:lnTo>
                      <a:pt x="90" y="141"/>
                    </a:lnTo>
                    <a:lnTo>
                      <a:pt x="90" y="80"/>
                    </a:lnTo>
                    <a:lnTo>
                      <a:pt x="30" y="80"/>
                    </a:lnTo>
                    <a:lnTo>
                      <a:pt x="30" y="141"/>
                    </a:lnTo>
                    <a:lnTo>
                      <a:pt x="0" y="141"/>
                    </a:lnTo>
                    <a:lnTo>
                      <a:pt x="0" y="0"/>
                    </a:lnTo>
                    <a:lnTo>
                      <a:pt x="30" y="0"/>
                    </a:lnTo>
                  </a:path>
                </a:pathLst>
              </a:custGeom>
              <a:solidFill>
                <a:srgbClr val="DDDDDD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6142" name="Oval 270"/>
              <p:cNvSpPr>
                <a:spLocks noChangeArrowheads="1"/>
              </p:cNvSpPr>
              <p:nvPr/>
            </p:nvSpPr>
            <p:spPr bwMode="auto">
              <a:xfrm>
                <a:off x="1992" y="3084"/>
                <a:ext cx="51" cy="54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6143" name="Oval 271"/>
              <p:cNvSpPr>
                <a:spLocks noChangeArrowheads="1"/>
              </p:cNvSpPr>
              <p:nvPr/>
            </p:nvSpPr>
            <p:spPr bwMode="auto">
              <a:xfrm>
                <a:off x="1992" y="2996"/>
                <a:ext cx="51" cy="53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6144" name="Freeform 272"/>
              <p:cNvSpPr>
                <a:spLocks/>
              </p:cNvSpPr>
              <p:nvPr/>
            </p:nvSpPr>
            <p:spPr bwMode="auto">
              <a:xfrm>
                <a:off x="1956" y="2990"/>
                <a:ext cx="123" cy="151"/>
              </a:xfrm>
              <a:custGeom>
                <a:avLst/>
                <a:gdLst>
                  <a:gd name="T0" fmla="*/ 31 w 123"/>
                  <a:gd name="T1" fmla="*/ 0 h 151"/>
                  <a:gd name="T2" fmla="*/ 31 w 123"/>
                  <a:gd name="T3" fmla="*/ 60 h 151"/>
                  <a:gd name="T4" fmla="*/ 90 w 123"/>
                  <a:gd name="T5" fmla="*/ 60 h 151"/>
                  <a:gd name="T6" fmla="*/ 90 w 123"/>
                  <a:gd name="T7" fmla="*/ 0 h 151"/>
                  <a:gd name="T8" fmla="*/ 122 w 123"/>
                  <a:gd name="T9" fmla="*/ 0 h 151"/>
                  <a:gd name="T10" fmla="*/ 122 w 123"/>
                  <a:gd name="T11" fmla="*/ 150 h 151"/>
                  <a:gd name="T12" fmla="*/ 90 w 123"/>
                  <a:gd name="T13" fmla="*/ 150 h 151"/>
                  <a:gd name="T14" fmla="*/ 90 w 123"/>
                  <a:gd name="T15" fmla="*/ 91 h 151"/>
                  <a:gd name="T16" fmla="*/ 31 w 123"/>
                  <a:gd name="T17" fmla="*/ 91 h 151"/>
                  <a:gd name="T18" fmla="*/ 31 w 123"/>
                  <a:gd name="T19" fmla="*/ 150 h 151"/>
                  <a:gd name="T20" fmla="*/ 0 w 123"/>
                  <a:gd name="T21" fmla="*/ 150 h 151"/>
                  <a:gd name="T22" fmla="*/ 0 w 123"/>
                  <a:gd name="T23" fmla="*/ 0 h 151"/>
                  <a:gd name="T24" fmla="*/ 31 w 123"/>
                  <a:gd name="T25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3" h="151">
                    <a:moveTo>
                      <a:pt x="31" y="0"/>
                    </a:moveTo>
                    <a:lnTo>
                      <a:pt x="31" y="60"/>
                    </a:lnTo>
                    <a:lnTo>
                      <a:pt x="90" y="60"/>
                    </a:lnTo>
                    <a:lnTo>
                      <a:pt x="90" y="0"/>
                    </a:lnTo>
                    <a:lnTo>
                      <a:pt x="122" y="0"/>
                    </a:lnTo>
                    <a:lnTo>
                      <a:pt x="122" y="150"/>
                    </a:lnTo>
                    <a:lnTo>
                      <a:pt x="90" y="150"/>
                    </a:lnTo>
                    <a:lnTo>
                      <a:pt x="90" y="91"/>
                    </a:lnTo>
                    <a:lnTo>
                      <a:pt x="31" y="91"/>
                    </a:lnTo>
                    <a:lnTo>
                      <a:pt x="31" y="150"/>
                    </a:lnTo>
                    <a:lnTo>
                      <a:pt x="0" y="150"/>
                    </a:lnTo>
                    <a:lnTo>
                      <a:pt x="0" y="0"/>
                    </a:lnTo>
                    <a:lnTo>
                      <a:pt x="31" y="0"/>
                    </a:lnTo>
                  </a:path>
                </a:pathLst>
              </a:custGeom>
              <a:solidFill>
                <a:srgbClr val="DDDDDD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6145" name="Oval 273"/>
              <p:cNvSpPr>
                <a:spLocks noChangeArrowheads="1"/>
              </p:cNvSpPr>
              <p:nvPr/>
            </p:nvSpPr>
            <p:spPr bwMode="auto">
              <a:xfrm>
                <a:off x="1992" y="3475"/>
                <a:ext cx="51" cy="53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6146" name="Oval 274"/>
              <p:cNvSpPr>
                <a:spLocks noChangeArrowheads="1"/>
              </p:cNvSpPr>
              <p:nvPr/>
            </p:nvSpPr>
            <p:spPr bwMode="auto">
              <a:xfrm>
                <a:off x="1992" y="3386"/>
                <a:ext cx="51" cy="53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6147" name="Freeform 275"/>
              <p:cNvSpPr>
                <a:spLocks/>
              </p:cNvSpPr>
              <p:nvPr/>
            </p:nvSpPr>
            <p:spPr bwMode="auto">
              <a:xfrm>
                <a:off x="1956" y="3387"/>
                <a:ext cx="123" cy="144"/>
              </a:xfrm>
              <a:custGeom>
                <a:avLst/>
                <a:gdLst>
                  <a:gd name="T0" fmla="*/ 31 w 123"/>
                  <a:gd name="T1" fmla="*/ 0 h 144"/>
                  <a:gd name="T2" fmla="*/ 31 w 123"/>
                  <a:gd name="T3" fmla="*/ 57 h 144"/>
                  <a:gd name="T4" fmla="*/ 90 w 123"/>
                  <a:gd name="T5" fmla="*/ 57 h 144"/>
                  <a:gd name="T6" fmla="*/ 90 w 123"/>
                  <a:gd name="T7" fmla="*/ 0 h 144"/>
                  <a:gd name="T8" fmla="*/ 122 w 123"/>
                  <a:gd name="T9" fmla="*/ 0 h 144"/>
                  <a:gd name="T10" fmla="*/ 122 w 123"/>
                  <a:gd name="T11" fmla="*/ 143 h 144"/>
                  <a:gd name="T12" fmla="*/ 90 w 123"/>
                  <a:gd name="T13" fmla="*/ 143 h 144"/>
                  <a:gd name="T14" fmla="*/ 90 w 123"/>
                  <a:gd name="T15" fmla="*/ 85 h 144"/>
                  <a:gd name="T16" fmla="*/ 31 w 123"/>
                  <a:gd name="T17" fmla="*/ 85 h 144"/>
                  <a:gd name="T18" fmla="*/ 31 w 123"/>
                  <a:gd name="T19" fmla="*/ 143 h 144"/>
                  <a:gd name="T20" fmla="*/ 0 w 123"/>
                  <a:gd name="T21" fmla="*/ 143 h 144"/>
                  <a:gd name="T22" fmla="*/ 0 w 123"/>
                  <a:gd name="T23" fmla="*/ 0 h 144"/>
                  <a:gd name="T24" fmla="*/ 31 w 123"/>
                  <a:gd name="T25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3" h="144">
                    <a:moveTo>
                      <a:pt x="31" y="0"/>
                    </a:moveTo>
                    <a:lnTo>
                      <a:pt x="31" y="57"/>
                    </a:lnTo>
                    <a:lnTo>
                      <a:pt x="90" y="57"/>
                    </a:lnTo>
                    <a:lnTo>
                      <a:pt x="90" y="0"/>
                    </a:lnTo>
                    <a:lnTo>
                      <a:pt x="122" y="0"/>
                    </a:lnTo>
                    <a:lnTo>
                      <a:pt x="122" y="143"/>
                    </a:lnTo>
                    <a:lnTo>
                      <a:pt x="90" y="143"/>
                    </a:lnTo>
                    <a:lnTo>
                      <a:pt x="90" y="85"/>
                    </a:lnTo>
                    <a:lnTo>
                      <a:pt x="31" y="85"/>
                    </a:lnTo>
                    <a:lnTo>
                      <a:pt x="31" y="143"/>
                    </a:lnTo>
                    <a:lnTo>
                      <a:pt x="0" y="143"/>
                    </a:lnTo>
                    <a:lnTo>
                      <a:pt x="0" y="0"/>
                    </a:lnTo>
                    <a:lnTo>
                      <a:pt x="31" y="0"/>
                    </a:lnTo>
                  </a:path>
                </a:pathLst>
              </a:custGeom>
              <a:solidFill>
                <a:srgbClr val="DDDDDD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6148" name="Freeform 276"/>
              <p:cNvSpPr>
                <a:spLocks/>
              </p:cNvSpPr>
              <p:nvPr/>
            </p:nvSpPr>
            <p:spPr bwMode="auto">
              <a:xfrm>
                <a:off x="844" y="2573"/>
                <a:ext cx="565" cy="418"/>
              </a:xfrm>
              <a:custGeom>
                <a:avLst/>
                <a:gdLst>
                  <a:gd name="T0" fmla="*/ 0 w 565"/>
                  <a:gd name="T1" fmla="*/ 0 h 418"/>
                  <a:gd name="T2" fmla="*/ 6 w 565"/>
                  <a:gd name="T3" fmla="*/ 0 h 418"/>
                  <a:gd name="T4" fmla="*/ 447 w 565"/>
                  <a:gd name="T5" fmla="*/ 0 h 418"/>
                  <a:gd name="T6" fmla="*/ 447 w 565"/>
                  <a:gd name="T7" fmla="*/ 31 h 418"/>
                  <a:gd name="T8" fmla="*/ 508 w 565"/>
                  <a:gd name="T9" fmla="*/ 31 h 418"/>
                  <a:gd name="T10" fmla="*/ 508 w 565"/>
                  <a:gd name="T11" fmla="*/ 325 h 418"/>
                  <a:gd name="T12" fmla="*/ 564 w 565"/>
                  <a:gd name="T13" fmla="*/ 325 h 418"/>
                  <a:gd name="T14" fmla="*/ 564 w 565"/>
                  <a:gd name="T15" fmla="*/ 417 h 418"/>
                  <a:gd name="T16" fmla="*/ 0 w 565"/>
                  <a:gd name="T17" fmla="*/ 417 h 418"/>
                  <a:gd name="T18" fmla="*/ 0 w 565"/>
                  <a:gd name="T19" fmla="*/ 0 h 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65" h="418">
                    <a:moveTo>
                      <a:pt x="0" y="0"/>
                    </a:moveTo>
                    <a:lnTo>
                      <a:pt x="6" y="0"/>
                    </a:lnTo>
                    <a:lnTo>
                      <a:pt x="447" y="0"/>
                    </a:lnTo>
                    <a:lnTo>
                      <a:pt x="447" y="31"/>
                    </a:lnTo>
                    <a:lnTo>
                      <a:pt x="508" y="31"/>
                    </a:lnTo>
                    <a:lnTo>
                      <a:pt x="508" y="325"/>
                    </a:lnTo>
                    <a:lnTo>
                      <a:pt x="564" y="325"/>
                    </a:lnTo>
                    <a:lnTo>
                      <a:pt x="564" y="417"/>
                    </a:lnTo>
                    <a:lnTo>
                      <a:pt x="0" y="41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69696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6149" name="Freeform 277"/>
              <p:cNvSpPr>
                <a:spLocks/>
              </p:cNvSpPr>
              <p:nvPr/>
            </p:nvSpPr>
            <p:spPr bwMode="auto">
              <a:xfrm>
                <a:off x="1595" y="2573"/>
                <a:ext cx="553" cy="418"/>
              </a:xfrm>
              <a:custGeom>
                <a:avLst/>
                <a:gdLst>
                  <a:gd name="T0" fmla="*/ 118 w 553"/>
                  <a:gd name="T1" fmla="*/ 0 h 418"/>
                  <a:gd name="T2" fmla="*/ 552 w 553"/>
                  <a:gd name="T3" fmla="*/ 0 h 418"/>
                  <a:gd name="T4" fmla="*/ 552 w 553"/>
                  <a:gd name="T5" fmla="*/ 417 h 418"/>
                  <a:gd name="T6" fmla="*/ 0 w 553"/>
                  <a:gd name="T7" fmla="*/ 417 h 418"/>
                  <a:gd name="T8" fmla="*/ 0 w 553"/>
                  <a:gd name="T9" fmla="*/ 325 h 418"/>
                  <a:gd name="T10" fmla="*/ 56 w 553"/>
                  <a:gd name="T11" fmla="*/ 325 h 418"/>
                  <a:gd name="T12" fmla="*/ 56 w 553"/>
                  <a:gd name="T13" fmla="*/ 31 h 418"/>
                  <a:gd name="T14" fmla="*/ 118 w 553"/>
                  <a:gd name="T15" fmla="*/ 31 h 418"/>
                  <a:gd name="T16" fmla="*/ 118 w 553"/>
                  <a:gd name="T17" fmla="*/ 0 h 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3" h="418">
                    <a:moveTo>
                      <a:pt x="118" y="0"/>
                    </a:moveTo>
                    <a:lnTo>
                      <a:pt x="552" y="0"/>
                    </a:lnTo>
                    <a:lnTo>
                      <a:pt x="552" y="417"/>
                    </a:lnTo>
                    <a:lnTo>
                      <a:pt x="0" y="417"/>
                    </a:lnTo>
                    <a:lnTo>
                      <a:pt x="0" y="325"/>
                    </a:lnTo>
                    <a:lnTo>
                      <a:pt x="56" y="325"/>
                    </a:lnTo>
                    <a:lnTo>
                      <a:pt x="56" y="31"/>
                    </a:lnTo>
                    <a:lnTo>
                      <a:pt x="118" y="31"/>
                    </a:lnTo>
                    <a:lnTo>
                      <a:pt x="118" y="0"/>
                    </a:lnTo>
                  </a:path>
                </a:pathLst>
              </a:custGeom>
              <a:solidFill>
                <a:srgbClr val="969696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6150" name="Freeform 278"/>
              <p:cNvSpPr>
                <a:spLocks/>
              </p:cNvSpPr>
              <p:nvPr/>
            </p:nvSpPr>
            <p:spPr bwMode="auto">
              <a:xfrm>
                <a:off x="844" y="3530"/>
                <a:ext cx="215" cy="424"/>
              </a:xfrm>
              <a:custGeom>
                <a:avLst/>
                <a:gdLst>
                  <a:gd name="T0" fmla="*/ 0 w 215"/>
                  <a:gd name="T1" fmla="*/ 0 h 424"/>
                  <a:gd name="T2" fmla="*/ 6 w 215"/>
                  <a:gd name="T3" fmla="*/ 0 h 424"/>
                  <a:gd name="T4" fmla="*/ 214 w 215"/>
                  <a:gd name="T5" fmla="*/ 0 h 424"/>
                  <a:gd name="T6" fmla="*/ 214 w 215"/>
                  <a:gd name="T7" fmla="*/ 91 h 424"/>
                  <a:gd name="T8" fmla="*/ 158 w 215"/>
                  <a:gd name="T9" fmla="*/ 91 h 424"/>
                  <a:gd name="T10" fmla="*/ 158 w 215"/>
                  <a:gd name="T11" fmla="*/ 393 h 424"/>
                  <a:gd name="T12" fmla="*/ 96 w 215"/>
                  <a:gd name="T13" fmla="*/ 393 h 424"/>
                  <a:gd name="T14" fmla="*/ 96 w 215"/>
                  <a:gd name="T15" fmla="*/ 423 h 424"/>
                  <a:gd name="T16" fmla="*/ 0 w 215"/>
                  <a:gd name="T17" fmla="*/ 423 h 424"/>
                  <a:gd name="T18" fmla="*/ 0 w 215"/>
                  <a:gd name="T19" fmla="*/ 0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5" h="424">
                    <a:moveTo>
                      <a:pt x="0" y="0"/>
                    </a:moveTo>
                    <a:lnTo>
                      <a:pt x="6" y="0"/>
                    </a:lnTo>
                    <a:lnTo>
                      <a:pt x="214" y="0"/>
                    </a:lnTo>
                    <a:lnTo>
                      <a:pt x="214" y="91"/>
                    </a:lnTo>
                    <a:lnTo>
                      <a:pt x="158" y="91"/>
                    </a:lnTo>
                    <a:lnTo>
                      <a:pt x="158" y="393"/>
                    </a:lnTo>
                    <a:lnTo>
                      <a:pt x="96" y="393"/>
                    </a:lnTo>
                    <a:lnTo>
                      <a:pt x="96" y="423"/>
                    </a:lnTo>
                    <a:lnTo>
                      <a:pt x="0" y="42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69696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6151" name="Freeform 279"/>
              <p:cNvSpPr>
                <a:spLocks/>
              </p:cNvSpPr>
              <p:nvPr/>
            </p:nvSpPr>
            <p:spPr bwMode="auto">
              <a:xfrm>
                <a:off x="1244" y="3530"/>
                <a:ext cx="509" cy="424"/>
              </a:xfrm>
              <a:custGeom>
                <a:avLst/>
                <a:gdLst>
                  <a:gd name="T0" fmla="*/ 0 w 509"/>
                  <a:gd name="T1" fmla="*/ 0 h 424"/>
                  <a:gd name="T2" fmla="*/ 508 w 509"/>
                  <a:gd name="T3" fmla="*/ 0 h 424"/>
                  <a:gd name="T4" fmla="*/ 508 w 509"/>
                  <a:gd name="T5" fmla="*/ 91 h 424"/>
                  <a:gd name="T6" fmla="*/ 452 w 509"/>
                  <a:gd name="T7" fmla="*/ 91 h 424"/>
                  <a:gd name="T8" fmla="*/ 452 w 509"/>
                  <a:gd name="T9" fmla="*/ 393 h 424"/>
                  <a:gd name="T10" fmla="*/ 389 w 509"/>
                  <a:gd name="T11" fmla="*/ 393 h 424"/>
                  <a:gd name="T12" fmla="*/ 389 w 509"/>
                  <a:gd name="T13" fmla="*/ 423 h 424"/>
                  <a:gd name="T14" fmla="*/ 118 w 509"/>
                  <a:gd name="T15" fmla="*/ 423 h 424"/>
                  <a:gd name="T16" fmla="*/ 118 w 509"/>
                  <a:gd name="T17" fmla="*/ 393 h 424"/>
                  <a:gd name="T18" fmla="*/ 58 w 509"/>
                  <a:gd name="T19" fmla="*/ 393 h 424"/>
                  <a:gd name="T20" fmla="*/ 58 w 509"/>
                  <a:gd name="T21" fmla="*/ 91 h 424"/>
                  <a:gd name="T22" fmla="*/ 0 w 509"/>
                  <a:gd name="T23" fmla="*/ 91 h 424"/>
                  <a:gd name="T24" fmla="*/ 0 w 509"/>
                  <a:gd name="T25" fmla="*/ 0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9" h="424">
                    <a:moveTo>
                      <a:pt x="0" y="0"/>
                    </a:moveTo>
                    <a:lnTo>
                      <a:pt x="508" y="0"/>
                    </a:lnTo>
                    <a:lnTo>
                      <a:pt x="508" y="91"/>
                    </a:lnTo>
                    <a:lnTo>
                      <a:pt x="452" y="91"/>
                    </a:lnTo>
                    <a:lnTo>
                      <a:pt x="452" y="393"/>
                    </a:lnTo>
                    <a:lnTo>
                      <a:pt x="389" y="393"/>
                    </a:lnTo>
                    <a:lnTo>
                      <a:pt x="389" y="423"/>
                    </a:lnTo>
                    <a:lnTo>
                      <a:pt x="118" y="423"/>
                    </a:lnTo>
                    <a:lnTo>
                      <a:pt x="118" y="393"/>
                    </a:lnTo>
                    <a:lnTo>
                      <a:pt x="58" y="393"/>
                    </a:lnTo>
                    <a:lnTo>
                      <a:pt x="58" y="91"/>
                    </a:lnTo>
                    <a:lnTo>
                      <a:pt x="0" y="9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69696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6152" name="Freeform 280"/>
              <p:cNvSpPr>
                <a:spLocks/>
              </p:cNvSpPr>
              <p:nvPr/>
            </p:nvSpPr>
            <p:spPr bwMode="auto">
              <a:xfrm>
                <a:off x="1935" y="3530"/>
                <a:ext cx="211" cy="424"/>
              </a:xfrm>
              <a:custGeom>
                <a:avLst/>
                <a:gdLst>
                  <a:gd name="T0" fmla="*/ 0 w 211"/>
                  <a:gd name="T1" fmla="*/ 0 h 424"/>
                  <a:gd name="T2" fmla="*/ 210 w 211"/>
                  <a:gd name="T3" fmla="*/ 0 h 424"/>
                  <a:gd name="T4" fmla="*/ 210 w 211"/>
                  <a:gd name="T5" fmla="*/ 423 h 424"/>
                  <a:gd name="T6" fmla="*/ 118 w 211"/>
                  <a:gd name="T7" fmla="*/ 423 h 424"/>
                  <a:gd name="T8" fmla="*/ 118 w 211"/>
                  <a:gd name="T9" fmla="*/ 393 h 424"/>
                  <a:gd name="T10" fmla="*/ 54 w 211"/>
                  <a:gd name="T11" fmla="*/ 393 h 424"/>
                  <a:gd name="T12" fmla="*/ 54 w 211"/>
                  <a:gd name="T13" fmla="*/ 91 h 424"/>
                  <a:gd name="T14" fmla="*/ 0 w 211"/>
                  <a:gd name="T15" fmla="*/ 91 h 424"/>
                  <a:gd name="T16" fmla="*/ 0 w 211"/>
                  <a:gd name="T17" fmla="*/ 0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1" h="424">
                    <a:moveTo>
                      <a:pt x="0" y="0"/>
                    </a:moveTo>
                    <a:lnTo>
                      <a:pt x="210" y="0"/>
                    </a:lnTo>
                    <a:lnTo>
                      <a:pt x="210" y="423"/>
                    </a:lnTo>
                    <a:lnTo>
                      <a:pt x="118" y="423"/>
                    </a:lnTo>
                    <a:lnTo>
                      <a:pt x="118" y="393"/>
                    </a:lnTo>
                    <a:lnTo>
                      <a:pt x="54" y="393"/>
                    </a:lnTo>
                    <a:lnTo>
                      <a:pt x="54" y="91"/>
                    </a:lnTo>
                    <a:lnTo>
                      <a:pt x="0" y="9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69696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6153" name="Oval 281"/>
              <p:cNvSpPr>
                <a:spLocks noChangeArrowheads="1"/>
              </p:cNvSpPr>
              <p:nvPr/>
            </p:nvSpPr>
            <p:spPr bwMode="auto">
              <a:xfrm>
                <a:off x="1061" y="2728"/>
                <a:ext cx="172" cy="17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6154" name="Oval 282"/>
              <p:cNvSpPr>
                <a:spLocks noChangeArrowheads="1"/>
              </p:cNvSpPr>
              <p:nvPr/>
            </p:nvSpPr>
            <p:spPr bwMode="auto">
              <a:xfrm>
                <a:off x="1408" y="3629"/>
                <a:ext cx="173" cy="17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grpSp>
            <p:nvGrpSpPr>
              <p:cNvPr id="336155" name="Group 283"/>
              <p:cNvGrpSpPr>
                <a:grpSpLocks/>
              </p:cNvGrpSpPr>
              <p:nvPr/>
            </p:nvGrpSpPr>
            <p:grpSpPr bwMode="auto">
              <a:xfrm>
                <a:off x="850" y="3144"/>
                <a:ext cx="1575" cy="241"/>
                <a:chOff x="850" y="3144"/>
                <a:chExt cx="1575" cy="241"/>
              </a:xfrm>
            </p:grpSpPr>
            <p:sp>
              <p:nvSpPr>
                <p:cNvPr id="336156" name="Rectangle 284"/>
                <p:cNvSpPr>
                  <a:spLocks noChangeArrowheads="1"/>
                </p:cNvSpPr>
                <p:nvPr/>
              </p:nvSpPr>
              <p:spPr bwMode="auto">
                <a:xfrm>
                  <a:off x="850" y="3144"/>
                  <a:ext cx="615" cy="240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>
                        <a:gamma/>
                        <a:shade val="80000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80000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36157" name="Freeform 285"/>
                <p:cNvSpPr>
                  <a:spLocks/>
                </p:cNvSpPr>
                <p:nvPr/>
              </p:nvSpPr>
              <p:spPr bwMode="auto">
                <a:xfrm>
                  <a:off x="1468" y="3144"/>
                  <a:ext cx="21" cy="241"/>
                </a:xfrm>
                <a:custGeom>
                  <a:avLst/>
                  <a:gdLst>
                    <a:gd name="T0" fmla="*/ 0 w 21"/>
                    <a:gd name="T1" fmla="*/ 0 h 241"/>
                    <a:gd name="T2" fmla="*/ 0 w 21"/>
                    <a:gd name="T3" fmla="*/ 240 h 241"/>
                    <a:gd name="T4" fmla="*/ 20 w 21"/>
                    <a:gd name="T5" fmla="*/ 220 h 241"/>
                    <a:gd name="T6" fmla="*/ 20 w 21"/>
                    <a:gd name="T7" fmla="*/ 16 h 241"/>
                    <a:gd name="T8" fmla="*/ 0 w 21"/>
                    <a:gd name="T9" fmla="*/ 0 h 2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241">
                      <a:moveTo>
                        <a:pt x="0" y="0"/>
                      </a:moveTo>
                      <a:lnTo>
                        <a:pt x="0" y="240"/>
                      </a:lnTo>
                      <a:lnTo>
                        <a:pt x="20" y="220"/>
                      </a:lnTo>
                      <a:lnTo>
                        <a:pt x="20" y="16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FFFFFF">
                        <a:gamma/>
                        <a:shade val="49804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49804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36158" name="Rectangle 286"/>
                <p:cNvSpPr>
                  <a:spLocks noChangeArrowheads="1"/>
                </p:cNvSpPr>
                <p:nvPr/>
              </p:nvSpPr>
              <p:spPr bwMode="auto">
                <a:xfrm>
                  <a:off x="1486" y="3203"/>
                  <a:ext cx="299" cy="119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>
                        <a:gamma/>
                        <a:shade val="60000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60000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36159" name="Rectangle 287"/>
                <p:cNvSpPr>
                  <a:spLocks noChangeArrowheads="1"/>
                </p:cNvSpPr>
                <p:nvPr/>
              </p:nvSpPr>
              <p:spPr bwMode="auto">
                <a:xfrm>
                  <a:off x="1805" y="3144"/>
                  <a:ext cx="620" cy="240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>
                        <a:gamma/>
                        <a:shade val="80000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80000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36160" name="Freeform 288"/>
                <p:cNvSpPr>
                  <a:spLocks/>
                </p:cNvSpPr>
                <p:nvPr/>
              </p:nvSpPr>
              <p:spPr bwMode="auto">
                <a:xfrm>
                  <a:off x="1786" y="3144"/>
                  <a:ext cx="21" cy="241"/>
                </a:xfrm>
                <a:custGeom>
                  <a:avLst/>
                  <a:gdLst>
                    <a:gd name="T0" fmla="*/ 20 w 21"/>
                    <a:gd name="T1" fmla="*/ 0 h 241"/>
                    <a:gd name="T2" fmla="*/ 20 w 21"/>
                    <a:gd name="T3" fmla="*/ 240 h 241"/>
                    <a:gd name="T4" fmla="*/ 0 w 21"/>
                    <a:gd name="T5" fmla="*/ 220 h 241"/>
                    <a:gd name="T6" fmla="*/ 0 w 21"/>
                    <a:gd name="T7" fmla="*/ 16 h 241"/>
                    <a:gd name="T8" fmla="*/ 20 w 21"/>
                    <a:gd name="T9" fmla="*/ 0 h 2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241">
                      <a:moveTo>
                        <a:pt x="20" y="0"/>
                      </a:moveTo>
                      <a:lnTo>
                        <a:pt x="20" y="240"/>
                      </a:lnTo>
                      <a:lnTo>
                        <a:pt x="0" y="220"/>
                      </a:lnTo>
                      <a:lnTo>
                        <a:pt x="0" y="16"/>
                      </a:lnTo>
                      <a:lnTo>
                        <a:pt x="20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FFFFFF">
                        <a:gamma/>
                        <a:shade val="49804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49804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36161" name="Freeform 289"/>
                <p:cNvSpPr>
                  <a:spLocks/>
                </p:cNvSpPr>
                <p:nvPr/>
              </p:nvSpPr>
              <p:spPr bwMode="auto">
                <a:xfrm>
                  <a:off x="1486" y="3190"/>
                  <a:ext cx="17" cy="146"/>
                </a:xfrm>
                <a:custGeom>
                  <a:avLst/>
                  <a:gdLst>
                    <a:gd name="T0" fmla="*/ 16 w 17"/>
                    <a:gd name="T1" fmla="*/ 130 h 146"/>
                    <a:gd name="T2" fmla="*/ 16 w 17"/>
                    <a:gd name="T3" fmla="*/ 12 h 146"/>
                    <a:gd name="T4" fmla="*/ 0 w 17"/>
                    <a:gd name="T5" fmla="*/ 0 h 146"/>
                    <a:gd name="T6" fmla="*/ 0 w 17"/>
                    <a:gd name="T7" fmla="*/ 145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146">
                      <a:moveTo>
                        <a:pt x="16" y="130"/>
                      </a:moveTo>
                      <a:lnTo>
                        <a:pt x="16" y="12"/>
                      </a:lnTo>
                      <a:lnTo>
                        <a:pt x="0" y="0"/>
                      </a:lnTo>
                      <a:lnTo>
                        <a:pt x="0" y="145"/>
                      </a:lnTo>
                    </a:path>
                  </a:pathLst>
                </a:custGeom>
                <a:gradFill rotWithShape="0">
                  <a:gsLst>
                    <a:gs pos="0">
                      <a:srgbClr val="FFFFFF">
                        <a:gamma/>
                        <a:shade val="60000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60000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36162" name="Freeform 290"/>
                <p:cNvSpPr>
                  <a:spLocks/>
                </p:cNvSpPr>
                <p:nvPr/>
              </p:nvSpPr>
              <p:spPr bwMode="auto">
                <a:xfrm>
                  <a:off x="1771" y="3192"/>
                  <a:ext cx="17" cy="146"/>
                </a:xfrm>
                <a:custGeom>
                  <a:avLst/>
                  <a:gdLst>
                    <a:gd name="T0" fmla="*/ 0 w 17"/>
                    <a:gd name="T1" fmla="*/ 130 h 146"/>
                    <a:gd name="T2" fmla="*/ 0 w 17"/>
                    <a:gd name="T3" fmla="*/ 12 h 146"/>
                    <a:gd name="T4" fmla="*/ 16 w 17"/>
                    <a:gd name="T5" fmla="*/ 0 h 146"/>
                    <a:gd name="T6" fmla="*/ 16 w 17"/>
                    <a:gd name="T7" fmla="*/ 145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146">
                      <a:moveTo>
                        <a:pt x="0" y="130"/>
                      </a:moveTo>
                      <a:lnTo>
                        <a:pt x="0" y="12"/>
                      </a:lnTo>
                      <a:lnTo>
                        <a:pt x="16" y="0"/>
                      </a:lnTo>
                      <a:lnTo>
                        <a:pt x="16" y="145"/>
                      </a:lnTo>
                    </a:path>
                  </a:pathLst>
                </a:custGeom>
                <a:gradFill rotWithShape="0">
                  <a:gsLst>
                    <a:gs pos="0">
                      <a:srgbClr val="FFFFFF">
                        <a:gamma/>
                        <a:shade val="60000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60000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336184" name="Group 312"/>
            <p:cNvGrpSpPr>
              <a:grpSpLocks/>
            </p:cNvGrpSpPr>
            <p:nvPr/>
          </p:nvGrpSpPr>
          <p:grpSpPr bwMode="auto">
            <a:xfrm>
              <a:off x="2416" y="1768"/>
              <a:ext cx="886" cy="551"/>
              <a:chOff x="3011" y="2575"/>
              <a:chExt cx="886" cy="551"/>
            </a:xfrm>
          </p:grpSpPr>
          <p:sp>
            <p:nvSpPr>
              <p:cNvPr id="336163" name="Line 291"/>
              <p:cNvSpPr>
                <a:spLocks noChangeShapeType="1"/>
              </p:cNvSpPr>
              <p:nvPr/>
            </p:nvSpPr>
            <p:spPr bwMode="auto">
              <a:xfrm>
                <a:off x="3389" y="2958"/>
                <a:ext cx="0" cy="11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6164" name="Line 292"/>
              <p:cNvSpPr>
                <a:spLocks noChangeShapeType="1"/>
              </p:cNvSpPr>
              <p:nvPr/>
            </p:nvSpPr>
            <p:spPr bwMode="auto">
              <a:xfrm>
                <a:off x="3282" y="2958"/>
                <a:ext cx="0" cy="11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6165" name="Line 293"/>
              <p:cNvSpPr>
                <a:spLocks noChangeShapeType="1"/>
              </p:cNvSpPr>
              <p:nvPr/>
            </p:nvSpPr>
            <p:spPr bwMode="auto">
              <a:xfrm>
                <a:off x="3390" y="2608"/>
                <a:ext cx="0" cy="11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6166" name="Rectangle 294"/>
              <p:cNvSpPr>
                <a:spLocks noChangeArrowheads="1"/>
              </p:cNvSpPr>
              <p:nvPr/>
            </p:nvSpPr>
            <p:spPr bwMode="auto">
              <a:xfrm>
                <a:off x="3365" y="2934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defTabSz="76200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400" b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336167" name="Rectangle 295"/>
              <p:cNvSpPr>
                <a:spLocks noChangeArrowheads="1"/>
              </p:cNvSpPr>
              <p:nvPr/>
            </p:nvSpPr>
            <p:spPr bwMode="auto">
              <a:xfrm>
                <a:off x="3365" y="2575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defTabSz="76200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400" b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336168" name="Rectangle 296"/>
              <p:cNvSpPr>
                <a:spLocks noChangeArrowheads="1"/>
              </p:cNvSpPr>
              <p:nvPr/>
            </p:nvSpPr>
            <p:spPr bwMode="auto">
              <a:xfrm>
                <a:off x="3135" y="2934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defTabSz="76200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400" b="0">
                    <a:solidFill>
                      <a:schemeClr val="tx1"/>
                    </a:solidFill>
                  </a:rPr>
                  <a:t>3</a:t>
                </a:r>
              </a:p>
            </p:txBody>
          </p:sp>
          <p:grpSp>
            <p:nvGrpSpPr>
              <p:cNvPr id="336169" name="Group 297"/>
              <p:cNvGrpSpPr>
                <a:grpSpLocks/>
              </p:cNvGrpSpPr>
              <p:nvPr/>
            </p:nvGrpSpPr>
            <p:grpSpPr bwMode="auto">
              <a:xfrm>
                <a:off x="3011" y="2656"/>
                <a:ext cx="886" cy="306"/>
                <a:chOff x="3650" y="2656"/>
                <a:chExt cx="886" cy="306"/>
              </a:xfrm>
            </p:grpSpPr>
            <p:sp>
              <p:nvSpPr>
                <p:cNvPr id="336170" name="Line 298"/>
                <p:cNvSpPr>
                  <a:spLocks noChangeShapeType="1"/>
                </p:cNvSpPr>
                <p:nvPr/>
              </p:nvSpPr>
              <p:spPr bwMode="auto">
                <a:xfrm>
                  <a:off x="4267" y="2892"/>
                  <a:ext cx="0" cy="7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36171" name="Line 299"/>
                <p:cNvSpPr>
                  <a:spLocks noChangeShapeType="1"/>
                </p:cNvSpPr>
                <p:nvPr/>
              </p:nvSpPr>
              <p:spPr bwMode="auto">
                <a:xfrm>
                  <a:off x="4233" y="2892"/>
                  <a:ext cx="69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36172" name="Line 300"/>
                <p:cNvSpPr>
                  <a:spLocks noChangeShapeType="1"/>
                </p:cNvSpPr>
                <p:nvPr/>
              </p:nvSpPr>
              <p:spPr bwMode="auto">
                <a:xfrm>
                  <a:off x="3887" y="2892"/>
                  <a:ext cx="69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36173" name="Line 301"/>
                <p:cNvSpPr>
                  <a:spLocks noChangeShapeType="1"/>
                </p:cNvSpPr>
                <p:nvPr/>
              </p:nvSpPr>
              <p:spPr bwMode="auto">
                <a:xfrm>
                  <a:off x="3922" y="2892"/>
                  <a:ext cx="0" cy="7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36174" name="Freeform 302"/>
                <p:cNvSpPr>
                  <a:spLocks/>
                </p:cNvSpPr>
                <p:nvPr/>
              </p:nvSpPr>
              <p:spPr bwMode="auto">
                <a:xfrm>
                  <a:off x="4013" y="2729"/>
                  <a:ext cx="34" cy="70"/>
                </a:xfrm>
                <a:custGeom>
                  <a:avLst/>
                  <a:gdLst>
                    <a:gd name="T0" fmla="*/ 16 w 34"/>
                    <a:gd name="T1" fmla="*/ 0 h 70"/>
                    <a:gd name="T2" fmla="*/ 0 w 34"/>
                    <a:gd name="T3" fmla="*/ 69 h 70"/>
                    <a:gd name="T4" fmla="*/ 33 w 34"/>
                    <a:gd name="T5" fmla="*/ 67 h 70"/>
                    <a:gd name="T6" fmla="*/ 16 w 34"/>
                    <a:gd name="T7" fmla="*/ 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4" h="70">
                      <a:moveTo>
                        <a:pt x="16" y="0"/>
                      </a:moveTo>
                      <a:lnTo>
                        <a:pt x="0" y="69"/>
                      </a:lnTo>
                      <a:lnTo>
                        <a:pt x="33" y="67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36175" name="Freeform 303"/>
                <p:cNvSpPr>
                  <a:spLocks/>
                </p:cNvSpPr>
                <p:nvPr/>
              </p:nvSpPr>
              <p:spPr bwMode="auto">
                <a:xfrm>
                  <a:off x="4160" y="2888"/>
                  <a:ext cx="50" cy="72"/>
                </a:xfrm>
                <a:custGeom>
                  <a:avLst/>
                  <a:gdLst>
                    <a:gd name="T0" fmla="*/ 0 w 50"/>
                    <a:gd name="T1" fmla="*/ 71 h 72"/>
                    <a:gd name="T2" fmla="*/ 0 w 50"/>
                    <a:gd name="T3" fmla="*/ 69 h 72"/>
                    <a:gd name="T4" fmla="*/ 11 w 50"/>
                    <a:gd name="T5" fmla="*/ 0 h 72"/>
                    <a:gd name="T6" fmla="*/ 49 w 50"/>
                    <a:gd name="T7" fmla="*/ 15 h 72"/>
                    <a:gd name="T8" fmla="*/ 0 w 50"/>
                    <a:gd name="T9" fmla="*/ 71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" h="72">
                      <a:moveTo>
                        <a:pt x="0" y="71"/>
                      </a:moveTo>
                      <a:lnTo>
                        <a:pt x="0" y="69"/>
                      </a:lnTo>
                      <a:lnTo>
                        <a:pt x="11" y="0"/>
                      </a:lnTo>
                      <a:lnTo>
                        <a:pt x="49" y="15"/>
                      </a:lnTo>
                      <a:lnTo>
                        <a:pt x="0" y="71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36176" name="Rectangle 304"/>
                <p:cNvSpPr>
                  <a:spLocks noChangeArrowheads="1"/>
                </p:cNvSpPr>
                <p:nvPr/>
              </p:nvSpPr>
              <p:spPr bwMode="auto">
                <a:xfrm>
                  <a:off x="3855" y="2726"/>
                  <a:ext cx="472" cy="232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36177" name="Line 305"/>
                <p:cNvSpPr>
                  <a:spLocks noChangeShapeType="1"/>
                </p:cNvSpPr>
                <p:nvPr/>
              </p:nvSpPr>
              <p:spPr bwMode="auto">
                <a:xfrm>
                  <a:off x="4091" y="2722"/>
                  <a:ext cx="0" cy="2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36178" name="Line 306"/>
                <p:cNvSpPr>
                  <a:spLocks noChangeShapeType="1"/>
                </p:cNvSpPr>
                <p:nvPr/>
              </p:nvSpPr>
              <p:spPr bwMode="auto">
                <a:xfrm flipH="1">
                  <a:off x="4160" y="2725"/>
                  <a:ext cx="108" cy="23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36179" name="Line 307"/>
                <p:cNvSpPr>
                  <a:spLocks noChangeShapeType="1"/>
                </p:cNvSpPr>
                <p:nvPr/>
              </p:nvSpPr>
              <p:spPr bwMode="auto">
                <a:xfrm flipV="1">
                  <a:off x="4028" y="2725"/>
                  <a:ext cx="0" cy="23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36180" name="Rectangle 308"/>
                <p:cNvSpPr>
                  <a:spLocks noChangeArrowheads="1"/>
                </p:cNvSpPr>
                <p:nvPr/>
              </p:nvSpPr>
              <p:spPr bwMode="auto">
                <a:xfrm>
                  <a:off x="3650" y="2656"/>
                  <a:ext cx="241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l" defTabSz="76200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400" b="0">
                      <a:solidFill>
                        <a:schemeClr val="tx1"/>
                      </a:solidFill>
                    </a:rPr>
                    <a:t>12</a:t>
                  </a:r>
                </a:p>
              </p:txBody>
            </p:sp>
            <p:sp>
              <p:nvSpPr>
                <p:cNvPr id="336181" name="Rectangle 309"/>
                <p:cNvSpPr>
                  <a:spLocks noChangeArrowheads="1"/>
                </p:cNvSpPr>
                <p:nvPr/>
              </p:nvSpPr>
              <p:spPr bwMode="auto">
                <a:xfrm>
                  <a:off x="4295" y="2672"/>
                  <a:ext cx="241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l" defTabSz="76200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400" b="0">
                      <a:solidFill>
                        <a:schemeClr val="tx1"/>
                      </a:solidFill>
                    </a:rPr>
                    <a:t>10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xmlns="" val="2367149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Distributeur 5/2</a:t>
            </a:r>
          </a:p>
        </p:txBody>
      </p:sp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6227763" y="4821238"/>
            <a:ext cx="1706562" cy="13255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en-GB">
                <a:solidFill>
                  <a:schemeClr val="tx1"/>
                </a:solidFill>
              </a:rPr>
              <a:t>Symbole</a:t>
            </a:r>
          </a:p>
        </p:txBody>
      </p:sp>
      <p:sp>
        <p:nvSpPr>
          <p:cNvPr id="336901" name="Rectangle 5"/>
          <p:cNvSpPr>
            <a:spLocks noChangeArrowheads="1"/>
          </p:cNvSpPr>
          <p:nvPr/>
        </p:nvSpPr>
        <p:spPr bwMode="auto">
          <a:xfrm>
            <a:off x="5686425" y="1890713"/>
            <a:ext cx="345757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 sz="2000" u="sng" dirty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l"/>
            </a:pPr>
            <a:r>
              <a:rPr lang="en-GB" sz="2000" dirty="0">
                <a:solidFill>
                  <a:schemeClr val="tx1"/>
                </a:solidFill>
              </a:rPr>
              <a:t>1 alimentation</a:t>
            </a:r>
          </a:p>
          <a:p>
            <a:pPr algn="l">
              <a:buFont typeface="Wingdings" pitchFamily="2" charset="2"/>
              <a:buChar char="l"/>
            </a:pPr>
            <a:r>
              <a:rPr lang="en-GB" sz="2000" dirty="0">
                <a:solidFill>
                  <a:schemeClr val="tx1"/>
                </a:solidFill>
              </a:rPr>
              <a:t>2-4 utilisations </a:t>
            </a:r>
            <a:r>
              <a:rPr lang="en-GB" sz="2000" dirty="0" err="1">
                <a:solidFill>
                  <a:schemeClr val="tx1"/>
                </a:solidFill>
              </a:rPr>
              <a:t>actionneur</a:t>
            </a:r>
            <a:endParaRPr lang="en-GB" sz="2000" dirty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l"/>
            </a:pPr>
            <a:r>
              <a:rPr lang="en-GB" sz="2000" dirty="0">
                <a:solidFill>
                  <a:schemeClr val="tx1"/>
                </a:solidFill>
              </a:rPr>
              <a:t>3-5 </a:t>
            </a:r>
            <a:r>
              <a:rPr lang="en-GB" sz="2000" dirty="0" err="1">
                <a:solidFill>
                  <a:schemeClr val="tx1"/>
                </a:solidFill>
              </a:rPr>
              <a:t>échappements</a:t>
            </a:r>
            <a:endParaRPr lang="en-GB" sz="2000" dirty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l"/>
            </a:pPr>
            <a:r>
              <a:rPr lang="en-GB" sz="2000" dirty="0">
                <a:solidFill>
                  <a:schemeClr val="tx1"/>
                </a:solidFill>
              </a:rPr>
              <a:t>12-14 </a:t>
            </a:r>
            <a:r>
              <a:rPr lang="en-GB" sz="2000" dirty="0" err="1">
                <a:solidFill>
                  <a:schemeClr val="tx1"/>
                </a:solidFill>
              </a:rPr>
              <a:t>commandes</a:t>
            </a:r>
            <a:endParaRPr lang="en-GB" sz="2000" dirty="0">
              <a:solidFill>
                <a:schemeClr val="tx1"/>
              </a:solidFill>
            </a:endParaRPr>
          </a:p>
        </p:txBody>
      </p:sp>
      <p:grpSp>
        <p:nvGrpSpPr>
          <p:cNvPr id="337176" name="Group 280"/>
          <p:cNvGrpSpPr>
            <a:grpSpLocks/>
          </p:cNvGrpSpPr>
          <p:nvPr/>
        </p:nvGrpSpPr>
        <p:grpSpPr bwMode="auto">
          <a:xfrm>
            <a:off x="57150" y="1663700"/>
            <a:ext cx="5491163" cy="2840038"/>
            <a:chOff x="36" y="1048"/>
            <a:chExt cx="3459" cy="1789"/>
          </a:xfrm>
        </p:grpSpPr>
        <p:grpSp>
          <p:nvGrpSpPr>
            <p:cNvPr id="337047" name="Group 151"/>
            <p:cNvGrpSpPr>
              <a:grpSpLocks/>
            </p:cNvGrpSpPr>
            <p:nvPr/>
          </p:nvGrpSpPr>
          <p:grpSpPr bwMode="auto">
            <a:xfrm>
              <a:off x="36" y="1048"/>
              <a:ext cx="2551" cy="1789"/>
              <a:chOff x="567" y="2392"/>
              <a:chExt cx="2551" cy="1789"/>
            </a:xfrm>
          </p:grpSpPr>
          <p:sp>
            <p:nvSpPr>
              <p:cNvPr id="337048" name="Freeform 152"/>
              <p:cNvSpPr>
                <a:spLocks/>
              </p:cNvSpPr>
              <p:nvPr/>
            </p:nvSpPr>
            <p:spPr bwMode="auto">
              <a:xfrm>
                <a:off x="850" y="2571"/>
                <a:ext cx="2001" cy="1378"/>
              </a:xfrm>
              <a:custGeom>
                <a:avLst/>
                <a:gdLst>
                  <a:gd name="T0" fmla="*/ 0 w 2001"/>
                  <a:gd name="T1" fmla="*/ 1377 h 1378"/>
                  <a:gd name="T2" fmla="*/ 2000 w 2001"/>
                  <a:gd name="T3" fmla="*/ 1377 h 1378"/>
                  <a:gd name="T4" fmla="*/ 2000 w 2001"/>
                  <a:gd name="T5" fmla="*/ 0 h 1378"/>
                  <a:gd name="T6" fmla="*/ 0 w 2001"/>
                  <a:gd name="T7" fmla="*/ 0 h 1378"/>
                  <a:gd name="T8" fmla="*/ 0 w 2001"/>
                  <a:gd name="T9" fmla="*/ 1377 h 1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1" h="1378">
                    <a:moveTo>
                      <a:pt x="0" y="1377"/>
                    </a:moveTo>
                    <a:lnTo>
                      <a:pt x="2000" y="1377"/>
                    </a:lnTo>
                    <a:lnTo>
                      <a:pt x="2000" y="0"/>
                    </a:lnTo>
                    <a:lnTo>
                      <a:pt x="0" y="0"/>
                    </a:lnTo>
                    <a:lnTo>
                      <a:pt x="0" y="1377"/>
                    </a:lnTo>
                  </a:path>
                </a:pathLst>
              </a:custGeom>
              <a:solidFill>
                <a:srgbClr val="CCEC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7049" name="Freeform 153"/>
              <p:cNvSpPr>
                <a:spLocks/>
              </p:cNvSpPr>
              <p:nvPr/>
            </p:nvSpPr>
            <p:spPr bwMode="auto">
              <a:xfrm>
                <a:off x="1613" y="2571"/>
                <a:ext cx="855" cy="1378"/>
              </a:xfrm>
              <a:custGeom>
                <a:avLst/>
                <a:gdLst>
                  <a:gd name="T0" fmla="*/ 0 w 855"/>
                  <a:gd name="T1" fmla="*/ 1377 h 1378"/>
                  <a:gd name="T2" fmla="*/ 0 w 855"/>
                  <a:gd name="T3" fmla="*/ 1000 h 1378"/>
                  <a:gd name="T4" fmla="*/ 64 w 855"/>
                  <a:gd name="T5" fmla="*/ 1008 h 1378"/>
                  <a:gd name="T6" fmla="*/ 64 w 855"/>
                  <a:gd name="T7" fmla="*/ 71 h 1378"/>
                  <a:gd name="T8" fmla="*/ 238 w 855"/>
                  <a:gd name="T9" fmla="*/ 71 h 1378"/>
                  <a:gd name="T10" fmla="*/ 238 w 855"/>
                  <a:gd name="T11" fmla="*/ 0 h 1378"/>
                  <a:gd name="T12" fmla="*/ 854 w 855"/>
                  <a:gd name="T13" fmla="*/ 0 h 1378"/>
                  <a:gd name="T14" fmla="*/ 854 w 855"/>
                  <a:gd name="T15" fmla="*/ 361 h 1378"/>
                  <a:gd name="T16" fmla="*/ 750 w 855"/>
                  <a:gd name="T17" fmla="*/ 361 h 1378"/>
                  <a:gd name="T18" fmla="*/ 750 w 855"/>
                  <a:gd name="T19" fmla="*/ 984 h 1378"/>
                  <a:gd name="T20" fmla="*/ 576 w 855"/>
                  <a:gd name="T21" fmla="*/ 984 h 1378"/>
                  <a:gd name="T22" fmla="*/ 576 w 855"/>
                  <a:gd name="T23" fmla="*/ 1377 h 1378"/>
                  <a:gd name="T24" fmla="*/ 0 w 855"/>
                  <a:gd name="T25" fmla="*/ 1377 h 1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55" h="1378">
                    <a:moveTo>
                      <a:pt x="0" y="1377"/>
                    </a:moveTo>
                    <a:lnTo>
                      <a:pt x="0" y="1000"/>
                    </a:lnTo>
                    <a:lnTo>
                      <a:pt x="64" y="1008"/>
                    </a:lnTo>
                    <a:lnTo>
                      <a:pt x="64" y="71"/>
                    </a:lnTo>
                    <a:lnTo>
                      <a:pt x="238" y="71"/>
                    </a:lnTo>
                    <a:lnTo>
                      <a:pt x="238" y="0"/>
                    </a:lnTo>
                    <a:lnTo>
                      <a:pt x="854" y="0"/>
                    </a:lnTo>
                    <a:lnTo>
                      <a:pt x="854" y="361"/>
                    </a:lnTo>
                    <a:lnTo>
                      <a:pt x="750" y="361"/>
                    </a:lnTo>
                    <a:lnTo>
                      <a:pt x="750" y="984"/>
                    </a:lnTo>
                    <a:lnTo>
                      <a:pt x="576" y="984"/>
                    </a:lnTo>
                    <a:lnTo>
                      <a:pt x="576" y="1377"/>
                    </a:lnTo>
                    <a:lnTo>
                      <a:pt x="0" y="1377"/>
                    </a:lnTo>
                  </a:path>
                </a:pathLst>
              </a:custGeom>
              <a:solidFill>
                <a:srgbClr val="6699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37050" name="Group 154"/>
              <p:cNvGrpSpPr>
                <a:grpSpLocks/>
              </p:cNvGrpSpPr>
              <p:nvPr/>
            </p:nvGrpSpPr>
            <p:grpSpPr bwMode="auto">
              <a:xfrm>
                <a:off x="961" y="2991"/>
                <a:ext cx="1781" cy="534"/>
                <a:chOff x="961" y="2991"/>
                <a:chExt cx="1781" cy="534"/>
              </a:xfrm>
            </p:grpSpPr>
            <p:sp>
              <p:nvSpPr>
                <p:cNvPr id="337051" name="Oval 155"/>
                <p:cNvSpPr>
                  <a:spLocks noChangeArrowheads="1"/>
                </p:cNvSpPr>
                <p:nvPr/>
              </p:nvSpPr>
              <p:spPr bwMode="auto">
                <a:xfrm>
                  <a:off x="961" y="3082"/>
                  <a:ext cx="53" cy="51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37052" name="Oval 156"/>
                <p:cNvSpPr>
                  <a:spLocks noChangeArrowheads="1"/>
                </p:cNvSpPr>
                <p:nvPr/>
              </p:nvSpPr>
              <p:spPr bwMode="auto">
                <a:xfrm>
                  <a:off x="961" y="2993"/>
                  <a:ext cx="53" cy="51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37053" name="Oval 157"/>
                <p:cNvSpPr>
                  <a:spLocks noChangeArrowheads="1"/>
                </p:cNvSpPr>
                <p:nvPr/>
              </p:nvSpPr>
              <p:spPr bwMode="auto">
                <a:xfrm>
                  <a:off x="961" y="3472"/>
                  <a:ext cx="53" cy="53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37054" name="Oval 158"/>
                <p:cNvSpPr>
                  <a:spLocks noChangeArrowheads="1"/>
                </p:cNvSpPr>
                <p:nvPr/>
              </p:nvSpPr>
              <p:spPr bwMode="auto">
                <a:xfrm>
                  <a:off x="961" y="3381"/>
                  <a:ext cx="53" cy="53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37055" name="Oval 159"/>
                <p:cNvSpPr>
                  <a:spLocks noChangeArrowheads="1"/>
                </p:cNvSpPr>
                <p:nvPr/>
              </p:nvSpPr>
              <p:spPr bwMode="auto">
                <a:xfrm>
                  <a:off x="1309" y="3082"/>
                  <a:ext cx="51" cy="51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37056" name="Oval 160"/>
                <p:cNvSpPr>
                  <a:spLocks noChangeArrowheads="1"/>
                </p:cNvSpPr>
                <p:nvPr/>
              </p:nvSpPr>
              <p:spPr bwMode="auto">
                <a:xfrm>
                  <a:off x="1309" y="2993"/>
                  <a:ext cx="51" cy="51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37057" name="Oval 161"/>
                <p:cNvSpPr>
                  <a:spLocks noChangeArrowheads="1"/>
                </p:cNvSpPr>
                <p:nvPr/>
              </p:nvSpPr>
              <p:spPr bwMode="auto">
                <a:xfrm>
                  <a:off x="1309" y="3472"/>
                  <a:ext cx="51" cy="53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37058" name="Oval 162"/>
                <p:cNvSpPr>
                  <a:spLocks noChangeArrowheads="1"/>
                </p:cNvSpPr>
                <p:nvPr/>
              </p:nvSpPr>
              <p:spPr bwMode="auto">
                <a:xfrm>
                  <a:off x="1309" y="3381"/>
                  <a:ext cx="51" cy="53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37059" name="Oval 163"/>
                <p:cNvSpPr>
                  <a:spLocks noChangeArrowheads="1"/>
                </p:cNvSpPr>
                <p:nvPr/>
              </p:nvSpPr>
              <p:spPr bwMode="auto">
                <a:xfrm>
                  <a:off x="1651" y="3082"/>
                  <a:ext cx="51" cy="51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37060" name="Oval 164"/>
                <p:cNvSpPr>
                  <a:spLocks noChangeArrowheads="1"/>
                </p:cNvSpPr>
                <p:nvPr/>
              </p:nvSpPr>
              <p:spPr bwMode="auto">
                <a:xfrm>
                  <a:off x="1651" y="2991"/>
                  <a:ext cx="51" cy="53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37061" name="Oval 165"/>
                <p:cNvSpPr>
                  <a:spLocks noChangeArrowheads="1"/>
                </p:cNvSpPr>
                <p:nvPr/>
              </p:nvSpPr>
              <p:spPr bwMode="auto">
                <a:xfrm>
                  <a:off x="1651" y="3472"/>
                  <a:ext cx="51" cy="53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37062" name="Oval 166"/>
                <p:cNvSpPr>
                  <a:spLocks noChangeArrowheads="1"/>
                </p:cNvSpPr>
                <p:nvPr/>
              </p:nvSpPr>
              <p:spPr bwMode="auto">
                <a:xfrm>
                  <a:off x="1651" y="3381"/>
                  <a:ext cx="51" cy="53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37063" name="Oval 167"/>
                <p:cNvSpPr>
                  <a:spLocks noChangeArrowheads="1"/>
                </p:cNvSpPr>
                <p:nvPr/>
              </p:nvSpPr>
              <p:spPr bwMode="auto">
                <a:xfrm>
                  <a:off x="1998" y="3082"/>
                  <a:ext cx="51" cy="51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37064" name="Oval 168"/>
                <p:cNvSpPr>
                  <a:spLocks noChangeArrowheads="1"/>
                </p:cNvSpPr>
                <p:nvPr/>
              </p:nvSpPr>
              <p:spPr bwMode="auto">
                <a:xfrm>
                  <a:off x="1998" y="2991"/>
                  <a:ext cx="51" cy="53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37065" name="Oval 169"/>
                <p:cNvSpPr>
                  <a:spLocks noChangeArrowheads="1"/>
                </p:cNvSpPr>
                <p:nvPr/>
              </p:nvSpPr>
              <p:spPr bwMode="auto">
                <a:xfrm>
                  <a:off x="1998" y="3472"/>
                  <a:ext cx="51" cy="53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37066" name="Oval 170"/>
                <p:cNvSpPr>
                  <a:spLocks noChangeArrowheads="1"/>
                </p:cNvSpPr>
                <p:nvPr/>
              </p:nvSpPr>
              <p:spPr bwMode="auto">
                <a:xfrm>
                  <a:off x="1998" y="3381"/>
                  <a:ext cx="51" cy="53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37067" name="Oval 171"/>
                <p:cNvSpPr>
                  <a:spLocks noChangeArrowheads="1"/>
                </p:cNvSpPr>
                <p:nvPr/>
              </p:nvSpPr>
              <p:spPr bwMode="auto">
                <a:xfrm>
                  <a:off x="2342" y="3080"/>
                  <a:ext cx="53" cy="53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37068" name="Oval 172"/>
                <p:cNvSpPr>
                  <a:spLocks noChangeArrowheads="1"/>
                </p:cNvSpPr>
                <p:nvPr/>
              </p:nvSpPr>
              <p:spPr bwMode="auto">
                <a:xfrm>
                  <a:off x="2342" y="2991"/>
                  <a:ext cx="53" cy="53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37069" name="Oval 173"/>
                <p:cNvSpPr>
                  <a:spLocks noChangeArrowheads="1"/>
                </p:cNvSpPr>
                <p:nvPr/>
              </p:nvSpPr>
              <p:spPr bwMode="auto">
                <a:xfrm>
                  <a:off x="2342" y="3471"/>
                  <a:ext cx="53" cy="53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37070" name="Oval 174"/>
                <p:cNvSpPr>
                  <a:spLocks noChangeArrowheads="1"/>
                </p:cNvSpPr>
                <p:nvPr/>
              </p:nvSpPr>
              <p:spPr bwMode="auto">
                <a:xfrm>
                  <a:off x="2342" y="3381"/>
                  <a:ext cx="53" cy="53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37071" name="Oval 175"/>
                <p:cNvSpPr>
                  <a:spLocks noChangeArrowheads="1"/>
                </p:cNvSpPr>
                <p:nvPr/>
              </p:nvSpPr>
              <p:spPr bwMode="auto">
                <a:xfrm>
                  <a:off x="2689" y="3080"/>
                  <a:ext cx="53" cy="53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37072" name="Oval 176"/>
                <p:cNvSpPr>
                  <a:spLocks noChangeArrowheads="1"/>
                </p:cNvSpPr>
                <p:nvPr/>
              </p:nvSpPr>
              <p:spPr bwMode="auto">
                <a:xfrm>
                  <a:off x="2689" y="2991"/>
                  <a:ext cx="53" cy="53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37073" name="Oval 177"/>
                <p:cNvSpPr>
                  <a:spLocks noChangeArrowheads="1"/>
                </p:cNvSpPr>
                <p:nvPr/>
              </p:nvSpPr>
              <p:spPr bwMode="auto">
                <a:xfrm>
                  <a:off x="2689" y="3471"/>
                  <a:ext cx="53" cy="53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37074" name="Oval 178"/>
                <p:cNvSpPr>
                  <a:spLocks noChangeArrowheads="1"/>
                </p:cNvSpPr>
                <p:nvPr/>
              </p:nvSpPr>
              <p:spPr bwMode="auto">
                <a:xfrm>
                  <a:off x="2689" y="3381"/>
                  <a:ext cx="53" cy="53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337075" name="Freeform 179"/>
              <p:cNvSpPr>
                <a:spLocks/>
              </p:cNvSpPr>
              <p:nvPr/>
            </p:nvSpPr>
            <p:spPr bwMode="auto">
              <a:xfrm>
                <a:off x="848" y="2570"/>
                <a:ext cx="565" cy="418"/>
              </a:xfrm>
              <a:custGeom>
                <a:avLst/>
                <a:gdLst>
                  <a:gd name="T0" fmla="*/ 0 w 565"/>
                  <a:gd name="T1" fmla="*/ 0 h 418"/>
                  <a:gd name="T2" fmla="*/ 5 w 565"/>
                  <a:gd name="T3" fmla="*/ 0 h 418"/>
                  <a:gd name="T4" fmla="*/ 447 w 565"/>
                  <a:gd name="T5" fmla="*/ 0 h 418"/>
                  <a:gd name="T6" fmla="*/ 447 w 565"/>
                  <a:gd name="T7" fmla="*/ 28 h 418"/>
                  <a:gd name="T8" fmla="*/ 508 w 565"/>
                  <a:gd name="T9" fmla="*/ 28 h 418"/>
                  <a:gd name="T10" fmla="*/ 508 w 565"/>
                  <a:gd name="T11" fmla="*/ 323 h 418"/>
                  <a:gd name="T12" fmla="*/ 564 w 565"/>
                  <a:gd name="T13" fmla="*/ 323 h 418"/>
                  <a:gd name="T14" fmla="*/ 564 w 565"/>
                  <a:gd name="T15" fmla="*/ 417 h 418"/>
                  <a:gd name="T16" fmla="*/ 0 w 565"/>
                  <a:gd name="T17" fmla="*/ 417 h 418"/>
                  <a:gd name="T18" fmla="*/ 0 w 565"/>
                  <a:gd name="T19" fmla="*/ 0 h 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65" h="418">
                    <a:moveTo>
                      <a:pt x="0" y="0"/>
                    </a:moveTo>
                    <a:lnTo>
                      <a:pt x="5" y="0"/>
                    </a:lnTo>
                    <a:lnTo>
                      <a:pt x="447" y="0"/>
                    </a:lnTo>
                    <a:lnTo>
                      <a:pt x="447" y="28"/>
                    </a:lnTo>
                    <a:lnTo>
                      <a:pt x="508" y="28"/>
                    </a:lnTo>
                    <a:lnTo>
                      <a:pt x="508" y="323"/>
                    </a:lnTo>
                    <a:lnTo>
                      <a:pt x="564" y="323"/>
                    </a:lnTo>
                    <a:lnTo>
                      <a:pt x="564" y="417"/>
                    </a:lnTo>
                    <a:lnTo>
                      <a:pt x="0" y="41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69696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7076" name="Freeform 180"/>
              <p:cNvSpPr>
                <a:spLocks/>
              </p:cNvSpPr>
              <p:nvPr/>
            </p:nvSpPr>
            <p:spPr bwMode="auto">
              <a:xfrm>
                <a:off x="1600" y="2570"/>
                <a:ext cx="503" cy="418"/>
              </a:xfrm>
              <a:custGeom>
                <a:avLst/>
                <a:gdLst>
                  <a:gd name="T0" fmla="*/ 118 w 503"/>
                  <a:gd name="T1" fmla="*/ 0 h 418"/>
                  <a:gd name="T2" fmla="*/ 383 w 503"/>
                  <a:gd name="T3" fmla="*/ 0 h 418"/>
                  <a:gd name="T4" fmla="*/ 383 w 503"/>
                  <a:gd name="T5" fmla="*/ 28 h 418"/>
                  <a:gd name="T6" fmla="*/ 415 w 503"/>
                  <a:gd name="T7" fmla="*/ 28 h 418"/>
                  <a:gd name="T8" fmla="*/ 446 w 503"/>
                  <a:gd name="T9" fmla="*/ 28 h 418"/>
                  <a:gd name="T10" fmla="*/ 446 w 503"/>
                  <a:gd name="T11" fmla="*/ 323 h 418"/>
                  <a:gd name="T12" fmla="*/ 502 w 503"/>
                  <a:gd name="T13" fmla="*/ 323 h 418"/>
                  <a:gd name="T14" fmla="*/ 502 w 503"/>
                  <a:gd name="T15" fmla="*/ 417 h 418"/>
                  <a:gd name="T16" fmla="*/ 0 w 503"/>
                  <a:gd name="T17" fmla="*/ 417 h 418"/>
                  <a:gd name="T18" fmla="*/ 0 w 503"/>
                  <a:gd name="T19" fmla="*/ 323 h 418"/>
                  <a:gd name="T20" fmla="*/ 55 w 503"/>
                  <a:gd name="T21" fmla="*/ 323 h 418"/>
                  <a:gd name="T22" fmla="*/ 55 w 503"/>
                  <a:gd name="T23" fmla="*/ 28 h 418"/>
                  <a:gd name="T24" fmla="*/ 118 w 503"/>
                  <a:gd name="T25" fmla="*/ 28 h 418"/>
                  <a:gd name="T26" fmla="*/ 118 w 503"/>
                  <a:gd name="T27" fmla="*/ 0 h 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3" h="418">
                    <a:moveTo>
                      <a:pt x="118" y="0"/>
                    </a:moveTo>
                    <a:lnTo>
                      <a:pt x="383" y="0"/>
                    </a:lnTo>
                    <a:lnTo>
                      <a:pt x="383" y="28"/>
                    </a:lnTo>
                    <a:lnTo>
                      <a:pt x="415" y="28"/>
                    </a:lnTo>
                    <a:lnTo>
                      <a:pt x="446" y="28"/>
                    </a:lnTo>
                    <a:lnTo>
                      <a:pt x="446" y="323"/>
                    </a:lnTo>
                    <a:lnTo>
                      <a:pt x="502" y="323"/>
                    </a:lnTo>
                    <a:lnTo>
                      <a:pt x="502" y="417"/>
                    </a:lnTo>
                    <a:lnTo>
                      <a:pt x="0" y="417"/>
                    </a:lnTo>
                    <a:lnTo>
                      <a:pt x="0" y="323"/>
                    </a:lnTo>
                    <a:lnTo>
                      <a:pt x="55" y="323"/>
                    </a:lnTo>
                    <a:lnTo>
                      <a:pt x="55" y="28"/>
                    </a:lnTo>
                    <a:lnTo>
                      <a:pt x="118" y="28"/>
                    </a:lnTo>
                    <a:lnTo>
                      <a:pt x="118" y="0"/>
                    </a:lnTo>
                  </a:path>
                </a:pathLst>
              </a:custGeom>
              <a:solidFill>
                <a:srgbClr val="969696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7077" name="Freeform 181"/>
              <p:cNvSpPr>
                <a:spLocks/>
              </p:cNvSpPr>
              <p:nvPr/>
            </p:nvSpPr>
            <p:spPr bwMode="auto">
              <a:xfrm>
                <a:off x="2290" y="2570"/>
                <a:ext cx="559" cy="418"/>
              </a:xfrm>
              <a:custGeom>
                <a:avLst/>
                <a:gdLst>
                  <a:gd name="T0" fmla="*/ 116 w 559"/>
                  <a:gd name="T1" fmla="*/ 0 h 418"/>
                  <a:gd name="T2" fmla="*/ 558 w 559"/>
                  <a:gd name="T3" fmla="*/ 0 h 418"/>
                  <a:gd name="T4" fmla="*/ 558 w 559"/>
                  <a:gd name="T5" fmla="*/ 417 h 418"/>
                  <a:gd name="T6" fmla="*/ 0 w 559"/>
                  <a:gd name="T7" fmla="*/ 417 h 418"/>
                  <a:gd name="T8" fmla="*/ 0 w 559"/>
                  <a:gd name="T9" fmla="*/ 323 h 418"/>
                  <a:gd name="T10" fmla="*/ 55 w 559"/>
                  <a:gd name="T11" fmla="*/ 323 h 418"/>
                  <a:gd name="T12" fmla="*/ 55 w 559"/>
                  <a:gd name="T13" fmla="*/ 28 h 418"/>
                  <a:gd name="T14" fmla="*/ 116 w 559"/>
                  <a:gd name="T15" fmla="*/ 28 h 418"/>
                  <a:gd name="T16" fmla="*/ 116 w 559"/>
                  <a:gd name="T17" fmla="*/ 0 h 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9" h="418">
                    <a:moveTo>
                      <a:pt x="116" y="0"/>
                    </a:moveTo>
                    <a:lnTo>
                      <a:pt x="558" y="0"/>
                    </a:lnTo>
                    <a:lnTo>
                      <a:pt x="558" y="417"/>
                    </a:lnTo>
                    <a:lnTo>
                      <a:pt x="0" y="417"/>
                    </a:lnTo>
                    <a:lnTo>
                      <a:pt x="0" y="323"/>
                    </a:lnTo>
                    <a:lnTo>
                      <a:pt x="55" y="323"/>
                    </a:lnTo>
                    <a:lnTo>
                      <a:pt x="55" y="28"/>
                    </a:lnTo>
                    <a:lnTo>
                      <a:pt x="116" y="28"/>
                    </a:lnTo>
                    <a:lnTo>
                      <a:pt x="116" y="0"/>
                    </a:lnTo>
                  </a:path>
                </a:pathLst>
              </a:custGeom>
              <a:solidFill>
                <a:srgbClr val="969696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7078" name="Freeform 182"/>
              <p:cNvSpPr>
                <a:spLocks/>
              </p:cNvSpPr>
              <p:nvPr/>
            </p:nvSpPr>
            <p:spPr bwMode="auto">
              <a:xfrm>
                <a:off x="848" y="3526"/>
                <a:ext cx="218" cy="425"/>
              </a:xfrm>
              <a:custGeom>
                <a:avLst/>
                <a:gdLst>
                  <a:gd name="T0" fmla="*/ 0 w 218"/>
                  <a:gd name="T1" fmla="*/ 0 h 425"/>
                  <a:gd name="T2" fmla="*/ 5 w 218"/>
                  <a:gd name="T3" fmla="*/ 0 h 425"/>
                  <a:gd name="T4" fmla="*/ 217 w 218"/>
                  <a:gd name="T5" fmla="*/ 0 h 425"/>
                  <a:gd name="T6" fmla="*/ 217 w 218"/>
                  <a:gd name="T7" fmla="*/ 93 h 425"/>
                  <a:gd name="T8" fmla="*/ 159 w 218"/>
                  <a:gd name="T9" fmla="*/ 93 h 425"/>
                  <a:gd name="T10" fmla="*/ 159 w 218"/>
                  <a:gd name="T11" fmla="*/ 393 h 425"/>
                  <a:gd name="T12" fmla="*/ 96 w 218"/>
                  <a:gd name="T13" fmla="*/ 393 h 425"/>
                  <a:gd name="T14" fmla="*/ 96 w 218"/>
                  <a:gd name="T15" fmla="*/ 424 h 425"/>
                  <a:gd name="T16" fmla="*/ 0 w 218"/>
                  <a:gd name="T17" fmla="*/ 424 h 425"/>
                  <a:gd name="T18" fmla="*/ 0 w 218"/>
                  <a:gd name="T19" fmla="*/ 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8" h="425">
                    <a:moveTo>
                      <a:pt x="0" y="0"/>
                    </a:moveTo>
                    <a:lnTo>
                      <a:pt x="5" y="0"/>
                    </a:lnTo>
                    <a:lnTo>
                      <a:pt x="217" y="0"/>
                    </a:lnTo>
                    <a:lnTo>
                      <a:pt x="217" y="93"/>
                    </a:lnTo>
                    <a:lnTo>
                      <a:pt x="159" y="93"/>
                    </a:lnTo>
                    <a:lnTo>
                      <a:pt x="159" y="393"/>
                    </a:lnTo>
                    <a:lnTo>
                      <a:pt x="96" y="393"/>
                    </a:lnTo>
                    <a:lnTo>
                      <a:pt x="96" y="424"/>
                    </a:lnTo>
                    <a:lnTo>
                      <a:pt x="0" y="42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69696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7079" name="Freeform 183"/>
              <p:cNvSpPr>
                <a:spLocks/>
              </p:cNvSpPr>
              <p:nvPr/>
            </p:nvSpPr>
            <p:spPr bwMode="auto">
              <a:xfrm>
                <a:off x="1248" y="3526"/>
                <a:ext cx="513" cy="425"/>
              </a:xfrm>
              <a:custGeom>
                <a:avLst/>
                <a:gdLst>
                  <a:gd name="T0" fmla="*/ 0 w 513"/>
                  <a:gd name="T1" fmla="*/ 0 h 425"/>
                  <a:gd name="T2" fmla="*/ 512 w 513"/>
                  <a:gd name="T3" fmla="*/ 0 h 425"/>
                  <a:gd name="T4" fmla="*/ 512 w 513"/>
                  <a:gd name="T5" fmla="*/ 93 h 425"/>
                  <a:gd name="T6" fmla="*/ 454 w 513"/>
                  <a:gd name="T7" fmla="*/ 93 h 425"/>
                  <a:gd name="T8" fmla="*/ 454 w 513"/>
                  <a:gd name="T9" fmla="*/ 393 h 425"/>
                  <a:gd name="T10" fmla="*/ 390 w 513"/>
                  <a:gd name="T11" fmla="*/ 393 h 425"/>
                  <a:gd name="T12" fmla="*/ 390 w 513"/>
                  <a:gd name="T13" fmla="*/ 424 h 425"/>
                  <a:gd name="T14" fmla="*/ 118 w 513"/>
                  <a:gd name="T15" fmla="*/ 424 h 425"/>
                  <a:gd name="T16" fmla="*/ 118 w 513"/>
                  <a:gd name="T17" fmla="*/ 393 h 425"/>
                  <a:gd name="T18" fmla="*/ 59 w 513"/>
                  <a:gd name="T19" fmla="*/ 393 h 425"/>
                  <a:gd name="T20" fmla="*/ 59 w 513"/>
                  <a:gd name="T21" fmla="*/ 93 h 425"/>
                  <a:gd name="T22" fmla="*/ 0 w 513"/>
                  <a:gd name="T23" fmla="*/ 93 h 425"/>
                  <a:gd name="T24" fmla="*/ 0 w 513"/>
                  <a:gd name="T25" fmla="*/ 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3" h="425">
                    <a:moveTo>
                      <a:pt x="0" y="0"/>
                    </a:moveTo>
                    <a:lnTo>
                      <a:pt x="512" y="0"/>
                    </a:lnTo>
                    <a:lnTo>
                      <a:pt x="512" y="93"/>
                    </a:lnTo>
                    <a:lnTo>
                      <a:pt x="454" y="93"/>
                    </a:lnTo>
                    <a:lnTo>
                      <a:pt x="454" y="393"/>
                    </a:lnTo>
                    <a:lnTo>
                      <a:pt x="390" y="393"/>
                    </a:lnTo>
                    <a:lnTo>
                      <a:pt x="390" y="424"/>
                    </a:lnTo>
                    <a:lnTo>
                      <a:pt x="118" y="424"/>
                    </a:lnTo>
                    <a:lnTo>
                      <a:pt x="118" y="393"/>
                    </a:lnTo>
                    <a:lnTo>
                      <a:pt x="59" y="393"/>
                    </a:lnTo>
                    <a:lnTo>
                      <a:pt x="59" y="93"/>
                    </a:lnTo>
                    <a:lnTo>
                      <a:pt x="0" y="9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69696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7080" name="Freeform 184"/>
              <p:cNvSpPr>
                <a:spLocks/>
              </p:cNvSpPr>
              <p:nvPr/>
            </p:nvSpPr>
            <p:spPr bwMode="auto">
              <a:xfrm>
                <a:off x="1944" y="3526"/>
                <a:ext cx="510" cy="425"/>
              </a:xfrm>
              <a:custGeom>
                <a:avLst/>
                <a:gdLst>
                  <a:gd name="T0" fmla="*/ 0 w 510"/>
                  <a:gd name="T1" fmla="*/ 0 h 425"/>
                  <a:gd name="T2" fmla="*/ 509 w 510"/>
                  <a:gd name="T3" fmla="*/ 0 h 425"/>
                  <a:gd name="T4" fmla="*/ 509 w 510"/>
                  <a:gd name="T5" fmla="*/ 93 h 425"/>
                  <a:gd name="T6" fmla="*/ 451 w 510"/>
                  <a:gd name="T7" fmla="*/ 93 h 425"/>
                  <a:gd name="T8" fmla="*/ 451 w 510"/>
                  <a:gd name="T9" fmla="*/ 393 h 425"/>
                  <a:gd name="T10" fmla="*/ 390 w 510"/>
                  <a:gd name="T11" fmla="*/ 393 h 425"/>
                  <a:gd name="T12" fmla="*/ 390 w 510"/>
                  <a:gd name="T13" fmla="*/ 424 h 425"/>
                  <a:gd name="T14" fmla="*/ 118 w 510"/>
                  <a:gd name="T15" fmla="*/ 424 h 425"/>
                  <a:gd name="T16" fmla="*/ 118 w 510"/>
                  <a:gd name="T17" fmla="*/ 393 h 425"/>
                  <a:gd name="T18" fmla="*/ 55 w 510"/>
                  <a:gd name="T19" fmla="*/ 393 h 425"/>
                  <a:gd name="T20" fmla="*/ 55 w 510"/>
                  <a:gd name="T21" fmla="*/ 93 h 425"/>
                  <a:gd name="T22" fmla="*/ 0 w 510"/>
                  <a:gd name="T23" fmla="*/ 93 h 425"/>
                  <a:gd name="T24" fmla="*/ 0 w 510"/>
                  <a:gd name="T25" fmla="*/ 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0" h="425">
                    <a:moveTo>
                      <a:pt x="0" y="0"/>
                    </a:moveTo>
                    <a:lnTo>
                      <a:pt x="509" y="0"/>
                    </a:lnTo>
                    <a:lnTo>
                      <a:pt x="509" y="93"/>
                    </a:lnTo>
                    <a:lnTo>
                      <a:pt x="451" y="93"/>
                    </a:lnTo>
                    <a:lnTo>
                      <a:pt x="451" y="393"/>
                    </a:lnTo>
                    <a:lnTo>
                      <a:pt x="390" y="393"/>
                    </a:lnTo>
                    <a:lnTo>
                      <a:pt x="390" y="424"/>
                    </a:lnTo>
                    <a:lnTo>
                      <a:pt x="118" y="424"/>
                    </a:lnTo>
                    <a:lnTo>
                      <a:pt x="118" y="393"/>
                    </a:lnTo>
                    <a:lnTo>
                      <a:pt x="55" y="393"/>
                    </a:lnTo>
                    <a:lnTo>
                      <a:pt x="55" y="93"/>
                    </a:lnTo>
                    <a:lnTo>
                      <a:pt x="0" y="9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69696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7081" name="Freeform 185"/>
              <p:cNvSpPr>
                <a:spLocks/>
              </p:cNvSpPr>
              <p:nvPr/>
            </p:nvSpPr>
            <p:spPr bwMode="auto">
              <a:xfrm>
                <a:off x="2639" y="3526"/>
                <a:ext cx="210" cy="425"/>
              </a:xfrm>
              <a:custGeom>
                <a:avLst/>
                <a:gdLst>
                  <a:gd name="T0" fmla="*/ 0 w 210"/>
                  <a:gd name="T1" fmla="*/ 0 h 425"/>
                  <a:gd name="T2" fmla="*/ 209 w 210"/>
                  <a:gd name="T3" fmla="*/ 0 h 425"/>
                  <a:gd name="T4" fmla="*/ 209 w 210"/>
                  <a:gd name="T5" fmla="*/ 424 h 425"/>
                  <a:gd name="T6" fmla="*/ 117 w 210"/>
                  <a:gd name="T7" fmla="*/ 424 h 425"/>
                  <a:gd name="T8" fmla="*/ 117 w 210"/>
                  <a:gd name="T9" fmla="*/ 393 h 425"/>
                  <a:gd name="T10" fmla="*/ 53 w 210"/>
                  <a:gd name="T11" fmla="*/ 393 h 425"/>
                  <a:gd name="T12" fmla="*/ 53 w 210"/>
                  <a:gd name="T13" fmla="*/ 93 h 425"/>
                  <a:gd name="T14" fmla="*/ 0 w 210"/>
                  <a:gd name="T15" fmla="*/ 93 h 425"/>
                  <a:gd name="T16" fmla="*/ 0 w 210"/>
                  <a:gd name="T17" fmla="*/ 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0" h="425">
                    <a:moveTo>
                      <a:pt x="0" y="0"/>
                    </a:moveTo>
                    <a:lnTo>
                      <a:pt x="209" y="0"/>
                    </a:lnTo>
                    <a:lnTo>
                      <a:pt x="209" y="424"/>
                    </a:lnTo>
                    <a:lnTo>
                      <a:pt x="117" y="424"/>
                    </a:lnTo>
                    <a:lnTo>
                      <a:pt x="117" y="393"/>
                    </a:lnTo>
                    <a:lnTo>
                      <a:pt x="53" y="393"/>
                    </a:lnTo>
                    <a:lnTo>
                      <a:pt x="53" y="93"/>
                    </a:lnTo>
                    <a:lnTo>
                      <a:pt x="0" y="9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69696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7082" name="Oval 186"/>
              <p:cNvSpPr>
                <a:spLocks noChangeArrowheads="1"/>
              </p:cNvSpPr>
              <p:nvPr/>
            </p:nvSpPr>
            <p:spPr bwMode="auto">
              <a:xfrm>
                <a:off x="1065" y="2724"/>
                <a:ext cx="173" cy="17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7083" name="Oval 187"/>
              <p:cNvSpPr>
                <a:spLocks noChangeArrowheads="1"/>
              </p:cNvSpPr>
              <p:nvPr/>
            </p:nvSpPr>
            <p:spPr bwMode="auto">
              <a:xfrm>
                <a:off x="1413" y="3625"/>
                <a:ext cx="173" cy="17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7084" name="Rectangle 188"/>
              <p:cNvSpPr>
                <a:spLocks noChangeArrowheads="1"/>
              </p:cNvSpPr>
              <p:nvPr/>
            </p:nvSpPr>
            <p:spPr bwMode="auto">
              <a:xfrm>
                <a:off x="1760" y="3950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defTabSz="76200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80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337085" name="Rectangle 189"/>
              <p:cNvSpPr>
                <a:spLocks noChangeArrowheads="1"/>
              </p:cNvSpPr>
              <p:nvPr/>
            </p:nvSpPr>
            <p:spPr bwMode="auto">
              <a:xfrm>
                <a:off x="2097" y="23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defTabSz="76200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80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337086" name="Rectangle 190"/>
              <p:cNvSpPr>
                <a:spLocks noChangeArrowheads="1"/>
              </p:cNvSpPr>
              <p:nvPr/>
            </p:nvSpPr>
            <p:spPr bwMode="auto">
              <a:xfrm>
                <a:off x="1395" y="23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defTabSz="76200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80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337087" name="Rectangle 191"/>
              <p:cNvSpPr>
                <a:spLocks noChangeArrowheads="1"/>
              </p:cNvSpPr>
              <p:nvPr/>
            </p:nvSpPr>
            <p:spPr bwMode="auto">
              <a:xfrm>
                <a:off x="1056" y="3950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defTabSz="76200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80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337088" name="Rectangle 192"/>
              <p:cNvSpPr>
                <a:spLocks noChangeArrowheads="1"/>
              </p:cNvSpPr>
              <p:nvPr/>
            </p:nvSpPr>
            <p:spPr bwMode="auto">
              <a:xfrm>
                <a:off x="2460" y="3950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defTabSz="76200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80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337089" name="Rectangle 193"/>
              <p:cNvSpPr>
                <a:spLocks noChangeArrowheads="1"/>
              </p:cNvSpPr>
              <p:nvPr/>
            </p:nvSpPr>
            <p:spPr bwMode="auto">
              <a:xfrm>
                <a:off x="599" y="3515"/>
                <a:ext cx="27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defTabSz="76200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800">
                    <a:solidFill>
                      <a:schemeClr val="tx1"/>
                    </a:solidFill>
                  </a:rPr>
                  <a:t>14</a:t>
                </a:r>
              </a:p>
            </p:txBody>
          </p:sp>
          <p:grpSp>
            <p:nvGrpSpPr>
              <p:cNvPr id="337090" name="Group 194"/>
              <p:cNvGrpSpPr>
                <a:grpSpLocks/>
              </p:cNvGrpSpPr>
              <p:nvPr/>
            </p:nvGrpSpPr>
            <p:grpSpPr bwMode="auto">
              <a:xfrm>
                <a:off x="567" y="3137"/>
                <a:ext cx="2265" cy="245"/>
                <a:chOff x="567" y="3137"/>
                <a:chExt cx="2265" cy="245"/>
              </a:xfrm>
            </p:grpSpPr>
            <p:sp>
              <p:nvSpPr>
                <p:cNvPr id="337091" name="Rectangle 195"/>
                <p:cNvSpPr>
                  <a:spLocks noChangeArrowheads="1"/>
                </p:cNvSpPr>
                <p:nvPr/>
              </p:nvSpPr>
              <p:spPr bwMode="auto">
                <a:xfrm>
                  <a:off x="567" y="3140"/>
                  <a:ext cx="606" cy="240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>
                        <a:gamma/>
                        <a:shade val="80000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80000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37092" name="Rectangle 196"/>
                <p:cNvSpPr>
                  <a:spLocks noChangeArrowheads="1"/>
                </p:cNvSpPr>
                <p:nvPr/>
              </p:nvSpPr>
              <p:spPr bwMode="auto">
                <a:xfrm>
                  <a:off x="2217" y="3141"/>
                  <a:ext cx="615" cy="240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>
                        <a:gamma/>
                        <a:shade val="80000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80000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37093" name="Rectangle 197"/>
                <p:cNvSpPr>
                  <a:spLocks noChangeArrowheads="1"/>
                </p:cNvSpPr>
                <p:nvPr/>
              </p:nvSpPr>
              <p:spPr bwMode="auto">
                <a:xfrm>
                  <a:off x="1874" y="3205"/>
                  <a:ext cx="319" cy="119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>
                        <a:gamma/>
                        <a:shade val="60000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60000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37094" name="Rectangle 198"/>
                <p:cNvSpPr>
                  <a:spLocks noChangeArrowheads="1"/>
                </p:cNvSpPr>
                <p:nvPr/>
              </p:nvSpPr>
              <p:spPr bwMode="auto">
                <a:xfrm>
                  <a:off x="1193" y="3205"/>
                  <a:ext cx="303" cy="119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>
                        <a:gamma/>
                        <a:shade val="60000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60000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37095" name="Freeform 199"/>
                <p:cNvSpPr>
                  <a:spLocks/>
                </p:cNvSpPr>
                <p:nvPr/>
              </p:nvSpPr>
              <p:spPr bwMode="auto">
                <a:xfrm>
                  <a:off x="1174" y="3141"/>
                  <a:ext cx="21" cy="241"/>
                </a:xfrm>
                <a:custGeom>
                  <a:avLst/>
                  <a:gdLst>
                    <a:gd name="T0" fmla="*/ 0 w 21"/>
                    <a:gd name="T1" fmla="*/ 0 h 241"/>
                    <a:gd name="T2" fmla="*/ 0 w 21"/>
                    <a:gd name="T3" fmla="*/ 240 h 241"/>
                    <a:gd name="T4" fmla="*/ 20 w 21"/>
                    <a:gd name="T5" fmla="*/ 220 h 241"/>
                    <a:gd name="T6" fmla="*/ 20 w 21"/>
                    <a:gd name="T7" fmla="*/ 16 h 241"/>
                    <a:gd name="T8" fmla="*/ 0 w 21"/>
                    <a:gd name="T9" fmla="*/ 0 h 2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241">
                      <a:moveTo>
                        <a:pt x="0" y="0"/>
                      </a:moveTo>
                      <a:lnTo>
                        <a:pt x="0" y="240"/>
                      </a:lnTo>
                      <a:lnTo>
                        <a:pt x="20" y="220"/>
                      </a:lnTo>
                      <a:lnTo>
                        <a:pt x="20" y="16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FFFFFF">
                        <a:gamma/>
                        <a:shade val="49804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49804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37096" name="Freeform 200"/>
                <p:cNvSpPr>
                  <a:spLocks/>
                </p:cNvSpPr>
                <p:nvPr/>
              </p:nvSpPr>
              <p:spPr bwMode="auto">
                <a:xfrm>
                  <a:off x="1854" y="3137"/>
                  <a:ext cx="21" cy="241"/>
                </a:xfrm>
                <a:custGeom>
                  <a:avLst/>
                  <a:gdLst>
                    <a:gd name="T0" fmla="*/ 0 w 21"/>
                    <a:gd name="T1" fmla="*/ 0 h 241"/>
                    <a:gd name="T2" fmla="*/ 0 w 21"/>
                    <a:gd name="T3" fmla="*/ 240 h 241"/>
                    <a:gd name="T4" fmla="*/ 20 w 21"/>
                    <a:gd name="T5" fmla="*/ 220 h 241"/>
                    <a:gd name="T6" fmla="*/ 20 w 21"/>
                    <a:gd name="T7" fmla="*/ 16 h 241"/>
                    <a:gd name="T8" fmla="*/ 0 w 21"/>
                    <a:gd name="T9" fmla="*/ 0 h 2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241">
                      <a:moveTo>
                        <a:pt x="0" y="0"/>
                      </a:moveTo>
                      <a:lnTo>
                        <a:pt x="0" y="240"/>
                      </a:lnTo>
                      <a:lnTo>
                        <a:pt x="20" y="220"/>
                      </a:lnTo>
                      <a:lnTo>
                        <a:pt x="20" y="16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FFFFFF">
                        <a:gamma/>
                        <a:shade val="49804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49804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37097" name="Freeform 201"/>
                <p:cNvSpPr>
                  <a:spLocks/>
                </p:cNvSpPr>
                <p:nvPr/>
              </p:nvSpPr>
              <p:spPr bwMode="auto">
                <a:xfrm>
                  <a:off x="2197" y="3141"/>
                  <a:ext cx="21" cy="241"/>
                </a:xfrm>
                <a:custGeom>
                  <a:avLst/>
                  <a:gdLst>
                    <a:gd name="T0" fmla="*/ 20 w 21"/>
                    <a:gd name="T1" fmla="*/ 0 h 241"/>
                    <a:gd name="T2" fmla="*/ 20 w 21"/>
                    <a:gd name="T3" fmla="*/ 240 h 241"/>
                    <a:gd name="T4" fmla="*/ 0 w 21"/>
                    <a:gd name="T5" fmla="*/ 220 h 241"/>
                    <a:gd name="T6" fmla="*/ 0 w 21"/>
                    <a:gd name="T7" fmla="*/ 17 h 241"/>
                    <a:gd name="T8" fmla="*/ 20 w 21"/>
                    <a:gd name="T9" fmla="*/ 0 h 2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241">
                      <a:moveTo>
                        <a:pt x="20" y="0"/>
                      </a:moveTo>
                      <a:lnTo>
                        <a:pt x="20" y="240"/>
                      </a:lnTo>
                      <a:lnTo>
                        <a:pt x="0" y="220"/>
                      </a:lnTo>
                      <a:lnTo>
                        <a:pt x="0" y="17"/>
                      </a:lnTo>
                      <a:lnTo>
                        <a:pt x="20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FFFFFF">
                        <a:gamma/>
                        <a:shade val="49804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49804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37098" name="Freeform 202"/>
                <p:cNvSpPr>
                  <a:spLocks/>
                </p:cNvSpPr>
                <p:nvPr/>
              </p:nvSpPr>
              <p:spPr bwMode="auto">
                <a:xfrm>
                  <a:off x="1498" y="3137"/>
                  <a:ext cx="18" cy="242"/>
                </a:xfrm>
                <a:custGeom>
                  <a:avLst/>
                  <a:gdLst>
                    <a:gd name="T0" fmla="*/ 17 w 18"/>
                    <a:gd name="T1" fmla="*/ 0 h 242"/>
                    <a:gd name="T2" fmla="*/ 17 w 18"/>
                    <a:gd name="T3" fmla="*/ 241 h 242"/>
                    <a:gd name="T4" fmla="*/ 0 w 18"/>
                    <a:gd name="T5" fmla="*/ 220 h 242"/>
                    <a:gd name="T6" fmla="*/ 0 w 18"/>
                    <a:gd name="T7" fmla="*/ 17 h 242"/>
                    <a:gd name="T8" fmla="*/ 17 w 18"/>
                    <a:gd name="T9" fmla="*/ 0 h 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242">
                      <a:moveTo>
                        <a:pt x="17" y="0"/>
                      </a:moveTo>
                      <a:lnTo>
                        <a:pt x="17" y="241"/>
                      </a:lnTo>
                      <a:lnTo>
                        <a:pt x="0" y="220"/>
                      </a:lnTo>
                      <a:lnTo>
                        <a:pt x="0" y="17"/>
                      </a:lnTo>
                      <a:lnTo>
                        <a:pt x="17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FFFFFF">
                        <a:gamma/>
                        <a:shade val="49804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49804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37099" name="Rectangle 203"/>
                <p:cNvSpPr>
                  <a:spLocks noChangeArrowheads="1"/>
                </p:cNvSpPr>
                <p:nvPr/>
              </p:nvSpPr>
              <p:spPr bwMode="auto">
                <a:xfrm>
                  <a:off x="1515" y="3138"/>
                  <a:ext cx="339" cy="240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>
                        <a:gamma/>
                        <a:shade val="80000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80000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37100" name="Freeform 204"/>
                <p:cNvSpPr>
                  <a:spLocks/>
                </p:cNvSpPr>
                <p:nvPr/>
              </p:nvSpPr>
              <p:spPr bwMode="auto">
                <a:xfrm>
                  <a:off x="1481" y="3194"/>
                  <a:ext cx="17" cy="146"/>
                </a:xfrm>
                <a:custGeom>
                  <a:avLst/>
                  <a:gdLst>
                    <a:gd name="T0" fmla="*/ 0 w 17"/>
                    <a:gd name="T1" fmla="*/ 129 h 146"/>
                    <a:gd name="T2" fmla="*/ 0 w 17"/>
                    <a:gd name="T3" fmla="*/ 12 h 146"/>
                    <a:gd name="T4" fmla="*/ 16 w 17"/>
                    <a:gd name="T5" fmla="*/ 0 h 146"/>
                    <a:gd name="T6" fmla="*/ 16 w 17"/>
                    <a:gd name="T7" fmla="*/ 145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146">
                      <a:moveTo>
                        <a:pt x="0" y="129"/>
                      </a:moveTo>
                      <a:lnTo>
                        <a:pt x="0" y="12"/>
                      </a:lnTo>
                      <a:lnTo>
                        <a:pt x="16" y="0"/>
                      </a:lnTo>
                      <a:lnTo>
                        <a:pt x="16" y="145"/>
                      </a:lnTo>
                    </a:path>
                  </a:pathLst>
                </a:custGeom>
                <a:gradFill rotWithShape="0">
                  <a:gsLst>
                    <a:gs pos="0">
                      <a:srgbClr val="FFFFFF">
                        <a:gamma/>
                        <a:shade val="60000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60000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37101" name="Freeform 205"/>
                <p:cNvSpPr>
                  <a:spLocks/>
                </p:cNvSpPr>
                <p:nvPr/>
              </p:nvSpPr>
              <p:spPr bwMode="auto">
                <a:xfrm>
                  <a:off x="1874" y="3193"/>
                  <a:ext cx="17" cy="146"/>
                </a:xfrm>
                <a:custGeom>
                  <a:avLst/>
                  <a:gdLst>
                    <a:gd name="T0" fmla="*/ 16 w 17"/>
                    <a:gd name="T1" fmla="*/ 130 h 146"/>
                    <a:gd name="T2" fmla="*/ 16 w 17"/>
                    <a:gd name="T3" fmla="*/ 12 h 146"/>
                    <a:gd name="T4" fmla="*/ 0 w 17"/>
                    <a:gd name="T5" fmla="*/ 0 h 146"/>
                    <a:gd name="T6" fmla="*/ 0 w 17"/>
                    <a:gd name="T7" fmla="*/ 145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146">
                      <a:moveTo>
                        <a:pt x="16" y="130"/>
                      </a:moveTo>
                      <a:lnTo>
                        <a:pt x="16" y="12"/>
                      </a:lnTo>
                      <a:lnTo>
                        <a:pt x="0" y="0"/>
                      </a:lnTo>
                      <a:lnTo>
                        <a:pt x="0" y="145"/>
                      </a:lnTo>
                    </a:path>
                  </a:pathLst>
                </a:custGeom>
                <a:gradFill rotWithShape="0">
                  <a:gsLst>
                    <a:gs pos="0">
                      <a:srgbClr val="FFFFFF">
                        <a:gamma/>
                        <a:shade val="60000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60000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37102" name="Freeform 206"/>
                <p:cNvSpPr>
                  <a:spLocks/>
                </p:cNvSpPr>
                <p:nvPr/>
              </p:nvSpPr>
              <p:spPr bwMode="auto">
                <a:xfrm>
                  <a:off x="1192" y="3192"/>
                  <a:ext cx="17" cy="146"/>
                </a:xfrm>
                <a:custGeom>
                  <a:avLst/>
                  <a:gdLst>
                    <a:gd name="T0" fmla="*/ 16 w 17"/>
                    <a:gd name="T1" fmla="*/ 130 h 146"/>
                    <a:gd name="T2" fmla="*/ 16 w 17"/>
                    <a:gd name="T3" fmla="*/ 12 h 146"/>
                    <a:gd name="T4" fmla="*/ 0 w 17"/>
                    <a:gd name="T5" fmla="*/ 0 h 146"/>
                    <a:gd name="T6" fmla="*/ 0 w 17"/>
                    <a:gd name="T7" fmla="*/ 145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146">
                      <a:moveTo>
                        <a:pt x="16" y="130"/>
                      </a:moveTo>
                      <a:lnTo>
                        <a:pt x="16" y="12"/>
                      </a:lnTo>
                      <a:lnTo>
                        <a:pt x="0" y="0"/>
                      </a:lnTo>
                      <a:lnTo>
                        <a:pt x="0" y="145"/>
                      </a:lnTo>
                    </a:path>
                  </a:pathLst>
                </a:custGeom>
                <a:gradFill rotWithShape="0">
                  <a:gsLst>
                    <a:gs pos="0">
                      <a:srgbClr val="FFFFFF">
                        <a:gamma/>
                        <a:shade val="60000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60000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37103" name="Freeform 207"/>
                <p:cNvSpPr>
                  <a:spLocks/>
                </p:cNvSpPr>
                <p:nvPr/>
              </p:nvSpPr>
              <p:spPr bwMode="auto">
                <a:xfrm>
                  <a:off x="2182" y="3194"/>
                  <a:ext cx="17" cy="146"/>
                </a:xfrm>
                <a:custGeom>
                  <a:avLst/>
                  <a:gdLst>
                    <a:gd name="T0" fmla="*/ 0 w 17"/>
                    <a:gd name="T1" fmla="*/ 130 h 146"/>
                    <a:gd name="T2" fmla="*/ 0 w 17"/>
                    <a:gd name="T3" fmla="*/ 12 h 146"/>
                    <a:gd name="T4" fmla="*/ 16 w 17"/>
                    <a:gd name="T5" fmla="*/ 0 h 146"/>
                    <a:gd name="T6" fmla="*/ 16 w 17"/>
                    <a:gd name="T7" fmla="*/ 145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146">
                      <a:moveTo>
                        <a:pt x="0" y="130"/>
                      </a:moveTo>
                      <a:lnTo>
                        <a:pt x="0" y="12"/>
                      </a:lnTo>
                      <a:lnTo>
                        <a:pt x="16" y="0"/>
                      </a:lnTo>
                      <a:lnTo>
                        <a:pt x="16" y="145"/>
                      </a:lnTo>
                    </a:path>
                  </a:pathLst>
                </a:custGeom>
                <a:gradFill rotWithShape="0">
                  <a:gsLst>
                    <a:gs pos="0">
                      <a:srgbClr val="FFFFFF">
                        <a:gamma/>
                        <a:shade val="60000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60000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337104" name="Freeform 208"/>
              <p:cNvSpPr>
                <a:spLocks/>
              </p:cNvSpPr>
              <p:nvPr/>
            </p:nvSpPr>
            <p:spPr bwMode="auto">
              <a:xfrm>
                <a:off x="925" y="2987"/>
                <a:ext cx="125" cy="146"/>
              </a:xfrm>
              <a:custGeom>
                <a:avLst/>
                <a:gdLst>
                  <a:gd name="T0" fmla="*/ 30 w 125"/>
                  <a:gd name="T1" fmla="*/ 0 h 146"/>
                  <a:gd name="T2" fmla="*/ 30 w 125"/>
                  <a:gd name="T3" fmla="*/ 59 h 146"/>
                  <a:gd name="T4" fmla="*/ 91 w 125"/>
                  <a:gd name="T5" fmla="*/ 59 h 146"/>
                  <a:gd name="T6" fmla="*/ 91 w 125"/>
                  <a:gd name="T7" fmla="*/ 0 h 146"/>
                  <a:gd name="T8" fmla="*/ 124 w 125"/>
                  <a:gd name="T9" fmla="*/ 0 h 146"/>
                  <a:gd name="T10" fmla="*/ 124 w 125"/>
                  <a:gd name="T11" fmla="*/ 145 h 146"/>
                  <a:gd name="T12" fmla="*/ 91 w 125"/>
                  <a:gd name="T13" fmla="*/ 145 h 146"/>
                  <a:gd name="T14" fmla="*/ 91 w 125"/>
                  <a:gd name="T15" fmla="*/ 89 h 146"/>
                  <a:gd name="T16" fmla="*/ 30 w 125"/>
                  <a:gd name="T17" fmla="*/ 89 h 146"/>
                  <a:gd name="T18" fmla="*/ 30 w 125"/>
                  <a:gd name="T19" fmla="*/ 145 h 146"/>
                  <a:gd name="T20" fmla="*/ 0 w 125"/>
                  <a:gd name="T21" fmla="*/ 145 h 146"/>
                  <a:gd name="T22" fmla="*/ 0 w 125"/>
                  <a:gd name="T23" fmla="*/ 0 h 146"/>
                  <a:gd name="T24" fmla="*/ 30 w 125"/>
                  <a:gd name="T25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5" h="146">
                    <a:moveTo>
                      <a:pt x="30" y="0"/>
                    </a:moveTo>
                    <a:lnTo>
                      <a:pt x="30" y="59"/>
                    </a:lnTo>
                    <a:lnTo>
                      <a:pt x="91" y="59"/>
                    </a:lnTo>
                    <a:lnTo>
                      <a:pt x="91" y="0"/>
                    </a:lnTo>
                    <a:lnTo>
                      <a:pt x="124" y="0"/>
                    </a:lnTo>
                    <a:lnTo>
                      <a:pt x="124" y="145"/>
                    </a:lnTo>
                    <a:lnTo>
                      <a:pt x="91" y="145"/>
                    </a:lnTo>
                    <a:lnTo>
                      <a:pt x="91" y="89"/>
                    </a:lnTo>
                    <a:lnTo>
                      <a:pt x="30" y="89"/>
                    </a:lnTo>
                    <a:lnTo>
                      <a:pt x="30" y="145"/>
                    </a:lnTo>
                    <a:lnTo>
                      <a:pt x="0" y="145"/>
                    </a:lnTo>
                    <a:lnTo>
                      <a:pt x="0" y="0"/>
                    </a:lnTo>
                    <a:lnTo>
                      <a:pt x="30" y="0"/>
                    </a:lnTo>
                  </a:path>
                </a:pathLst>
              </a:custGeom>
              <a:solidFill>
                <a:srgbClr val="DDDDDD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7105" name="Freeform 209"/>
              <p:cNvSpPr>
                <a:spLocks/>
              </p:cNvSpPr>
              <p:nvPr/>
            </p:nvSpPr>
            <p:spPr bwMode="auto">
              <a:xfrm>
                <a:off x="925" y="3384"/>
                <a:ext cx="125" cy="143"/>
              </a:xfrm>
              <a:custGeom>
                <a:avLst/>
                <a:gdLst>
                  <a:gd name="T0" fmla="*/ 30 w 125"/>
                  <a:gd name="T1" fmla="*/ 0 h 143"/>
                  <a:gd name="T2" fmla="*/ 30 w 125"/>
                  <a:gd name="T3" fmla="*/ 52 h 143"/>
                  <a:gd name="T4" fmla="*/ 91 w 125"/>
                  <a:gd name="T5" fmla="*/ 52 h 143"/>
                  <a:gd name="T6" fmla="*/ 91 w 125"/>
                  <a:gd name="T7" fmla="*/ 0 h 143"/>
                  <a:gd name="T8" fmla="*/ 124 w 125"/>
                  <a:gd name="T9" fmla="*/ 0 h 143"/>
                  <a:gd name="T10" fmla="*/ 124 w 125"/>
                  <a:gd name="T11" fmla="*/ 142 h 143"/>
                  <a:gd name="T12" fmla="*/ 91 w 125"/>
                  <a:gd name="T13" fmla="*/ 142 h 143"/>
                  <a:gd name="T14" fmla="*/ 91 w 125"/>
                  <a:gd name="T15" fmla="*/ 82 h 143"/>
                  <a:gd name="T16" fmla="*/ 30 w 125"/>
                  <a:gd name="T17" fmla="*/ 82 h 143"/>
                  <a:gd name="T18" fmla="*/ 30 w 125"/>
                  <a:gd name="T19" fmla="*/ 142 h 143"/>
                  <a:gd name="T20" fmla="*/ 0 w 125"/>
                  <a:gd name="T21" fmla="*/ 142 h 143"/>
                  <a:gd name="T22" fmla="*/ 0 w 125"/>
                  <a:gd name="T23" fmla="*/ 0 h 143"/>
                  <a:gd name="T24" fmla="*/ 30 w 125"/>
                  <a:gd name="T25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5" h="143">
                    <a:moveTo>
                      <a:pt x="30" y="0"/>
                    </a:moveTo>
                    <a:lnTo>
                      <a:pt x="30" y="52"/>
                    </a:lnTo>
                    <a:lnTo>
                      <a:pt x="91" y="52"/>
                    </a:lnTo>
                    <a:lnTo>
                      <a:pt x="91" y="0"/>
                    </a:lnTo>
                    <a:lnTo>
                      <a:pt x="124" y="0"/>
                    </a:lnTo>
                    <a:lnTo>
                      <a:pt x="124" y="142"/>
                    </a:lnTo>
                    <a:lnTo>
                      <a:pt x="91" y="142"/>
                    </a:lnTo>
                    <a:lnTo>
                      <a:pt x="91" y="82"/>
                    </a:lnTo>
                    <a:lnTo>
                      <a:pt x="30" y="82"/>
                    </a:lnTo>
                    <a:lnTo>
                      <a:pt x="30" y="142"/>
                    </a:lnTo>
                    <a:lnTo>
                      <a:pt x="0" y="142"/>
                    </a:lnTo>
                    <a:lnTo>
                      <a:pt x="0" y="0"/>
                    </a:lnTo>
                    <a:lnTo>
                      <a:pt x="30" y="0"/>
                    </a:lnTo>
                  </a:path>
                </a:pathLst>
              </a:custGeom>
              <a:solidFill>
                <a:srgbClr val="DDDDDD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7106" name="Freeform 210"/>
              <p:cNvSpPr>
                <a:spLocks/>
              </p:cNvSpPr>
              <p:nvPr/>
            </p:nvSpPr>
            <p:spPr bwMode="auto">
              <a:xfrm>
                <a:off x="1273" y="2987"/>
                <a:ext cx="124" cy="149"/>
              </a:xfrm>
              <a:custGeom>
                <a:avLst/>
                <a:gdLst>
                  <a:gd name="T0" fmla="*/ 32 w 124"/>
                  <a:gd name="T1" fmla="*/ 0 h 149"/>
                  <a:gd name="T2" fmla="*/ 32 w 124"/>
                  <a:gd name="T3" fmla="*/ 58 h 149"/>
                  <a:gd name="T4" fmla="*/ 90 w 124"/>
                  <a:gd name="T5" fmla="*/ 58 h 149"/>
                  <a:gd name="T6" fmla="*/ 90 w 124"/>
                  <a:gd name="T7" fmla="*/ 0 h 149"/>
                  <a:gd name="T8" fmla="*/ 123 w 124"/>
                  <a:gd name="T9" fmla="*/ 0 h 149"/>
                  <a:gd name="T10" fmla="*/ 123 w 124"/>
                  <a:gd name="T11" fmla="*/ 148 h 149"/>
                  <a:gd name="T12" fmla="*/ 90 w 124"/>
                  <a:gd name="T13" fmla="*/ 148 h 149"/>
                  <a:gd name="T14" fmla="*/ 90 w 124"/>
                  <a:gd name="T15" fmla="*/ 89 h 149"/>
                  <a:gd name="T16" fmla="*/ 32 w 124"/>
                  <a:gd name="T17" fmla="*/ 89 h 149"/>
                  <a:gd name="T18" fmla="*/ 32 w 124"/>
                  <a:gd name="T19" fmla="*/ 148 h 149"/>
                  <a:gd name="T20" fmla="*/ 0 w 124"/>
                  <a:gd name="T21" fmla="*/ 148 h 149"/>
                  <a:gd name="T22" fmla="*/ 0 w 124"/>
                  <a:gd name="T23" fmla="*/ 0 h 149"/>
                  <a:gd name="T24" fmla="*/ 32 w 124"/>
                  <a:gd name="T25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4" h="149">
                    <a:moveTo>
                      <a:pt x="32" y="0"/>
                    </a:moveTo>
                    <a:lnTo>
                      <a:pt x="32" y="58"/>
                    </a:lnTo>
                    <a:lnTo>
                      <a:pt x="90" y="58"/>
                    </a:lnTo>
                    <a:lnTo>
                      <a:pt x="90" y="0"/>
                    </a:lnTo>
                    <a:lnTo>
                      <a:pt x="123" y="0"/>
                    </a:lnTo>
                    <a:lnTo>
                      <a:pt x="123" y="148"/>
                    </a:lnTo>
                    <a:lnTo>
                      <a:pt x="90" y="148"/>
                    </a:lnTo>
                    <a:lnTo>
                      <a:pt x="90" y="89"/>
                    </a:lnTo>
                    <a:lnTo>
                      <a:pt x="32" y="89"/>
                    </a:lnTo>
                    <a:lnTo>
                      <a:pt x="32" y="148"/>
                    </a:lnTo>
                    <a:lnTo>
                      <a:pt x="0" y="148"/>
                    </a:lnTo>
                    <a:lnTo>
                      <a:pt x="0" y="0"/>
                    </a:lnTo>
                    <a:lnTo>
                      <a:pt x="32" y="0"/>
                    </a:lnTo>
                  </a:path>
                </a:pathLst>
              </a:custGeom>
              <a:solidFill>
                <a:srgbClr val="DDDDDD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7107" name="Freeform 211"/>
              <p:cNvSpPr>
                <a:spLocks/>
              </p:cNvSpPr>
              <p:nvPr/>
            </p:nvSpPr>
            <p:spPr bwMode="auto">
              <a:xfrm>
                <a:off x="1273" y="3375"/>
                <a:ext cx="124" cy="152"/>
              </a:xfrm>
              <a:custGeom>
                <a:avLst/>
                <a:gdLst>
                  <a:gd name="T0" fmla="*/ 32 w 124"/>
                  <a:gd name="T1" fmla="*/ 0 h 152"/>
                  <a:gd name="T2" fmla="*/ 32 w 124"/>
                  <a:gd name="T3" fmla="*/ 61 h 152"/>
                  <a:gd name="T4" fmla="*/ 90 w 124"/>
                  <a:gd name="T5" fmla="*/ 61 h 152"/>
                  <a:gd name="T6" fmla="*/ 90 w 124"/>
                  <a:gd name="T7" fmla="*/ 0 h 152"/>
                  <a:gd name="T8" fmla="*/ 123 w 124"/>
                  <a:gd name="T9" fmla="*/ 0 h 152"/>
                  <a:gd name="T10" fmla="*/ 123 w 124"/>
                  <a:gd name="T11" fmla="*/ 151 h 152"/>
                  <a:gd name="T12" fmla="*/ 90 w 124"/>
                  <a:gd name="T13" fmla="*/ 151 h 152"/>
                  <a:gd name="T14" fmla="*/ 90 w 124"/>
                  <a:gd name="T15" fmla="*/ 91 h 152"/>
                  <a:gd name="T16" fmla="*/ 32 w 124"/>
                  <a:gd name="T17" fmla="*/ 91 h 152"/>
                  <a:gd name="T18" fmla="*/ 32 w 124"/>
                  <a:gd name="T19" fmla="*/ 151 h 152"/>
                  <a:gd name="T20" fmla="*/ 0 w 124"/>
                  <a:gd name="T21" fmla="*/ 151 h 152"/>
                  <a:gd name="T22" fmla="*/ 0 w 124"/>
                  <a:gd name="T23" fmla="*/ 0 h 152"/>
                  <a:gd name="T24" fmla="*/ 32 w 124"/>
                  <a:gd name="T25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4" h="152">
                    <a:moveTo>
                      <a:pt x="32" y="0"/>
                    </a:moveTo>
                    <a:lnTo>
                      <a:pt x="32" y="61"/>
                    </a:lnTo>
                    <a:lnTo>
                      <a:pt x="90" y="61"/>
                    </a:lnTo>
                    <a:lnTo>
                      <a:pt x="90" y="0"/>
                    </a:lnTo>
                    <a:lnTo>
                      <a:pt x="123" y="0"/>
                    </a:lnTo>
                    <a:lnTo>
                      <a:pt x="123" y="151"/>
                    </a:lnTo>
                    <a:lnTo>
                      <a:pt x="90" y="151"/>
                    </a:lnTo>
                    <a:lnTo>
                      <a:pt x="90" y="91"/>
                    </a:lnTo>
                    <a:lnTo>
                      <a:pt x="32" y="91"/>
                    </a:lnTo>
                    <a:lnTo>
                      <a:pt x="32" y="151"/>
                    </a:lnTo>
                    <a:lnTo>
                      <a:pt x="0" y="151"/>
                    </a:lnTo>
                    <a:lnTo>
                      <a:pt x="0" y="0"/>
                    </a:lnTo>
                    <a:lnTo>
                      <a:pt x="32" y="0"/>
                    </a:lnTo>
                  </a:path>
                </a:pathLst>
              </a:custGeom>
              <a:solidFill>
                <a:srgbClr val="DDDDDD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7108" name="Freeform 212"/>
              <p:cNvSpPr>
                <a:spLocks/>
              </p:cNvSpPr>
              <p:nvPr/>
            </p:nvSpPr>
            <p:spPr bwMode="auto">
              <a:xfrm>
                <a:off x="1615" y="2987"/>
                <a:ext cx="124" cy="146"/>
              </a:xfrm>
              <a:custGeom>
                <a:avLst/>
                <a:gdLst>
                  <a:gd name="T0" fmla="*/ 32 w 124"/>
                  <a:gd name="T1" fmla="*/ 0 h 146"/>
                  <a:gd name="T2" fmla="*/ 32 w 124"/>
                  <a:gd name="T3" fmla="*/ 59 h 146"/>
                  <a:gd name="T4" fmla="*/ 90 w 124"/>
                  <a:gd name="T5" fmla="*/ 59 h 146"/>
                  <a:gd name="T6" fmla="*/ 90 w 124"/>
                  <a:gd name="T7" fmla="*/ 0 h 146"/>
                  <a:gd name="T8" fmla="*/ 123 w 124"/>
                  <a:gd name="T9" fmla="*/ 0 h 146"/>
                  <a:gd name="T10" fmla="*/ 123 w 124"/>
                  <a:gd name="T11" fmla="*/ 145 h 146"/>
                  <a:gd name="T12" fmla="*/ 90 w 124"/>
                  <a:gd name="T13" fmla="*/ 145 h 146"/>
                  <a:gd name="T14" fmla="*/ 90 w 124"/>
                  <a:gd name="T15" fmla="*/ 89 h 146"/>
                  <a:gd name="T16" fmla="*/ 32 w 124"/>
                  <a:gd name="T17" fmla="*/ 89 h 146"/>
                  <a:gd name="T18" fmla="*/ 32 w 124"/>
                  <a:gd name="T19" fmla="*/ 145 h 146"/>
                  <a:gd name="T20" fmla="*/ 0 w 124"/>
                  <a:gd name="T21" fmla="*/ 145 h 146"/>
                  <a:gd name="T22" fmla="*/ 0 w 124"/>
                  <a:gd name="T23" fmla="*/ 0 h 146"/>
                  <a:gd name="T24" fmla="*/ 32 w 124"/>
                  <a:gd name="T25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4" h="146">
                    <a:moveTo>
                      <a:pt x="32" y="0"/>
                    </a:moveTo>
                    <a:lnTo>
                      <a:pt x="32" y="59"/>
                    </a:lnTo>
                    <a:lnTo>
                      <a:pt x="90" y="59"/>
                    </a:lnTo>
                    <a:lnTo>
                      <a:pt x="90" y="0"/>
                    </a:lnTo>
                    <a:lnTo>
                      <a:pt x="123" y="0"/>
                    </a:lnTo>
                    <a:lnTo>
                      <a:pt x="123" y="145"/>
                    </a:lnTo>
                    <a:lnTo>
                      <a:pt x="90" y="145"/>
                    </a:lnTo>
                    <a:lnTo>
                      <a:pt x="90" y="89"/>
                    </a:lnTo>
                    <a:lnTo>
                      <a:pt x="32" y="89"/>
                    </a:lnTo>
                    <a:lnTo>
                      <a:pt x="32" y="145"/>
                    </a:lnTo>
                    <a:lnTo>
                      <a:pt x="0" y="145"/>
                    </a:lnTo>
                    <a:lnTo>
                      <a:pt x="0" y="0"/>
                    </a:lnTo>
                    <a:lnTo>
                      <a:pt x="32" y="0"/>
                    </a:lnTo>
                  </a:path>
                </a:pathLst>
              </a:custGeom>
              <a:solidFill>
                <a:srgbClr val="DDDDDD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7109" name="Freeform 213"/>
              <p:cNvSpPr>
                <a:spLocks/>
              </p:cNvSpPr>
              <p:nvPr/>
            </p:nvSpPr>
            <p:spPr bwMode="auto">
              <a:xfrm>
                <a:off x="1615" y="3375"/>
                <a:ext cx="124" cy="152"/>
              </a:xfrm>
              <a:custGeom>
                <a:avLst/>
                <a:gdLst>
                  <a:gd name="T0" fmla="*/ 32 w 124"/>
                  <a:gd name="T1" fmla="*/ 8 h 152"/>
                  <a:gd name="T2" fmla="*/ 32 w 124"/>
                  <a:gd name="T3" fmla="*/ 0 h 152"/>
                  <a:gd name="T4" fmla="*/ 32 w 124"/>
                  <a:gd name="T5" fmla="*/ 61 h 152"/>
                  <a:gd name="T6" fmla="*/ 90 w 124"/>
                  <a:gd name="T7" fmla="*/ 61 h 152"/>
                  <a:gd name="T8" fmla="*/ 90 w 124"/>
                  <a:gd name="T9" fmla="*/ 8 h 152"/>
                  <a:gd name="T10" fmla="*/ 123 w 124"/>
                  <a:gd name="T11" fmla="*/ 8 h 152"/>
                  <a:gd name="T12" fmla="*/ 123 w 124"/>
                  <a:gd name="T13" fmla="*/ 151 h 152"/>
                  <a:gd name="T14" fmla="*/ 90 w 124"/>
                  <a:gd name="T15" fmla="*/ 151 h 152"/>
                  <a:gd name="T16" fmla="*/ 90 w 124"/>
                  <a:gd name="T17" fmla="*/ 91 h 152"/>
                  <a:gd name="T18" fmla="*/ 32 w 124"/>
                  <a:gd name="T19" fmla="*/ 91 h 152"/>
                  <a:gd name="T20" fmla="*/ 32 w 124"/>
                  <a:gd name="T21" fmla="*/ 151 h 152"/>
                  <a:gd name="T22" fmla="*/ 0 w 124"/>
                  <a:gd name="T23" fmla="*/ 151 h 152"/>
                  <a:gd name="T24" fmla="*/ 0 w 124"/>
                  <a:gd name="T25" fmla="*/ 8 h 152"/>
                  <a:gd name="T26" fmla="*/ 32 w 124"/>
                  <a:gd name="T27" fmla="*/ 8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4" h="152">
                    <a:moveTo>
                      <a:pt x="32" y="8"/>
                    </a:moveTo>
                    <a:lnTo>
                      <a:pt x="32" y="0"/>
                    </a:lnTo>
                    <a:lnTo>
                      <a:pt x="32" y="61"/>
                    </a:lnTo>
                    <a:lnTo>
                      <a:pt x="90" y="61"/>
                    </a:lnTo>
                    <a:lnTo>
                      <a:pt x="90" y="8"/>
                    </a:lnTo>
                    <a:lnTo>
                      <a:pt x="123" y="8"/>
                    </a:lnTo>
                    <a:lnTo>
                      <a:pt x="123" y="151"/>
                    </a:lnTo>
                    <a:lnTo>
                      <a:pt x="90" y="151"/>
                    </a:lnTo>
                    <a:lnTo>
                      <a:pt x="90" y="91"/>
                    </a:lnTo>
                    <a:lnTo>
                      <a:pt x="32" y="91"/>
                    </a:lnTo>
                    <a:lnTo>
                      <a:pt x="32" y="151"/>
                    </a:lnTo>
                    <a:lnTo>
                      <a:pt x="0" y="151"/>
                    </a:lnTo>
                    <a:lnTo>
                      <a:pt x="0" y="8"/>
                    </a:lnTo>
                    <a:lnTo>
                      <a:pt x="32" y="8"/>
                    </a:lnTo>
                  </a:path>
                </a:pathLst>
              </a:custGeom>
              <a:solidFill>
                <a:srgbClr val="DDDDDD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7110" name="Freeform 214"/>
              <p:cNvSpPr>
                <a:spLocks/>
              </p:cNvSpPr>
              <p:nvPr/>
            </p:nvSpPr>
            <p:spPr bwMode="auto">
              <a:xfrm>
                <a:off x="1962" y="2987"/>
                <a:ext cx="123" cy="149"/>
              </a:xfrm>
              <a:custGeom>
                <a:avLst/>
                <a:gdLst>
                  <a:gd name="T0" fmla="*/ 30 w 123"/>
                  <a:gd name="T1" fmla="*/ 0 h 149"/>
                  <a:gd name="T2" fmla="*/ 30 w 123"/>
                  <a:gd name="T3" fmla="*/ 58 h 149"/>
                  <a:gd name="T4" fmla="*/ 91 w 123"/>
                  <a:gd name="T5" fmla="*/ 58 h 149"/>
                  <a:gd name="T6" fmla="*/ 91 w 123"/>
                  <a:gd name="T7" fmla="*/ 0 h 149"/>
                  <a:gd name="T8" fmla="*/ 122 w 123"/>
                  <a:gd name="T9" fmla="*/ 0 h 149"/>
                  <a:gd name="T10" fmla="*/ 122 w 123"/>
                  <a:gd name="T11" fmla="*/ 148 h 149"/>
                  <a:gd name="T12" fmla="*/ 91 w 123"/>
                  <a:gd name="T13" fmla="*/ 148 h 149"/>
                  <a:gd name="T14" fmla="*/ 91 w 123"/>
                  <a:gd name="T15" fmla="*/ 89 h 149"/>
                  <a:gd name="T16" fmla="*/ 30 w 123"/>
                  <a:gd name="T17" fmla="*/ 89 h 149"/>
                  <a:gd name="T18" fmla="*/ 30 w 123"/>
                  <a:gd name="T19" fmla="*/ 148 h 149"/>
                  <a:gd name="T20" fmla="*/ 0 w 123"/>
                  <a:gd name="T21" fmla="*/ 148 h 149"/>
                  <a:gd name="T22" fmla="*/ 0 w 123"/>
                  <a:gd name="T23" fmla="*/ 0 h 149"/>
                  <a:gd name="T24" fmla="*/ 30 w 123"/>
                  <a:gd name="T25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3" h="149">
                    <a:moveTo>
                      <a:pt x="30" y="0"/>
                    </a:moveTo>
                    <a:lnTo>
                      <a:pt x="30" y="58"/>
                    </a:lnTo>
                    <a:lnTo>
                      <a:pt x="91" y="58"/>
                    </a:lnTo>
                    <a:lnTo>
                      <a:pt x="91" y="0"/>
                    </a:lnTo>
                    <a:lnTo>
                      <a:pt x="122" y="0"/>
                    </a:lnTo>
                    <a:lnTo>
                      <a:pt x="122" y="148"/>
                    </a:lnTo>
                    <a:lnTo>
                      <a:pt x="91" y="148"/>
                    </a:lnTo>
                    <a:lnTo>
                      <a:pt x="91" y="89"/>
                    </a:lnTo>
                    <a:lnTo>
                      <a:pt x="30" y="89"/>
                    </a:lnTo>
                    <a:lnTo>
                      <a:pt x="30" y="148"/>
                    </a:lnTo>
                    <a:lnTo>
                      <a:pt x="0" y="148"/>
                    </a:lnTo>
                    <a:lnTo>
                      <a:pt x="0" y="0"/>
                    </a:lnTo>
                    <a:lnTo>
                      <a:pt x="30" y="0"/>
                    </a:lnTo>
                  </a:path>
                </a:pathLst>
              </a:custGeom>
              <a:solidFill>
                <a:srgbClr val="DDDDDD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7111" name="Freeform 215"/>
              <p:cNvSpPr>
                <a:spLocks/>
              </p:cNvSpPr>
              <p:nvPr/>
            </p:nvSpPr>
            <p:spPr bwMode="auto">
              <a:xfrm>
                <a:off x="1962" y="3375"/>
                <a:ext cx="123" cy="152"/>
              </a:xfrm>
              <a:custGeom>
                <a:avLst/>
                <a:gdLst>
                  <a:gd name="T0" fmla="*/ 30 w 123"/>
                  <a:gd name="T1" fmla="*/ 0 h 152"/>
                  <a:gd name="T2" fmla="*/ 30 w 123"/>
                  <a:gd name="T3" fmla="*/ 61 h 152"/>
                  <a:gd name="T4" fmla="*/ 91 w 123"/>
                  <a:gd name="T5" fmla="*/ 61 h 152"/>
                  <a:gd name="T6" fmla="*/ 91 w 123"/>
                  <a:gd name="T7" fmla="*/ 0 h 152"/>
                  <a:gd name="T8" fmla="*/ 122 w 123"/>
                  <a:gd name="T9" fmla="*/ 0 h 152"/>
                  <a:gd name="T10" fmla="*/ 122 w 123"/>
                  <a:gd name="T11" fmla="*/ 151 h 152"/>
                  <a:gd name="T12" fmla="*/ 91 w 123"/>
                  <a:gd name="T13" fmla="*/ 151 h 152"/>
                  <a:gd name="T14" fmla="*/ 91 w 123"/>
                  <a:gd name="T15" fmla="*/ 91 h 152"/>
                  <a:gd name="T16" fmla="*/ 30 w 123"/>
                  <a:gd name="T17" fmla="*/ 91 h 152"/>
                  <a:gd name="T18" fmla="*/ 30 w 123"/>
                  <a:gd name="T19" fmla="*/ 151 h 152"/>
                  <a:gd name="T20" fmla="*/ 0 w 123"/>
                  <a:gd name="T21" fmla="*/ 151 h 152"/>
                  <a:gd name="T22" fmla="*/ 0 w 123"/>
                  <a:gd name="T23" fmla="*/ 0 h 152"/>
                  <a:gd name="T24" fmla="*/ 30 w 123"/>
                  <a:gd name="T25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3" h="152">
                    <a:moveTo>
                      <a:pt x="30" y="0"/>
                    </a:moveTo>
                    <a:lnTo>
                      <a:pt x="30" y="61"/>
                    </a:lnTo>
                    <a:lnTo>
                      <a:pt x="91" y="61"/>
                    </a:lnTo>
                    <a:lnTo>
                      <a:pt x="91" y="0"/>
                    </a:lnTo>
                    <a:lnTo>
                      <a:pt x="122" y="0"/>
                    </a:lnTo>
                    <a:lnTo>
                      <a:pt x="122" y="151"/>
                    </a:lnTo>
                    <a:lnTo>
                      <a:pt x="91" y="151"/>
                    </a:lnTo>
                    <a:lnTo>
                      <a:pt x="91" y="91"/>
                    </a:lnTo>
                    <a:lnTo>
                      <a:pt x="30" y="91"/>
                    </a:lnTo>
                    <a:lnTo>
                      <a:pt x="30" y="151"/>
                    </a:lnTo>
                    <a:lnTo>
                      <a:pt x="0" y="151"/>
                    </a:lnTo>
                    <a:lnTo>
                      <a:pt x="0" y="0"/>
                    </a:lnTo>
                    <a:lnTo>
                      <a:pt x="30" y="0"/>
                    </a:lnTo>
                  </a:path>
                </a:pathLst>
              </a:custGeom>
              <a:solidFill>
                <a:srgbClr val="DDDDDD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7112" name="Freeform 216"/>
              <p:cNvSpPr>
                <a:spLocks/>
              </p:cNvSpPr>
              <p:nvPr/>
            </p:nvSpPr>
            <p:spPr bwMode="auto">
              <a:xfrm>
                <a:off x="2307" y="2985"/>
                <a:ext cx="123" cy="150"/>
              </a:xfrm>
              <a:custGeom>
                <a:avLst/>
                <a:gdLst>
                  <a:gd name="T0" fmla="*/ 30 w 123"/>
                  <a:gd name="T1" fmla="*/ 0 h 150"/>
                  <a:gd name="T2" fmla="*/ 30 w 123"/>
                  <a:gd name="T3" fmla="*/ 61 h 150"/>
                  <a:gd name="T4" fmla="*/ 91 w 123"/>
                  <a:gd name="T5" fmla="*/ 61 h 150"/>
                  <a:gd name="T6" fmla="*/ 91 w 123"/>
                  <a:gd name="T7" fmla="*/ 0 h 150"/>
                  <a:gd name="T8" fmla="*/ 122 w 123"/>
                  <a:gd name="T9" fmla="*/ 0 h 150"/>
                  <a:gd name="T10" fmla="*/ 122 w 123"/>
                  <a:gd name="T11" fmla="*/ 149 h 150"/>
                  <a:gd name="T12" fmla="*/ 91 w 123"/>
                  <a:gd name="T13" fmla="*/ 149 h 150"/>
                  <a:gd name="T14" fmla="*/ 91 w 123"/>
                  <a:gd name="T15" fmla="*/ 89 h 150"/>
                  <a:gd name="T16" fmla="*/ 30 w 123"/>
                  <a:gd name="T17" fmla="*/ 89 h 150"/>
                  <a:gd name="T18" fmla="*/ 30 w 123"/>
                  <a:gd name="T19" fmla="*/ 149 h 150"/>
                  <a:gd name="T20" fmla="*/ 0 w 123"/>
                  <a:gd name="T21" fmla="*/ 149 h 150"/>
                  <a:gd name="T22" fmla="*/ 0 w 123"/>
                  <a:gd name="T23" fmla="*/ 0 h 150"/>
                  <a:gd name="T24" fmla="*/ 30 w 123"/>
                  <a:gd name="T25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3" h="150">
                    <a:moveTo>
                      <a:pt x="30" y="0"/>
                    </a:moveTo>
                    <a:lnTo>
                      <a:pt x="30" y="61"/>
                    </a:lnTo>
                    <a:lnTo>
                      <a:pt x="91" y="61"/>
                    </a:lnTo>
                    <a:lnTo>
                      <a:pt x="91" y="0"/>
                    </a:lnTo>
                    <a:lnTo>
                      <a:pt x="122" y="0"/>
                    </a:lnTo>
                    <a:lnTo>
                      <a:pt x="122" y="149"/>
                    </a:lnTo>
                    <a:lnTo>
                      <a:pt x="91" y="149"/>
                    </a:lnTo>
                    <a:lnTo>
                      <a:pt x="91" y="89"/>
                    </a:lnTo>
                    <a:lnTo>
                      <a:pt x="30" y="89"/>
                    </a:lnTo>
                    <a:lnTo>
                      <a:pt x="30" y="149"/>
                    </a:lnTo>
                    <a:lnTo>
                      <a:pt x="0" y="149"/>
                    </a:lnTo>
                    <a:lnTo>
                      <a:pt x="0" y="0"/>
                    </a:lnTo>
                    <a:lnTo>
                      <a:pt x="30" y="0"/>
                    </a:lnTo>
                  </a:path>
                </a:pathLst>
              </a:custGeom>
              <a:solidFill>
                <a:srgbClr val="DDDDDD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7113" name="Freeform 217"/>
              <p:cNvSpPr>
                <a:spLocks/>
              </p:cNvSpPr>
              <p:nvPr/>
            </p:nvSpPr>
            <p:spPr bwMode="auto">
              <a:xfrm>
                <a:off x="2307" y="3374"/>
                <a:ext cx="123" cy="153"/>
              </a:xfrm>
              <a:custGeom>
                <a:avLst/>
                <a:gdLst>
                  <a:gd name="T0" fmla="*/ 30 w 123"/>
                  <a:gd name="T1" fmla="*/ 8 h 153"/>
                  <a:gd name="T2" fmla="*/ 30 w 123"/>
                  <a:gd name="T3" fmla="*/ 0 h 153"/>
                  <a:gd name="T4" fmla="*/ 30 w 123"/>
                  <a:gd name="T5" fmla="*/ 60 h 153"/>
                  <a:gd name="T6" fmla="*/ 91 w 123"/>
                  <a:gd name="T7" fmla="*/ 60 h 153"/>
                  <a:gd name="T8" fmla="*/ 91 w 123"/>
                  <a:gd name="T9" fmla="*/ 8 h 153"/>
                  <a:gd name="T10" fmla="*/ 122 w 123"/>
                  <a:gd name="T11" fmla="*/ 8 h 153"/>
                  <a:gd name="T12" fmla="*/ 122 w 123"/>
                  <a:gd name="T13" fmla="*/ 152 h 153"/>
                  <a:gd name="T14" fmla="*/ 91 w 123"/>
                  <a:gd name="T15" fmla="*/ 152 h 153"/>
                  <a:gd name="T16" fmla="*/ 91 w 123"/>
                  <a:gd name="T17" fmla="*/ 89 h 153"/>
                  <a:gd name="T18" fmla="*/ 30 w 123"/>
                  <a:gd name="T19" fmla="*/ 89 h 153"/>
                  <a:gd name="T20" fmla="*/ 30 w 123"/>
                  <a:gd name="T21" fmla="*/ 152 h 153"/>
                  <a:gd name="T22" fmla="*/ 0 w 123"/>
                  <a:gd name="T23" fmla="*/ 152 h 153"/>
                  <a:gd name="T24" fmla="*/ 0 w 123"/>
                  <a:gd name="T25" fmla="*/ 8 h 153"/>
                  <a:gd name="T26" fmla="*/ 30 w 123"/>
                  <a:gd name="T27" fmla="*/ 8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3" h="153">
                    <a:moveTo>
                      <a:pt x="30" y="8"/>
                    </a:moveTo>
                    <a:lnTo>
                      <a:pt x="30" y="0"/>
                    </a:lnTo>
                    <a:lnTo>
                      <a:pt x="30" y="60"/>
                    </a:lnTo>
                    <a:lnTo>
                      <a:pt x="91" y="60"/>
                    </a:lnTo>
                    <a:lnTo>
                      <a:pt x="91" y="8"/>
                    </a:lnTo>
                    <a:lnTo>
                      <a:pt x="122" y="8"/>
                    </a:lnTo>
                    <a:lnTo>
                      <a:pt x="122" y="152"/>
                    </a:lnTo>
                    <a:lnTo>
                      <a:pt x="91" y="152"/>
                    </a:lnTo>
                    <a:lnTo>
                      <a:pt x="91" y="89"/>
                    </a:lnTo>
                    <a:lnTo>
                      <a:pt x="30" y="89"/>
                    </a:lnTo>
                    <a:lnTo>
                      <a:pt x="30" y="152"/>
                    </a:lnTo>
                    <a:lnTo>
                      <a:pt x="0" y="152"/>
                    </a:lnTo>
                    <a:lnTo>
                      <a:pt x="0" y="8"/>
                    </a:lnTo>
                    <a:lnTo>
                      <a:pt x="30" y="8"/>
                    </a:lnTo>
                  </a:path>
                </a:pathLst>
              </a:custGeom>
              <a:solidFill>
                <a:srgbClr val="DDDDDD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7114" name="Freeform 218"/>
              <p:cNvSpPr>
                <a:spLocks/>
              </p:cNvSpPr>
              <p:nvPr/>
            </p:nvSpPr>
            <p:spPr bwMode="auto">
              <a:xfrm>
                <a:off x="2653" y="2985"/>
                <a:ext cx="125" cy="150"/>
              </a:xfrm>
              <a:custGeom>
                <a:avLst/>
                <a:gdLst>
                  <a:gd name="T0" fmla="*/ 32 w 125"/>
                  <a:gd name="T1" fmla="*/ 0 h 150"/>
                  <a:gd name="T2" fmla="*/ 32 w 125"/>
                  <a:gd name="T3" fmla="*/ 61 h 150"/>
                  <a:gd name="T4" fmla="*/ 93 w 125"/>
                  <a:gd name="T5" fmla="*/ 61 h 150"/>
                  <a:gd name="T6" fmla="*/ 93 w 125"/>
                  <a:gd name="T7" fmla="*/ 0 h 150"/>
                  <a:gd name="T8" fmla="*/ 124 w 125"/>
                  <a:gd name="T9" fmla="*/ 0 h 150"/>
                  <a:gd name="T10" fmla="*/ 124 w 125"/>
                  <a:gd name="T11" fmla="*/ 149 h 150"/>
                  <a:gd name="T12" fmla="*/ 93 w 125"/>
                  <a:gd name="T13" fmla="*/ 149 h 150"/>
                  <a:gd name="T14" fmla="*/ 93 w 125"/>
                  <a:gd name="T15" fmla="*/ 89 h 150"/>
                  <a:gd name="T16" fmla="*/ 32 w 125"/>
                  <a:gd name="T17" fmla="*/ 89 h 150"/>
                  <a:gd name="T18" fmla="*/ 32 w 125"/>
                  <a:gd name="T19" fmla="*/ 149 h 150"/>
                  <a:gd name="T20" fmla="*/ 0 w 125"/>
                  <a:gd name="T21" fmla="*/ 149 h 150"/>
                  <a:gd name="T22" fmla="*/ 0 w 125"/>
                  <a:gd name="T23" fmla="*/ 0 h 150"/>
                  <a:gd name="T24" fmla="*/ 32 w 125"/>
                  <a:gd name="T25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5" h="150">
                    <a:moveTo>
                      <a:pt x="32" y="0"/>
                    </a:moveTo>
                    <a:lnTo>
                      <a:pt x="32" y="61"/>
                    </a:lnTo>
                    <a:lnTo>
                      <a:pt x="93" y="61"/>
                    </a:lnTo>
                    <a:lnTo>
                      <a:pt x="93" y="0"/>
                    </a:lnTo>
                    <a:lnTo>
                      <a:pt x="124" y="0"/>
                    </a:lnTo>
                    <a:lnTo>
                      <a:pt x="124" y="149"/>
                    </a:lnTo>
                    <a:lnTo>
                      <a:pt x="93" y="149"/>
                    </a:lnTo>
                    <a:lnTo>
                      <a:pt x="93" y="89"/>
                    </a:lnTo>
                    <a:lnTo>
                      <a:pt x="32" y="89"/>
                    </a:lnTo>
                    <a:lnTo>
                      <a:pt x="32" y="149"/>
                    </a:lnTo>
                    <a:lnTo>
                      <a:pt x="0" y="149"/>
                    </a:lnTo>
                    <a:lnTo>
                      <a:pt x="0" y="0"/>
                    </a:lnTo>
                    <a:lnTo>
                      <a:pt x="32" y="0"/>
                    </a:lnTo>
                  </a:path>
                </a:pathLst>
              </a:custGeom>
              <a:solidFill>
                <a:srgbClr val="DDDDDD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7115" name="Freeform 219"/>
              <p:cNvSpPr>
                <a:spLocks/>
              </p:cNvSpPr>
              <p:nvPr/>
            </p:nvSpPr>
            <p:spPr bwMode="auto">
              <a:xfrm>
                <a:off x="2653" y="3382"/>
                <a:ext cx="125" cy="145"/>
              </a:xfrm>
              <a:custGeom>
                <a:avLst/>
                <a:gdLst>
                  <a:gd name="T0" fmla="*/ 32 w 125"/>
                  <a:gd name="T1" fmla="*/ 0 h 145"/>
                  <a:gd name="T2" fmla="*/ 32 w 125"/>
                  <a:gd name="T3" fmla="*/ 52 h 145"/>
                  <a:gd name="T4" fmla="*/ 93 w 125"/>
                  <a:gd name="T5" fmla="*/ 52 h 145"/>
                  <a:gd name="T6" fmla="*/ 93 w 125"/>
                  <a:gd name="T7" fmla="*/ 0 h 145"/>
                  <a:gd name="T8" fmla="*/ 124 w 125"/>
                  <a:gd name="T9" fmla="*/ 0 h 145"/>
                  <a:gd name="T10" fmla="*/ 124 w 125"/>
                  <a:gd name="T11" fmla="*/ 144 h 145"/>
                  <a:gd name="T12" fmla="*/ 93 w 125"/>
                  <a:gd name="T13" fmla="*/ 144 h 145"/>
                  <a:gd name="T14" fmla="*/ 93 w 125"/>
                  <a:gd name="T15" fmla="*/ 81 h 145"/>
                  <a:gd name="T16" fmla="*/ 32 w 125"/>
                  <a:gd name="T17" fmla="*/ 81 h 145"/>
                  <a:gd name="T18" fmla="*/ 32 w 125"/>
                  <a:gd name="T19" fmla="*/ 144 h 145"/>
                  <a:gd name="T20" fmla="*/ 0 w 125"/>
                  <a:gd name="T21" fmla="*/ 144 h 145"/>
                  <a:gd name="T22" fmla="*/ 0 w 125"/>
                  <a:gd name="T23" fmla="*/ 0 h 145"/>
                  <a:gd name="T24" fmla="*/ 32 w 125"/>
                  <a:gd name="T25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5" h="145">
                    <a:moveTo>
                      <a:pt x="32" y="0"/>
                    </a:moveTo>
                    <a:lnTo>
                      <a:pt x="32" y="52"/>
                    </a:lnTo>
                    <a:lnTo>
                      <a:pt x="93" y="52"/>
                    </a:lnTo>
                    <a:lnTo>
                      <a:pt x="93" y="0"/>
                    </a:lnTo>
                    <a:lnTo>
                      <a:pt x="124" y="0"/>
                    </a:lnTo>
                    <a:lnTo>
                      <a:pt x="124" y="144"/>
                    </a:lnTo>
                    <a:lnTo>
                      <a:pt x="93" y="144"/>
                    </a:lnTo>
                    <a:lnTo>
                      <a:pt x="93" y="81"/>
                    </a:lnTo>
                    <a:lnTo>
                      <a:pt x="32" y="81"/>
                    </a:lnTo>
                    <a:lnTo>
                      <a:pt x="32" y="144"/>
                    </a:lnTo>
                    <a:lnTo>
                      <a:pt x="0" y="144"/>
                    </a:lnTo>
                    <a:lnTo>
                      <a:pt x="0" y="0"/>
                    </a:lnTo>
                    <a:lnTo>
                      <a:pt x="32" y="0"/>
                    </a:lnTo>
                  </a:path>
                </a:pathLst>
              </a:custGeom>
              <a:solidFill>
                <a:srgbClr val="DDDDDD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7116" name="Rectangle 220"/>
              <p:cNvSpPr>
                <a:spLocks noChangeArrowheads="1"/>
              </p:cNvSpPr>
              <p:nvPr/>
            </p:nvSpPr>
            <p:spPr bwMode="auto">
              <a:xfrm>
                <a:off x="2842" y="3515"/>
                <a:ext cx="27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defTabSz="76200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800">
                    <a:solidFill>
                      <a:srgbClr val="000000"/>
                    </a:solidFill>
                  </a:rPr>
                  <a:t>12</a:t>
                </a:r>
              </a:p>
            </p:txBody>
          </p:sp>
        </p:grpSp>
        <p:grpSp>
          <p:nvGrpSpPr>
            <p:cNvPr id="337175" name="Group 279"/>
            <p:cNvGrpSpPr>
              <a:grpSpLocks/>
            </p:cNvGrpSpPr>
            <p:nvPr/>
          </p:nvGrpSpPr>
          <p:grpSpPr bwMode="auto">
            <a:xfrm>
              <a:off x="2270" y="1626"/>
              <a:ext cx="1225" cy="601"/>
              <a:chOff x="2342" y="1626"/>
              <a:chExt cx="1225" cy="601"/>
            </a:xfrm>
          </p:grpSpPr>
          <p:sp>
            <p:nvSpPr>
              <p:cNvPr id="337148" name="Line 252"/>
              <p:cNvSpPr>
                <a:spLocks noChangeShapeType="1"/>
              </p:cNvSpPr>
              <p:nvPr/>
            </p:nvSpPr>
            <p:spPr bwMode="auto">
              <a:xfrm flipV="1">
                <a:off x="2966" y="1673"/>
                <a:ext cx="0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7149" name="Line 253"/>
              <p:cNvSpPr>
                <a:spLocks noChangeShapeType="1"/>
              </p:cNvSpPr>
              <p:nvPr/>
            </p:nvSpPr>
            <p:spPr bwMode="auto">
              <a:xfrm flipV="1">
                <a:off x="3186" y="1673"/>
                <a:ext cx="0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7150" name="Line 254"/>
              <p:cNvSpPr>
                <a:spLocks noChangeShapeType="1"/>
              </p:cNvSpPr>
              <p:nvPr/>
            </p:nvSpPr>
            <p:spPr bwMode="auto">
              <a:xfrm>
                <a:off x="3186" y="2054"/>
                <a:ext cx="0" cy="1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7151" name="Line 255"/>
              <p:cNvSpPr>
                <a:spLocks noChangeShapeType="1"/>
              </p:cNvSpPr>
              <p:nvPr/>
            </p:nvSpPr>
            <p:spPr bwMode="auto">
              <a:xfrm>
                <a:off x="2966" y="2054"/>
                <a:ext cx="0" cy="14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7152" name="Line 256"/>
              <p:cNvSpPr>
                <a:spLocks noChangeShapeType="1"/>
              </p:cNvSpPr>
              <p:nvPr/>
            </p:nvSpPr>
            <p:spPr bwMode="auto">
              <a:xfrm>
                <a:off x="3075" y="2054"/>
                <a:ext cx="0" cy="15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7153" name="Rectangle 257"/>
              <p:cNvSpPr>
                <a:spLocks noChangeArrowheads="1"/>
              </p:cNvSpPr>
              <p:nvPr/>
            </p:nvSpPr>
            <p:spPr bwMode="auto">
              <a:xfrm>
                <a:off x="3026" y="2035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defTabSz="76200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400" b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337154" name="Rectangle 258"/>
              <p:cNvSpPr>
                <a:spLocks noChangeArrowheads="1"/>
              </p:cNvSpPr>
              <p:nvPr/>
            </p:nvSpPr>
            <p:spPr bwMode="auto">
              <a:xfrm>
                <a:off x="3161" y="1626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defTabSz="76200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400" b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337155" name="Rectangle 259"/>
              <p:cNvSpPr>
                <a:spLocks noChangeArrowheads="1"/>
              </p:cNvSpPr>
              <p:nvPr/>
            </p:nvSpPr>
            <p:spPr bwMode="auto">
              <a:xfrm>
                <a:off x="2832" y="1626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defTabSz="76200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400" b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337156" name="Rectangle 260"/>
              <p:cNvSpPr>
                <a:spLocks noChangeArrowheads="1"/>
              </p:cNvSpPr>
              <p:nvPr/>
            </p:nvSpPr>
            <p:spPr bwMode="auto">
              <a:xfrm>
                <a:off x="2803" y="2035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defTabSz="76200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400" b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337157" name="Rectangle 261"/>
              <p:cNvSpPr>
                <a:spLocks noChangeArrowheads="1"/>
              </p:cNvSpPr>
              <p:nvPr/>
            </p:nvSpPr>
            <p:spPr bwMode="auto">
              <a:xfrm>
                <a:off x="3178" y="2035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defTabSz="76200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400" b="0">
                    <a:solidFill>
                      <a:schemeClr val="tx1"/>
                    </a:solidFill>
                  </a:rPr>
                  <a:t>3</a:t>
                </a:r>
              </a:p>
            </p:txBody>
          </p:sp>
          <p:grpSp>
            <p:nvGrpSpPr>
              <p:cNvPr id="337158" name="Group 262"/>
              <p:cNvGrpSpPr>
                <a:grpSpLocks/>
              </p:cNvGrpSpPr>
              <p:nvPr/>
            </p:nvGrpSpPr>
            <p:grpSpPr bwMode="auto">
              <a:xfrm>
                <a:off x="2342" y="1736"/>
                <a:ext cx="1225" cy="317"/>
                <a:chOff x="3935" y="2618"/>
                <a:chExt cx="1225" cy="317"/>
              </a:xfrm>
            </p:grpSpPr>
            <p:sp>
              <p:nvSpPr>
                <p:cNvPr id="337159" name="Freeform 263"/>
                <p:cNvSpPr>
                  <a:spLocks/>
                </p:cNvSpPr>
                <p:nvPr/>
              </p:nvSpPr>
              <p:spPr bwMode="auto">
                <a:xfrm>
                  <a:off x="4125" y="2681"/>
                  <a:ext cx="722" cy="254"/>
                </a:xfrm>
                <a:custGeom>
                  <a:avLst/>
                  <a:gdLst>
                    <a:gd name="T0" fmla="*/ 0 w 722"/>
                    <a:gd name="T1" fmla="*/ 0 h 254"/>
                    <a:gd name="T2" fmla="*/ 0 w 722"/>
                    <a:gd name="T3" fmla="*/ 253 h 254"/>
                    <a:gd name="T4" fmla="*/ 721 w 722"/>
                    <a:gd name="T5" fmla="*/ 253 h 254"/>
                    <a:gd name="T6" fmla="*/ 721 w 722"/>
                    <a:gd name="T7" fmla="*/ 0 h 254"/>
                    <a:gd name="T8" fmla="*/ 0 w 722"/>
                    <a:gd name="T9" fmla="*/ 0 h 2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2" h="254">
                      <a:moveTo>
                        <a:pt x="0" y="0"/>
                      </a:moveTo>
                      <a:lnTo>
                        <a:pt x="0" y="253"/>
                      </a:lnTo>
                      <a:lnTo>
                        <a:pt x="721" y="253"/>
                      </a:lnTo>
                      <a:lnTo>
                        <a:pt x="72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37160" name="Line 264"/>
                <p:cNvSpPr>
                  <a:spLocks noChangeShapeType="1"/>
                </p:cNvSpPr>
                <p:nvPr/>
              </p:nvSpPr>
              <p:spPr bwMode="auto">
                <a:xfrm>
                  <a:off x="4488" y="2681"/>
                  <a:ext cx="0" cy="25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37161" name="Line 265"/>
                <p:cNvSpPr>
                  <a:spLocks noChangeShapeType="1"/>
                </p:cNvSpPr>
                <p:nvPr/>
              </p:nvSpPr>
              <p:spPr bwMode="auto">
                <a:xfrm>
                  <a:off x="4199" y="2861"/>
                  <a:ext cx="0" cy="7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37162" name="Line 266"/>
                <p:cNvSpPr>
                  <a:spLocks noChangeShapeType="1"/>
                </p:cNvSpPr>
                <p:nvPr/>
              </p:nvSpPr>
              <p:spPr bwMode="auto">
                <a:xfrm>
                  <a:off x="4779" y="2861"/>
                  <a:ext cx="0" cy="7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37163" name="Line 267"/>
                <p:cNvSpPr>
                  <a:spLocks noChangeShapeType="1"/>
                </p:cNvSpPr>
                <p:nvPr/>
              </p:nvSpPr>
              <p:spPr bwMode="auto">
                <a:xfrm>
                  <a:off x="4416" y="2681"/>
                  <a:ext cx="0" cy="25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37164" name="Line 268"/>
                <p:cNvSpPr>
                  <a:spLocks noChangeShapeType="1"/>
                </p:cNvSpPr>
                <p:nvPr/>
              </p:nvSpPr>
              <p:spPr bwMode="auto">
                <a:xfrm>
                  <a:off x="4559" y="2681"/>
                  <a:ext cx="0" cy="25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37165" name="Line 269"/>
                <p:cNvSpPr>
                  <a:spLocks noChangeShapeType="1"/>
                </p:cNvSpPr>
                <p:nvPr/>
              </p:nvSpPr>
              <p:spPr bwMode="auto">
                <a:xfrm flipH="1" flipV="1">
                  <a:off x="4199" y="2681"/>
                  <a:ext cx="107" cy="25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37166" name="Line 270"/>
                <p:cNvSpPr>
                  <a:spLocks noChangeShapeType="1"/>
                </p:cNvSpPr>
                <p:nvPr/>
              </p:nvSpPr>
              <p:spPr bwMode="auto">
                <a:xfrm flipV="1">
                  <a:off x="4668" y="2681"/>
                  <a:ext cx="108" cy="25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37167" name="Line 271"/>
                <p:cNvSpPr>
                  <a:spLocks noChangeShapeType="1"/>
                </p:cNvSpPr>
                <p:nvPr/>
              </p:nvSpPr>
              <p:spPr bwMode="auto">
                <a:xfrm>
                  <a:off x="4160" y="2861"/>
                  <a:ext cx="73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37168" name="Line 272"/>
                <p:cNvSpPr>
                  <a:spLocks noChangeShapeType="1"/>
                </p:cNvSpPr>
                <p:nvPr/>
              </p:nvSpPr>
              <p:spPr bwMode="auto">
                <a:xfrm>
                  <a:off x="4744" y="2861"/>
                  <a:ext cx="72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37169" name="Rectangle 273"/>
                <p:cNvSpPr>
                  <a:spLocks noChangeArrowheads="1"/>
                </p:cNvSpPr>
                <p:nvPr/>
              </p:nvSpPr>
              <p:spPr bwMode="auto">
                <a:xfrm>
                  <a:off x="3935" y="2618"/>
                  <a:ext cx="241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l" defTabSz="76200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400" b="0">
                      <a:solidFill>
                        <a:schemeClr val="tx1"/>
                      </a:solidFill>
                    </a:rPr>
                    <a:t>14</a:t>
                  </a:r>
                </a:p>
              </p:txBody>
            </p:sp>
            <p:sp>
              <p:nvSpPr>
                <p:cNvPr id="337170" name="Rectangle 274"/>
                <p:cNvSpPr>
                  <a:spLocks noChangeArrowheads="1"/>
                </p:cNvSpPr>
                <p:nvPr/>
              </p:nvSpPr>
              <p:spPr bwMode="auto">
                <a:xfrm>
                  <a:off x="4919" y="2618"/>
                  <a:ext cx="241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l" defTabSz="76200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400" b="0">
                      <a:solidFill>
                        <a:schemeClr val="tx1"/>
                      </a:solidFill>
                    </a:rPr>
                    <a:t>12</a:t>
                  </a:r>
                </a:p>
              </p:txBody>
            </p:sp>
            <p:sp>
              <p:nvSpPr>
                <p:cNvPr id="337171" name="Freeform 275"/>
                <p:cNvSpPr>
                  <a:spLocks/>
                </p:cNvSpPr>
                <p:nvPr/>
              </p:nvSpPr>
              <p:spPr bwMode="auto">
                <a:xfrm>
                  <a:off x="4397" y="2855"/>
                  <a:ext cx="38" cy="77"/>
                </a:xfrm>
                <a:custGeom>
                  <a:avLst/>
                  <a:gdLst>
                    <a:gd name="T0" fmla="*/ 19 w 38"/>
                    <a:gd name="T1" fmla="*/ 76 h 77"/>
                    <a:gd name="T2" fmla="*/ 0 w 38"/>
                    <a:gd name="T3" fmla="*/ 0 h 77"/>
                    <a:gd name="T4" fmla="*/ 37 w 38"/>
                    <a:gd name="T5" fmla="*/ 0 h 77"/>
                    <a:gd name="T6" fmla="*/ 19 w 38"/>
                    <a:gd name="T7" fmla="*/ 76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77">
                      <a:moveTo>
                        <a:pt x="19" y="76"/>
                      </a:moveTo>
                      <a:lnTo>
                        <a:pt x="0" y="0"/>
                      </a:lnTo>
                      <a:lnTo>
                        <a:pt x="37" y="0"/>
                      </a:lnTo>
                      <a:lnTo>
                        <a:pt x="19" y="76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37172" name="Freeform 276"/>
                <p:cNvSpPr>
                  <a:spLocks/>
                </p:cNvSpPr>
                <p:nvPr/>
              </p:nvSpPr>
              <p:spPr bwMode="auto">
                <a:xfrm>
                  <a:off x="4541" y="2855"/>
                  <a:ext cx="38" cy="77"/>
                </a:xfrm>
                <a:custGeom>
                  <a:avLst/>
                  <a:gdLst>
                    <a:gd name="T0" fmla="*/ 19 w 38"/>
                    <a:gd name="T1" fmla="*/ 76 h 77"/>
                    <a:gd name="T2" fmla="*/ 0 w 38"/>
                    <a:gd name="T3" fmla="*/ 0 h 77"/>
                    <a:gd name="T4" fmla="*/ 37 w 38"/>
                    <a:gd name="T5" fmla="*/ 0 h 77"/>
                    <a:gd name="T6" fmla="*/ 19 w 38"/>
                    <a:gd name="T7" fmla="*/ 76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77">
                      <a:moveTo>
                        <a:pt x="19" y="76"/>
                      </a:moveTo>
                      <a:lnTo>
                        <a:pt x="0" y="0"/>
                      </a:lnTo>
                      <a:lnTo>
                        <a:pt x="37" y="0"/>
                      </a:lnTo>
                      <a:lnTo>
                        <a:pt x="19" y="76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37173" name="Freeform 277"/>
                <p:cNvSpPr>
                  <a:spLocks/>
                </p:cNvSpPr>
                <p:nvPr/>
              </p:nvSpPr>
              <p:spPr bwMode="auto">
                <a:xfrm>
                  <a:off x="4195" y="2682"/>
                  <a:ext cx="51" cy="77"/>
                </a:xfrm>
                <a:custGeom>
                  <a:avLst/>
                  <a:gdLst>
                    <a:gd name="T0" fmla="*/ 0 w 51"/>
                    <a:gd name="T1" fmla="*/ 0 h 77"/>
                    <a:gd name="T2" fmla="*/ 17 w 51"/>
                    <a:gd name="T3" fmla="*/ 76 h 77"/>
                    <a:gd name="T4" fmla="*/ 50 w 51"/>
                    <a:gd name="T5" fmla="*/ 59 h 77"/>
                    <a:gd name="T6" fmla="*/ 0 w 51"/>
                    <a:gd name="T7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1" h="77">
                      <a:moveTo>
                        <a:pt x="0" y="0"/>
                      </a:moveTo>
                      <a:lnTo>
                        <a:pt x="17" y="76"/>
                      </a:lnTo>
                      <a:lnTo>
                        <a:pt x="50" y="5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37174" name="Freeform 278"/>
                <p:cNvSpPr>
                  <a:spLocks/>
                </p:cNvSpPr>
                <p:nvPr/>
              </p:nvSpPr>
              <p:spPr bwMode="auto">
                <a:xfrm>
                  <a:off x="4729" y="2682"/>
                  <a:ext cx="51" cy="77"/>
                </a:xfrm>
                <a:custGeom>
                  <a:avLst/>
                  <a:gdLst>
                    <a:gd name="T0" fmla="*/ 50 w 51"/>
                    <a:gd name="T1" fmla="*/ 0 h 77"/>
                    <a:gd name="T2" fmla="*/ 33 w 51"/>
                    <a:gd name="T3" fmla="*/ 76 h 77"/>
                    <a:gd name="T4" fmla="*/ 0 w 51"/>
                    <a:gd name="T5" fmla="*/ 59 h 77"/>
                    <a:gd name="T6" fmla="*/ 50 w 51"/>
                    <a:gd name="T7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1" h="77">
                      <a:moveTo>
                        <a:pt x="50" y="0"/>
                      </a:moveTo>
                      <a:lnTo>
                        <a:pt x="33" y="76"/>
                      </a:lnTo>
                      <a:lnTo>
                        <a:pt x="0" y="59"/>
                      </a:lnTo>
                      <a:lnTo>
                        <a:pt x="5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337247" name="Group 351"/>
          <p:cNvGrpSpPr>
            <a:grpSpLocks/>
          </p:cNvGrpSpPr>
          <p:nvPr/>
        </p:nvGrpSpPr>
        <p:grpSpPr bwMode="auto">
          <a:xfrm>
            <a:off x="114300" y="1663700"/>
            <a:ext cx="5880100" cy="2840038"/>
            <a:chOff x="72" y="1048"/>
            <a:chExt cx="3704" cy="1789"/>
          </a:xfrm>
        </p:grpSpPr>
        <p:sp>
          <p:nvSpPr>
            <p:cNvPr id="337142" name="Rectangle 246"/>
            <p:cNvSpPr>
              <a:spLocks noChangeArrowheads="1"/>
            </p:cNvSpPr>
            <p:nvPr/>
          </p:nvSpPr>
          <p:spPr bwMode="auto">
            <a:xfrm>
              <a:off x="3535" y="1883"/>
              <a:ext cx="24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defTabSz="76200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sz="1400" b="0">
                  <a:solidFill>
                    <a:schemeClr val="tx1"/>
                  </a:solidFill>
                </a:rPr>
                <a:t>12</a:t>
              </a:r>
            </a:p>
          </p:txBody>
        </p:sp>
        <p:grpSp>
          <p:nvGrpSpPr>
            <p:cNvPr id="337147" name="Group 251"/>
            <p:cNvGrpSpPr>
              <a:grpSpLocks/>
            </p:cNvGrpSpPr>
            <p:nvPr/>
          </p:nvGrpSpPr>
          <p:grpSpPr bwMode="auto">
            <a:xfrm>
              <a:off x="2634" y="1627"/>
              <a:ext cx="912" cy="601"/>
              <a:chOff x="2477" y="1572"/>
              <a:chExt cx="912" cy="601"/>
            </a:xfrm>
          </p:grpSpPr>
          <p:sp>
            <p:nvSpPr>
              <p:cNvPr id="337117" name="Line 221"/>
              <p:cNvSpPr>
                <a:spLocks noChangeShapeType="1"/>
              </p:cNvSpPr>
              <p:nvPr/>
            </p:nvSpPr>
            <p:spPr bwMode="auto">
              <a:xfrm flipV="1">
                <a:off x="2741" y="1619"/>
                <a:ext cx="0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7118" name="Line 222"/>
              <p:cNvSpPr>
                <a:spLocks noChangeShapeType="1"/>
              </p:cNvSpPr>
              <p:nvPr/>
            </p:nvSpPr>
            <p:spPr bwMode="auto">
              <a:xfrm flipV="1">
                <a:off x="2961" y="1619"/>
                <a:ext cx="0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7119" name="Line 223"/>
              <p:cNvSpPr>
                <a:spLocks noChangeShapeType="1"/>
              </p:cNvSpPr>
              <p:nvPr/>
            </p:nvSpPr>
            <p:spPr bwMode="auto">
              <a:xfrm>
                <a:off x="2961" y="2000"/>
                <a:ext cx="0" cy="1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7120" name="Line 224"/>
              <p:cNvSpPr>
                <a:spLocks noChangeShapeType="1"/>
              </p:cNvSpPr>
              <p:nvPr/>
            </p:nvSpPr>
            <p:spPr bwMode="auto">
              <a:xfrm>
                <a:off x="2741" y="2000"/>
                <a:ext cx="0" cy="14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7121" name="Line 225"/>
              <p:cNvSpPr>
                <a:spLocks noChangeShapeType="1"/>
              </p:cNvSpPr>
              <p:nvPr/>
            </p:nvSpPr>
            <p:spPr bwMode="auto">
              <a:xfrm>
                <a:off x="2850" y="2000"/>
                <a:ext cx="0" cy="15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7122" name="Rectangle 226"/>
              <p:cNvSpPr>
                <a:spLocks noChangeArrowheads="1"/>
              </p:cNvSpPr>
              <p:nvPr/>
            </p:nvSpPr>
            <p:spPr bwMode="auto">
              <a:xfrm>
                <a:off x="2801" y="1981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defTabSz="76200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400" b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337123" name="Rectangle 227"/>
              <p:cNvSpPr>
                <a:spLocks noChangeArrowheads="1"/>
              </p:cNvSpPr>
              <p:nvPr/>
            </p:nvSpPr>
            <p:spPr bwMode="auto">
              <a:xfrm>
                <a:off x="2936" y="1572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defTabSz="76200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400" b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337124" name="Rectangle 228"/>
              <p:cNvSpPr>
                <a:spLocks noChangeArrowheads="1"/>
              </p:cNvSpPr>
              <p:nvPr/>
            </p:nvSpPr>
            <p:spPr bwMode="auto">
              <a:xfrm>
                <a:off x="2607" y="1572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defTabSz="76200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400" b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337125" name="Rectangle 229"/>
              <p:cNvSpPr>
                <a:spLocks noChangeArrowheads="1"/>
              </p:cNvSpPr>
              <p:nvPr/>
            </p:nvSpPr>
            <p:spPr bwMode="auto">
              <a:xfrm>
                <a:off x="2578" y="1981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defTabSz="76200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400" b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337126" name="Rectangle 230"/>
              <p:cNvSpPr>
                <a:spLocks noChangeArrowheads="1"/>
              </p:cNvSpPr>
              <p:nvPr/>
            </p:nvSpPr>
            <p:spPr bwMode="auto">
              <a:xfrm>
                <a:off x="2953" y="1981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defTabSz="76200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400" b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337131" name="Freeform 235"/>
              <p:cNvSpPr>
                <a:spLocks/>
              </p:cNvSpPr>
              <p:nvPr/>
            </p:nvSpPr>
            <p:spPr bwMode="auto">
              <a:xfrm>
                <a:off x="2667" y="1745"/>
                <a:ext cx="722" cy="254"/>
              </a:xfrm>
              <a:custGeom>
                <a:avLst/>
                <a:gdLst>
                  <a:gd name="T0" fmla="*/ 0 w 722"/>
                  <a:gd name="T1" fmla="*/ 0 h 254"/>
                  <a:gd name="T2" fmla="*/ 0 w 722"/>
                  <a:gd name="T3" fmla="*/ 253 h 254"/>
                  <a:gd name="T4" fmla="*/ 721 w 722"/>
                  <a:gd name="T5" fmla="*/ 253 h 254"/>
                  <a:gd name="T6" fmla="*/ 721 w 722"/>
                  <a:gd name="T7" fmla="*/ 0 h 254"/>
                  <a:gd name="T8" fmla="*/ 0 w 722"/>
                  <a:gd name="T9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2" h="254">
                    <a:moveTo>
                      <a:pt x="0" y="0"/>
                    </a:moveTo>
                    <a:lnTo>
                      <a:pt x="0" y="253"/>
                    </a:lnTo>
                    <a:lnTo>
                      <a:pt x="721" y="253"/>
                    </a:lnTo>
                    <a:lnTo>
                      <a:pt x="721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7132" name="Line 236"/>
              <p:cNvSpPr>
                <a:spLocks noChangeShapeType="1"/>
              </p:cNvSpPr>
              <p:nvPr/>
            </p:nvSpPr>
            <p:spPr bwMode="auto">
              <a:xfrm>
                <a:off x="3030" y="1745"/>
                <a:ext cx="0" cy="25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7133" name="Line 237"/>
              <p:cNvSpPr>
                <a:spLocks noChangeShapeType="1"/>
              </p:cNvSpPr>
              <p:nvPr/>
            </p:nvSpPr>
            <p:spPr bwMode="auto">
              <a:xfrm>
                <a:off x="2741" y="1925"/>
                <a:ext cx="0" cy="7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7134" name="Line 238"/>
              <p:cNvSpPr>
                <a:spLocks noChangeShapeType="1"/>
              </p:cNvSpPr>
              <p:nvPr/>
            </p:nvSpPr>
            <p:spPr bwMode="auto">
              <a:xfrm>
                <a:off x="3321" y="1925"/>
                <a:ext cx="0" cy="7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7135" name="Line 239"/>
              <p:cNvSpPr>
                <a:spLocks noChangeShapeType="1"/>
              </p:cNvSpPr>
              <p:nvPr/>
            </p:nvSpPr>
            <p:spPr bwMode="auto">
              <a:xfrm>
                <a:off x="2958" y="1745"/>
                <a:ext cx="0" cy="25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7136" name="Line 240"/>
              <p:cNvSpPr>
                <a:spLocks noChangeShapeType="1"/>
              </p:cNvSpPr>
              <p:nvPr/>
            </p:nvSpPr>
            <p:spPr bwMode="auto">
              <a:xfrm>
                <a:off x="3101" y="1745"/>
                <a:ext cx="0" cy="25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7137" name="Line 241"/>
              <p:cNvSpPr>
                <a:spLocks noChangeShapeType="1"/>
              </p:cNvSpPr>
              <p:nvPr/>
            </p:nvSpPr>
            <p:spPr bwMode="auto">
              <a:xfrm flipH="1" flipV="1">
                <a:off x="2741" y="1745"/>
                <a:ext cx="107" cy="25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7138" name="Line 242"/>
              <p:cNvSpPr>
                <a:spLocks noChangeShapeType="1"/>
              </p:cNvSpPr>
              <p:nvPr/>
            </p:nvSpPr>
            <p:spPr bwMode="auto">
              <a:xfrm flipV="1">
                <a:off x="3210" y="1745"/>
                <a:ext cx="108" cy="25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7139" name="Line 243"/>
              <p:cNvSpPr>
                <a:spLocks noChangeShapeType="1"/>
              </p:cNvSpPr>
              <p:nvPr/>
            </p:nvSpPr>
            <p:spPr bwMode="auto">
              <a:xfrm>
                <a:off x="2702" y="1925"/>
                <a:ext cx="7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7140" name="Line 244"/>
              <p:cNvSpPr>
                <a:spLocks noChangeShapeType="1"/>
              </p:cNvSpPr>
              <p:nvPr/>
            </p:nvSpPr>
            <p:spPr bwMode="auto">
              <a:xfrm>
                <a:off x="3286" y="1925"/>
                <a:ext cx="7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7141" name="Rectangle 245"/>
              <p:cNvSpPr>
                <a:spLocks noChangeArrowheads="1"/>
              </p:cNvSpPr>
              <p:nvPr/>
            </p:nvSpPr>
            <p:spPr bwMode="auto">
              <a:xfrm>
                <a:off x="2477" y="1682"/>
                <a:ext cx="24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defTabSz="76200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400" b="0">
                    <a:solidFill>
                      <a:schemeClr val="tx1"/>
                    </a:solidFill>
                  </a:rPr>
                  <a:t>14</a:t>
                </a:r>
              </a:p>
            </p:txBody>
          </p:sp>
          <p:sp>
            <p:nvSpPr>
              <p:cNvPr id="337143" name="Freeform 247"/>
              <p:cNvSpPr>
                <a:spLocks/>
              </p:cNvSpPr>
              <p:nvPr/>
            </p:nvSpPr>
            <p:spPr bwMode="auto">
              <a:xfrm>
                <a:off x="2939" y="1919"/>
                <a:ext cx="38" cy="77"/>
              </a:xfrm>
              <a:custGeom>
                <a:avLst/>
                <a:gdLst>
                  <a:gd name="T0" fmla="*/ 19 w 38"/>
                  <a:gd name="T1" fmla="*/ 76 h 77"/>
                  <a:gd name="T2" fmla="*/ 0 w 38"/>
                  <a:gd name="T3" fmla="*/ 0 h 77"/>
                  <a:gd name="T4" fmla="*/ 37 w 38"/>
                  <a:gd name="T5" fmla="*/ 0 h 77"/>
                  <a:gd name="T6" fmla="*/ 19 w 38"/>
                  <a:gd name="T7" fmla="*/ 76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77">
                    <a:moveTo>
                      <a:pt x="19" y="76"/>
                    </a:moveTo>
                    <a:lnTo>
                      <a:pt x="0" y="0"/>
                    </a:lnTo>
                    <a:lnTo>
                      <a:pt x="37" y="0"/>
                    </a:lnTo>
                    <a:lnTo>
                      <a:pt x="19" y="76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7144" name="Freeform 248"/>
              <p:cNvSpPr>
                <a:spLocks/>
              </p:cNvSpPr>
              <p:nvPr/>
            </p:nvSpPr>
            <p:spPr bwMode="auto">
              <a:xfrm>
                <a:off x="3083" y="1919"/>
                <a:ext cx="38" cy="77"/>
              </a:xfrm>
              <a:custGeom>
                <a:avLst/>
                <a:gdLst>
                  <a:gd name="T0" fmla="*/ 19 w 38"/>
                  <a:gd name="T1" fmla="*/ 76 h 77"/>
                  <a:gd name="T2" fmla="*/ 0 w 38"/>
                  <a:gd name="T3" fmla="*/ 0 h 77"/>
                  <a:gd name="T4" fmla="*/ 37 w 38"/>
                  <a:gd name="T5" fmla="*/ 0 h 77"/>
                  <a:gd name="T6" fmla="*/ 19 w 38"/>
                  <a:gd name="T7" fmla="*/ 76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77">
                    <a:moveTo>
                      <a:pt x="19" y="76"/>
                    </a:moveTo>
                    <a:lnTo>
                      <a:pt x="0" y="0"/>
                    </a:lnTo>
                    <a:lnTo>
                      <a:pt x="37" y="0"/>
                    </a:lnTo>
                    <a:lnTo>
                      <a:pt x="19" y="76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7145" name="Freeform 249"/>
              <p:cNvSpPr>
                <a:spLocks/>
              </p:cNvSpPr>
              <p:nvPr/>
            </p:nvSpPr>
            <p:spPr bwMode="auto">
              <a:xfrm>
                <a:off x="2737" y="1746"/>
                <a:ext cx="51" cy="77"/>
              </a:xfrm>
              <a:custGeom>
                <a:avLst/>
                <a:gdLst>
                  <a:gd name="T0" fmla="*/ 0 w 51"/>
                  <a:gd name="T1" fmla="*/ 0 h 77"/>
                  <a:gd name="T2" fmla="*/ 17 w 51"/>
                  <a:gd name="T3" fmla="*/ 76 h 77"/>
                  <a:gd name="T4" fmla="*/ 50 w 51"/>
                  <a:gd name="T5" fmla="*/ 59 h 77"/>
                  <a:gd name="T6" fmla="*/ 0 w 51"/>
                  <a:gd name="T7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77">
                    <a:moveTo>
                      <a:pt x="0" y="0"/>
                    </a:moveTo>
                    <a:lnTo>
                      <a:pt x="17" y="76"/>
                    </a:lnTo>
                    <a:lnTo>
                      <a:pt x="50" y="5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7146" name="Freeform 250"/>
              <p:cNvSpPr>
                <a:spLocks/>
              </p:cNvSpPr>
              <p:nvPr/>
            </p:nvSpPr>
            <p:spPr bwMode="auto">
              <a:xfrm>
                <a:off x="3271" y="1746"/>
                <a:ext cx="51" cy="77"/>
              </a:xfrm>
              <a:custGeom>
                <a:avLst/>
                <a:gdLst>
                  <a:gd name="T0" fmla="*/ 50 w 51"/>
                  <a:gd name="T1" fmla="*/ 0 h 77"/>
                  <a:gd name="T2" fmla="*/ 33 w 51"/>
                  <a:gd name="T3" fmla="*/ 76 h 77"/>
                  <a:gd name="T4" fmla="*/ 0 w 51"/>
                  <a:gd name="T5" fmla="*/ 59 h 77"/>
                  <a:gd name="T6" fmla="*/ 50 w 51"/>
                  <a:gd name="T7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77">
                    <a:moveTo>
                      <a:pt x="50" y="0"/>
                    </a:moveTo>
                    <a:lnTo>
                      <a:pt x="33" y="76"/>
                    </a:lnTo>
                    <a:lnTo>
                      <a:pt x="0" y="59"/>
                    </a:lnTo>
                    <a:lnTo>
                      <a:pt x="50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337177" name="Group 281"/>
            <p:cNvGrpSpPr>
              <a:grpSpLocks/>
            </p:cNvGrpSpPr>
            <p:nvPr/>
          </p:nvGrpSpPr>
          <p:grpSpPr bwMode="auto">
            <a:xfrm>
              <a:off x="72" y="1048"/>
              <a:ext cx="2543" cy="1789"/>
              <a:chOff x="2144" y="444"/>
              <a:chExt cx="2543" cy="1789"/>
            </a:xfrm>
          </p:grpSpPr>
          <p:sp>
            <p:nvSpPr>
              <p:cNvPr id="337178" name="Freeform 282"/>
              <p:cNvSpPr>
                <a:spLocks/>
              </p:cNvSpPr>
              <p:nvPr/>
            </p:nvSpPr>
            <p:spPr bwMode="auto">
              <a:xfrm>
                <a:off x="2395" y="623"/>
                <a:ext cx="2001" cy="1378"/>
              </a:xfrm>
              <a:custGeom>
                <a:avLst/>
                <a:gdLst>
                  <a:gd name="T0" fmla="*/ 0 w 2001"/>
                  <a:gd name="T1" fmla="*/ 1377 h 1378"/>
                  <a:gd name="T2" fmla="*/ 2000 w 2001"/>
                  <a:gd name="T3" fmla="*/ 1377 h 1378"/>
                  <a:gd name="T4" fmla="*/ 2000 w 2001"/>
                  <a:gd name="T5" fmla="*/ 0 h 1378"/>
                  <a:gd name="T6" fmla="*/ 0 w 2001"/>
                  <a:gd name="T7" fmla="*/ 0 h 1378"/>
                  <a:gd name="T8" fmla="*/ 0 w 2001"/>
                  <a:gd name="T9" fmla="*/ 1377 h 1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1" h="1378">
                    <a:moveTo>
                      <a:pt x="0" y="1377"/>
                    </a:moveTo>
                    <a:lnTo>
                      <a:pt x="2000" y="1377"/>
                    </a:lnTo>
                    <a:lnTo>
                      <a:pt x="2000" y="0"/>
                    </a:lnTo>
                    <a:lnTo>
                      <a:pt x="0" y="0"/>
                    </a:lnTo>
                    <a:lnTo>
                      <a:pt x="0" y="1377"/>
                    </a:lnTo>
                  </a:path>
                </a:pathLst>
              </a:custGeom>
              <a:solidFill>
                <a:srgbClr val="CCEC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7179" name="Freeform 283"/>
              <p:cNvSpPr>
                <a:spLocks/>
              </p:cNvSpPr>
              <p:nvPr/>
            </p:nvSpPr>
            <p:spPr bwMode="auto">
              <a:xfrm>
                <a:off x="2787" y="623"/>
                <a:ext cx="855" cy="1378"/>
              </a:xfrm>
              <a:custGeom>
                <a:avLst/>
                <a:gdLst>
                  <a:gd name="T0" fmla="*/ 854 w 855"/>
                  <a:gd name="T1" fmla="*/ 1377 h 1378"/>
                  <a:gd name="T2" fmla="*/ 854 w 855"/>
                  <a:gd name="T3" fmla="*/ 1001 h 1378"/>
                  <a:gd name="T4" fmla="*/ 790 w 855"/>
                  <a:gd name="T5" fmla="*/ 1009 h 1378"/>
                  <a:gd name="T6" fmla="*/ 790 w 855"/>
                  <a:gd name="T7" fmla="*/ 72 h 1378"/>
                  <a:gd name="T8" fmla="*/ 616 w 855"/>
                  <a:gd name="T9" fmla="*/ 72 h 1378"/>
                  <a:gd name="T10" fmla="*/ 616 w 855"/>
                  <a:gd name="T11" fmla="*/ 0 h 1378"/>
                  <a:gd name="T12" fmla="*/ 0 w 855"/>
                  <a:gd name="T13" fmla="*/ 0 h 1378"/>
                  <a:gd name="T14" fmla="*/ 0 w 855"/>
                  <a:gd name="T15" fmla="*/ 362 h 1378"/>
                  <a:gd name="T16" fmla="*/ 104 w 855"/>
                  <a:gd name="T17" fmla="*/ 362 h 1378"/>
                  <a:gd name="T18" fmla="*/ 104 w 855"/>
                  <a:gd name="T19" fmla="*/ 985 h 1378"/>
                  <a:gd name="T20" fmla="*/ 278 w 855"/>
                  <a:gd name="T21" fmla="*/ 985 h 1378"/>
                  <a:gd name="T22" fmla="*/ 278 w 855"/>
                  <a:gd name="T23" fmla="*/ 1377 h 1378"/>
                  <a:gd name="T24" fmla="*/ 854 w 855"/>
                  <a:gd name="T25" fmla="*/ 1377 h 1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55" h="1378">
                    <a:moveTo>
                      <a:pt x="854" y="1377"/>
                    </a:moveTo>
                    <a:lnTo>
                      <a:pt x="854" y="1001"/>
                    </a:lnTo>
                    <a:lnTo>
                      <a:pt x="790" y="1009"/>
                    </a:lnTo>
                    <a:lnTo>
                      <a:pt x="790" y="72"/>
                    </a:lnTo>
                    <a:lnTo>
                      <a:pt x="616" y="72"/>
                    </a:lnTo>
                    <a:lnTo>
                      <a:pt x="616" y="0"/>
                    </a:lnTo>
                    <a:lnTo>
                      <a:pt x="0" y="0"/>
                    </a:lnTo>
                    <a:lnTo>
                      <a:pt x="0" y="362"/>
                    </a:lnTo>
                    <a:lnTo>
                      <a:pt x="104" y="362"/>
                    </a:lnTo>
                    <a:lnTo>
                      <a:pt x="104" y="985"/>
                    </a:lnTo>
                    <a:lnTo>
                      <a:pt x="278" y="985"/>
                    </a:lnTo>
                    <a:lnTo>
                      <a:pt x="278" y="1377"/>
                    </a:lnTo>
                    <a:lnTo>
                      <a:pt x="854" y="1377"/>
                    </a:lnTo>
                  </a:path>
                </a:pathLst>
              </a:custGeom>
              <a:solidFill>
                <a:srgbClr val="6699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37180" name="Group 284"/>
              <p:cNvGrpSpPr>
                <a:grpSpLocks/>
              </p:cNvGrpSpPr>
              <p:nvPr/>
            </p:nvGrpSpPr>
            <p:grpSpPr bwMode="auto">
              <a:xfrm>
                <a:off x="2506" y="1043"/>
                <a:ext cx="1781" cy="534"/>
                <a:chOff x="961" y="2991"/>
                <a:chExt cx="1781" cy="534"/>
              </a:xfrm>
            </p:grpSpPr>
            <p:sp>
              <p:nvSpPr>
                <p:cNvPr id="337181" name="Oval 285"/>
                <p:cNvSpPr>
                  <a:spLocks noChangeArrowheads="1"/>
                </p:cNvSpPr>
                <p:nvPr/>
              </p:nvSpPr>
              <p:spPr bwMode="auto">
                <a:xfrm>
                  <a:off x="961" y="3082"/>
                  <a:ext cx="53" cy="51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37182" name="Oval 286"/>
                <p:cNvSpPr>
                  <a:spLocks noChangeArrowheads="1"/>
                </p:cNvSpPr>
                <p:nvPr/>
              </p:nvSpPr>
              <p:spPr bwMode="auto">
                <a:xfrm>
                  <a:off x="961" y="2993"/>
                  <a:ext cx="53" cy="51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37183" name="Oval 287"/>
                <p:cNvSpPr>
                  <a:spLocks noChangeArrowheads="1"/>
                </p:cNvSpPr>
                <p:nvPr/>
              </p:nvSpPr>
              <p:spPr bwMode="auto">
                <a:xfrm>
                  <a:off x="961" y="3472"/>
                  <a:ext cx="53" cy="53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37184" name="Oval 288"/>
                <p:cNvSpPr>
                  <a:spLocks noChangeArrowheads="1"/>
                </p:cNvSpPr>
                <p:nvPr/>
              </p:nvSpPr>
              <p:spPr bwMode="auto">
                <a:xfrm>
                  <a:off x="961" y="3381"/>
                  <a:ext cx="53" cy="53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37185" name="Oval 289"/>
                <p:cNvSpPr>
                  <a:spLocks noChangeArrowheads="1"/>
                </p:cNvSpPr>
                <p:nvPr/>
              </p:nvSpPr>
              <p:spPr bwMode="auto">
                <a:xfrm>
                  <a:off x="1309" y="3082"/>
                  <a:ext cx="51" cy="51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37186" name="Oval 290"/>
                <p:cNvSpPr>
                  <a:spLocks noChangeArrowheads="1"/>
                </p:cNvSpPr>
                <p:nvPr/>
              </p:nvSpPr>
              <p:spPr bwMode="auto">
                <a:xfrm>
                  <a:off x="1309" y="2993"/>
                  <a:ext cx="51" cy="51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37187" name="Oval 291"/>
                <p:cNvSpPr>
                  <a:spLocks noChangeArrowheads="1"/>
                </p:cNvSpPr>
                <p:nvPr/>
              </p:nvSpPr>
              <p:spPr bwMode="auto">
                <a:xfrm>
                  <a:off x="1309" y="3472"/>
                  <a:ext cx="51" cy="53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37188" name="Oval 292"/>
                <p:cNvSpPr>
                  <a:spLocks noChangeArrowheads="1"/>
                </p:cNvSpPr>
                <p:nvPr/>
              </p:nvSpPr>
              <p:spPr bwMode="auto">
                <a:xfrm>
                  <a:off x="1309" y="3381"/>
                  <a:ext cx="51" cy="53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37189" name="Oval 293"/>
                <p:cNvSpPr>
                  <a:spLocks noChangeArrowheads="1"/>
                </p:cNvSpPr>
                <p:nvPr/>
              </p:nvSpPr>
              <p:spPr bwMode="auto">
                <a:xfrm>
                  <a:off x="1651" y="3082"/>
                  <a:ext cx="51" cy="51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37190" name="Oval 294"/>
                <p:cNvSpPr>
                  <a:spLocks noChangeArrowheads="1"/>
                </p:cNvSpPr>
                <p:nvPr/>
              </p:nvSpPr>
              <p:spPr bwMode="auto">
                <a:xfrm>
                  <a:off x="1651" y="2991"/>
                  <a:ext cx="51" cy="53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37191" name="Oval 295"/>
                <p:cNvSpPr>
                  <a:spLocks noChangeArrowheads="1"/>
                </p:cNvSpPr>
                <p:nvPr/>
              </p:nvSpPr>
              <p:spPr bwMode="auto">
                <a:xfrm>
                  <a:off x="1651" y="3472"/>
                  <a:ext cx="51" cy="53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37192" name="Oval 296"/>
                <p:cNvSpPr>
                  <a:spLocks noChangeArrowheads="1"/>
                </p:cNvSpPr>
                <p:nvPr/>
              </p:nvSpPr>
              <p:spPr bwMode="auto">
                <a:xfrm>
                  <a:off x="1651" y="3381"/>
                  <a:ext cx="51" cy="53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37193" name="Oval 297"/>
                <p:cNvSpPr>
                  <a:spLocks noChangeArrowheads="1"/>
                </p:cNvSpPr>
                <p:nvPr/>
              </p:nvSpPr>
              <p:spPr bwMode="auto">
                <a:xfrm>
                  <a:off x="1998" y="3082"/>
                  <a:ext cx="51" cy="51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37194" name="Oval 298"/>
                <p:cNvSpPr>
                  <a:spLocks noChangeArrowheads="1"/>
                </p:cNvSpPr>
                <p:nvPr/>
              </p:nvSpPr>
              <p:spPr bwMode="auto">
                <a:xfrm>
                  <a:off x="1998" y="2991"/>
                  <a:ext cx="51" cy="53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37195" name="Oval 299"/>
                <p:cNvSpPr>
                  <a:spLocks noChangeArrowheads="1"/>
                </p:cNvSpPr>
                <p:nvPr/>
              </p:nvSpPr>
              <p:spPr bwMode="auto">
                <a:xfrm>
                  <a:off x="1998" y="3472"/>
                  <a:ext cx="51" cy="53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37196" name="Oval 300"/>
                <p:cNvSpPr>
                  <a:spLocks noChangeArrowheads="1"/>
                </p:cNvSpPr>
                <p:nvPr/>
              </p:nvSpPr>
              <p:spPr bwMode="auto">
                <a:xfrm>
                  <a:off x="1998" y="3381"/>
                  <a:ext cx="51" cy="53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37197" name="Oval 301"/>
                <p:cNvSpPr>
                  <a:spLocks noChangeArrowheads="1"/>
                </p:cNvSpPr>
                <p:nvPr/>
              </p:nvSpPr>
              <p:spPr bwMode="auto">
                <a:xfrm>
                  <a:off x="2342" y="3080"/>
                  <a:ext cx="53" cy="53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37198" name="Oval 302"/>
                <p:cNvSpPr>
                  <a:spLocks noChangeArrowheads="1"/>
                </p:cNvSpPr>
                <p:nvPr/>
              </p:nvSpPr>
              <p:spPr bwMode="auto">
                <a:xfrm>
                  <a:off x="2342" y="2991"/>
                  <a:ext cx="53" cy="53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37199" name="Oval 303"/>
                <p:cNvSpPr>
                  <a:spLocks noChangeArrowheads="1"/>
                </p:cNvSpPr>
                <p:nvPr/>
              </p:nvSpPr>
              <p:spPr bwMode="auto">
                <a:xfrm>
                  <a:off x="2342" y="3471"/>
                  <a:ext cx="53" cy="53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37200" name="Oval 304"/>
                <p:cNvSpPr>
                  <a:spLocks noChangeArrowheads="1"/>
                </p:cNvSpPr>
                <p:nvPr/>
              </p:nvSpPr>
              <p:spPr bwMode="auto">
                <a:xfrm>
                  <a:off x="2342" y="3381"/>
                  <a:ext cx="53" cy="53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37201" name="Oval 305"/>
                <p:cNvSpPr>
                  <a:spLocks noChangeArrowheads="1"/>
                </p:cNvSpPr>
                <p:nvPr/>
              </p:nvSpPr>
              <p:spPr bwMode="auto">
                <a:xfrm>
                  <a:off x="2689" y="3080"/>
                  <a:ext cx="53" cy="53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37202" name="Oval 306"/>
                <p:cNvSpPr>
                  <a:spLocks noChangeArrowheads="1"/>
                </p:cNvSpPr>
                <p:nvPr/>
              </p:nvSpPr>
              <p:spPr bwMode="auto">
                <a:xfrm>
                  <a:off x="2689" y="2991"/>
                  <a:ext cx="53" cy="53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37203" name="Oval 307"/>
                <p:cNvSpPr>
                  <a:spLocks noChangeArrowheads="1"/>
                </p:cNvSpPr>
                <p:nvPr/>
              </p:nvSpPr>
              <p:spPr bwMode="auto">
                <a:xfrm>
                  <a:off x="2689" y="3471"/>
                  <a:ext cx="53" cy="53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37204" name="Oval 308"/>
                <p:cNvSpPr>
                  <a:spLocks noChangeArrowheads="1"/>
                </p:cNvSpPr>
                <p:nvPr/>
              </p:nvSpPr>
              <p:spPr bwMode="auto">
                <a:xfrm>
                  <a:off x="2689" y="3381"/>
                  <a:ext cx="53" cy="53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337205" name="Freeform 309"/>
              <p:cNvSpPr>
                <a:spLocks/>
              </p:cNvSpPr>
              <p:nvPr/>
            </p:nvSpPr>
            <p:spPr bwMode="auto">
              <a:xfrm>
                <a:off x="2393" y="622"/>
                <a:ext cx="565" cy="418"/>
              </a:xfrm>
              <a:custGeom>
                <a:avLst/>
                <a:gdLst>
                  <a:gd name="T0" fmla="*/ 0 w 565"/>
                  <a:gd name="T1" fmla="*/ 0 h 418"/>
                  <a:gd name="T2" fmla="*/ 5 w 565"/>
                  <a:gd name="T3" fmla="*/ 0 h 418"/>
                  <a:gd name="T4" fmla="*/ 447 w 565"/>
                  <a:gd name="T5" fmla="*/ 0 h 418"/>
                  <a:gd name="T6" fmla="*/ 447 w 565"/>
                  <a:gd name="T7" fmla="*/ 28 h 418"/>
                  <a:gd name="T8" fmla="*/ 508 w 565"/>
                  <a:gd name="T9" fmla="*/ 28 h 418"/>
                  <a:gd name="T10" fmla="*/ 508 w 565"/>
                  <a:gd name="T11" fmla="*/ 323 h 418"/>
                  <a:gd name="T12" fmla="*/ 564 w 565"/>
                  <a:gd name="T13" fmla="*/ 323 h 418"/>
                  <a:gd name="T14" fmla="*/ 564 w 565"/>
                  <a:gd name="T15" fmla="*/ 417 h 418"/>
                  <a:gd name="T16" fmla="*/ 0 w 565"/>
                  <a:gd name="T17" fmla="*/ 417 h 418"/>
                  <a:gd name="T18" fmla="*/ 0 w 565"/>
                  <a:gd name="T19" fmla="*/ 0 h 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65" h="418">
                    <a:moveTo>
                      <a:pt x="0" y="0"/>
                    </a:moveTo>
                    <a:lnTo>
                      <a:pt x="5" y="0"/>
                    </a:lnTo>
                    <a:lnTo>
                      <a:pt x="447" y="0"/>
                    </a:lnTo>
                    <a:lnTo>
                      <a:pt x="447" y="28"/>
                    </a:lnTo>
                    <a:lnTo>
                      <a:pt x="508" y="28"/>
                    </a:lnTo>
                    <a:lnTo>
                      <a:pt x="508" y="323"/>
                    </a:lnTo>
                    <a:lnTo>
                      <a:pt x="564" y="323"/>
                    </a:lnTo>
                    <a:lnTo>
                      <a:pt x="564" y="417"/>
                    </a:lnTo>
                    <a:lnTo>
                      <a:pt x="0" y="41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69696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7206" name="Freeform 310"/>
              <p:cNvSpPr>
                <a:spLocks/>
              </p:cNvSpPr>
              <p:nvPr/>
            </p:nvSpPr>
            <p:spPr bwMode="auto">
              <a:xfrm>
                <a:off x="3145" y="622"/>
                <a:ext cx="503" cy="418"/>
              </a:xfrm>
              <a:custGeom>
                <a:avLst/>
                <a:gdLst>
                  <a:gd name="T0" fmla="*/ 118 w 503"/>
                  <a:gd name="T1" fmla="*/ 0 h 418"/>
                  <a:gd name="T2" fmla="*/ 383 w 503"/>
                  <a:gd name="T3" fmla="*/ 0 h 418"/>
                  <a:gd name="T4" fmla="*/ 383 w 503"/>
                  <a:gd name="T5" fmla="*/ 28 h 418"/>
                  <a:gd name="T6" fmla="*/ 415 w 503"/>
                  <a:gd name="T7" fmla="*/ 28 h 418"/>
                  <a:gd name="T8" fmla="*/ 446 w 503"/>
                  <a:gd name="T9" fmla="*/ 28 h 418"/>
                  <a:gd name="T10" fmla="*/ 446 w 503"/>
                  <a:gd name="T11" fmla="*/ 323 h 418"/>
                  <a:gd name="T12" fmla="*/ 502 w 503"/>
                  <a:gd name="T13" fmla="*/ 323 h 418"/>
                  <a:gd name="T14" fmla="*/ 502 w 503"/>
                  <a:gd name="T15" fmla="*/ 417 h 418"/>
                  <a:gd name="T16" fmla="*/ 0 w 503"/>
                  <a:gd name="T17" fmla="*/ 417 h 418"/>
                  <a:gd name="T18" fmla="*/ 0 w 503"/>
                  <a:gd name="T19" fmla="*/ 323 h 418"/>
                  <a:gd name="T20" fmla="*/ 55 w 503"/>
                  <a:gd name="T21" fmla="*/ 323 h 418"/>
                  <a:gd name="T22" fmla="*/ 55 w 503"/>
                  <a:gd name="T23" fmla="*/ 28 h 418"/>
                  <a:gd name="T24" fmla="*/ 118 w 503"/>
                  <a:gd name="T25" fmla="*/ 28 h 418"/>
                  <a:gd name="T26" fmla="*/ 118 w 503"/>
                  <a:gd name="T27" fmla="*/ 0 h 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3" h="418">
                    <a:moveTo>
                      <a:pt x="118" y="0"/>
                    </a:moveTo>
                    <a:lnTo>
                      <a:pt x="383" y="0"/>
                    </a:lnTo>
                    <a:lnTo>
                      <a:pt x="383" y="28"/>
                    </a:lnTo>
                    <a:lnTo>
                      <a:pt x="415" y="28"/>
                    </a:lnTo>
                    <a:lnTo>
                      <a:pt x="446" y="28"/>
                    </a:lnTo>
                    <a:lnTo>
                      <a:pt x="446" y="323"/>
                    </a:lnTo>
                    <a:lnTo>
                      <a:pt x="502" y="323"/>
                    </a:lnTo>
                    <a:lnTo>
                      <a:pt x="502" y="417"/>
                    </a:lnTo>
                    <a:lnTo>
                      <a:pt x="0" y="417"/>
                    </a:lnTo>
                    <a:lnTo>
                      <a:pt x="0" y="323"/>
                    </a:lnTo>
                    <a:lnTo>
                      <a:pt x="55" y="323"/>
                    </a:lnTo>
                    <a:lnTo>
                      <a:pt x="55" y="28"/>
                    </a:lnTo>
                    <a:lnTo>
                      <a:pt x="118" y="28"/>
                    </a:lnTo>
                    <a:lnTo>
                      <a:pt x="118" y="0"/>
                    </a:lnTo>
                  </a:path>
                </a:pathLst>
              </a:custGeom>
              <a:solidFill>
                <a:srgbClr val="969696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7207" name="Freeform 311"/>
              <p:cNvSpPr>
                <a:spLocks/>
              </p:cNvSpPr>
              <p:nvPr/>
            </p:nvSpPr>
            <p:spPr bwMode="auto">
              <a:xfrm>
                <a:off x="3835" y="622"/>
                <a:ext cx="559" cy="418"/>
              </a:xfrm>
              <a:custGeom>
                <a:avLst/>
                <a:gdLst>
                  <a:gd name="T0" fmla="*/ 116 w 559"/>
                  <a:gd name="T1" fmla="*/ 0 h 418"/>
                  <a:gd name="T2" fmla="*/ 558 w 559"/>
                  <a:gd name="T3" fmla="*/ 0 h 418"/>
                  <a:gd name="T4" fmla="*/ 558 w 559"/>
                  <a:gd name="T5" fmla="*/ 417 h 418"/>
                  <a:gd name="T6" fmla="*/ 0 w 559"/>
                  <a:gd name="T7" fmla="*/ 417 h 418"/>
                  <a:gd name="T8" fmla="*/ 0 w 559"/>
                  <a:gd name="T9" fmla="*/ 323 h 418"/>
                  <a:gd name="T10" fmla="*/ 55 w 559"/>
                  <a:gd name="T11" fmla="*/ 323 h 418"/>
                  <a:gd name="T12" fmla="*/ 55 w 559"/>
                  <a:gd name="T13" fmla="*/ 28 h 418"/>
                  <a:gd name="T14" fmla="*/ 116 w 559"/>
                  <a:gd name="T15" fmla="*/ 28 h 418"/>
                  <a:gd name="T16" fmla="*/ 116 w 559"/>
                  <a:gd name="T17" fmla="*/ 0 h 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9" h="418">
                    <a:moveTo>
                      <a:pt x="116" y="0"/>
                    </a:moveTo>
                    <a:lnTo>
                      <a:pt x="558" y="0"/>
                    </a:lnTo>
                    <a:lnTo>
                      <a:pt x="558" y="417"/>
                    </a:lnTo>
                    <a:lnTo>
                      <a:pt x="0" y="417"/>
                    </a:lnTo>
                    <a:lnTo>
                      <a:pt x="0" y="323"/>
                    </a:lnTo>
                    <a:lnTo>
                      <a:pt x="55" y="323"/>
                    </a:lnTo>
                    <a:lnTo>
                      <a:pt x="55" y="28"/>
                    </a:lnTo>
                    <a:lnTo>
                      <a:pt x="116" y="28"/>
                    </a:lnTo>
                    <a:lnTo>
                      <a:pt x="116" y="0"/>
                    </a:lnTo>
                  </a:path>
                </a:pathLst>
              </a:custGeom>
              <a:solidFill>
                <a:srgbClr val="969696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7208" name="Freeform 312"/>
              <p:cNvSpPr>
                <a:spLocks/>
              </p:cNvSpPr>
              <p:nvPr/>
            </p:nvSpPr>
            <p:spPr bwMode="auto">
              <a:xfrm>
                <a:off x="2393" y="1578"/>
                <a:ext cx="218" cy="425"/>
              </a:xfrm>
              <a:custGeom>
                <a:avLst/>
                <a:gdLst>
                  <a:gd name="T0" fmla="*/ 0 w 218"/>
                  <a:gd name="T1" fmla="*/ 0 h 425"/>
                  <a:gd name="T2" fmla="*/ 5 w 218"/>
                  <a:gd name="T3" fmla="*/ 0 h 425"/>
                  <a:gd name="T4" fmla="*/ 217 w 218"/>
                  <a:gd name="T5" fmla="*/ 0 h 425"/>
                  <a:gd name="T6" fmla="*/ 217 w 218"/>
                  <a:gd name="T7" fmla="*/ 93 h 425"/>
                  <a:gd name="T8" fmla="*/ 159 w 218"/>
                  <a:gd name="T9" fmla="*/ 93 h 425"/>
                  <a:gd name="T10" fmla="*/ 159 w 218"/>
                  <a:gd name="T11" fmla="*/ 393 h 425"/>
                  <a:gd name="T12" fmla="*/ 96 w 218"/>
                  <a:gd name="T13" fmla="*/ 393 h 425"/>
                  <a:gd name="T14" fmla="*/ 96 w 218"/>
                  <a:gd name="T15" fmla="*/ 424 h 425"/>
                  <a:gd name="T16" fmla="*/ 0 w 218"/>
                  <a:gd name="T17" fmla="*/ 424 h 425"/>
                  <a:gd name="T18" fmla="*/ 0 w 218"/>
                  <a:gd name="T19" fmla="*/ 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8" h="425">
                    <a:moveTo>
                      <a:pt x="0" y="0"/>
                    </a:moveTo>
                    <a:lnTo>
                      <a:pt x="5" y="0"/>
                    </a:lnTo>
                    <a:lnTo>
                      <a:pt x="217" y="0"/>
                    </a:lnTo>
                    <a:lnTo>
                      <a:pt x="217" y="93"/>
                    </a:lnTo>
                    <a:lnTo>
                      <a:pt x="159" y="93"/>
                    </a:lnTo>
                    <a:lnTo>
                      <a:pt x="159" y="393"/>
                    </a:lnTo>
                    <a:lnTo>
                      <a:pt x="96" y="393"/>
                    </a:lnTo>
                    <a:lnTo>
                      <a:pt x="96" y="424"/>
                    </a:lnTo>
                    <a:lnTo>
                      <a:pt x="0" y="42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69696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7209" name="Freeform 313"/>
              <p:cNvSpPr>
                <a:spLocks/>
              </p:cNvSpPr>
              <p:nvPr/>
            </p:nvSpPr>
            <p:spPr bwMode="auto">
              <a:xfrm>
                <a:off x="2793" y="1578"/>
                <a:ext cx="513" cy="425"/>
              </a:xfrm>
              <a:custGeom>
                <a:avLst/>
                <a:gdLst>
                  <a:gd name="T0" fmla="*/ 0 w 513"/>
                  <a:gd name="T1" fmla="*/ 0 h 425"/>
                  <a:gd name="T2" fmla="*/ 512 w 513"/>
                  <a:gd name="T3" fmla="*/ 0 h 425"/>
                  <a:gd name="T4" fmla="*/ 512 w 513"/>
                  <a:gd name="T5" fmla="*/ 93 h 425"/>
                  <a:gd name="T6" fmla="*/ 454 w 513"/>
                  <a:gd name="T7" fmla="*/ 93 h 425"/>
                  <a:gd name="T8" fmla="*/ 454 w 513"/>
                  <a:gd name="T9" fmla="*/ 393 h 425"/>
                  <a:gd name="T10" fmla="*/ 390 w 513"/>
                  <a:gd name="T11" fmla="*/ 393 h 425"/>
                  <a:gd name="T12" fmla="*/ 390 w 513"/>
                  <a:gd name="T13" fmla="*/ 424 h 425"/>
                  <a:gd name="T14" fmla="*/ 118 w 513"/>
                  <a:gd name="T15" fmla="*/ 424 h 425"/>
                  <a:gd name="T16" fmla="*/ 118 w 513"/>
                  <a:gd name="T17" fmla="*/ 393 h 425"/>
                  <a:gd name="T18" fmla="*/ 59 w 513"/>
                  <a:gd name="T19" fmla="*/ 393 h 425"/>
                  <a:gd name="T20" fmla="*/ 59 w 513"/>
                  <a:gd name="T21" fmla="*/ 93 h 425"/>
                  <a:gd name="T22" fmla="*/ 0 w 513"/>
                  <a:gd name="T23" fmla="*/ 93 h 425"/>
                  <a:gd name="T24" fmla="*/ 0 w 513"/>
                  <a:gd name="T25" fmla="*/ 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3" h="425">
                    <a:moveTo>
                      <a:pt x="0" y="0"/>
                    </a:moveTo>
                    <a:lnTo>
                      <a:pt x="512" y="0"/>
                    </a:lnTo>
                    <a:lnTo>
                      <a:pt x="512" y="93"/>
                    </a:lnTo>
                    <a:lnTo>
                      <a:pt x="454" y="93"/>
                    </a:lnTo>
                    <a:lnTo>
                      <a:pt x="454" y="393"/>
                    </a:lnTo>
                    <a:lnTo>
                      <a:pt x="390" y="393"/>
                    </a:lnTo>
                    <a:lnTo>
                      <a:pt x="390" y="424"/>
                    </a:lnTo>
                    <a:lnTo>
                      <a:pt x="118" y="424"/>
                    </a:lnTo>
                    <a:lnTo>
                      <a:pt x="118" y="393"/>
                    </a:lnTo>
                    <a:lnTo>
                      <a:pt x="59" y="393"/>
                    </a:lnTo>
                    <a:lnTo>
                      <a:pt x="59" y="93"/>
                    </a:lnTo>
                    <a:lnTo>
                      <a:pt x="0" y="9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69696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7210" name="Freeform 314"/>
              <p:cNvSpPr>
                <a:spLocks/>
              </p:cNvSpPr>
              <p:nvPr/>
            </p:nvSpPr>
            <p:spPr bwMode="auto">
              <a:xfrm>
                <a:off x="3489" y="1578"/>
                <a:ext cx="510" cy="425"/>
              </a:xfrm>
              <a:custGeom>
                <a:avLst/>
                <a:gdLst>
                  <a:gd name="T0" fmla="*/ 0 w 510"/>
                  <a:gd name="T1" fmla="*/ 0 h 425"/>
                  <a:gd name="T2" fmla="*/ 509 w 510"/>
                  <a:gd name="T3" fmla="*/ 0 h 425"/>
                  <a:gd name="T4" fmla="*/ 509 w 510"/>
                  <a:gd name="T5" fmla="*/ 93 h 425"/>
                  <a:gd name="T6" fmla="*/ 451 w 510"/>
                  <a:gd name="T7" fmla="*/ 93 h 425"/>
                  <a:gd name="T8" fmla="*/ 451 w 510"/>
                  <a:gd name="T9" fmla="*/ 393 h 425"/>
                  <a:gd name="T10" fmla="*/ 390 w 510"/>
                  <a:gd name="T11" fmla="*/ 393 h 425"/>
                  <a:gd name="T12" fmla="*/ 390 w 510"/>
                  <a:gd name="T13" fmla="*/ 424 h 425"/>
                  <a:gd name="T14" fmla="*/ 118 w 510"/>
                  <a:gd name="T15" fmla="*/ 424 h 425"/>
                  <a:gd name="T16" fmla="*/ 118 w 510"/>
                  <a:gd name="T17" fmla="*/ 393 h 425"/>
                  <a:gd name="T18" fmla="*/ 55 w 510"/>
                  <a:gd name="T19" fmla="*/ 393 h 425"/>
                  <a:gd name="T20" fmla="*/ 55 w 510"/>
                  <a:gd name="T21" fmla="*/ 93 h 425"/>
                  <a:gd name="T22" fmla="*/ 0 w 510"/>
                  <a:gd name="T23" fmla="*/ 93 h 425"/>
                  <a:gd name="T24" fmla="*/ 0 w 510"/>
                  <a:gd name="T25" fmla="*/ 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0" h="425">
                    <a:moveTo>
                      <a:pt x="0" y="0"/>
                    </a:moveTo>
                    <a:lnTo>
                      <a:pt x="509" y="0"/>
                    </a:lnTo>
                    <a:lnTo>
                      <a:pt x="509" y="93"/>
                    </a:lnTo>
                    <a:lnTo>
                      <a:pt x="451" y="93"/>
                    </a:lnTo>
                    <a:lnTo>
                      <a:pt x="451" y="393"/>
                    </a:lnTo>
                    <a:lnTo>
                      <a:pt x="390" y="393"/>
                    </a:lnTo>
                    <a:lnTo>
                      <a:pt x="390" y="424"/>
                    </a:lnTo>
                    <a:lnTo>
                      <a:pt x="118" y="424"/>
                    </a:lnTo>
                    <a:lnTo>
                      <a:pt x="118" y="393"/>
                    </a:lnTo>
                    <a:lnTo>
                      <a:pt x="55" y="393"/>
                    </a:lnTo>
                    <a:lnTo>
                      <a:pt x="55" y="93"/>
                    </a:lnTo>
                    <a:lnTo>
                      <a:pt x="0" y="9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69696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7211" name="Freeform 315"/>
              <p:cNvSpPr>
                <a:spLocks/>
              </p:cNvSpPr>
              <p:nvPr/>
            </p:nvSpPr>
            <p:spPr bwMode="auto">
              <a:xfrm>
                <a:off x="4184" y="1578"/>
                <a:ext cx="210" cy="425"/>
              </a:xfrm>
              <a:custGeom>
                <a:avLst/>
                <a:gdLst>
                  <a:gd name="T0" fmla="*/ 0 w 210"/>
                  <a:gd name="T1" fmla="*/ 0 h 425"/>
                  <a:gd name="T2" fmla="*/ 209 w 210"/>
                  <a:gd name="T3" fmla="*/ 0 h 425"/>
                  <a:gd name="T4" fmla="*/ 209 w 210"/>
                  <a:gd name="T5" fmla="*/ 424 h 425"/>
                  <a:gd name="T6" fmla="*/ 117 w 210"/>
                  <a:gd name="T7" fmla="*/ 424 h 425"/>
                  <a:gd name="T8" fmla="*/ 117 w 210"/>
                  <a:gd name="T9" fmla="*/ 393 h 425"/>
                  <a:gd name="T10" fmla="*/ 53 w 210"/>
                  <a:gd name="T11" fmla="*/ 393 h 425"/>
                  <a:gd name="T12" fmla="*/ 53 w 210"/>
                  <a:gd name="T13" fmla="*/ 93 h 425"/>
                  <a:gd name="T14" fmla="*/ 0 w 210"/>
                  <a:gd name="T15" fmla="*/ 93 h 425"/>
                  <a:gd name="T16" fmla="*/ 0 w 210"/>
                  <a:gd name="T17" fmla="*/ 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0" h="425">
                    <a:moveTo>
                      <a:pt x="0" y="0"/>
                    </a:moveTo>
                    <a:lnTo>
                      <a:pt x="209" y="0"/>
                    </a:lnTo>
                    <a:lnTo>
                      <a:pt x="209" y="424"/>
                    </a:lnTo>
                    <a:lnTo>
                      <a:pt x="117" y="424"/>
                    </a:lnTo>
                    <a:lnTo>
                      <a:pt x="117" y="393"/>
                    </a:lnTo>
                    <a:lnTo>
                      <a:pt x="53" y="393"/>
                    </a:lnTo>
                    <a:lnTo>
                      <a:pt x="53" y="93"/>
                    </a:lnTo>
                    <a:lnTo>
                      <a:pt x="0" y="9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69696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7212" name="Oval 316"/>
              <p:cNvSpPr>
                <a:spLocks noChangeArrowheads="1"/>
              </p:cNvSpPr>
              <p:nvPr/>
            </p:nvSpPr>
            <p:spPr bwMode="auto">
              <a:xfrm>
                <a:off x="2610" y="776"/>
                <a:ext cx="173" cy="17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7213" name="Oval 317"/>
              <p:cNvSpPr>
                <a:spLocks noChangeArrowheads="1"/>
              </p:cNvSpPr>
              <p:nvPr/>
            </p:nvSpPr>
            <p:spPr bwMode="auto">
              <a:xfrm>
                <a:off x="2958" y="1677"/>
                <a:ext cx="173" cy="17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grpSp>
            <p:nvGrpSpPr>
              <p:cNvPr id="337214" name="Group 318"/>
              <p:cNvGrpSpPr>
                <a:grpSpLocks/>
              </p:cNvGrpSpPr>
              <p:nvPr/>
            </p:nvGrpSpPr>
            <p:grpSpPr bwMode="auto">
              <a:xfrm>
                <a:off x="2422" y="1189"/>
                <a:ext cx="2265" cy="245"/>
                <a:chOff x="877" y="3137"/>
                <a:chExt cx="2265" cy="245"/>
              </a:xfrm>
            </p:grpSpPr>
            <p:sp>
              <p:nvSpPr>
                <p:cNvPr id="337215" name="Rectangle 319"/>
                <p:cNvSpPr>
                  <a:spLocks noChangeArrowheads="1"/>
                </p:cNvSpPr>
                <p:nvPr/>
              </p:nvSpPr>
              <p:spPr bwMode="auto">
                <a:xfrm>
                  <a:off x="877" y="3140"/>
                  <a:ext cx="606" cy="240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>
                        <a:gamma/>
                        <a:shade val="80000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80000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37216" name="Rectangle 320"/>
                <p:cNvSpPr>
                  <a:spLocks noChangeArrowheads="1"/>
                </p:cNvSpPr>
                <p:nvPr/>
              </p:nvSpPr>
              <p:spPr bwMode="auto">
                <a:xfrm>
                  <a:off x="2527" y="3141"/>
                  <a:ext cx="615" cy="240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>
                        <a:gamma/>
                        <a:shade val="80000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80000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37217" name="Rectangle 321"/>
                <p:cNvSpPr>
                  <a:spLocks noChangeArrowheads="1"/>
                </p:cNvSpPr>
                <p:nvPr/>
              </p:nvSpPr>
              <p:spPr bwMode="auto">
                <a:xfrm>
                  <a:off x="2184" y="3205"/>
                  <a:ext cx="319" cy="119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>
                        <a:gamma/>
                        <a:shade val="60000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60000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37218" name="Rectangle 322"/>
                <p:cNvSpPr>
                  <a:spLocks noChangeArrowheads="1"/>
                </p:cNvSpPr>
                <p:nvPr/>
              </p:nvSpPr>
              <p:spPr bwMode="auto">
                <a:xfrm>
                  <a:off x="1503" y="3205"/>
                  <a:ext cx="303" cy="119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>
                        <a:gamma/>
                        <a:shade val="60000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60000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37219" name="Freeform 323"/>
                <p:cNvSpPr>
                  <a:spLocks/>
                </p:cNvSpPr>
                <p:nvPr/>
              </p:nvSpPr>
              <p:spPr bwMode="auto">
                <a:xfrm>
                  <a:off x="1484" y="3141"/>
                  <a:ext cx="21" cy="241"/>
                </a:xfrm>
                <a:custGeom>
                  <a:avLst/>
                  <a:gdLst>
                    <a:gd name="T0" fmla="*/ 0 w 21"/>
                    <a:gd name="T1" fmla="*/ 0 h 241"/>
                    <a:gd name="T2" fmla="*/ 0 w 21"/>
                    <a:gd name="T3" fmla="*/ 240 h 241"/>
                    <a:gd name="T4" fmla="*/ 20 w 21"/>
                    <a:gd name="T5" fmla="*/ 220 h 241"/>
                    <a:gd name="T6" fmla="*/ 20 w 21"/>
                    <a:gd name="T7" fmla="*/ 16 h 241"/>
                    <a:gd name="T8" fmla="*/ 0 w 21"/>
                    <a:gd name="T9" fmla="*/ 0 h 2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241">
                      <a:moveTo>
                        <a:pt x="0" y="0"/>
                      </a:moveTo>
                      <a:lnTo>
                        <a:pt x="0" y="240"/>
                      </a:lnTo>
                      <a:lnTo>
                        <a:pt x="20" y="220"/>
                      </a:lnTo>
                      <a:lnTo>
                        <a:pt x="20" y="16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FFFFFF">
                        <a:gamma/>
                        <a:shade val="49804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49804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37220" name="Freeform 324"/>
                <p:cNvSpPr>
                  <a:spLocks/>
                </p:cNvSpPr>
                <p:nvPr/>
              </p:nvSpPr>
              <p:spPr bwMode="auto">
                <a:xfrm>
                  <a:off x="2164" y="3137"/>
                  <a:ext cx="21" cy="241"/>
                </a:xfrm>
                <a:custGeom>
                  <a:avLst/>
                  <a:gdLst>
                    <a:gd name="T0" fmla="*/ 0 w 21"/>
                    <a:gd name="T1" fmla="*/ 0 h 241"/>
                    <a:gd name="T2" fmla="*/ 0 w 21"/>
                    <a:gd name="T3" fmla="*/ 240 h 241"/>
                    <a:gd name="T4" fmla="*/ 20 w 21"/>
                    <a:gd name="T5" fmla="*/ 220 h 241"/>
                    <a:gd name="T6" fmla="*/ 20 w 21"/>
                    <a:gd name="T7" fmla="*/ 16 h 241"/>
                    <a:gd name="T8" fmla="*/ 0 w 21"/>
                    <a:gd name="T9" fmla="*/ 0 h 2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241">
                      <a:moveTo>
                        <a:pt x="0" y="0"/>
                      </a:moveTo>
                      <a:lnTo>
                        <a:pt x="0" y="240"/>
                      </a:lnTo>
                      <a:lnTo>
                        <a:pt x="20" y="220"/>
                      </a:lnTo>
                      <a:lnTo>
                        <a:pt x="20" y="16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FFFFFF">
                        <a:gamma/>
                        <a:shade val="49804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49804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37221" name="Freeform 325"/>
                <p:cNvSpPr>
                  <a:spLocks/>
                </p:cNvSpPr>
                <p:nvPr/>
              </p:nvSpPr>
              <p:spPr bwMode="auto">
                <a:xfrm>
                  <a:off x="2507" y="3141"/>
                  <a:ext cx="21" cy="241"/>
                </a:xfrm>
                <a:custGeom>
                  <a:avLst/>
                  <a:gdLst>
                    <a:gd name="T0" fmla="*/ 20 w 21"/>
                    <a:gd name="T1" fmla="*/ 0 h 241"/>
                    <a:gd name="T2" fmla="*/ 20 w 21"/>
                    <a:gd name="T3" fmla="*/ 240 h 241"/>
                    <a:gd name="T4" fmla="*/ 0 w 21"/>
                    <a:gd name="T5" fmla="*/ 220 h 241"/>
                    <a:gd name="T6" fmla="*/ 0 w 21"/>
                    <a:gd name="T7" fmla="*/ 17 h 241"/>
                    <a:gd name="T8" fmla="*/ 20 w 21"/>
                    <a:gd name="T9" fmla="*/ 0 h 2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241">
                      <a:moveTo>
                        <a:pt x="20" y="0"/>
                      </a:moveTo>
                      <a:lnTo>
                        <a:pt x="20" y="240"/>
                      </a:lnTo>
                      <a:lnTo>
                        <a:pt x="0" y="220"/>
                      </a:lnTo>
                      <a:lnTo>
                        <a:pt x="0" y="17"/>
                      </a:lnTo>
                      <a:lnTo>
                        <a:pt x="20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FFFFFF">
                        <a:gamma/>
                        <a:shade val="49804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49804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37222" name="Freeform 326"/>
                <p:cNvSpPr>
                  <a:spLocks/>
                </p:cNvSpPr>
                <p:nvPr/>
              </p:nvSpPr>
              <p:spPr bwMode="auto">
                <a:xfrm>
                  <a:off x="1808" y="3137"/>
                  <a:ext cx="18" cy="242"/>
                </a:xfrm>
                <a:custGeom>
                  <a:avLst/>
                  <a:gdLst>
                    <a:gd name="T0" fmla="*/ 17 w 18"/>
                    <a:gd name="T1" fmla="*/ 0 h 242"/>
                    <a:gd name="T2" fmla="*/ 17 w 18"/>
                    <a:gd name="T3" fmla="*/ 241 h 242"/>
                    <a:gd name="T4" fmla="*/ 0 w 18"/>
                    <a:gd name="T5" fmla="*/ 220 h 242"/>
                    <a:gd name="T6" fmla="*/ 0 w 18"/>
                    <a:gd name="T7" fmla="*/ 17 h 242"/>
                    <a:gd name="T8" fmla="*/ 17 w 18"/>
                    <a:gd name="T9" fmla="*/ 0 h 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242">
                      <a:moveTo>
                        <a:pt x="17" y="0"/>
                      </a:moveTo>
                      <a:lnTo>
                        <a:pt x="17" y="241"/>
                      </a:lnTo>
                      <a:lnTo>
                        <a:pt x="0" y="220"/>
                      </a:lnTo>
                      <a:lnTo>
                        <a:pt x="0" y="17"/>
                      </a:lnTo>
                      <a:lnTo>
                        <a:pt x="17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FFFFFF">
                        <a:gamma/>
                        <a:shade val="49804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49804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37223" name="Rectangle 327"/>
                <p:cNvSpPr>
                  <a:spLocks noChangeArrowheads="1"/>
                </p:cNvSpPr>
                <p:nvPr/>
              </p:nvSpPr>
              <p:spPr bwMode="auto">
                <a:xfrm>
                  <a:off x="1825" y="3138"/>
                  <a:ext cx="339" cy="240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>
                        <a:gamma/>
                        <a:shade val="80000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80000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37224" name="Freeform 328"/>
                <p:cNvSpPr>
                  <a:spLocks/>
                </p:cNvSpPr>
                <p:nvPr/>
              </p:nvSpPr>
              <p:spPr bwMode="auto">
                <a:xfrm>
                  <a:off x="1791" y="3194"/>
                  <a:ext cx="17" cy="146"/>
                </a:xfrm>
                <a:custGeom>
                  <a:avLst/>
                  <a:gdLst>
                    <a:gd name="T0" fmla="*/ 0 w 17"/>
                    <a:gd name="T1" fmla="*/ 129 h 146"/>
                    <a:gd name="T2" fmla="*/ 0 w 17"/>
                    <a:gd name="T3" fmla="*/ 12 h 146"/>
                    <a:gd name="T4" fmla="*/ 16 w 17"/>
                    <a:gd name="T5" fmla="*/ 0 h 146"/>
                    <a:gd name="T6" fmla="*/ 16 w 17"/>
                    <a:gd name="T7" fmla="*/ 145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146">
                      <a:moveTo>
                        <a:pt x="0" y="129"/>
                      </a:moveTo>
                      <a:lnTo>
                        <a:pt x="0" y="12"/>
                      </a:lnTo>
                      <a:lnTo>
                        <a:pt x="16" y="0"/>
                      </a:lnTo>
                      <a:lnTo>
                        <a:pt x="16" y="145"/>
                      </a:lnTo>
                    </a:path>
                  </a:pathLst>
                </a:custGeom>
                <a:gradFill rotWithShape="0">
                  <a:gsLst>
                    <a:gs pos="0">
                      <a:srgbClr val="FFFFFF">
                        <a:gamma/>
                        <a:shade val="60000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60000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37225" name="Freeform 329"/>
                <p:cNvSpPr>
                  <a:spLocks/>
                </p:cNvSpPr>
                <p:nvPr/>
              </p:nvSpPr>
              <p:spPr bwMode="auto">
                <a:xfrm>
                  <a:off x="2184" y="3193"/>
                  <a:ext cx="17" cy="146"/>
                </a:xfrm>
                <a:custGeom>
                  <a:avLst/>
                  <a:gdLst>
                    <a:gd name="T0" fmla="*/ 16 w 17"/>
                    <a:gd name="T1" fmla="*/ 130 h 146"/>
                    <a:gd name="T2" fmla="*/ 16 w 17"/>
                    <a:gd name="T3" fmla="*/ 12 h 146"/>
                    <a:gd name="T4" fmla="*/ 0 w 17"/>
                    <a:gd name="T5" fmla="*/ 0 h 146"/>
                    <a:gd name="T6" fmla="*/ 0 w 17"/>
                    <a:gd name="T7" fmla="*/ 145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146">
                      <a:moveTo>
                        <a:pt x="16" y="130"/>
                      </a:moveTo>
                      <a:lnTo>
                        <a:pt x="16" y="12"/>
                      </a:lnTo>
                      <a:lnTo>
                        <a:pt x="0" y="0"/>
                      </a:lnTo>
                      <a:lnTo>
                        <a:pt x="0" y="145"/>
                      </a:lnTo>
                    </a:path>
                  </a:pathLst>
                </a:custGeom>
                <a:gradFill rotWithShape="0">
                  <a:gsLst>
                    <a:gs pos="0">
                      <a:srgbClr val="FFFFFF">
                        <a:gamma/>
                        <a:shade val="60000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60000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37226" name="Freeform 330"/>
                <p:cNvSpPr>
                  <a:spLocks/>
                </p:cNvSpPr>
                <p:nvPr/>
              </p:nvSpPr>
              <p:spPr bwMode="auto">
                <a:xfrm>
                  <a:off x="1502" y="3192"/>
                  <a:ext cx="17" cy="146"/>
                </a:xfrm>
                <a:custGeom>
                  <a:avLst/>
                  <a:gdLst>
                    <a:gd name="T0" fmla="*/ 16 w 17"/>
                    <a:gd name="T1" fmla="*/ 130 h 146"/>
                    <a:gd name="T2" fmla="*/ 16 w 17"/>
                    <a:gd name="T3" fmla="*/ 12 h 146"/>
                    <a:gd name="T4" fmla="*/ 0 w 17"/>
                    <a:gd name="T5" fmla="*/ 0 h 146"/>
                    <a:gd name="T6" fmla="*/ 0 w 17"/>
                    <a:gd name="T7" fmla="*/ 145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146">
                      <a:moveTo>
                        <a:pt x="16" y="130"/>
                      </a:moveTo>
                      <a:lnTo>
                        <a:pt x="16" y="12"/>
                      </a:lnTo>
                      <a:lnTo>
                        <a:pt x="0" y="0"/>
                      </a:lnTo>
                      <a:lnTo>
                        <a:pt x="0" y="145"/>
                      </a:lnTo>
                    </a:path>
                  </a:pathLst>
                </a:custGeom>
                <a:gradFill rotWithShape="0">
                  <a:gsLst>
                    <a:gs pos="0">
                      <a:srgbClr val="FFFFFF">
                        <a:gamma/>
                        <a:shade val="60000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60000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37227" name="Freeform 331"/>
                <p:cNvSpPr>
                  <a:spLocks/>
                </p:cNvSpPr>
                <p:nvPr/>
              </p:nvSpPr>
              <p:spPr bwMode="auto">
                <a:xfrm>
                  <a:off x="2492" y="3194"/>
                  <a:ext cx="17" cy="146"/>
                </a:xfrm>
                <a:custGeom>
                  <a:avLst/>
                  <a:gdLst>
                    <a:gd name="T0" fmla="*/ 0 w 17"/>
                    <a:gd name="T1" fmla="*/ 130 h 146"/>
                    <a:gd name="T2" fmla="*/ 0 w 17"/>
                    <a:gd name="T3" fmla="*/ 12 h 146"/>
                    <a:gd name="T4" fmla="*/ 16 w 17"/>
                    <a:gd name="T5" fmla="*/ 0 h 146"/>
                    <a:gd name="T6" fmla="*/ 16 w 17"/>
                    <a:gd name="T7" fmla="*/ 145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146">
                      <a:moveTo>
                        <a:pt x="0" y="130"/>
                      </a:moveTo>
                      <a:lnTo>
                        <a:pt x="0" y="12"/>
                      </a:lnTo>
                      <a:lnTo>
                        <a:pt x="16" y="0"/>
                      </a:lnTo>
                      <a:lnTo>
                        <a:pt x="16" y="145"/>
                      </a:lnTo>
                    </a:path>
                  </a:pathLst>
                </a:custGeom>
                <a:gradFill rotWithShape="0">
                  <a:gsLst>
                    <a:gs pos="0">
                      <a:srgbClr val="FFFFFF">
                        <a:gamma/>
                        <a:shade val="60000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60000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rnd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337228" name="Freeform 332"/>
              <p:cNvSpPr>
                <a:spLocks/>
              </p:cNvSpPr>
              <p:nvPr/>
            </p:nvSpPr>
            <p:spPr bwMode="auto">
              <a:xfrm>
                <a:off x="2470" y="1039"/>
                <a:ext cx="125" cy="146"/>
              </a:xfrm>
              <a:custGeom>
                <a:avLst/>
                <a:gdLst>
                  <a:gd name="T0" fmla="*/ 30 w 125"/>
                  <a:gd name="T1" fmla="*/ 0 h 146"/>
                  <a:gd name="T2" fmla="*/ 30 w 125"/>
                  <a:gd name="T3" fmla="*/ 59 h 146"/>
                  <a:gd name="T4" fmla="*/ 91 w 125"/>
                  <a:gd name="T5" fmla="*/ 59 h 146"/>
                  <a:gd name="T6" fmla="*/ 91 w 125"/>
                  <a:gd name="T7" fmla="*/ 0 h 146"/>
                  <a:gd name="T8" fmla="*/ 124 w 125"/>
                  <a:gd name="T9" fmla="*/ 0 h 146"/>
                  <a:gd name="T10" fmla="*/ 124 w 125"/>
                  <a:gd name="T11" fmla="*/ 145 h 146"/>
                  <a:gd name="T12" fmla="*/ 91 w 125"/>
                  <a:gd name="T13" fmla="*/ 145 h 146"/>
                  <a:gd name="T14" fmla="*/ 91 w 125"/>
                  <a:gd name="T15" fmla="*/ 89 h 146"/>
                  <a:gd name="T16" fmla="*/ 30 w 125"/>
                  <a:gd name="T17" fmla="*/ 89 h 146"/>
                  <a:gd name="T18" fmla="*/ 30 w 125"/>
                  <a:gd name="T19" fmla="*/ 145 h 146"/>
                  <a:gd name="T20" fmla="*/ 0 w 125"/>
                  <a:gd name="T21" fmla="*/ 145 h 146"/>
                  <a:gd name="T22" fmla="*/ 0 w 125"/>
                  <a:gd name="T23" fmla="*/ 0 h 146"/>
                  <a:gd name="T24" fmla="*/ 30 w 125"/>
                  <a:gd name="T25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5" h="146">
                    <a:moveTo>
                      <a:pt x="30" y="0"/>
                    </a:moveTo>
                    <a:lnTo>
                      <a:pt x="30" y="59"/>
                    </a:lnTo>
                    <a:lnTo>
                      <a:pt x="91" y="59"/>
                    </a:lnTo>
                    <a:lnTo>
                      <a:pt x="91" y="0"/>
                    </a:lnTo>
                    <a:lnTo>
                      <a:pt x="124" y="0"/>
                    </a:lnTo>
                    <a:lnTo>
                      <a:pt x="124" y="145"/>
                    </a:lnTo>
                    <a:lnTo>
                      <a:pt x="91" y="145"/>
                    </a:lnTo>
                    <a:lnTo>
                      <a:pt x="91" y="89"/>
                    </a:lnTo>
                    <a:lnTo>
                      <a:pt x="30" y="89"/>
                    </a:lnTo>
                    <a:lnTo>
                      <a:pt x="30" y="145"/>
                    </a:lnTo>
                    <a:lnTo>
                      <a:pt x="0" y="145"/>
                    </a:lnTo>
                    <a:lnTo>
                      <a:pt x="0" y="0"/>
                    </a:lnTo>
                    <a:lnTo>
                      <a:pt x="30" y="0"/>
                    </a:lnTo>
                  </a:path>
                </a:pathLst>
              </a:custGeom>
              <a:solidFill>
                <a:srgbClr val="DDDDDD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7229" name="Freeform 333"/>
              <p:cNvSpPr>
                <a:spLocks/>
              </p:cNvSpPr>
              <p:nvPr/>
            </p:nvSpPr>
            <p:spPr bwMode="auto">
              <a:xfrm>
                <a:off x="2470" y="1436"/>
                <a:ext cx="125" cy="143"/>
              </a:xfrm>
              <a:custGeom>
                <a:avLst/>
                <a:gdLst>
                  <a:gd name="T0" fmla="*/ 30 w 125"/>
                  <a:gd name="T1" fmla="*/ 0 h 143"/>
                  <a:gd name="T2" fmla="*/ 30 w 125"/>
                  <a:gd name="T3" fmla="*/ 52 h 143"/>
                  <a:gd name="T4" fmla="*/ 91 w 125"/>
                  <a:gd name="T5" fmla="*/ 52 h 143"/>
                  <a:gd name="T6" fmla="*/ 91 w 125"/>
                  <a:gd name="T7" fmla="*/ 0 h 143"/>
                  <a:gd name="T8" fmla="*/ 124 w 125"/>
                  <a:gd name="T9" fmla="*/ 0 h 143"/>
                  <a:gd name="T10" fmla="*/ 124 w 125"/>
                  <a:gd name="T11" fmla="*/ 142 h 143"/>
                  <a:gd name="T12" fmla="*/ 91 w 125"/>
                  <a:gd name="T13" fmla="*/ 142 h 143"/>
                  <a:gd name="T14" fmla="*/ 91 w 125"/>
                  <a:gd name="T15" fmla="*/ 82 h 143"/>
                  <a:gd name="T16" fmla="*/ 30 w 125"/>
                  <a:gd name="T17" fmla="*/ 82 h 143"/>
                  <a:gd name="T18" fmla="*/ 30 w 125"/>
                  <a:gd name="T19" fmla="*/ 142 h 143"/>
                  <a:gd name="T20" fmla="*/ 0 w 125"/>
                  <a:gd name="T21" fmla="*/ 142 h 143"/>
                  <a:gd name="T22" fmla="*/ 0 w 125"/>
                  <a:gd name="T23" fmla="*/ 0 h 143"/>
                  <a:gd name="T24" fmla="*/ 30 w 125"/>
                  <a:gd name="T25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5" h="143">
                    <a:moveTo>
                      <a:pt x="30" y="0"/>
                    </a:moveTo>
                    <a:lnTo>
                      <a:pt x="30" y="52"/>
                    </a:lnTo>
                    <a:lnTo>
                      <a:pt x="91" y="52"/>
                    </a:lnTo>
                    <a:lnTo>
                      <a:pt x="91" y="0"/>
                    </a:lnTo>
                    <a:lnTo>
                      <a:pt x="124" y="0"/>
                    </a:lnTo>
                    <a:lnTo>
                      <a:pt x="124" y="142"/>
                    </a:lnTo>
                    <a:lnTo>
                      <a:pt x="91" y="142"/>
                    </a:lnTo>
                    <a:lnTo>
                      <a:pt x="91" y="82"/>
                    </a:lnTo>
                    <a:lnTo>
                      <a:pt x="30" y="82"/>
                    </a:lnTo>
                    <a:lnTo>
                      <a:pt x="30" y="142"/>
                    </a:lnTo>
                    <a:lnTo>
                      <a:pt x="0" y="142"/>
                    </a:lnTo>
                    <a:lnTo>
                      <a:pt x="0" y="0"/>
                    </a:lnTo>
                    <a:lnTo>
                      <a:pt x="30" y="0"/>
                    </a:lnTo>
                  </a:path>
                </a:pathLst>
              </a:custGeom>
              <a:solidFill>
                <a:srgbClr val="DDDDDD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7230" name="Freeform 334"/>
              <p:cNvSpPr>
                <a:spLocks/>
              </p:cNvSpPr>
              <p:nvPr/>
            </p:nvSpPr>
            <p:spPr bwMode="auto">
              <a:xfrm>
                <a:off x="2818" y="1039"/>
                <a:ext cx="124" cy="149"/>
              </a:xfrm>
              <a:custGeom>
                <a:avLst/>
                <a:gdLst>
                  <a:gd name="T0" fmla="*/ 32 w 124"/>
                  <a:gd name="T1" fmla="*/ 0 h 149"/>
                  <a:gd name="T2" fmla="*/ 32 w 124"/>
                  <a:gd name="T3" fmla="*/ 58 h 149"/>
                  <a:gd name="T4" fmla="*/ 90 w 124"/>
                  <a:gd name="T5" fmla="*/ 58 h 149"/>
                  <a:gd name="T6" fmla="*/ 90 w 124"/>
                  <a:gd name="T7" fmla="*/ 0 h 149"/>
                  <a:gd name="T8" fmla="*/ 123 w 124"/>
                  <a:gd name="T9" fmla="*/ 0 h 149"/>
                  <a:gd name="T10" fmla="*/ 123 w 124"/>
                  <a:gd name="T11" fmla="*/ 148 h 149"/>
                  <a:gd name="T12" fmla="*/ 90 w 124"/>
                  <a:gd name="T13" fmla="*/ 148 h 149"/>
                  <a:gd name="T14" fmla="*/ 90 w 124"/>
                  <a:gd name="T15" fmla="*/ 89 h 149"/>
                  <a:gd name="T16" fmla="*/ 32 w 124"/>
                  <a:gd name="T17" fmla="*/ 89 h 149"/>
                  <a:gd name="T18" fmla="*/ 32 w 124"/>
                  <a:gd name="T19" fmla="*/ 148 h 149"/>
                  <a:gd name="T20" fmla="*/ 0 w 124"/>
                  <a:gd name="T21" fmla="*/ 148 h 149"/>
                  <a:gd name="T22" fmla="*/ 0 w 124"/>
                  <a:gd name="T23" fmla="*/ 0 h 149"/>
                  <a:gd name="T24" fmla="*/ 32 w 124"/>
                  <a:gd name="T25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4" h="149">
                    <a:moveTo>
                      <a:pt x="32" y="0"/>
                    </a:moveTo>
                    <a:lnTo>
                      <a:pt x="32" y="58"/>
                    </a:lnTo>
                    <a:lnTo>
                      <a:pt x="90" y="58"/>
                    </a:lnTo>
                    <a:lnTo>
                      <a:pt x="90" y="0"/>
                    </a:lnTo>
                    <a:lnTo>
                      <a:pt x="123" y="0"/>
                    </a:lnTo>
                    <a:lnTo>
                      <a:pt x="123" y="148"/>
                    </a:lnTo>
                    <a:lnTo>
                      <a:pt x="90" y="148"/>
                    </a:lnTo>
                    <a:lnTo>
                      <a:pt x="90" y="89"/>
                    </a:lnTo>
                    <a:lnTo>
                      <a:pt x="32" y="89"/>
                    </a:lnTo>
                    <a:lnTo>
                      <a:pt x="32" y="148"/>
                    </a:lnTo>
                    <a:lnTo>
                      <a:pt x="0" y="148"/>
                    </a:lnTo>
                    <a:lnTo>
                      <a:pt x="0" y="0"/>
                    </a:lnTo>
                    <a:lnTo>
                      <a:pt x="32" y="0"/>
                    </a:lnTo>
                  </a:path>
                </a:pathLst>
              </a:custGeom>
              <a:solidFill>
                <a:srgbClr val="DDDDDD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7231" name="Freeform 335"/>
              <p:cNvSpPr>
                <a:spLocks/>
              </p:cNvSpPr>
              <p:nvPr/>
            </p:nvSpPr>
            <p:spPr bwMode="auto">
              <a:xfrm>
                <a:off x="2818" y="1427"/>
                <a:ext cx="124" cy="152"/>
              </a:xfrm>
              <a:custGeom>
                <a:avLst/>
                <a:gdLst>
                  <a:gd name="T0" fmla="*/ 32 w 124"/>
                  <a:gd name="T1" fmla="*/ 0 h 152"/>
                  <a:gd name="T2" fmla="*/ 32 w 124"/>
                  <a:gd name="T3" fmla="*/ 61 h 152"/>
                  <a:gd name="T4" fmla="*/ 90 w 124"/>
                  <a:gd name="T5" fmla="*/ 61 h 152"/>
                  <a:gd name="T6" fmla="*/ 90 w 124"/>
                  <a:gd name="T7" fmla="*/ 0 h 152"/>
                  <a:gd name="T8" fmla="*/ 123 w 124"/>
                  <a:gd name="T9" fmla="*/ 0 h 152"/>
                  <a:gd name="T10" fmla="*/ 123 w 124"/>
                  <a:gd name="T11" fmla="*/ 151 h 152"/>
                  <a:gd name="T12" fmla="*/ 90 w 124"/>
                  <a:gd name="T13" fmla="*/ 151 h 152"/>
                  <a:gd name="T14" fmla="*/ 90 w 124"/>
                  <a:gd name="T15" fmla="*/ 91 h 152"/>
                  <a:gd name="T16" fmla="*/ 32 w 124"/>
                  <a:gd name="T17" fmla="*/ 91 h 152"/>
                  <a:gd name="T18" fmla="*/ 32 w 124"/>
                  <a:gd name="T19" fmla="*/ 151 h 152"/>
                  <a:gd name="T20" fmla="*/ 0 w 124"/>
                  <a:gd name="T21" fmla="*/ 151 h 152"/>
                  <a:gd name="T22" fmla="*/ 0 w 124"/>
                  <a:gd name="T23" fmla="*/ 0 h 152"/>
                  <a:gd name="T24" fmla="*/ 32 w 124"/>
                  <a:gd name="T25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4" h="152">
                    <a:moveTo>
                      <a:pt x="32" y="0"/>
                    </a:moveTo>
                    <a:lnTo>
                      <a:pt x="32" y="61"/>
                    </a:lnTo>
                    <a:lnTo>
                      <a:pt x="90" y="61"/>
                    </a:lnTo>
                    <a:lnTo>
                      <a:pt x="90" y="0"/>
                    </a:lnTo>
                    <a:lnTo>
                      <a:pt x="123" y="0"/>
                    </a:lnTo>
                    <a:lnTo>
                      <a:pt x="123" y="151"/>
                    </a:lnTo>
                    <a:lnTo>
                      <a:pt x="90" y="151"/>
                    </a:lnTo>
                    <a:lnTo>
                      <a:pt x="90" y="91"/>
                    </a:lnTo>
                    <a:lnTo>
                      <a:pt x="32" y="91"/>
                    </a:lnTo>
                    <a:lnTo>
                      <a:pt x="32" y="151"/>
                    </a:lnTo>
                    <a:lnTo>
                      <a:pt x="0" y="151"/>
                    </a:lnTo>
                    <a:lnTo>
                      <a:pt x="0" y="0"/>
                    </a:lnTo>
                    <a:lnTo>
                      <a:pt x="32" y="0"/>
                    </a:lnTo>
                  </a:path>
                </a:pathLst>
              </a:custGeom>
              <a:solidFill>
                <a:srgbClr val="DDDDDD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7232" name="Freeform 336"/>
              <p:cNvSpPr>
                <a:spLocks/>
              </p:cNvSpPr>
              <p:nvPr/>
            </p:nvSpPr>
            <p:spPr bwMode="auto">
              <a:xfrm>
                <a:off x="3160" y="1039"/>
                <a:ext cx="124" cy="146"/>
              </a:xfrm>
              <a:custGeom>
                <a:avLst/>
                <a:gdLst>
                  <a:gd name="T0" fmla="*/ 32 w 124"/>
                  <a:gd name="T1" fmla="*/ 0 h 146"/>
                  <a:gd name="T2" fmla="*/ 32 w 124"/>
                  <a:gd name="T3" fmla="*/ 59 h 146"/>
                  <a:gd name="T4" fmla="*/ 90 w 124"/>
                  <a:gd name="T5" fmla="*/ 59 h 146"/>
                  <a:gd name="T6" fmla="*/ 90 w 124"/>
                  <a:gd name="T7" fmla="*/ 0 h 146"/>
                  <a:gd name="T8" fmla="*/ 123 w 124"/>
                  <a:gd name="T9" fmla="*/ 0 h 146"/>
                  <a:gd name="T10" fmla="*/ 123 w 124"/>
                  <a:gd name="T11" fmla="*/ 145 h 146"/>
                  <a:gd name="T12" fmla="*/ 90 w 124"/>
                  <a:gd name="T13" fmla="*/ 145 h 146"/>
                  <a:gd name="T14" fmla="*/ 90 w 124"/>
                  <a:gd name="T15" fmla="*/ 89 h 146"/>
                  <a:gd name="T16" fmla="*/ 32 w 124"/>
                  <a:gd name="T17" fmla="*/ 89 h 146"/>
                  <a:gd name="T18" fmla="*/ 32 w 124"/>
                  <a:gd name="T19" fmla="*/ 145 h 146"/>
                  <a:gd name="T20" fmla="*/ 0 w 124"/>
                  <a:gd name="T21" fmla="*/ 145 h 146"/>
                  <a:gd name="T22" fmla="*/ 0 w 124"/>
                  <a:gd name="T23" fmla="*/ 0 h 146"/>
                  <a:gd name="T24" fmla="*/ 32 w 124"/>
                  <a:gd name="T25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4" h="146">
                    <a:moveTo>
                      <a:pt x="32" y="0"/>
                    </a:moveTo>
                    <a:lnTo>
                      <a:pt x="32" y="59"/>
                    </a:lnTo>
                    <a:lnTo>
                      <a:pt x="90" y="59"/>
                    </a:lnTo>
                    <a:lnTo>
                      <a:pt x="90" y="0"/>
                    </a:lnTo>
                    <a:lnTo>
                      <a:pt x="123" y="0"/>
                    </a:lnTo>
                    <a:lnTo>
                      <a:pt x="123" y="145"/>
                    </a:lnTo>
                    <a:lnTo>
                      <a:pt x="90" y="145"/>
                    </a:lnTo>
                    <a:lnTo>
                      <a:pt x="90" y="89"/>
                    </a:lnTo>
                    <a:lnTo>
                      <a:pt x="32" y="89"/>
                    </a:lnTo>
                    <a:lnTo>
                      <a:pt x="32" y="145"/>
                    </a:lnTo>
                    <a:lnTo>
                      <a:pt x="0" y="145"/>
                    </a:lnTo>
                    <a:lnTo>
                      <a:pt x="0" y="0"/>
                    </a:lnTo>
                    <a:lnTo>
                      <a:pt x="32" y="0"/>
                    </a:lnTo>
                  </a:path>
                </a:pathLst>
              </a:custGeom>
              <a:solidFill>
                <a:srgbClr val="DDDDDD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7233" name="Freeform 337"/>
              <p:cNvSpPr>
                <a:spLocks/>
              </p:cNvSpPr>
              <p:nvPr/>
            </p:nvSpPr>
            <p:spPr bwMode="auto">
              <a:xfrm>
                <a:off x="3160" y="1427"/>
                <a:ext cx="124" cy="152"/>
              </a:xfrm>
              <a:custGeom>
                <a:avLst/>
                <a:gdLst>
                  <a:gd name="T0" fmla="*/ 32 w 124"/>
                  <a:gd name="T1" fmla="*/ 8 h 152"/>
                  <a:gd name="T2" fmla="*/ 32 w 124"/>
                  <a:gd name="T3" fmla="*/ 0 h 152"/>
                  <a:gd name="T4" fmla="*/ 32 w 124"/>
                  <a:gd name="T5" fmla="*/ 61 h 152"/>
                  <a:gd name="T6" fmla="*/ 90 w 124"/>
                  <a:gd name="T7" fmla="*/ 61 h 152"/>
                  <a:gd name="T8" fmla="*/ 90 w 124"/>
                  <a:gd name="T9" fmla="*/ 8 h 152"/>
                  <a:gd name="T10" fmla="*/ 123 w 124"/>
                  <a:gd name="T11" fmla="*/ 8 h 152"/>
                  <a:gd name="T12" fmla="*/ 123 w 124"/>
                  <a:gd name="T13" fmla="*/ 151 h 152"/>
                  <a:gd name="T14" fmla="*/ 90 w 124"/>
                  <a:gd name="T15" fmla="*/ 151 h 152"/>
                  <a:gd name="T16" fmla="*/ 90 w 124"/>
                  <a:gd name="T17" fmla="*/ 91 h 152"/>
                  <a:gd name="T18" fmla="*/ 32 w 124"/>
                  <a:gd name="T19" fmla="*/ 91 h 152"/>
                  <a:gd name="T20" fmla="*/ 32 w 124"/>
                  <a:gd name="T21" fmla="*/ 151 h 152"/>
                  <a:gd name="T22" fmla="*/ 0 w 124"/>
                  <a:gd name="T23" fmla="*/ 151 h 152"/>
                  <a:gd name="T24" fmla="*/ 0 w 124"/>
                  <a:gd name="T25" fmla="*/ 8 h 152"/>
                  <a:gd name="T26" fmla="*/ 32 w 124"/>
                  <a:gd name="T27" fmla="*/ 8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4" h="152">
                    <a:moveTo>
                      <a:pt x="32" y="8"/>
                    </a:moveTo>
                    <a:lnTo>
                      <a:pt x="32" y="0"/>
                    </a:lnTo>
                    <a:lnTo>
                      <a:pt x="32" y="61"/>
                    </a:lnTo>
                    <a:lnTo>
                      <a:pt x="90" y="61"/>
                    </a:lnTo>
                    <a:lnTo>
                      <a:pt x="90" y="8"/>
                    </a:lnTo>
                    <a:lnTo>
                      <a:pt x="123" y="8"/>
                    </a:lnTo>
                    <a:lnTo>
                      <a:pt x="123" y="151"/>
                    </a:lnTo>
                    <a:lnTo>
                      <a:pt x="90" y="151"/>
                    </a:lnTo>
                    <a:lnTo>
                      <a:pt x="90" y="91"/>
                    </a:lnTo>
                    <a:lnTo>
                      <a:pt x="32" y="91"/>
                    </a:lnTo>
                    <a:lnTo>
                      <a:pt x="32" y="151"/>
                    </a:lnTo>
                    <a:lnTo>
                      <a:pt x="0" y="151"/>
                    </a:lnTo>
                    <a:lnTo>
                      <a:pt x="0" y="8"/>
                    </a:lnTo>
                    <a:lnTo>
                      <a:pt x="32" y="8"/>
                    </a:lnTo>
                  </a:path>
                </a:pathLst>
              </a:custGeom>
              <a:solidFill>
                <a:srgbClr val="DDDDDD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7234" name="Freeform 338"/>
              <p:cNvSpPr>
                <a:spLocks/>
              </p:cNvSpPr>
              <p:nvPr/>
            </p:nvSpPr>
            <p:spPr bwMode="auto">
              <a:xfrm>
                <a:off x="3507" y="1039"/>
                <a:ext cx="123" cy="149"/>
              </a:xfrm>
              <a:custGeom>
                <a:avLst/>
                <a:gdLst>
                  <a:gd name="T0" fmla="*/ 30 w 123"/>
                  <a:gd name="T1" fmla="*/ 0 h 149"/>
                  <a:gd name="T2" fmla="*/ 30 w 123"/>
                  <a:gd name="T3" fmla="*/ 58 h 149"/>
                  <a:gd name="T4" fmla="*/ 91 w 123"/>
                  <a:gd name="T5" fmla="*/ 58 h 149"/>
                  <a:gd name="T6" fmla="*/ 91 w 123"/>
                  <a:gd name="T7" fmla="*/ 0 h 149"/>
                  <a:gd name="T8" fmla="*/ 122 w 123"/>
                  <a:gd name="T9" fmla="*/ 0 h 149"/>
                  <a:gd name="T10" fmla="*/ 122 w 123"/>
                  <a:gd name="T11" fmla="*/ 148 h 149"/>
                  <a:gd name="T12" fmla="*/ 91 w 123"/>
                  <a:gd name="T13" fmla="*/ 148 h 149"/>
                  <a:gd name="T14" fmla="*/ 91 w 123"/>
                  <a:gd name="T15" fmla="*/ 89 h 149"/>
                  <a:gd name="T16" fmla="*/ 30 w 123"/>
                  <a:gd name="T17" fmla="*/ 89 h 149"/>
                  <a:gd name="T18" fmla="*/ 30 w 123"/>
                  <a:gd name="T19" fmla="*/ 148 h 149"/>
                  <a:gd name="T20" fmla="*/ 0 w 123"/>
                  <a:gd name="T21" fmla="*/ 148 h 149"/>
                  <a:gd name="T22" fmla="*/ 0 w 123"/>
                  <a:gd name="T23" fmla="*/ 0 h 149"/>
                  <a:gd name="T24" fmla="*/ 30 w 123"/>
                  <a:gd name="T25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3" h="149">
                    <a:moveTo>
                      <a:pt x="30" y="0"/>
                    </a:moveTo>
                    <a:lnTo>
                      <a:pt x="30" y="58"/>
                    </a:lnTo>
                    <a:lnTo>
                      <a:pt x="91" y="58"/>
                    </a:lnTo>
                    <a:lnTo>
                      <a:pt x="91" y="0"/>
                    </a:lnTo>
                    <a:lnTo>
                      <a:pt x="122" y="0"/>
                    </a:lnTo>
                    <a:lnTo>
                      <a:pt x="122" y="148"/>
                    </a:lnTo>
                    <a:lnTo>
                      <a:pt x="91" y="148"/>
                    </a:lnTo>
                    <a:lnTo>
                      <a:pt x="91" y="89"/>
                    </a:lnTo>
                    <a:lnTo>
                      <a:pt x="30" y="89"/>
                    </a:lnTo>
                    <a:lnTo>
                      <a:pt x="30" y="148"/>
                    </a:lnTo>
                    <a:lnTo>
                      <a:pt x="0" y="148"/>
                    </a:lnTo>
                    <a:lnTo>
                      <a:pt x="0" y="0"/>
                    </a:lnTo>
                    <a:lnTo>
                      <a:pt x="30" y="0"/>
                    </a:lnTo>
                  </a:path>
                </a:pathLst>
              </a:custGeom>
              <a:solidFill>
                <a:srgbClr val="DDDDDD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7235" name="Freeform 339"/>
              <p:cNvSpPr>
                <a:spLocks/>
              </p:cNvSpPr>
              <p:nvPr/>
            </p:nvSpPr>
            <p:spPr bwMode="auto">
              <a:xfrm>
                <a:off x="3507" y="1427"/>
                <a:ext cx="123" cy="152"/>
              </a:xfrm>
              <a:custGeom>
                <a:avLst/>
                <a:gdLst>
                  <a:gd name="T0" fmla="*/ 30 w 123"/>
                  <a:gd name="T1" fmla="*/ 0 h 152"/>
                  <a:gd name="T2" fmla="*/ 30 w 123"/>
                  <a:gd name="T3" fmla="*/ 61 h 152"/>
                  <a:gd name="T4" fmla="*/ 91 w 123"/>
                  <a:gd name="T5" fmla="*/ 61 h 152"/>
                  <a:gd name="T6" fmla="*/ 91 w 123"/>
                  <a:gd name="T7" fmla="*/ 0 h 152"/>
                  <a:gd name="T8" fmla="*/ 122 w 123"/>
                  <a:gd name="T9" fmla="*/ 0 h 152"/>
                  <a:gd name="T10" fmla="*/ 122 w 123"/>
                  <a:gd name="T11" fmla="*/ 151 h 152"/>
                  <a:gd name="T12" fmla="*/ 91 w 123"/>
                  <a:gd name="T13" fmla="*/ 151 h 152"/>
                  <a:gd name="T14" fmla="*/ 91 w 123"/>
                  <a:gd name="T15" fmla="*/ 91 h 152"/>
                  <a:gd name="T16" fmla="*/ 30 w 123"/>
                  <a:gd name="T17" fmla="*/ 91 h 152"/>
                  <a:gd name="T18" fmla="*/ 30 w 123"/>
                  <a:gd name="T19" fmla="*/ 151 h 152"/>
                  <a:gd name="T20" fmla="*/ 0 w 123"/>
                  <a:gd name="T21" fmla="*/ 151 h 152"/>
                  <a:gd name="T22" fmla="*/ 0 w 123"/>
                  <a:gd name="T23" fmla="*/ 0 h 152"/>
                  <a:gd name="T24" fmla="*/ 30 w 123"/>
                  <a:gd name="T25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3" h="152">
                    <a:moveTo>
                      <a:pt x="30" y="0"/>
                    </a:moveTo>
                    <a:lnTo>
                      <a:pt x="30" y="61"/>
                    </a:lnTo>
                    <a:lnTo>
                      <a:pt x="91" y="61"/>
                    </a:lnTo>
                    <a:lnTo>
                      <a:pt x="91" y="0"/>
                    </a:lnTo>
                    <a:lnTo>
                      <a:pt x="122" y="0"/>
                    </a:lnTo>
                    <a:lnTo>
                      <a:pt x="122" y="151"/>
                    </a:lnTo>
                    <a:lnTo>
                      <a:pt x="91" y="151"/>
                    </a:lnTo>
                    <a:lnTo>
                      <a:pt x="91" y="91"/>
                    </a:lnTo>
                    <a:lnTo>
                      <a:pt x="30" y="91"/>
                    </a:lnTo>
                    <a:lnTo>
                      <a:pt x="30" y="151"/>
                    </a:lnTo>
                    <a:lnTo>
                      <a:pt x="0" y="151"/>
                    </a:lnTo>
                    <a:lnTo>
                      <a:pt x="0" y="0"/>
                    </a:lnTo>
                    <a:lnTo>
                      <a:pt x="30" y="0"/>
                    </a:lnTo>
                  </a:path>
                </a:pathLst>
              </a:custGeom>
              <a:solidFill>
                <a:srgbClr val="DDDDDD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7236" name="Freeform 340"/>
              <p:cNvSpPr>
                <a:spLocks/>
              </p:cNvSpPr>
              <p:nvPr/>
            </p:nvSpPr>
            <p:spPr bwMode="auto">
              <a:xfrm>
                <a:off x="3852" y="1037"/>
                <a:ext cx="123" cy="150"/>
              </a:xfrm>
              <a:custGeom>
                <a:avLst/>
                <a:gdLst>
                  <a:gd name="T0" fmla="*/ 30 w 123"/>
                  <a:gd name="T1" fmla="*/ 0 h 150"/>
                  <a:gd name="T2" fmla="*/ 30 w 123"/>
                  <a:gd name="T3" fmla="*/ 61 h 150"/>
                  <a:gd name="T4" fmla="*/ 91 w 123"/>
                  <a:gd name="T5" fmla="*/ 61 h 150"/>
                  <a:gd name="T6" fmla="*/ 91 w 123"/>
                  <a:gd name="T7" fmla="*/ 0 h 150"/>
                  <a:gd name="T8" fmla="*/ 122 w 123"/>
                  <a:gd name="T9" fmla="*/ 0 h 150"/>
                  <a:gd name="T10" fmla="*/ 122 w 123"/>
                  <a:gd name="T11" fmla="*/ 149 h 150"/>
                  <a:gd name="T12" fmla="*/ 91 w 123"/>
                  <a:gd name="T13" fmla="*/ 149 h 150"/>
                  <a:gd name="T14" fmla="*/ 91 w 123"/>
                  <a:gd name="T15" fmla="*/ 89 h 150"/>
                  <a:gd name="T16" fmla="*/ 30 w 123"/>
                  <a:gd name="T17" fmla="*/ 89 h 150"/>
                  <a:gd name="T18" fmla="*/ 30 w 123"/>
                  <a:gd name="T19" fmla="*/ 149 h 150"/>
                  <a:gd name="T20" fmla="*/ 0 w 123"/>
                  <a:gd name="T21" fmla="*/ 149 h 150"/>
                  <a:gd name="T22" fmla="*/ 0 w 123"/>
                  <a:gd name="T23" fmla="*/ 0 h 150"/>
                  <a:gd name="T24" fmla="*/ 30 w 123"/>
                  <a:gd name="T25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3" h="150">
                    <a:moveTo>
                      <a:pt x="30" y="0"/>
                    </a:moveTo>
                    <a:lnTo>
                      <a:pt x="30" y="61"/>
                    </a:lnTo>
                    <a:lnTo>
                      <a:pt x="91" y="61"/>
                    </a:lnTo>
                    <a:lnTo>
                      <a:pt x="91" y="0"/>
                    </a:lnTo>
                    <a:lnTo>
                      <a:pt x="122" y="0"/>
                    </a:lnTo>
                    <a:lnTo>
                      <a:pt x="122" y="149"/>
                    </a:lnTo>
                    <a:lnTo>
                      <a:pt x="91" y="149"/>
                    </a:lnTo>
                    <a:lnTo>
                      <a:pt x="91" y="89"/>
                    </a:lnTo>
                    <a:lnTo>
                      <a:pt x="30" y="89"/>
                    </a:lnTo>
                    <a:lnTo>
                      <a:pt x="30" y="149"/>
                    </a:lnTo>
                    <a:lnTo>
                      <a:pt x="0" y="149"/>
                    </a:lnTo>
                    <a:lnTo>
                      <a:pt x="0" y="0"/>
                    </a:lnTo>
                    <a:lnTo>
                      <a:pt x="30" y="0"/>
                    </a:lnTo>
                  </a:path>
                </a:pathLst>
              </a:custGeom>
              <a:solidFill>
                <a:srgbClr val="DDDDDD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7237" name="Freeform 341"/>
              <p:cNvSpPr>
                <a:spLocks/>
              </p:cNvSpPr>
              <p:nvPr/>
            </p:nvSpPr>
            <p:spPr bwMode="auto">
              <a:xfrm>
                <a:off x="3852" y="1426"/>
                <a:ext cx="123" cy="153"/>
              </a:xfrm>
              <a:custGeom>
                <a:avLst/>
                <a:gdLst>
                  <a:gd name="T0" fmla="*/ 30 w 123"/>
                  <a:gd name="T1" fmla="*/ 8 h 153"/>
                  <a:gd name="T2" fmla="*/ 30 w 123"/>
                  <a:gd name="T3" fmla="*/ 0 h 153"/>
                  <a:gd name="T4" fmla="*/ 30 w 123"/>
                  <a:gd name="T5" fmla="*/ 60 h 153"/>
                  <a:gd name="T6" fmla="*/ 91 w 123"/>
                  <a:gd name="T7" fmla="*/ 60 h 153"/>
                  <a:gd name="T8" fmla="*/ 91 w 123"/>
                  <a:gd name="T9" fmla="*/ 8 h 153"/>
                  <a:gd name="T10" fmla="*/ 122 w 123"/>
                  <a:gd name="T11" fmla="*/ 8 h 153"/>
                  <a:gd name="T12" fmla="*/ 122 w 123"/>
                  <a:gd name="T13" fmla="*/ 152 h 153"/>
                  <a:gd name="T14" fmla="*/ 91 w 123"/>
                  <a:gd name="T15" fmla="*/ 152 h 153"/>
                  <a:gd name="T16" fmla="*/ 91 w 123"/>
                  <a:gd name="T17" fmla="*/ 89 h 153"/>
                  <a:gd name="T18" fmla="*/ 30 w 123"/>
                  <a:gd name="T19" fmla="*/ 89 h 153"/>
                  <a:gd name="T20" fmla="*/ 30 w 123"/>
                  <a:gd name="T21" fmla="*/ 152 h 153"/>
                  <a:gd name="T22" fmla="*/ 0 w 123"/>
                  <a:gd name="T23" fmla="*/ 152 h 153"/>
                  <a:gd name="T24" fmla="*/ 0 w 123"/>
                  <a:gd name="T25" fmla="*/ 8 h 153"/>
                  <a:gd name="T26" fmla="*/ 30 w 123"/>
                  <a:gd name="T27" fmla="*/ 8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3" h="153">
                    <a:moveTo>
                      <a:pt x="30" y="8"/>
                    </a:moveTo>
                    <a:lnTo>
                      <a:pt x="30" y="0"/>
                    </a:lnTo>
                    <a:lnTo>
                      <a:pt x="30" y="60"/>
                    </a:lnTo>
                    <a:lnTo>
                      <a:pt x="91" y="60"/>
                    </a:lnTo>
                    <a:lnTo>
                      <a:pt x="91" y="8"/>
                    </a:lnTo>
                    <a:lnTo>
                      <a:pt x="122" y="8"/>
                    </a:lnTo>
                    <a:lnTo>
                      <a:pt x="122" y="152"/>
                    </a:lnTo>
                    <a:lnTo>
                      <a:pt x="91" y="152"/>
                    </a:lnTo>
                    <a:lnTo>
                      <a:pt x="91" y="89"/>
                    </a:lnTo>
                    <a:lnTo>
                      <a:pt x="30" y="89"/>
                    </a:lnTo>
                    <a:lnTo>
                      <a:pt x="30" y="152"/>
                    </a:lnTo>
                    <a:lnTo>
                      <a:pt x="0" y="152"/>
                    </a:lnTo>
                    <a:lnTo>
                      <a:pt x="0" y="8"/>
                    </a:lnTo>
                    <a:lnTo>
                      <a:pt x="30" y="8"/>
                    </a:lnTo>
                  </a:path>
                </a:pathLst>
              </a:custGeom>
              <a:solidFill>
                <a:srgbClr val="DDDDDD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7238" name="Freeform 342"/>
              <p:cNvSpPr>
                <a:spLocks/>
              </p:cNvSpPr>
              <p:nvPr/>
            </p:nvSpPr>
            <p:spPr bwMode="auto">
              <a:xfrm>
                <a:off x="4198" y="1037"/>
                <a:ext cx="125" cy="150"/>
              </a:xfrm>
              <a:custGeom>
                <a:avLst/>
                <a:gdLst>
                  <a:gd name="T0" fmla="*/ 32 w 125"/>
                  <a:gd name="T1" fmla="*/ 0 h 150"/>
                  <a:gd name="T2" fmla="*/ 32 w 125"/>
                  <a:gd name="T3" fmla="*/ 61 h 150"/>
                  <a:gd name="T4" fmla="*/ 93 w 125"/>
                  <a:gd name="T5" fmla="*/ 61 h 150"/>
                  <a:gd name="T6" fmla="*/ 93 w 125"/>
                  <a:gd name="T7" fmla="*/ 0 h 150"/>
                  <a:gd name="T8" fmla="*/ 124 w 125"/>
                  <a:gd name="T9" fmla="*/ 0 h 150"/>
                  <a:gd name="T10" fmla="*/ 124 w 125"/>
                  <a:gd name="T11" fmla="*/ 149 h 150"/>
                  <a:gd name="T12" fmla="*/ 93 w 125"/>
                  <a:gd name="T13" fmla="*/ 149 h 150"/>
                  <a:gd name="T14" fmla="*/ 93 w 125"/>
                  <a:gd name="T15" fmla="*/ 89 h 150"/>
                  <a:gd name="T16" fmla="*/ 32 w 125"/>
                  <a:gd name="T17" fmla="*/ 89 h 150"/>
                  <a:gd name="T18" fmla="*/ 32 w 125"/>
                  <a:gd name="T19" fmla="*/ 149 h 150"/>
                  <a:gd name="T20" fmla="*/ 0 w 125"/>
                  <a:gd name="T21" fmla="*/ 149 h 150"/>
                  <a:gd name="T22" fmla="*/ 0 w 125"/>
                  <a:gd name="T23" fmla="*/ 0 h 150"/>
                  <a:gd name="T24" fmla="*/ 32 w 125"/>
                  <a:gd name="T25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5" h="150">
                    <a:moveTo>
                      <a:pt x="32" y="0"/>
                    </a:moveTo>
                    <a:lnTo>
                      <a:pt x="32" y="61"/>
                    </a:lnTo>
                    <a:lnTo>
                      <a:pt x="93" y="61"/>
                    </a:lnTo>
                    <a:lnTo>
                      <a:pt x="93" y="0"/>
                    </a:lnTo>
                    <a:lnTo>
                      <a:pt x="124" y="0"/>
                    </a:lnTo>
                    <a:lnTo>
                      <a:pt x="124" y="149"/>
                    </a:lnTo>
                    <a:lnTo>
                      <a:pt x="93" y="149"/>
                    </a:lnTo>
                    <a:lnTo>
                      <a:pt x="93" y="89"/>
                    </a:lnTo>
                    <a:lnTo>
                      <a:pt x="32" y="89"/>
                    </a:lnTo>
                    <a:lnTo>
                      <a:pt x="32" y="149"/>
                    </a:lnTo>
                    <a:lnTo>
                      <a:pt x="0" y="149"/>
                    </a:lnTo>
                    <a:lnTo>
                      <a:pt x="0" y="0"/>
                    </a:lnTo>
                    <a:lnTo>
                      <a:pt x="32" y="0"/>
                    </a:lnTo>
                  </a:path>
                </a:pathLst>
              </a:custGeom>
              <a:solidFill>
                <a:srgbClr val="DDDDDD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7239" name="Freeform 343"/>
              <p:cNvSpPr>
                <a:spLocks/>
              </p:cNvSpPr>
              <p:nvPr/>
            </p:nvSpPr>
            <p:spPr bwMode="auto">
              <a:xfrm>
                <a:off x="4198" y="1434"/>
                <a:ext cx="125" cy="145"/>
              </a:xfrm>
              <a:custGeom>
                <a:avLst/>
                <a:gdLst>
                  <a:gd name="T0" fmla="*/ 32 w 125"/>
                  <a:gd name="T1" fmla="*/ 0 h 145"/>
                  <a:gd name="T2" fmla="*/ 32 w 125"/>
                  <a:gd name="T3" fmla="*/ 52 h 145"/>
                  <a:gd name="T4" fmla="*/ 93 w 125"/>
                  <a:gd name="T5" fmla="*/ 52 h 145"/>
                  <a:gd name="T6" fmla="*/ 93 w 125"/>
                  <a:gd name="T7" fmla="*/ 0 h 145"/>
                  <a:gd name="T8" fmla="*/ 124 w 125"/>
                  <a:gd name="T9" fmla="*/ 0 h 145"/>
                  <a:gd name="T10" fmla="*/ 124 w 125"/>
                  <a:gd name="T11" fmla="*/ 144 h 145"/>
                  <a:gd name="T12" fmla="*/ 93 w 125"/>
                  <a:gd name="T13" fmla="*/ 144 h 145"/>
                  <a:gd name="T14" fmla="*/ 93 w 125"/>
                  <a:gd name="T15" fmla="*/ 81 h 145"/>
                  <a:gd name="T16" fmla="*/ 32 w 125"/>
                  <a:gd name="T17" fmla="*/ 81 h 145"/>
                  <a:gd name="T18" fmla="*/ 32 w 125"/>
                  <a:gd name="T19" fmla="*/ 144 h 145"/>
                  <a:gd name="T20" fmla="*/ 0 w 125"/>
                  <a:gd name="T21" fmla="*/ 144 h 145"/>
                  <a:gd name="T22" fmla="*/ 0 w 125"/>
                  <a:gd name="T23" fmla="*/ 0 h 145"/>
                  <a:gd name="T24" fmla="*/ 32 w 125"/>
                  <a:gd name="T25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5" h="145">
                    <a:moveTo>
                      <a:pt x="32" y="0"/>
                    </a:moveTo>
                    <a:lnTo>
                      <a:pt x="32" y="52"/>
                    </a:lnTo>
                    <a:lnTo>
                      <a:pt x="93" y="52"/>
                    </a:lnTo>
                    <a:lnTo>
                      <a:pt x="93" y="0"/>
                    </a:lnTo>
                    <a:lnTo>
                      <a:pt x="124" y="0"/>
                    </a:lnTo>
                    <a:lnTo>
                      <a:pt x="124" y="144"/>
                    </a:lnTo>
                    <a:lnTo>
                      <a:pt x="93" y="144"/>
                    </a:lnTo>
                    <a:lnTo>
                      <a:pt x="93" y="81"/>
                    </a:lnTo>
                    <a:lnTo>
                      <a:pt x="32" y="81"/>
                    </a:lnTo>
                    <a:lnTo>
                      <a:pt x="32" y="144"/>
                    </a:lnTo>
                    <a:lnTo>
                      <a:pt x="0" y="144"/>
                    </a:lnTo>
                    <a:lnTo>
                      <a:pt x="0" y="0"/>
                    </a:lnTo>
                    <a:lnTo>
                      <a:pt x="32" y="0"/>
                    </a:lnTo>
                  </a:path>
                </a:pathLst>
              </a:custGeom>
              <a:solidFill>
                <a:srgbClr val="DDDDDD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7240" name="Rectangle 344"/>
              <p:cNvSpPr>
                <a:spLocks noChangeArrowheads="1"/>
              </p:cNvSpPr>
              <p:nvPr/>
            </p:nvSpPr>
            <p:spPr bwMode="auto">
              <a:xfrm>
                <a:off x="3305" y="200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defTabSz="76200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80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337241" name="Rectangle 345"/>
              <p:cNvSpPr>
                <a:spLocks noChangeArrowheads="1"/>
              </p:cNvSpPr>
              <p:nvPr/>
            </p:nvSpPr>
            <p:spPr bwMode="auto">
              <a:xfrm>
                <a:off x="3642" y="444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defTabSz="76200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80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337242" name="Rectangle 346"/>
              <p:cNvSpPr>
                <a:spLocks noChangeArrowheads="1"/>
              </p:cNvSpPr>
              <p:nvPr/>
            </p:nvSpPr>
            <p:spPr bwMode="auto">
              <a:xfrm>
                <a:off x="2940" y="444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defTabSz="76200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80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337243" name="Rectangle 347"/>
              <p:cNvSpPr>
                <a:spLocks noChangeArrowheads="1"/>
              </p:cNvSpPr>
              <p:nvPr/>
            </p:nvSpPr>
            <p:spPr bwMode="auto">
              <a:xfrm>
                <a:off x="2601" y="200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defTabSz="76200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80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337244" name="Rectangle 348"/>
              <p:cNvSpPr>
                <a:spLocks noChangeArrowheads="1"/>
              </p:cNvSpPr>
              <p:nvPr/>
            </p:nvSpPr>
            <p:spPr bwMode="auto">
              <a:xfrm>
                <a:off x="4005" y="200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defTabSz="76200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80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337245" name="Rectangle 349"/>
              <p:cNvSpPr>
                <a:spLocks noChangeArrowheads="1"/>
              </p:cNvSpPr>
              <p:nvPr/>
            </p:nvSpPr>
            <p:spPr bwMode="auto">
              <a:xfrm>
                <a:off x="2144" y="1567"/>
                <a:ext cx="27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defTabSz="76200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800">
                    <a:solidFill>
                      <a:schemeClr val="tx1"/>
                    </a:solidFill>
                  </a:rPr>
                  <a:t>14</a:t>
                </a:r>
              </a:p>
            </p:txBody>
          </p:sp>
          <p:sp>
            <p:nvSpPr>
              <p:cNvPr id="337246" name="Rectangle 350"/>
              <p:cNvSpPr>
                <a:spLocks noChangeArrowheads="1"/>
              </p:cNvSpPr>
              <p:nvPr/>
            </p:nvSpPr>
            <p:spPr bwMode="auto">
              <a:xfrm>
                <a:off x="4387" y="1567"/>
                <a:ext cx="27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 defTabSz="76200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800">
                    <a:solidFill>
                      <a:srgbClr val="000000"/>
                    </a:solidFill>
                  </a:rPr>
                  <a:t>12</a:t>
                </a:r>
              </a:p>
            </p:txBody>
          </p:sp>
        </p:grpSp>
      </p:grpSp>
      <p:grpSp>
        <p:nvGrpSpPr>
          <p:cNvPr id="337248" name="Group 352"/>
          <p:cNvGrpSpPr>
            <a:grpSpLocks/>
          </p:cNvGrpSpPr>
          <p:nvPr/>
        </p:nvGrpSpPr>
        <p:grpSpPr bwMode="auto">
          <a:xfrm>
            <a:off x="6461125" y="5359400"/>
            <a:ext cx="1139825" cy="404813"/>
            <a:chOff x="1556" y="2855"/>
            <a:chExt cx="718" cy="255"/>
          </a:xfrm>
        </p:grpSpPr>
        <p:sp>
          <p:nvSpPr>
            <p:cNvPr id="337249" name="Freeform 353"/>
            <p:cNvSpPr>
              <a:spLocks/>
            </p:cNvSpPr>
            <p:nvPr/>
          </p:nvSpPr>
          <p:spPr bwMode="auto">
            <a:xfrm>
              <a:off x="1556" y="2855"/>
              <a:ext cx="718" cy="252"/>
            </a:xfrm>
            <a:custGeom>
              <a:avLst/>
              <a:gdLst>
                <a:gd name="T0" fmla="*/ 0 w 718"/>
                <a:gd name="T1" fmla="*/ 0 h 252"/>
                <a:gd name="T2" fmla="*/ 0 w 718"/>
                <a:gd name="T3" fmla="*/ 251 h 252"/>
                <a:gd name="T4" fmla="*/ 717 w 718"/>
                <a:gd name="T5" fmla="*/ 251 h 252"/>
                <a:gd name="T6" fmla="*/ 717 w 718"/>
                <a:gd name="T7" fmla="*/ 0 h 252"/>
                <a:gd name="T8" fmla="*/ 0 w 718"/>
                <a:gd name="T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8" h="252">
                  <a:moveTo>
                    <a:pt x="0" y="0"/>
                  </a:moveTo>
                  <a:lnTo>
                    <a:pt x="0" y="251"/>
                  </a:lnTo>
                  <a:lnTo>
                    <a:pt x="717" y="251"/>
                  </a:lnTo>
                  <a:lnTo>
                    <a:pt x="717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7250" name="Line 354"/>
            <p:cNvSpPr>
              <a:spLocks noChangeShapeType="1"/>
            </p:cNvSpPr>
            <p:nvPr/>
          </p:nvSpPr>
          <p:spPr bwMode="auto">
            <a:xfrm>
              <a:off x="1906" y="2855"/>
              <a:ext cx="0" cy="25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7251" name="Line 355"/>
            <p:cNvSpPr>
              <a:spLocks noChangeShapeType="1"/>
            </p:cNvSpPr>
            <p:nvPr/>
          </p:nvSpPr>
          <p:spPr bwMode="auto">
            <a:xfrm>
              <a:off x="1619" y="3035"/>
              <a:ext cx="0" cy="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7252" name="Line 356"/>
            <p:cNvSpPr>
              <a:spLocks noChangeShapeType="1"/>
            </p:cNvSpPr>
            <p:nvPr/>
          </p:nvSpPr>
          <p:spPr bwMode="auto">
            <a:xfrm>
              <a:off x="2194" y="3035"/>
              <a:ext cx="0" cy="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7253" name="Line 357"/>
            <p:cNvSpPr>
              <a:spLocks noChangeShapeType="1"/>
            </p:cNvSpPr>
            <p:nvPr/>
          </p:nvSpPr>
          <p:spPr bwMode="auto">
            <a:xfrm>
              <a:off x="1834" y="2855"/>
              <a:ext cx="0" cy="25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7254" name="Line 358"/>
            <p:cNvSpPr>
              <a:spLocks noChangeShapeType="1"/>
            </p:cNvSpPr>
            <p:nvPr/>
          </p:nvSpPr>
          <p:spPr bwMode="auto">
            <a:xfrm>
              <a:off x="1978" y="2855"/>
              <a:ext cx="0" cy="25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7255" name="Line 359"/>
            <p:cNvSpPr>
              <a:spLocks noChangeShapeType="1"/>
            </p:cNvSpPr>
            <p:nvPr/>
          </p:nvSpPr>
          <p:spPr bwMode="auto">
            <a:xfrm flipH="1" flipV="1">
              <a:off x="1619" y="2855"/>
              <a:ext cx="107" cy="25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7256" name="Line 360"/>
            <p:cNvSpPr>
              <a:spLocks noChangeShapeType="1"/>
            </p:cNvSpPr>
            <p:nvPr/>
          </p:nvSpPr>
          <p:spPr bwMode="auto">
            <a:xfrm flipV="1">
              <a:off x="2085" y="2855"/>
              <a:ext cx="109" cy="25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7257" name="Line 361"/>
            <p:cNvSpPr>
              <a:spLocks noChangeShapeType="1"/>
            </p:cNvSpPr>
            <p:nvPr/>
          </p:nvSpPr>
          <p:spPr bwMode="auto">
            <a:xfrm>
              <a:off x="1581" y="3035"/>
              <a:ext cx="7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7258" name="Line 362"/>
            <p:cNvSpPr>
              <a:spLocks noChangeShapeType="1"/>
            </p:cNvSpPr>
            <p:nvPr/>
          </p:nvSpPr>
          <p:spPr bwMode="auto">
            <a:xfrm>
              <a:off x="2158" y="3035"/>
              <a:ext cx="7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7259" name="Freeform 363"/>
            <p:cNvSpPr>
              <a:spLocks/>
            </p:cNvSpPr>
            <p:nvPr/>
          </p:nvSpPr>
          <p:spPr bwMode="auto">
            <a:xfrm>
              <a:off x="1617" y="2855"/>
              <a:ext cx="44" cy="69"/>
            </a:xfrm>
            <a:custGeom>
              <a:avLst/>
              <a:gdLst>
                <a:gd name="T0" fmla="*/ 0 w 44"/>
                <a:gd name="T1" fmla="*/ 0 h 69"/>
                <a:gd name="T2" fmla="*/ 12 w 44"/>
                <a:gd name="T3" fmla="*/ 68 h 69"/>
                <a:gd name="T4" fmla="*/ 43 w 44"/>
                <a:gd name="T5" fmla="*/ 53 h 69"/>
                <a:gd name="T6" fmla="*/ 0 w 44"/>
                <a:gd name="T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69">
                  <a:moveTo>
                    <a:pt x="0" y="0"/>
                  </a:moveTo>
                  <a:lnTo>
                    <a:pt x="12" y="68"/>
                  </a:lnTo>
                  <a:lnTo>
                    <a:pt x="43" y="53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7260" name="Freeform 364"/>
            <p:cNvSpPr>
              <a:spLocks/>
            </p:cNvSpPr>
            <p:nvPr/>
          </p:nvSpPr>
          <p:spPr bwMode="auto">
            <a:xfrm>
              <a:off x="2148" y="2855"/>
              <a:ext cx="46" cy="69"/>
            </a:xfrm>
            <a:custGeom>
              <a:avLst/>
              <a:gdLst>
                <a:gd name="T0" fmla="*/ 45 w 46"/>
                <a:gd name="T1" fmla="*/ 0 h 69"/>
                <a:gd name="T2" fmla="*/ 32 w 46"/>
                <a:gd name="T3" fmla="*/ 68 h 69"/>
                <a:gd name="T4" fmla="*/ 0 w 46"/>
                <a:gd name="T5" fmla="*/ 53 h 69"/>
                <a:gd name="T6" fmla="*/ 45 w 46"/>
                <a:gd name="T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69">
                  <a:moveTo>
                    <a:pt x="45" y="0"/>
                  </a:moveTo>
                  <a:lnTo>
                    <a:pt x="32" y="68"/>
                  </a:lnTo>
                  <a:lnTo>
                    <a:pt x="0" y="53"/>
                  </a:lnTo>
                  <a:lnTo>
                    <a:pt x="45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7261" name="Freeform 365"/>
            <p:cNvSpPr>
              <a:spLocks/>
            </p:cNvSpPr>
            <p:nvPr/>
          </p:nvSpPr>
          <p:spPr bwMode="auto">
            <a:xfrm>
              <a:off x="1817" y="3041"/>
              <a:ext cx="34" cy="69"/>
            </a:xfrm>
            <a:custGeom>
              <a:avLst/>
              <a:gdLst>
                <a:gd name="T0" fmla="*/ 17 w 34"/>
                <a:gd name="T1" fmla="*/ 68 h 69"/>
                <a:gd name="T2" fmla="*/ 0 w 34"/>
                <a:gd name="T3" fmla="*/ 0 h 69"/>
                <a:gd name="T4" fmla="*/ 33 w 34"/>
                <a:gd name="T5" fmla="*/ 0 h 69"/>
                <a:gd name="T6" fmla="*/ 17 w 34"/>
                <a:gd name="T7" fmla="*/ 6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69">
                  <a:moveTo>
                    <a:pt x="17" y="68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17" y="68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7262" name="Freeform 366"/>
            <p:cNvSpPr>
              <a:spLocks/>
            </p:cNvSpPr>
            <p:nvPr/>
          </p:nvSpPr>
          <p:spPr bwMode="auto">
            <a:xfrm>
              <a:off x="1961" y="3041"/>
              <a:ext cx="34" cy="69"/>
            </a:xfrm>
            <a:custGeom>
              <a:avLst/>
              <a:gdLst>
                <a:gd name="T0" fmla="*/ 15 w 34"/>
                <a:gd name="T1" fmla="*/ 68 h 69"/>
                <a:gd name="T2" fmla="*/ 0 w 34"/>
                <a:gd name="T3" fmla="*/ 0 h 69"/>
                <a:gd name="T4" fmla="*/ 33 w 34"/>
                <a:gd name="T5" fmla="*/ 0 h 69"/>
                <a:gd name="T6" fmla="*/ 15 w 34"/>
                <a:gd name="T7" fmla="*/ 6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69">
                  <a:moveTo>
                    <a:pt x="15" y="68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15" y="68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xmlns="" val="3076444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Distributeur 4/2</a:t>
            </a:r>
          </a:p>
        </p:txBody>
      </p:sp>
      <p:sp>
        <p:nvSpPr>
          <p:cNvPr id="337924" name="Rectangle 4"/>
          <p:cNvSpPr>
            <a:spLocks noChangeArrowheads="1"/>
          </p:cNvSpPr>
          <p:nvPr/>
        </p:nvSpPr>
        <p:spPr bwMode="auto">
          <a:xfrm>
            <a:off x="6213475" y="4806950"/>
            <a:ext cx="1706563" cy="13255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en-GB">
                <a:solidFill>
                  <a:schemeClr val="tx1"/>
                </a:solidFill>
              </a:rPr>
              <a:t>Symbole</a:t>
            </a:r>
          </a:p>
        </p:txBody>
      </p:sp>
      <p:sp>
        <p:nvSpPr>
          <p:cNvPr id="337925" name="Rectangle 5"/>
          <p:cNvSpPr>
            <a:spLocks noChangeArrowheads="1"/>
          </p:cNvSpPr>
          <p:nvPr/>
        </p:nvSpPr>
        <p:spPr bwMode="auto">
          <a:xfrm>
            <a:off x="5686425" y="1890713"/>
            <a:ext cx="345757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 sz="2000" u="sng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l"/>
            </a:pPr>
            <a:r>
              <a:rPr lang="en-GB" sz="2000">
                <a:solidFill>
                  <a:schemeClr val="tx1"/>
                </a:solidFill>
              </a:rPr>
              <a:t>1 alimentation</a:t>
            </a:r>
          </a:p>
          <a:p>
            <a:pPr algn="l">
              <a:buFont typeface="Wingdings" pitchFamily="2" charset="2"/>
              <a:buChar char="l"/>
            </a:pPr>
            <a:r>
              <a:rPr lang="en-GB" sz="2000">
                <a:solidFill>
                  <a:schemeClr val="tx1"/>
                </a:solidFill>
              </a:rPr>
              <a:t>2-4 utilisations actionneur</a:t>
            </a:r>
          </a:p>
          <a:p>
            <a:pPr algn="l">
              <a:buFont typeface="Wingdings" pitchFamily="2" charset="2"/>
              <a:buChar char="l"/>
            </a:pPr>
            <a:r>
              <a:rPr lang="en-GB" sz="2000">
                <a:solidFill>
                  <a:schemeClr val="tx1"/>
                </a:solidFill>
              </a:rPr>
              <a:t>3 échappement</a:t>
            </a:r>
          </a:p>
          <a:p>
            <a:pPr algn="l">
              <a:buFont typeface="Wingdings" pitchFamily="2" charset="2"/>
              <a:buChar char="l"/>
            </a:pPr>
            <a:r>
              <a:rPr lang="en-GB" sz="2000">
                <a:solidFill>
                  <a:schemeClr val="tx1"/>
                </a:solidFill>
              </a:rPr>
              <a:t>12-14 commandes</a:t>
            </a:r>
          </a:p>
        </p:txBody>
      </p:sp>
      <p:sp>
        <p:nvSpPr>
          <p:cNvPr id="337998" name="Line 78"/>
          <p:cNvSpPr>
            <a:spLocks noChangeShapeType="1"/>
          </p:cNvSpPr>
          <p:nvPr/>
        </p:nvSpPr>
        <p:spPr bwMode="auto">
          <a:xfrm flipV="1">
            <a:off x="2146300" y="2554288"/>
            <a:ext cx="0" cy="2016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7999" name="Line 79"/>
          <p:cNvSpPr>
            <a:spLocks noChangeShapeType="1"/>
          </p:cNvSpPr>
          <p:nvPr/>
        </p:nvSpPr>
        <p:spPr bwMode="auto">
          <a:xfrm flipV="1">
            <a:off x="2495550" y="2554288"/>
            <a:ext cx="0" cy="2016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8000" name="Line 80"/>
          <p:cNvSpPr>
            <a:spLocks noChangeShapeType="1"/>
          </p:cNvSpPr>
          <p:nvPr/>
        </p:nvSpPr>
        <p:spPr bwMode="auto">
          <a:xfrm>
            <a:off x="2495550" y="3159125"/>
            <a:ext cx="0" cy="2349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8001" name="Line 81"/>
          <p:cNvSpPr>
            <a:spLocks noChangeShapeType="1"/>
          </p:cNvSpPr>
          <p:nvPr/>
        </p:nvSpPr>
        <p:spPr bwMode="auto">
          <a:xfrm>
            <a:off x="2146300" y="3159125"/>
            <a:ext cx="0" cy="2301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8003" name="Rectangle 83"/>
          <p:cNvSpPr>
            <a:spLocks noChangeArrowheads="1"/>
          </p:cNvSpPr>
          <p:nvPr/>
        </p:nvSpPr>
        <p:spPr bwMode="auto">
          <a:xfrm>
            <a:off x="1908175" y="3130550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defTabSz="762000">
              <a:spcBef>
                <a:spcPct val="0"/>
              </a:spcBef>
              <a:buClrTx/>
              <a:buSzTx/>
              <a:buFontTx/>
              <a:buNone/>
            </a:pPr>
            <a:r>
              <a:rPr lang="en-GB" sz="1400" b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38004" name="Rectangle 84"/>
          <p:cNvSpPr>
            <a:spLocks noChangeArrowheads="1"/>
          </p:cNvSpPr>
          <p:nvPr/>
        </p:nvSpPr>
        <p:spPr bwMode="auto">
          <a:xfrm>
            <a:off x="2455863" y="2479675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defTabSz="762000">
              <a:spcBef>
                <a:spcPct val="0"/>
              </a:spcBef>
              <a:buClrTx/>
              <a:buSzTx/>
              <a:buFontTx/>
              <a:buNone/>
            </a:pPr>
            <a:r>
              <a:rPr lang="en-GB" sz="1400" b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38005" name="Rectangle 85"/>
          <p:cNvSpPr>
            <a:spLocks noChangeArrowheads="1"/>
          </p:cNvSpPr>
          <p:nvPr/>
        </p:nvSpPr>
        <p:spPr bwMode="auto">
          <a:xfrm>
            <a:off x="1933575" y="2479675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defTabSz="762000">
              <a:spcBef>
                <a:spcPct val="0"/>
              </a:spcBef>
              <a:buClrTx/>
              <a:buSzTx/>
              <a:buFontTx/>
              <a:buNone/>
            </a:pPr>
            <a:r>
              <a:rPr lang="en-GB" sz="1400" b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38007" name="Rectangle 87"/>
          <p:cNvSpPr>
            <a:spLocks noChangeArrowheads="1"/>
          </p:cNvSpPr>
          <p:nvPr/>
        </p:nvSpPr>
        <p:spPr bwMode="auto">
          <a:xfrm>
            <a:off x="2482850" y="3128963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defTabSz="762000">
              <a:spcBef>
                <a:spcPct val="0"/>
              </a:spcBef>
              <a:buClrTx/>
              <a:buSzTx/>
              <a:buFontTx/>
              <a:buNone/>
            </a:pPr>
            <a:r>
              <a:rPr lang="en-GB" sz="1400" b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38009" name="Freeform 89"/>
          <p:cNvSpPr>
            <a:spLocks/>
          </p:cNvSpPr>
          <p:nvPr/>
        </p:nvSpPr>
        <p:spPr bwMode="auto">
          <a:xfrm>
            <a:off x="1457325" y="2754313"/>
            <a:ext cx="1146175" cy="403225"/>
          </a:xfrm>
          <a:custGeom>
            <a:avLst/>
            <a:gdLst>
              <a:gd name="T0" fmla="*/ 0 w 722"/>
              <a:gd name="T1" fmla="*/ 0 h 254"/>
              <a:gd name="T2" fmla="*/ 0 w 722"/>
              <a:gd name="T3" fmla="*/ 253 h 254"/>
              <a:gd name="T4" fmla="*/ 721 w 722"/>
              <a:gd name="T5" fmla="*/ 253 h 254"/>
              <a:gd name="T6" fmla="*/ 721 w 722"/>
              <a:gd name="T7" fmla="*/ 0 h 254"/>
              <a:gd name="T8" fmla="*/ 0 w 722"/>
              <a:gd name="T9" fmla="*/ 0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2" h="254">
                <a:moveTo>
                  <a:pt x="0" y="0"/>
                </a:moveTo>
                <a:lnTo>
                  <a:pt x="0" y="253"/>
                </a:lnTo>
                <a:lnTo>
                  <a:pt x="721" y="253"/>
                </a:lnTo>
                <a:lnTo>
                  <a:pt x="721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38010" name="Line 90"/>
          <p:cNvSpPr>
            <a:spLocks noChangeShapeType="1"/>
          </p:cNvSpPr>
          <p:nvPr/>
        </p:nvSpPr>
        <p:spPr bwMode="auto">
          <a:xfrm>
            <a:off x="2033588" y="2754313"/>
            <a:ext cx="0" cy="4016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8013" name="Line 93"/>
          <p:cNvSpPr>
            <a:spLocks noChangeShapeType="1"/>
          </p:cNvSpPr>
          <p:nvPr/>
        </p:nvSpPr>
        <p:spPr bwMode="auto">
          <a:xfrm>
            <a:off x="1570038" y="2754313"/>
            <a:ext cx="349250" cy="4016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8014" name="Line 94"/>
          <p:cNvSpPr>
            <a:spLocks noChangeShapeType="1"/>
          </p:cNvSpPr>
          <p:nvPr/>
        </p:nvSpPr>
        <p:spPr bwMode="auto">
          <a:xfrm>
            <a:off x="2146300" y="2754313"/>
            <a:ext cx="0" cy="4016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8015" name="Line 95"/>
          <p:cNvSpPr>
            <a:spLocks noChangeShapeType="1"/>
          </p:cNvSpPr>
          <p:nvPr/>
        </p:nvSpPr>
        <p:spPr bwMode="auto">
          <a:xfrm flipV="1">
            <a:off x="1570038" y="2740025"/>
            <a:ext cx="338137" cy="4302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8016" name="Line 96"/>
          <p:cNvSpPr>
            <a:spLocks noChangeShapeType="1"/>
          </p:cNvSpPr>
          <p:nvPr/>
        </p:nvSpPr>
        <p:spPr bwMode="auto">
          <a:xfrm flipH="1" flipV="1">
            <a:off x="2490788" y="2754313"/>
            <a:ext cx="4762" cy="4302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8019" name="Rectangle 99"/>
          <p:cNvSpPr>
            <a:spLocks noChangeArrowheads="1"/>
          </p:cNvSpPr>
          <p:nvPr/>
        </p:nvSpPr>
        <p:spPr bwMode="auto">
          <a:xfrm>
            <a:off x="1155700" y="2654300"/>
            <a:ext cx="382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defTabSz="762000">
              <a:spcBef>
                <a:spcPct val="0"/>
              </a:spcBef>
              <a:buClrTx/>
              <a:buSzTx/>
              <a:buFontTx/>
              <a:buNone/>
            </a:pPr>
            <a:r>
              <a:rPr lang="en-GB" sz="1400" b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338020" name="Rectangle 100"/>
          <p:cNvSpPr>
            <a:spLocks noChangeArrowheads="1"/>
          </p:cNvSpPr>
          <p:nvPr/>
        </p:nvSpPr>
        <p:spPr bwMode="auto">
          <a:xfrm>
            <a:off x="2717800" y="2654300"/>
            <a:ext cx="382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defTabSz="762000">
              <a:spcBef>
                <a:spcPct val="0"/>
              </a:spcBef>
              <a:buClrTx/>
              <a:buSzTx/>
              <a:buFontTx/>
              <a:buNone/>
            </a:pPr>
            <a:r>
              <a:rPr lang="en-GB" sz="1400" b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338026" name="Rectangle 106"/>
          <p:cNvSpPr>
            <a:spLocks noChangeArrowheads="1"/>
          </p:cNvSpPr>
          <p:nvPr/>
        </p:nvSpPr>
        <p:spPr bwMode="auto">
          <a:xfrm>
            <a:off x="5089525" y="2670175"/>
            <a:ext cx="382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defTabSz="762000">
              <a:spcBef>
                <a:spcPct val="0"/>
              </a:spcBef>
              <a:buClrTx/>
              <a:buSzTx/>
              <a:buFontTx/>
              <a:buNone/>
            </a:pPr>
            <a:r>
              <a:rPr lang="en-GB" sz="1400" b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338028" name="Line 108"/>
          <p:cNvSpPr>
            <a:spLocks noChangeShapeType="1"/>
          </p:cNvSpPr>
          <p:nvPr/>
        </p:nvSpPr>
        <p:spPr bwMode="auto">
          <a:xfrm flipV="1">
            <a:off x="4064000" y="2557463"/>
            <a:ext cx="0" cy="2016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8029" name="Line 109"/>
          <p:cNvSpPr>
            <a:spLocks noChangeShapeType="1"/>
          </p:cNvSpPr>
          <p:nvPr/>
        </p:nvSpPr>
        <p:spPr bwMode="auto">
          <a:xfrm flipV="1">
            <a:off x="4413250" y="2557463"/>
            <a:ext cx="0" cy="2016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8030" name="Line 110"/>
          <p:cNvSpPr>
            <a:spLocks noChangeShapeType="1"/>
          </p:cNvSpPr>
          <p:nvPr/>
        </p:nvSpPr>
        <p:spPr bwMode="auto">
          <a:xfrm>
            <a:off x="4413250" y="3162300"/>
            <a:ext cx="0" cy="2349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8031" name="Line 111"/>
          <p:cNvSpPr>
            <a:spLocks noChangeShapeType="1"/>
          </p:cNvSpPr>
          <p:nvPr/>
        </p:nvSpPr>
        <p:spPr bwMode="auto">
          <a:xfrm>
            <a:off x="4064000" y="3162300"/>
            <a:ext cx="0" cy="2301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8033" name="Rectangle 113"/>
          <p:cNvSpPr>
            <a:spLocks noChangeArrowheads="1"/>
          </p:cNvSpPr>
          <p:nvPr/>
        </p:nvSpPr>
        <p:spPr bwMode="auto">
          <a:xfrm>
            <a:off x="3816350" y="3146425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defTabSz="762000">
              <a:spcBef>
                <a:spcPct val="0"/>
              </a:spcBef>
              <a:buClrTx/>
              <a:buSzTx/>
              <a:buFontTx/>
              <a:buNone/>
            </a:pPr>
            <a:r>
              <a:rPr lang="en-GB" sz="1400" b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38034" name="Rectangle 114"/>
          <p:cNvSpPr>
            <a:spLocks noChangeArrowheads="1"/>
          </p:cNvSpPr>
          <p:nvPr/>
        </p:nvSpPr>
        <p:spPr bwMode="auto">
          <a:xfrm>
            <a:off x="4373563" y="2482850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defTabSz="762000">
              <a:spcBef>
                <a:spcPct val="0"/>
              </a:spcBef>
              <a:buClrTx/>
              <a:buSzTx/>
              <a:buFontTx/>
              <a:buNone/>
            </a:pPr>
            <a:r>
              <a:rPr lang="en-GB" sz="1400" b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38035" name="Rectangle 115"/>
          <p:cNvSpPr>
            <a:spLocks noChangeArrowheads="1"/>
          </p:cNvSpPr>
          <p:nvPr/>
        </p:nvSpPr>
        <p:spPr bwMode="auto">
          <a:xfrm>
            <a:off x="3851275" y="2482850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defTabSz="762000">
              <a:spcBef>
                <a:spcPct val="0"/>
              </a:spcBef>
              <a:buClrTx/>
              <a:buSzTx/>
              <a:buFontTx/>
              <a:buNone/>
            </a:pPr>
            <a:r>
              <a:rPr lang="en-GB" sz="1400" b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38037" name="Rectangle 117"/>
          <p:cNvSpPr>
            <a:spLocks noChangeArrowheads="1"/>
          </p:cNvSpPr>
          <p:nvPr/>
        </p:nvSpPr>
        <p:spPr bwMode="auto">
          <a:xfrm>
            <a:off x="4400550" y="3132138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defTabSz="762000">
              <a:spcBef>
                <a:spcPct val="0"/>
              </a:spcBef>
              <a:buClrTx/>
              <a:buSzTx/>
              <a:buFontTx/>
              <a:buNone/>
            </a:pPr>
            <a:r>
              <a:rPr lang="en-GB" sz="1400" b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38038" name="Freeform 118"/>
          <p:cNvSpPr>
            <a:spLocks/>
          </p:cNvSpPr>
          <p:nvPr/>
        </p:nvSpPr>
        <p:spPr bwMode="auto">
          <a:xfrm>
            <a:off x="3946525" y="2757488"/>
            <a:ext cx="1146175" cy="403225"/>
          </a:xfrm>
          <a:custGeom>
            <a:avLst/>
            <a:gdLst>
              <a:gd name="T0" fmla="*/ 0 w 722"/>
              <a:gd name="T1" fmla="*/ 0 h 254"/>
              <a:gd name="T2" fmla="*/ 0 w 722"/>
              <a:gd name="T3" fmla="*/ 253 h 254"/>
              <a:gd name="T4" fmla="*/ 721 w 722"/>
              <a:gd name="T5" fmla="*/ 253 h 254"/>
              <a:gd name="T6" fmla="*/ 721 w 722"/>
              <a:gd name="T7" fmla="*/ 0 h 254"/>
              <a:gd name="T8" fmla="*/ 0 w 722"/>
              <a:gd name="T9" fmla="*/ 0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2" h="254">
                <a:moveTo>
                  <a:pt x="0" y="0"/>
                </a:moveTo>
                <a:lnTo>
                  <a:pt x="0" y="253"/>
                </a:lnTo>
                <a:lnTo>
                  <a:pt x="721" y="253"/>
                </a:lnTo>
                <a:lnTo>
                  <a:pt x="721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38039" name="Line 119"/>
          <p:cNvSpPr>
            <a:spLocks noChangeShapeType="1"/>
          </p:cNvSpPr>
          <p:nvPr/>
        </p:nvSpPr>
        <p:spPr bwMode="auto">
          <a:xfrm>
            <a:off x="4522788" y="2757488"/>
            <a:ext cx="0" cy="4016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8042" name="Line 122"/>
          <p:cNvSpPr>
            <a:spLocks noChangeShapeType="1"/>
          </p:cNvSpPr>
          <p:nvPr/>
        </p:nvSpPr>
        <p:spPr bwMode="auto">
          <a:xfrm>
            <a:off x="4060825" y="2743200"/>
            <a:ext cx="347663" cy="415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8043" name="Line 123"/>
          <p:cNvSpPr>
            <a:spLocks noChangeShapeType="1"/>
          </p:cNvSpPr>
          <p:nvPr/>
        </p:nvSpPr>
        <p:spPr bwMode="auto">
          <a:xfrm>
            <a:off x="4635500" y="2757488"/>
            <a:ext cx="0" cy="4016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8044" name="Line 124"/>
          <p:cNvSpPr>
            <a:spLocks noChangeShapeType="1"/>
          </p:cNvSpPr>
          <p:nvPr/>
        </p:nvSpPr>
        <p:spPr bwMode="auto">
          <a:xfrm flipV="1">
            <a:off x="4059238" y="2757488"/>
            <a:ext cx="352425" cy="4016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8045" name="Line 125"/>
          <p:cNvSpPr>
            <a:spLocks noChangeShapeType="1"/>
          </p:cNvSpPr>
          <p:nvPr/>
        </p:nvSpPr>
        <p:spPr bwMode="auto">
          <a:xfrm flipH="1" flipV="1">
            <a:off x="4979988" y="2757488"/>
            <a:ext cx="3175" cy="4016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8048" name="Rectangle 128"/>
          <p:cNvSpPr>
            <a:spLocks noChangeArrowheads="1"/>
          </p:cNvSpPr>
          <p:nvPr/>
        </p:nvSpPr>
        <p:spPr bwMode="auto">
          <a:xfrm>
            <a:off x="3644900" y="2657475"/>
            <a:ext cx="382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defTabSz="762000">
              <a:spcBef>
                <a:spcPct val="0"/>
              </a:spcBef>
              <a:buClrTx/>
              <a:buSzTx/>
              <a:buFontTx/>
              <a:buNone/>
            </a:pPr>
            <a:r>
              <a:rPr lang="en-GB" sz="1400" b="0">
                <a:solidFill>
                  <a:schemeClr val="tx1"/>
                </a:solidFill>
              </a:rPr>
              <a:t>14</a:t>
            </a:r>
          </a:p>
        </p:txBody>
      </p:sp>
      <p:grpSp>
        <p:nvGrpSpPr>
          <p:cNvPr id="338138" name="Group 218"/>
          <p:cNvGrpSpPr>
            <a:grpSpLocks/>
          </p:cNvGrpSpPr>
          <p:nvPr/>
        </p:nvGrpSpPr>
        <p:grpSpPr bwMode="auto">
          <a:xfrm>
            <a:off x="6672263" y="5313363"/>
            <a:ext cx="803275" cy="390525"/>
            <a:chOff x="1556" y="1928"/>
            <a:chExt cx="506" cy="246"/>
          </a:xfrm>
        </p:grpSpPr>
        <p:sp>
          <p:nvSpPr>
            <p:cNvPr id="338139" name="Freeform 219"/>
            <p:cNvSpPr>
              <a:spLocks/>
            </p:cNvSpPr>
            <p:nvPr/>
          </p:nvSpPr>
          <p:spPr bwMode="auto">
            <a:xfrm>
              <a:off x="1556" y="1928"/>
              <a:ext cx="506" cy="246"/>
            </a:xfrm>
            <a:custGeom>
              <a:avLst/>
              <a:gdLst>
                <a:gd name="T0" fmla="*/ 0 w 506"/>
                <a:gd name="T1" fmla="*/ 0 h 246"/>
                <a:gd name="T2" fmla="*/ 0 w 506"/>
                <a:gd name="T3" fmla="*/ 245 h 246"/>
                <a:gd name="T4" fmla="*/ 505 w 506"/>
                <a:gd name="T5" fmla="*/ 245 h 246"/>
                <a:gd name="T6" fmla="*/ 505 w 506"/>
                <a:gd name="T7" fmla="*/ 0 h 246"/>
                <a:gd name="T8" fmla="*/ 0 w 506"/>
                <a:gd name="T9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6" h="246">
                  <a:moveTo>
                    <a:pt x="0" y="0"/>
                  </a:moveTo>
                  <a:lnTo>
                    <a:pt x="0" y="245"/>
                  </a:lnTo>
                  <a:lnTo>
                    <a:pt x="505" y="245"/>
                  </a:lnTo>
                  <a:lnTo>
                    <a:pt x="505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8140" name="Freeform 220"/>
            <p:cNvSpPr>
              <a:spLocks/>
            </p:cNvSpPr>
            <p:nvPr/>
          </p:nvSpPr>
          <p:spPr bwMode="auto">
            <a:xfrm>
              <a:off x="1860" y="1928"/>
              <a:ext cx="36" cy="71"/>
            </a:xfrm>
            <a:custGeom>
              <a:avLst/>
              <a:gdLst>
                <a:gd name="T0" fmla="*/ 16 w 36"/>
                <a:gd name="T1" fmla="*/ 0 h 71"/>
                <a:gd name="T2" fmla="*/ 0 w 36"/>
                <a:gd name="T3" fmla="*/ 70 h 71"/>
                <a:gd name="T4" fmla="*/ 35 w 36"/>
                <a:gd name="T5" fmla="*/ 70 h 71"/>
                <a:gd name="T6" fmla="*/ 16 w 36"/>
                <a:gd name="T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71">
                  <a:moveTo>
                    <a:pt x="16" y="0"/>
                  </a:moveTo>
                  <a:lnTo>
                    <a:pt x="0" y="70"/>
                  </a:lnTo>
                  <a:lnTo>
                    <a:pt x="35" y="70"/>
                  </a:lnTo>
                  <a:lnTo>
                    <a:pt x="16" y="0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8141" name="Line 221"/>
            <p:cNvSpPr>
              <a:spLocks noChangeShapeType="1"/>
            </p:cNvSpPr>
            <p:nvPr/>
          </p:nvSpPr>
          <p:spPr bwMode="auto">
            <a:xfrm>
              <a:off x="1877" y="1929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8142" name="Line 222"/>
            <p:cNvSpPr>
              <a:spLocks noChangeShapeType="1"/>
            </p:cNvSpPr>
            <p:nvPr/>
          </p:nvSpPr>
          <p:spPr bwMode="auto">
            <a:xfrm>
              <a:off x="1988" y="1929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8143" name="Freeform 223"/>
            <p:cNvSpPr>
              <a:spLocks/>
            </p:cNvSpPr>
            <p:nvPr/>
          </p:nvSpPr>
          <p:spPr bwMode="auto">
            <a:xfrm>
              <a:off x="1969" y="2102"/>
              <a:ext cx="37" cy="72"/>
            </a:xfrm>
            <a:custGeom>
              <a:avLst/>
              <a:gdLst>
                <a:gd name="T0" fmla="*/ 17 w 37"/>
                <a:gd name="T1" fmla="*/ 71 h 72"/>
                <a:gd name="T2" fmla="*/ 0 w 37"/>
                <a:gd name="T3" fmla="*/ 0 h 72"/>
                <a:gd name="T4" fmla="*/ 36 w 37"/>
                <a:gd name="T5" fmla="*/ 0 h 72"/>
                <a:gd name="T6" fmla="*/ 17 w 37"/>
                <a:gd name="T7" fmla="*/ 7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72">
                  <a:moveTo>
                    <a:pt x="17" y="71"/>
                  </a:moveTo>
                  <a:lnTo>
                    <a:pt x="0" y="0"/>
                  </a:lnTo>
                  <a:lnTo>
                    <a:pt x="36" y="0"/>
                  </a:lnTo>
                  <a:lnTo>
                    <a:pt x="17" y="71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8144" name="Freeform 224"/>
            <p:cNvSpPr>
              <a:spLocks/>
            </p:cNvSpPr>
            <p:nvPr/>
          </p:nvSpPr>
          <p:spPr bwMode="auto">
            <a:xfrm>
              <a:off x="1687" y="2100"/>
              <a:ext cx="53" cy="74"/>
            </a:xfrm>
            <a:custGeom>
              <a:avLst/>
              <a:gdLst>
                <a:gd name="T0" fmla="*/ 52 w 53"/>
                <a:gd name="T1" fmla="*/ 73 h 74"/>
                <a:gd name="T2" fmla="*/ 52 w 53"/>
                <a:gd name="T3" fmla="*/ 70 h 74"/>
                <a:gd name="T4" fmla="*/ 39 w 53"/>
                <a:gd name="T5" fmla="*/ 0 h 74"/>
                <a:gd name="T6" fmla="*/ 0 w 53"/>
                <a:gd name="T7" fmla="*/ 15 h 74"/>
                <a:gd name="T8" fmla="*/ 52 w 53"/>
                <a:gd name="T9" fmla="*/ 7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74">
                  <a:moveTo>
                    <a:pt x="52" y="73"/>
                  </a:moveTo>
                  <a:lnTo>
                    <a:pt x="52" y="70"/>
                  </a:lnTo>
                  <a:lnTo>
                    <a:pt x="39" y="0"/>
                  </a:lnTo>
                  <a:lnTo>
                    <a:pt x="0" y="15"/>
                  </a:lnTo>
                  <a:lnTo>
                    <a:pt x="52" y="73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8145" name="Line 225"/>
            <p:cNvSpPr>
              <a:spLocks noChangeShapeType="1"/>
            </p:cNvSpPr>
            <p:nvPr/>
          </p:nvSpPr>
          <p:spPr bwMode="auto">
            <a:xfrm>
              <a:off x="1628" y="1931"/>
              <a:ext cx="107" cy="2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8146" name="Line 226"/>
            <p:cNvSpPr>
              <a:spLocks noChangeShapeType="1"/>
            </p:cNvSpPr>
            <p:nvPr/>
          </p:nvSpPr>
          <p:spPr bwMode="auto">
            <a:xfrm flipH="1">
              <a:off x="1626" y="1931"/>
              <a:ext cx="109" cy="2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8147" name="Freeform 227"/>
            <p:cNvSpPr>
              <a:spLocks/>
            </p:cNvSpPr>
            <p:nvPr/>
          </p:nvSpPr>
          <p:spPr bwMode="auto">
            <a:xfrm>
              <a:off x="1683" y="1928"/>
              <a:ext cx="54" cy="73"/>
            </a:xfrm>
            <a:custGeom>
              <a:avLst/>
              <a:gdLst>
                <a:gd name="T0" fmla="*/ 53 w 54"/>
                <a:gd name="T1" fmla="*/ 0 h 73"/>
                <a:gd name="T2" fmla="*/ 53 w 54"/>
                <a:gd name="T3" fmla="*/ 1 h 73"/>
                <a:gd name="T4" fmla="*/ 39 w 54"/>
                <a:gd name="T5" fmla="*/ 72 h 73"/>
                <a:gd name="T6" fmla="*/ 0 w 54"/>
                <a:gd name="T7" fmla="*/ 55 h 73"/>
                <a:gd name="T8" fmla="*/ 53 w 54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73">
                  <a:moveTo>
                    <a:pt x="53" y="0"/>
                  </a:moveTo>
                  <a:lnTo>
                    <a:pt x="53" y="1"/>
                  </a:lnTo>
                  <a:lnTo>
                    <a:pt x="39" y="72"/>
                  </a:lnTo>
                  <a:lnTo>
                    <a:pt x="0" y="55"/>
                  </a:lnTo>
                  <a:lnTo>
                    <a:pt x="53" y="0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8148" name="Line 228"/>
            <p:cNvSpPr>
              <a:spLocks noChangeShapeType="1"/>
            </p:cNvSpPr>
            <p:nvPr/>
          </p:nvSpPr>
          <p:spPr bwMode="auto">
            <a:xfrm>
              <a:off x="1806" y="1929"/>
              <a:ext cx="0" cy="2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38150" name="Rectangle 230"/>
          <p:cNvSpPr>
            <a:spLocks noChangeArrowheads="1"/>
          </p:cNvSpPr>
          <p:nvPr/>
        </p:nvSpPr>
        <p:spPr bwMode="auto">
          <a:xfrm>
            <a:off x="1071563" y="1852613"/>
            <a:ext cx="7448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GB" sz="2000">
                <a:solidFill>
                  <a:schemeClr val="tx1"/>
                </a:solidFill>
              </a:rPr>
              <a:t>Même fonctionnement qu’un 5/2 mais un seul échappement</a:t>
            </a:r>
          </a:p>
        </p:txBody>
      </p:sp>
    </p:spTree>
    <p:extLst>
      <p:ext uri="{BB962C8B-B14F-4D97-AF65-F5344CB8AC3E}">
        <p14:creationId xmlns:p14="http://schemas.microsoft.com/office/powerpoint/2010/main" xmlns="" val="3770000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fr-FR" dirty="0"/>
          </a:p>
        </p:txBody>
      </p:sp>
      <p:graphicFrame>
        <p:nvGraphicFramePr>
          <p:cNvPr id="333279" name="Group 479"/>
          <p:cNvGraphicFramePr>
            <a:graphicFrameLocks noGrp="1"/>
          </p:cNvGraphicFramePr>
          <p:nvPr/>
        </p:nvGraphicFramePr>
        <p:xfrm>
          <a:off x="1524000" y="1397000"/>
          <a:ext cx="7127875" cy="4859339"/>
        </p:xfrm>
        <a:graphic>
          <a:graphicData uri="http://schemas.openxmlformats.org/drawingml/2006/table">
            <a:tbl>
              <a:tblPr/>
              <a:tblGrid>
                <a:gridCol w="1828800"/>
                <a:gridCol w="1741488"/>
                <a:gridCol w="1828800"/>
                <a:gridCol w="1728787"/>
              </a:tblGrid>
              <a:tr h="12414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1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398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62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Commande</a:t>
            </a:r>
          </a:p>
        </p:txBody>
      </p:sp>
      <p:grpSp>
        <p:nvGrpSpPr>
          <p:cNvPr id="332804" name="Group 4"/>
          <p:cNvGrpSpPr>
            <a:grpSpLocks/>
          </p:cNvGrpSpPr>
          <p:nvPr/>
        </p:nvGrpSpPr>
        <p:grpSpPr bwMode="auto">
          <a:xfrm>
            <a:off x="3649663" y="1539875"/>
            <a:ext cx="1008062" cy="1106488"/>
            <a:chOff x="5098" y="914"/>
            <a:chExt cx="635" cy="697"/>
          </a:xfrm>
        </p:grpSpPr>
        <p:grpSp>
          <p:nvGrpSpPr>
            <p:cNvPr id="332805" name="Group 5"/>
            <p:cNvGrpSpPr>
              <a:grpSpLocks/>
            </p:cNvGrpSpPr>
            <p:nvPr/>
          </p:nvGrpSpPr>
          <p:grpSpPr bwMode="auto">
            <a:xfrm>
              <a:off x="5297" y="914"/>
              <a:ext cx="238" cy="450"/>
              <a:chOff x="5297" y="914"/>
              <a:chExt cx="238" cy="450"/>
            </a:xfrm>
          </p:grpSpPr>
          <p:grpSp>
            <p:nvGrpSpPr>
              <p:cNvPr id="332806" name="Group 6"/>
              <p:cNvGrpSpPr>
                <a:grpSpLocks/>
              </p:cNvGrpSpPr>
              <p:nvPr/>
            </p:nvGrpSpPr>
            <p:grpSpPr bwMode="auto">
              <a:xfrm>
                <a:off x="5297" y="999"/>
                <a:ext cx="238" cy="365"/>
                <a:chOff x="5297" y="999"/>
                <a:chExt cx="238" cy="365"/>
              </a:xfrm>
            </p:grpSpPr>
            <p:sp>
              <p:nvSpPr>
                <p:cNvPr id="332807" name="Rectangle 7"/>
                <p:cNvSpPr>
                  <a:spLocks noChangeArrowheads="1"/>
                </p:cNvSpPr>
                <p:nvPr/>
              </p:nvSpPr>
              <p:spPr bwMode="auto">
                <a:xfrm>
                  <a:off x="5347" y="1090"/>
                  <a:ext cx="144" cy="67"/>
                </a:xfrm>
                <a:prstGeom prst="rect">
                  <a:avLst/>
                </a:prstGeom>
                <a:gradFill rotWithShape="0">
                  <a:gsLst>
                    <a:gs pos="0">
                      <a:srgbClr val="777777">
                        <a:gamma/>
                        <a:shade val="69804"/>
                        <a:invGamma/>
                      </a:srgbClr>
                    </a:gs>
                    <a:gs pos="50000">
                      <a:srgbClr val="777777"/>
                    </a:gs>
                    <a:gs pos="100000">
                      <a:srgbClr val="777777">
                        <a:gamma/>
                        <a:shade val="69804"/>
                        <a:invGamma/>
                      </a:srgbClr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32808" name="Rectangle 8"/>
                <p:cNvSpPr>
                  <a:spLocks noChangeArrowheads="1"/>
                </p:cNvSpPr>
                <p:nvPr/>
              </p:nvSpPr>
              <p:spPr bwMode="auto">
                <a:xfrm>
                  <a:off x="5340" y="1060"/>
                  <a:ext cx="156" cy="34"/>
                </a:xfrm>
                <a:prstGeom prst="rect">
                  <a:avLst/>
                </a:prstGeom>
                <a:gradFill rotWithShape="0">
                  <a:gsLst>
                    <a:gs pos="0">
                      <a:srgbClr val="777777">
                        <a:gamma/>
                        <a:shade val="69804"/>
                        <a:invGamma/>
                      </a:srgbClr>
                    </a:gs>
                    <a:gs pos="50000">
                      <a:srgbClr val="777777"/>
                    </a:gs>
                    <a:gs pos="100000">
                      <a:srgbClr val="777777">
                        <a:gamma/>
                        <a:shade val="69804"/>
                        <a:invGamma/>
                      </a:srgbClr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32809" name="Rectangle 9"/>
                <p:cNvSpPr>
                  <a:spLocks noChangeArrowheads="1"/>
                </p:cNvSpPr>
                <p:nvPr/>
              </p:nvSpPr>
              <p:spPr bwMode="auto">
                <a:xfrm>
                  <a:off x="5332" y="1030"/>
                  <a:ext cx="172" cy="24"/>
                </a:xfrm>
                <a:prstGeom prst="rect">
                  <a:avLst/>
                </a:prstGeom>
                <a:gradFill rotWithShape="0">
                  <a:gsLst>
                    <a:gs pos="0">
                      <a:srgbClr val="777777">
                        <a:gamma/>
                        <a:shade val="69804"/>
                        <a:invGamma/>
                      </a:srgbClr>
                    </a:gs>
                    <a:gs pos="50000">
                      <a:srgbClr val="777777"/>
                    </a:gs>
                    <a:gs pos="100000">
                      <a:srgbClr val="777777">
                        <a:gamma/>
                        <a:shade val="69804"/>
                        <a:invGamma/>
                      </a:srgbClr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32810" name="Rectangle 10"/>
                <p:cNvSpPr>
                  <a:spLocks noChangeArrowheads="1"/>
                </p:cNvSpPr>
                <p:nvPr/>
              </p:nvSpPr>
              <p:spPr bwMode="auto">
                <a:xfrm>
                  <a:off x="5332" y="1112"/>
                  <a:ext cx="172" cy="24"/>
                </a:xfrm>
                <a:prstGeom prst="rect">
                  <a:avLst/>
                </a:prstGeom>
                <a:gradFill rotWithShape="0">
                  <a:gsLst>
                    <a:gs pos="0">
                      <a:srgbClr val="777777">
                        <a:gamma/>
                        <a:shade val="69804"/>
                        <a:invGamma/>
                      </a:srgbClr>
                    </a:gs>
                    <a:gs pos="50000">
                      <a:srgbClr val="777777"/>
                    </a:gs>
                    <a:gs pos="100000">
                      <a:srgbClr val="777777">
                        <a:gamma/>
                        <a:shade val="69804"/>
                        <a:invGamma/>
                      </a:srgbClr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32811" name="Rectangle 11"/>
                <p:cNvSpPr>
                  <a:spLocks noChangeArrowheads="1"/>
                </p:cNvSpPr>
                <p:nvPr/>
              </p:nvSpPr>
              <p:spPr bwMode="auto">
                <a:xfrm>
                  <a:off x="5341" y="1156"/>
                  <a:ext cx="154" cy="37"/>
                </a:xfrm>
                <a:prstGeom prst="rect">
                  <a:avLst/>
                </a:prstGeom>
                <a:gradFill rotWithShape="0">
                  <a:gsLst>
                    <a:gs pos="0">
                      <a:srgbClr val="777777">
                        <a:gamma/>
                        <a:shade val="69804"/>
                        <a:invGamma/>
                      </a:srgbClr>
                    </a:gs>
                    <a:gs pos="50000">
                      <a:srgbClr val="777777"/>
                    </a:gs>
                    <a:gs pos="100000">
                      <a:srgbClr val="777777">
                        <a:gamma/>
                        <a:shade val="69804"/>
                        <a:invGamma/>
                      </a:srgbClr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32812" name="Freeform 12"/>
                <p:cNvSpPr>
                  <a:spLocks/>
                </p:cNvSpPr>
                <p:nvPr/>
              </p:nvSpPr>
              <p:spPr bwMode="auto">
                <a:xfrm>
                  <a:off x="5297" y="1195"/>
                  <a:ext cx="238" cy="169"/>
                </a:xfrm>
                <a:custGeom>
                  <a:avLst/>
                  <a:gdLst>
                    <a:gd name="T0" fmla="*/ 0 w 238"/>
                    <a:gd name="T1" fmla="*/ 135 h 169"/>
                    <a:gd name="T2" fmla="*/ 0 w 238"/>
                    <a:gd name="T3" fmla="*/ 0 h 169"/>
                    <a:gd name="T4" fmla="*/ 237 w 238"/>
                    <a:gd name="T5" fmla="*/ 0 h 169"/>
                    <a:gd name="T6" fmla="*/ 237 w 238"/>
                    <a:gd name="T7" fmla="*/ 138 h 169"/>
                    <a:gd name="T8" fmla="*/ 204 w 238"/>
                    <a:gd name="T9" fmla="*/ 105 h 169"/>
                    <a:gd name="T10" fmla="*/ 141 w 238"/>
                    <a:gd name="T11" fmla="*/ 168 h 169"/>
                    <a:gd name="T12" fmla="*/ 120 w 238"/>
                    <a:gd name="T13" fmla="*/ 132 h 169"/>
                    <a:gd name="T14" fmla="*/ 102 w 238"/>
                    <a:gd name="T15" fmla="*/ 156 h 169"/>
                    <a:gd name="T16" fmla="*/ 72 w 238"/>
                    <a:gd name="T17" fmla="*/ 102 h 169"/>
                    <a:gd name="T18" fmla="*/ 39 w 238"/>
                    <a:gd name="T19" fmla="*/ 153 h 169"/>
                    <a:gd name="T20" fmla="*/ 24 w 238"/>
                    <a:gd name="T21" fmla="*/ 111 h 169"/>
                    <a:gd name="T22" fmla="*/ 0 w 238"/>
                    <a:gd name="T23" fmla="*/ 135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8" h="169">
                      <a:moveTo>
                        <a:pt x="0" y="135"/>
                      </a:moveTo>
                      <a:lnTo>
                        <a:pt x="0" y="0"/>
                      </a:lnTo>
                      <a:lnTo>
                        <a:pt x="237" y="0"/>
                      </a:lnTo>
                      <a:lnTo>
                        <a:pt x="237" y="138"/>
                      </a:lnTo>
                      <a:lnTo>
                        <a:pt x="204" y="105"/>
                      </a:lnTo>
                      <a:lnTo>
                        <a:pt x="141" y="168"/>
                      </a:lnTo>
                      <a:lnTo>
                        <a:pt x="120" y="132"/>
                      </a:lnTo>
                      <a:lnTo>
                        <a:pt x="102" y="156"/>
                      </a:lnTo>
                      <a:lnTo>
                        <a:pt x="72" y="102"/>
                      </a:lnTo>
                      <a:lnTo>
                        <a:pt x="39" y="153"/>
                      </a:lnTo>
                      <a:lnTo>
                        <a:pt x="24" y="111"/>
                      </a:lnTo>
                      <a:lnTo>
                        <a:pt x="0" y="135"/>
                      </a:lnTo>
                    </a:path>
                  </a:pathLst>
                </a:custGeom>
                <a:solidFill>
                  <a:srgbClr val="B2B2B2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32813" name="Freeform 13"/>
                <p:cNvSpPr>
                  <a:spLocks/>
                </p:cNvSpPr>
                <p:nvPr/>
              </p:nvSpPr>
              <p:spPr bwMode="auto">
                <a:xfrm>
                  <a:off x="5331" y="999"/>
                  <a:ext cx="176" cy="29"/>
                </a:xfrm>
                <a:custGeom>
                  <a:avLst/>
                  <a:gdLst>
                    <a:gd name="T0" fmla="*/ 0 w 176"/>
                    <a:gd name="T1" fmla="*/ 28 h 29"/>
                    <a:gd name="T2" fmla="*/ 175 w 176"/>
                    <a:gd name="T3" fmla="*/ 28 h 29"/>
                    <a:gd name="T4" fmla="*/ 175 w 176"/>
                    <a:gd name="T5" fmla="*/ 9 h 29"/>
                    <a:gd name="T6" fmla="*/ 165 w 176"/>
                    <a:gd name="T7" fmla="*/ 0 h 29"/>
                    <a:gd name="T8" fmla="*/ 10 w 176"/>
                    <a:gd name="T9" fmla="*/ 0 h 29"/>
                    <a:gd name="T10" fmla="*/ 0 w 176"/>
                    <a:gd name="T11" fmla="*/ 9 h 29"/>
                    <a:gd name="T12" fmla="*/ 0 w 176"/>
                    <a:gd name="T13" fmla="*/ 28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6" h="29">
                      <a:moveTo>
                        <a:pt x="0" y="28"/>
                      </a:moveTo>
                      <a:lnTo>
                        <a:pt x="175" y="28"/>
                      </a:lnTo>
                      <a:lnTo>
                        <a:pt x="175" y="9"/>
                      </a:lnTo>
                      <a:lnTo>
                        <a:pt x="165" y="0"/>
                      </a:lnTo>
                      <a:lnTo>
                        <a:pt x="10" y="0"/>
                      </a:lnTo>
                      <a:lnTo>
                        <a:pt x="0" y="9"/>
                      </a:lnTo>
                      <a:lnTo>
                        <a:pt x="0" y="28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>
                        <a:gamma/>
                        <a:shade val="80000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80000"/>
                        <a:invGamma/>
                      </a:schemeClr>
                    </a:gs>
                  </a:gsLst>
                  <a:lin ang="0" scaled="1"/>
                </a:gra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332814" name="Rectangle 14"/>
              <p:cNvSpPr>
                <a:spLocks noChangeArrowheads="1"/>
              </p:cNvSpPr>
              <p:nvPr/>
            </p:nvSpPr>
            <p:spPr bwMode="auto">
              <a:xfrm>
                <a:off x="5336" y="918"/>
                <a:ext cx="162" cy="75"/>
              </a:xfrm>
              <a:prstGeom prst="rect">
                <a:avLst/>
              </a:prstGeom>
              <a:gradFill rotWithShape="0">
                <a:gsLst>
                  <a:gs pos="0">
                    <a:srgbClr val="727272"/>
                  </a:gs>
                  <a:gs pos="50000">
                    <a:srgbClr val="727272">
                      <a:gamma/>
                      <a:tint val="60000"/>
                      <a:invGamma/>
                    </a:srgbClr>
                  </a:gs>
                  <a:gs pos="100000">
                    <a:srgbClr val="727272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2815" name="Freeform 15"/>
              <p:cNvSpPr>
                <a:spLocks/>
              </p:cNvSpPr>
              <p:nvPr/>
            </p:nvSpPr>
            <p:spPr bwMode="auto">
              <a:xfrm>
                <a:off x="5400" y="914"/>
                <a:ext cx="29" cy="69"/>
              </a:xfrm>
              <a:custGeom>
                <a:avLst/>
                <a:gdLst>
                  <a:gd name="T0" fmla="*/ 0 w 29"/>
                  <a:gd name="T1" fmla="*/ 0 h 69"/>
                  <a:gd name="T2" fmla="*/ 0 w 29"/>
                  <a:gd name="T3" fmla="*/ 61 h 69"/>
                  <a:gd name="T4" fmla="*/ 14 w 29"/>
                  <a:gd name="T5" fmla="*/ 68 h 69"/>
                  <a:gd name="T6" fmla="*/ 28 w 29"/>
                  <a:gd name="T7" fmla="*/ 61 h 69"/>
                  <a:gd name="T8" fmla="*/ 28 w 29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69">
                    <a:moveTo>
                      <a:pt x="0" y="0"/>
                    </a:moveTo>
                    <a:lnTo>
                      <a:pt x="0" y="61"/>
                    </a:lnTo>
                    <a:lnTo>
                      <a:pt x="14" y="68"/>
                    </a:lnTo>
                    <a:lnTo>
                      <a:pt x="28" y="61"/>
                    </a:lnTo>
                    <a:lnTo>
                      <a:pt x="28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2816" name="Freeform 16"/>
              <p:cNvSpPr>
                <a:spLocks/>
              </p:cNvSpPr>
              <p:nvPr/>
            </p:nvSpPr>
            <p:spPr bwMode="auto">
              <a:xfrm>
                <a:off x="5445" y="914"/>
                <a:ext cx="24" cy="69"/>
              </a:xfrm>
              <a:custGeom>
                <a:avLst/>
                <a:gdLst>
                  <a:gd name="T0" fmla="*/ 0 w 24"/>
                  <a:gd name="T1" fmla="*/ 0 h 69"/>
                  <a:gd name="T2" fmla="*/ 0 w 24"/>
                  <a:gd name="T3" fmla="*/ 61 h 69"/>
                  <a:gd name="T4" fmla="*/ 12 w 24"/>
                  <a:gd name="T5" fmla="*/ 68 h 69"/>
                  <a:gd name="T6" fmla="*/ 23 w 24"/>
                  <a:gd name="T7" fmla="*/ 61 h 69"/>
                  <a:gd name="T8" fmla="*/ 23 w 24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69">
                    <a:moveTo>
                      <a:pt x="0" y="0"/>
                    </a:moveTo>
                    <a:lnTo>
                      <a:pt x="0" y="61"/>
                    </a:lnTo>
                    <a:lnTo>
                      <a:pt x="12" y="68"/>
                    </a:lnTo>
                    <a:lnTo>
                      <a:pt x="23" y="61"/>
                    </a:lnTo>
                    <a:lnTo>
                      <a:pt x="23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2817" name="Freeform 17"/>
              <p:cNvSpPr>
                <a:spLocks/>
              </p:cNvSpPr>
              <p:nvPr/>
            </p:nvSpPr>
            <p:spPr bwMode="auto">
              <a:xfrm>
                <a:off x="5482" y="914"/>
                <a:ext cx="17" cy="69"/>
              </a:xfrm>
              <a:custGeom>
                <a:avLst/>
                <a:gdLst>
                  <a:gd name="T0" fmla="*/ 0 w 17"/>
                  <a:gd name="T1" fmla="*/ 0 h 69"/>
                  <a:gd name="T2" fmla="*/ 0 w 17"/>
                  <a:gd name="T3" fmla="*/ 61 h 69"/>
                  <a:gd name="T4" fmla="*/ 8 w 17"/>
                  <a:gd name="T5" fmla="*/ 68 h 69"/>
                  <a:gd name="T6" fmla="*/ 16 w 17"/>
                  <a:gd name="T7" fmla="*/ 61 h 69"/>
                  <a:gd name="T8" fmla="*/ 16 w 17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69">
                    <a:moveTo>
                      <a:pt x="0" y="0"/>
                    </a:moveTo>
                    <a:lnTo>
                      <a:pt x="0" y="61"/>
                    </a:lnTo>
                    <a:lnTo>
                      <a:pt x="8" y="68"/>
                    </a:lnTo>
                    <a:lnTo>
                      <a:pt x="16" y="61"/>
                    </a:lnTo>
                    <a:lnTo>
                      <a:pt x="16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2818" name="Freeform 18"/>
              <p:cNvSpPr>
                <a:spLocks/>
              </p:cNvSpPr>
              <p:nvPr/>
            </p:nvSpPr>
            <p:spPr bwMode="auto">
              <a:xfrm>
                <a:off x="5367" y="914"/>
                <a:ext cx="23" cy="69"/>
              </a:xfrm>
              <a:custGeom>
                <a:avLst/>
                <a:gdLst>
                  <a:gd name="T0" fmla="*/ 22 w 23"/>
                  <a:gd name="T1" fmla="*/ 0 h 69"/>
                  <a:gd name="T2" fmla="*/ 22 w 23"/>
                  <a:gd name="T3" fmla="*/ 61 h 69"/>
                  <a:gd name="T4" fmla="*/ 11 w 23"/>
                  <a:gd name="T5" fmla="*/ 68 h 69"/>
                  <a:gd name="T6" fmla="*/ 0 w 23"/>
                  <a:gd name="T7" fmla="*/ 61 h 69"/>
                  <a:gd name="T8" fmla="*/ 0 w 23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69">
                    <a:moveTo>
                      <a:pt x="22" y="0"/>
                    </a:moveTo>
                    <a:lnTo>
                      <a:pt x="22" y="61"/>
                    </a:lnTo>
                    <a:lnTo>
                      <a:pt x="11" y="68"/>
                    </a:lnTo>
                    <a:lnTo>
                      <a:pt x="0" y="61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2819" name="Freeform 19"/>
              <p:cNvSpPr>
                <a:spLocks/>
              </p:cNvSpPr>
              <p:nvPr/>
            </p:nvSpPr>
            <p:spPr bwMode="auto">
              <a:xfrm>
                <a:off x="5339" y="914"/>
                <a:ext cx="17" cy="69"/>
              </a:xfrm>
              <a:custGeom>
                <a:avLst/>
                <a:gdLst>
                  <a:gd name="T0" fmla="*/ 16 w 17"/>
                  <a:gd name="T1" fmla="*/ 0 h 69"/>
                  <a:gd name="T2" fmla="*/ 16 w 17"/>
                  <a:gd name="T3" fmla="*/ 61 h 69"/>
                  <a:gd name="T4" fmla="*/ 8 w 17"/>
                  <a:gd name="T5" fmla="*/ 68 h 69"/>
                  <a:gd name="T6" fmla="*/ 0 w 17"/>
                  <a:gd name="T7" fmla="*/ 61 h 69"/>
                  <a:gd name="T8" fmla="*/ 0 w 17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69">
                    <a:moveTo>
                      <a:pt x="16" y="0"/>
                    </a:moveTo>
                    <a:lnTo>
                      <a:pt x="16" y="61"/>
                    </a:lnTo>
                    <a:lnTo>
                      <a:pt x="8" y="68"/>
                    </a:lnTo>
                    <a:lnTo>
                      <a:pt x="0" y="61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32820" name="Rectangle 20"/>
            <p:cNvSpPr>
              <a:spLocks noChangeArrowheads="1"/>
            </p:cNvSpPr>
            <p:nvPr/>
          </p:nvSpPr>
          <p:spPr bwMode="auto">
            <a:xfrm>
              <a:off x="5098" y="1399"/>
              <a:ext cx="63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>
                  <a:solidFill>
                    <a:schemeClr val="tx1"/>
                  </a:solidFill>
                </a:rPr>
                <a:t>tournant</a:t>
              </a:r>
              <a:endParaRPr lang="en-GB">
                <a:solidFill>
                  <a:schemeClr val="tx1"/>
                </a:solidFill>
                <a:latin typeface="Helvetica" charset="0"/>
              </a:endParaRPr>
            </a:p>
          </p:txBody>
        </p:sp>
      </p:grpSp>
      <p:grpSp>
        <p:nvGrpSpPr>
          <p:cNvPr id="332821" name="Group 21"/>
          <p:cNvGrpSpPr>
            <a:grpSpLocks/>
          </p:cNvGrpSpPr>
          <p:nvPr/>
        </p:nvGrpSpPr>
        <p:grpSpPr bwMode="auto">
          <a:xfrm>
            <a:off x="1711325" y="1655763"/>
            <a:ext cx="1052513" cy="992187"/>
            <a:chOff x="2952" y="980"/>
            <a:chExt cx="663" cy="625"/>
          </a:xfrm>
        </p:grpSpPr>
        <p:sp>
          <p:nvSpPr>
            <p:cNvPr id="332822" name="Rectangle 22"/>
            <p:cNvSpPr>
              <a:spLocks noChangeArrowheads="1"/>
            </p:cNvSpPr>
            <p:nvPr/>
          </p:nvSpPr>
          <p:spPr bwMode="auto">
            <a:xfrm>
              <a:off x="2952" y="1393"/>
              <a:ext cx="66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>
                  <a:solidFill>
                    <a:srgbClr val="000000"/>
                  </a:solidFill>
                </a:rPr>
                <a:t>Poussoir</a:t>
              </a:r>
            </a:p>
          </p:txBody>
        </p:sp>
        <p:sp>
          <p:nvSpPr>
            <p:cNvPr id="332823" name="Rectangle 23"/>
            <p:cNvSpPr>
              <a:spLocks noChangeArrowheads="1"/>
            </p:cNvSpPr>
            <p:nvPr/>
          </p:nvSpPr>
          <p:spPr bwMode="auto">
            <a:xfrm>
              <a:off x="3222" y="980"/>
              <a:ext cx="122" cy="36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50000">
                  <a:srgbClr val="008000">
                    <a:gamma/>
                    <a:tint val="70196"/>
                    <a:invGamma/>
                  </a:srgbClr>
                </a:gs>
                <a:gs pos="100000">
                  <a:srgbClr val="008000"/>
                </a:gs>
              </a:gsLst>
              <a:lin ang="0" scaled="1"/>
            </a:gra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2824" name="Rectangle 24"/>
            <p:cNvSpPr>
              <a:spLocks noChangeArrowheads="1"/>
            </p:cNvSpPr>
            <p:nvPr/>
          </p:nvSpPr>
          <p:spPr bwMode="auto">
            <a:xfrm>
              <a:off x="3212" y="1105"/>
              <a:ext cx="144" cy="67"/>
            </a:xfrm>
            <a:prstGeom prst="rect">
              <a:avLst/>
            </a:prstGeom>
            <a:gradFill rotWithShape="0">
              <a:gsLst>
                <a:gs pos="0">
                  <a:srgbClr val="777777">
                    <a:gamma/>
                    <a:shade val="69804"/>
                    <a:invGamma/>
                  </a:srgbClr>
                </a:gs>
                <a:gs pos="50000">
                  <a:srgbClr val="777777"/>
                </a:gs>
                <a:gs pos="100000">
                  <a:srgbClr val="777777">
                    <a:gamma/>
                    <a:shade val="69804"/>
                    <a:invGamma/>
                  </a:srgbClr>
                </a:gs>
              </a:gsLst>
              <a:lin ang="0" scaled="1"/>
            </a:gra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2825" name="Rectangle 25"/>
            <p:cNvSpPr>
              <a:spLocks noChangeArrowheads="1"/>
            </p:cNvSpPr>
            <p:nvPr/>
          </p:nvSpPr>
          <p:spPr bwMode="auto">
            <a:xfrm>
              <a:off x="3205" y="1075"/>
              <a:ext cx="156" cy="34"/>
            </a:xfrm>
            <a:prstGeom prst="rect">
              <a:avLst/>
            </a:prstGeom>
            <a:gradFill rotWithShape="0">
              <a:gsLst>
                <a:gs pos="0">
                  <a:srgbClr val="777777">
                    <a:gamma/>
                    <a:shade val="69804"/>
                    <a:invGamma/>
                  </a:srgbClr>
                </a:gs>
                <a:gs pos="50000">
                  <a:srgbClr val="777777"/>
                </a:gs>
                <a:gs pos="100000">
                  <a:srgbClr val="777777">
                    <a:gamma/>
                    <a:shade val="69804"/>
                    <a:invGamma/>
                  </a:srgbClr>
                </a:gs>
              </a:gsLst>
              <a:lin ang="0" scaled="1"/>
            </a:gra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2826" name="Rectangle 26"/>
            <p:cNvSpPr>
              <a:spLocks noChangeArrowheads="1"/>
            </p:cNvSpPr>
            <p:nvPr/>
          </p:nvSpPr>
          <p:spPr bwMode="auto">
            <a:xfrm>
              <a:off x="3197" y="1045"/>
              <a:ext cx="172" cy="24"/>
            </a:xfrm>
            <a:prstGeom prst="rect">
              <a:avLst/>
            </a:prstGeom>
            <a:gradFill rotWithShape="0">
              <a:gsLst>
                <a:gs pos="0">
                  <a:srgbClr val="777777">
                    <a:gamma/>
                    <a:shade val="69804"/>
                    <a:invGamma/>
                  </a:srgbClr>
                </a:gs>
                <a:gs pos="50000">
                  <a:srgbClr val="777777"/>
                </a:gs>
                <a:gs pos="100000">
                  <a:srgbClr val="777777">
                    <a:gamma/>
                    <a:shade val="69804"/>
                    <a:invGamma/>
                  </a:srgbClr>
                </a:gs>
              </a:gsLst>
              <a:lin ang="0" scaled="1"/>
            </a:gra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2827" name="Rectangle 27"/>
            <p:cNvSpPr>
              <a:spLocks noChangeArrowheads="1"/>
            </p:cNvSpPr>
            <p:nvPr/>
          </p:nvSpPr>
          <p:spPr bwMode="auto">
            <a:xfrm>
              <a:off x="3197" y="1127"/>
              <a:ext cx="172" cy="24"/>
            </a:xfrm>
            <a:prstGeom prst="rect">
              <a:avLst/>
            </a:prstGeom>
            <a:gradFill rotWithShape="0">
              <a:gsLst>
                <a:gs pos="0">
                  <a:srgbClr val="777777">
                    <a:gamma/>
                    <a:shade val="69804"/>
                    <a:invGamma/>
                  </a:srgbClr>
                </a:gs>
                <a:gs pos="50000">
                  <a:srgbClr val="777777"/>
                </a:gs>
                <a:gs pos="100000">
                  <a:srgbClr val="777777">
                    <a:gamma/>
                    <a:shade val="69804"/>
                    <a:invGamma/>
                  </a:srgbClr>
                </a:gs>
              </a:gsLst>
              <a:lin ang="0" scaled="1"/>
            </a:gra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2828" name="Rectangle 28"/>
            <p:cNvSpPr>
              <a:spLocks noChangeArrowheads="1"/>
            </p:cNvSpPr>
            <p:nvPr/>
          </p:nvSpPr>
          <p:spPr bwMode="auto">
            <a:xfrm>
              <a:off x="3206" y="1171"/>
              <a:ext cx="154" cy="37"/>
            </a:xfrm>
            <a:prstGeom prst="rect">
              <a:avLst/>
            </a:prstGeom>
            <a:gradFill rotWithShape="0">
              <a:gsLst>
                <a:gs pos="0">
                  <a:srgbClr val="777777">
                    <a:gamma/>
                    <a:shade val="69804"/>
                    <a:invGamma/>
                  </a:srgbClr>
                </a:gs>
                <a:gs pos="50000">
                  <a:srgbClr val="777777"/>
                </a:gs>
                <a:gs pos="100000">
                  <a:srgbClr val="777777">
                    <a:gamma/>
                    <a:shade val="69804"/>
                    <a:invGamma/>
                  </a:srgbClr>
                </a:gs>
              </a:gsLst>
              <a:lin ang="0" scaled="1"/>
            </a:gra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2829" name="Freeform 29"/>
            <p:cNvSpPr>
              <a:spLocks/>
            </p:cNvSpPr>
            <p:nvPr/>
          </p:nvSpPr>
          <p:spPr bwMode="auto">
            <a:xfrm>
              <a:off x="3162" y="1210"/>
              <a:ext cx="238" cy="169"/>
            </a:xfrm>
            <a:custGeom>
              <a:avLst/>
              <a:gdLst>
                <a:gd name="T0" fmla="*/ 0 w 238"/>
                <a:gd name="T1" fmla="*/ 135 h 169"/>
                <a:gd name="T2" fmla="*/ 0 w 238"/>
                <a:gd name="T3" fmla="*/ 0 h 169"/>
                <a:gd name="T4" fmla="*/ 237 w 238"/>
                <a:gd name="T5" fmla="*/ 0 h 169"/>
                <a:gd name="T6" fmla="*/ 237 w 238"/>
                <a:gd name="T7" fmla="*/ 138 h 169"/>
                <a:gd name="T8" fmla="*/ 204 w 238"/>
                <a:gd name="T9" fmla="*/ 105 h 169"/>
                <a:gd name="T10" fmla="*/ 141 w 238"/>
                <a:gd name="T11" fmla="*/ 168 h 169"/>
                <a:gd name="T12" fmla="*/ 120 w 238"/>
                <a:gd name="T13" fmla="*/ 132 h 169"/>
                <a:gd name="T14" fmla="*/ 102 w 238"/>
                <a:gd name="T15" fmla="*/ 156 h 169"/>
                <a:gd name="T16" fmla="*/ 72 w 238"/>
                <a:gd name="T17" fmla="*/ 102 h 169"/>
                <a:gd name="T18" fmla="*/ 39 w 238"/>
                <a:gd name="T19" fmla="*/ 153 h 169"/>
                <a:gd name="T20" fmla="*/ 24 w 238"/>
                <a:gd name="T21" fmla="*/ 111 h 169"/>
                <a:gd name="T22" fmla="*/ 0 w 238"/>
                <a:gd name="T23" fmla="*/ 135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8" h="169">
                  <a:moveTo>
                    <a:pt x="0" y="135"/>
                  </a:moveTo>
                  <a:lnTo>
                    <a:pt x="0" y="0"/>
                  </a:lnTo>
                  <a:lnTo>
                    <a:pt x="237" y="0"/>
                  </a:lnTo>
                  <a:lnTo>
                    <a:pt x="237" y="138"/>
                  </a:lnTo>
                  <a:lnTo>
                    <a:pt x="204" y="105"/>
                  </a:lnTo>
                  <a:lnTo>
                    <a:pt x="141" y="168"/>
                  </a:lnTo>
                  <a:lnTo>
                    <a:pt x="120" y="132"/>
                  </a:lnTo>
                  <a:lnTo>
                    <a:pt x="102" y="156"/>
                  </a:lnTo>
                  <a:lnTo>
                    <a:pt x="72" y="102"/>
                  </a:lnTo>
                  <a:lnTo>
                    <a:pt x="39" y="153"/>
                  </a:lnTo>
                  <a:lnTo>
                    <a:pt x="24" y="111"/>
                  </a:lnTo>
                  <a:lnTo>
                    <a:pt x="0" y="135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2830" name="Freeform 30"/>
            <p:cNvSpPr>
              <a:spLocks/>
            </p:cNvSpPr>
            <p:nvPr/>
          </p:nvSpPr>
          <p:spPr bwMode="auto">
            <a:xfrm>
              <a:off x="3196" y="1014"/>
              <a:ext cx="176" cy="29"/>
            </a:xfrm>
            <a:custGeom>
              <a:avLst/>
              <a:gdLst>
                <a:gd name="T0" fmla="*/ 0 w 176"/>
                <a:gd name="T1" fmla="*/ 28 h 29"/>
                <a:gd name="T2" fmla="*/ 175 w 176"/>
                <a:gd name="T3" fmla="*/ 28 h 29"/>
                <a:gd name="T4" fmla="*/ 175 w 176"/>
                <a:gd name="T5" fmla="*/ 9 h 29"/>
                <a:gd name="T6" fmla="*/ 165 w 176"/>
                <a:gd name="T7" fmla="*/ 0 h 29"/>
                <a:gd name="T8" fmla="*/ 10 w 176"/>
                <a:gd name="T9" fmla="*/ 0 h 29"/>
                <a:gd name="T10" fmla="*/ 0 w 176"/>
                <a:gd name="T11" fmla="*/ 9 h 29"/>
                <a:gd name="T12" fmla="*/ 0 w 176"/>
                <a:gd name="T13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29">
                  <a:moveTo>
                    <a:pt x="0" y="28"/>
                  </a:moveTo>
                  <a:lnTo>
                    <a:pt x="175" y="28"/>
                  </a:lnTo>
                  <a:lnTo>
                    <a:pt x="175" y="9"/>
                  </a:lnTo>
                  <a:lnTo>
                    <a:pt x="165" y="0"/>
                  </a:lnTo>
                  <a:lnTo>
                    <a:pt x="10" y="0"/>
                  </a:lnTo>
                  <a:lnTo>
                    <a:pt x="0" y="9"/>
                  </a:lnTo>
                  <a:lnTo>
                    <a:pt x="0" y="28"/>
                  </a:lnTo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0000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80000"/>
                    <a:invGamma/>
                  </a:schemeClr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32860" name="Group 60"/>
          <p:cNvGrpSpPr>
            <a:grpSpLocks/>
          </p:cNvGrpSpPr>
          <p:nvPr/>
        </p:nvGrpSpPr>
        <p:grpSpPr bwMode="auto">
          <a:xfrm>
            <a:off x="5524500" y="1568450"/>
            <a:ext cx="1336675" cy="1106488"/>
            <a:chOff x="600" y="2222"/>
            <a:chExt cx="842" cy="697"/>
          </a:xfrm>
        </p:grpSpPr>
        <p:sp>
          <p:nvSpPr>
            <p:cNvPr id="332861" name="Freeform 61"/>
            <p:cNvSpPr>
              <a:spLocks/>
            </p:cNvSpPr>
            <p:nvPr/>
          </p:nvSpPr>
          <p:spPr bwMode="auto">
            <a:xfrm>
              <a:off x="1041" y="2222"/>
              <a:ext cx="98" cy="85"/>
            </a:xfrm>
            <a:custGeom>
              <a:avLst/>
              <a:gdLst>
                <a:gd name="T0" fmla="*/ 23 w 98"/>
                <a:gd name="T1" fmla="*/ 84 h 85"/>
                <a:gd name="T2" fmla="*/ 97 w 98"/>
                <a:gd name="T3" fmla="*/ 10 h 85"/>
                <a:gd name="T4" fmla="*/ 88 w 98"/>
                <a:gd name="T5" fmla="*/ 0 h 85"/>
                <a:gd name="T6" fmla="*/ 0 w 98"/>
                <a:gd name="T7" fmla="*/ 84 h 85"/>
                <a:gd name="T8" fmla="*/ 23 w 98"/>
                <a:gd name="T9" fmla="*/ 8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85">
                  <a:moveTo>
                    <a:pt x="23" y="84"/>
                  </a:moveTo>
                  <a:lnTo>
                    <a:pt x="97" y="10"/>
                  </a:lnTo>
                  <a:lnTo>
                    <a:pt x="88" y="0"/>
                  </a:lnTo>
                  <a:lnTo>
                    <a:pt x="0" y="84"/>
                  </a:lnTo>
                  <a:lnTo>
                    <a:pt x="23" y="84"/>
                  </a:lnTo>
                </a:path>
              </a:pathLst>
            </a:custGeom>
            <a:solidFill>
              <a:srgbClr val="2F2F2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332862" name="Group 62"/>
            <p:cNvGrpSpPr>
              <a:grpSpLocks/>
            </p:cNvGrpSpPr>
            <p:nvPr/>
          </p:nvGrpSpPr>
          <p:grpSpPr bwMode="auto">
            <a:xfrm>
              <a:off x="886" y="2308"/>
              <a:ext cx="238" cy="365"/>
              <a:chOff x="886" y="2308"/>
              <a:chExt cx="238" cy="365"/>
            </a:xfrm>
          </p:grpSpPr>
          <p:sp>
            <p:nvSpPr>
              <p:cNvPr id="332863" name="Rectangle 63"/>
              <p:cNvSpPr>
                <a:spLocks noChangeArrowheads="1"/>
              </p:cNvSpPr>
              <p:nvPr/>
            </p:nvSpPr>
            <p:spPr bwMode="auto">
              <a:xfrm>
                <a:off x="936" y="2399"/>
                <a:ext cx="144" cy="67"/>
              </a:xfrm>
              <a:prstGeom prst="rect">
                <a:avLst/>
              </a:prstGeom>
              <a:gradFill rotWithShape="0">
                <a:gsLst>
                  <a:gs pos="0">
                    <a:srgbClr val="777777">
                      <a:gamma/>
                      <a:shade val="69804"/>
                      <a:invGamma/>
                    </a:srgbClr>
                  </a:gs>
                  <a:gs pos="50000">
                    <a:srgbClr val="777777"/>
                  </a:gs>
                  <a:gs pos="100000">
                    <a:srgbClr val="777777">
                      <a:gamma/>
                      <a:shade val="69804"/>
                      <a:invGamma/>
                    </a:srgbClr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2864" name="Rectangle 64"/>
              <p:cNvSpPr>
                <a:spLocks noChangeArrowheads="1"/>
              </p:cNvSpPr>
              <p:nvPr/>
            </p:nvSpPr>
            <p:spPr bwMode="auto">
              <a:xfrm>
                <a:off x="929" y="2369"/>
                <a:ext cx="156" cy="34"/>
              </a:xfrm>
              <a:prstGeom prst="rect">
                <a:avLst/>
              </a:prstGeom>
              <a:gradFill rotWithShape="0">
                <a:gsLst>
                  <a:gs pos="0">
                    <a:srgbClr val="777777">
                      <a:gamma/>
                      <a:shade val="69804"/>
                      <a:invGamma/>
                    </a:srgbClr>
                  </a:gs>
                  <a:gs pos="50000">
                    <a:srgbClr val="777777"/>
                  </a:gs>
                  <a:gs pos="100000">
                    <a:srgbClr val="777777">
                      <a:gamma/>
                      <a:shade val="69804"/>
                      <a:invGamma/>
                    </a:srgbClr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2865" name="Rectangle 65"/>
              <p:cNvSpPr>
                <a:spLocks noChangeArrowheads="1"/>
              </p:cNvSpPr>
              <p:nvPr/>
            </p:nvSpPr>
            <p:spPr bwMode="auto">
              <a:xfrm>
                <a:off x="921" y="2339"/>
                <a:ext cx="172" cy="24"/>
              </a:xfrm>
              <a:prstGeom prst="rect">
                <a:avLst/>
              </a:prstGeom>
              <a:gradFill rotWithShape="0">
                <a:gsLst>
                  <a:gs pos="0">
                    <a:srgbClr val="777777">
                      <a:gamma/>
                      <a:shade val="69804"/>
                      <a:invGamma/>
                    </a:srgbClr>
                  </a:gs>
                  <a:gs pos="50000">
                    <a:srgbClr val="777777"/>
                  </a:gs>
                  <a:gs pos="100000">
                    <a:srgbClr val="777777">
                      <a:gamma/>
                      <a:shade val="69804"/>
                      <a:invGamma/>
                    </a:srgbClr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2866" name="Rectangle 66"/>
              <p:cNvSpPr>
                <a:spLocks noChangeArrowheads="1"/>
              </p:cNvSpPr>
              <p:nvPr/>
            </p:nvSpPr>
            <p:spPr bwMode="auto">
              <a:xfrm>
                <a:off x="921" y="2421"/>
                <a:ext cx="172" cy="24"/>
              </a:xfrm>
              <a:prstGeom prst="rect">
                <a:avLst/>
              </a:prstGeom>
              <a:gradFill rotWithShape="0">
                <a:gsLst>
                  <a:gs pos="0">
                    <a:srgbClr val="777777">
                      <a:gamma/>
                      <a:shade val="69804"/>
                      <a:invGamma/>
                    </a:srgbClr>
                  </a:gs>
                  <a:gs pos="50000">
                    <a:srgbClr val="777777"/>
                  </a:gs>
                  <a:gs pos="100000">
                    <a:srgbClr val="777777">
                      <a:gamma/>
                      <a:shade val="69804"/>
                      <a:invGamma/>
                    </a:srgbClr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2867" name="Rectangle 67"/>
              <p:cNvSpPr>
                <a:spLocks noChangeArrowheads="1"/>
              </p:cNvSpPr>
              <p:nvPr/>
            </p:nvSpPr>
            <p:spPr bwMode="auto">
              <a:xfrm>
                <a:off x="930" y="2465"/>
                <a:ext cx="154" cy="37"/>
              </a:xfrm>
              <a:prstGeom prst="rect">
                <a:avLst/>
              </a:prstGeom>
              <a:gradFill rotWithShape="0">
                <a:gsLst>
                  <a:gs pos="0">
                    <a:srgbClr val="777777">
                      <a:gamma/>
                      <a:shade val="69804"/>
                      <a:invGamma/>
                    </a:srgbClr>
                  </a:gs>
                  <a:gs pos="50000">
                    <a:srgbClr val="777777"/>
                  </a:gs>
                  <a:gs pos="100000">
                    <a:srgbClr val="777777">
                      <a:gamma/>
                      <a:shade val="69804"/>
                      <a:invGamma/>
                    </a:srgbClr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2868" name="Freeform 68"/>
              <p:cNvSpPr>
                <a:spLocks/>
              </p:cNvSpPr>
              <p:nvPr/>
            </p:nvSpPr>
            <p:spPr bwMode="auto">
              <a:xfrm>
                <a:off x="886" y="2504"/>
                <a:ext cx="238" cy="169"/>
              </a:xfrm>
              <a:custGeom>
                <a:avLst/>
                <a:gdLst>
                  <a:gd name="T0" fmla="*/ 0 w 238"/>
                  <a:gd name="T1" fmla="*/ 135 h 169"/>
                  <a:gd name="T2" fmla="*/ 0 w 238"/>
                  <a:gd name="T3" fmla="*/ 0 h 169"/>
                  <a:gd name="T4" fmla="*/ 237 w 238"/>
                  <a:gd name="T5" fmla="*/ 0 h 169"/>
                  <a:gd name="T6" fmla="*/ 237 w 238"/>
                  <a:gd name="T7" fmla="*/ 138 h 169"/>
                  <a:gd name="T8" fmla="*/ 204 w 238"/>
                  <a:gd name="T9" fmla="*/ 105 h 169"/>
                  <a:gd name="T10" fmla="*/ 141 w 238"/>
                  <a:gd name="T11" fmla="*/ 168 h 169"/>
                  <a:gd name="T12" fmla="*/ 120 w 238"/>
                  <a:gd name="T13" fmla="*/ 132 h 169"/>
                  <a:gd name="T14" fmla="*/ 102 w 238"/>
                  <a:gd name="T15" fmla="*/ 156 h 169"/>
                  <a:gd name="T16" fmla="*/ 72 w 238"/>
                  <a:gd name="T17" fmla="*/ 102 h 169"/>
                  <a:gd name="T18" fmla="*/ 39 w 238"/>
                  <a:gd name="T19" fmla="*/ 153 h 169"/>
                  <a:gd name="T20" fmla="*/ 24 w 238"/>
                  <a:gd name="T21" fmla="*/ 111 h 169"/>
                  <a:gd name="T22" fmla="*/ 0 w 238"/>
                  <a:gd name="T23" fmla="*/ 135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8" h="169">
                    <a:moveTo>
                      <a:pt x="0" y="135"/>
                    </a:moveTo>
                    <a:lnTo>
                      <a:pt x="0" y="0"/>
                    </a:lnTo>
                    <a:lnTo>
                      <a:pt x="237" y="0"/>
                    </a:lnTo>
                    <a:lnTo>
                      <a:pt x="237" y="138"/>
                    </a:lnTo>
                    <a:lnTo>
                      <a:pt x="204" y="105"/>
                    </a:lnTo>
                    <a:lnTo>
                      <a:pt x="141" y="168"/>
                    </a:lnTo>
                    <a:lnTo>
                      <a:pt x="120" y="132"/>
                    </a:lnTo>
                    <a:lnTo>
                      <a:pt x="102" y="156"/>
                    </a:lnTo>
                    <a:lnTo>
                      <a:pt x="72" y="102"/>
                    </a:lnTo>
                    <a:lnTo>
                      <a:pt x="39" y="153"/>
                    </a:lnTo>
                    <a:lnTo>
                      <a:pt x="24" y="111"/>
                    </a:lnTo>
                    <a:lnTo>
                      <a:pt x="0" y="135"/>
                    </a:lnTo>
                  </a:path>
                </a:pathLst>
              </a:custGeom>
              <a:solidFill>
                <a:srgbClr val="B2B2B2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2869" name="Freeform 69"/>
              <p:cNvSpPr>
                <a:spLocks/>
              </p:cNvSpPr>
              <p:nvPr/>
            </p:nvSpPr>
            <p:spPr bwMode="auto">
              <a:xfrm>
                <a:off x="920" y="2308"/>
                <a:ext cx="176" cy="29"/>
              </a:xfrm>
              <a:custGeom>
                <a:avLst/>
                <a:gdLst>
                  <a:gd name="T0" fmla="*/ 0 w 176"/>
                  <a:gd name="T1" fmla="*/ 28 h 29"/>
                  <a:gd name="T2" fmla="*/ 175 w 176"/>
                  <a:gd name="T3" fmla="*/ 28 h 29"/>
                  <a:gd name="T4" fmla="*/ 175 w 176"/>
                  <a:gd name="T5" fmla="*/ 9 h 29"/>
                  <a:gd name="T6" fmla="*/ 165 w 176"/>
                  <a:gd name="T7" fmla="*/ 0 h 29"/>
                  <a:gd name="T8" fmla="*/ 10 w 176"/>
                  <a:gd name="T9" fmla="*/ 0 h 29"/>
                  <a:gd name="T10" fmla="*/ 0 w 176"/>
                  <a:gd name="T11" fmla="*/ 9 h 29"/>
                  <a:gd name="T12" fmla="*/ 0 w 176"/>
                  <a:gd name="T13" fmla="*/ 2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6" h="29">
                    <a:moveTo>
                      <a:pt x="0" y="28"/>
                    </a:moveTo>
                    <a:lnTo>
                      <a:pt x="175" y="28"/>
                    </a:lnTo>
                    <a:lnTo>
                      <a:pt x="175" y="9"/>
                    </a:lnTo>
                    <a:lnTo>
                      <a:pt x="165" y="0"/>
                    </a:lnTo>
                    <a:lnTo>
                      <a:pt x="10" y="0"/>
                    </a:lnTo>
                    <a:lnTo>
                      <a:pt x="0" y="9"/>
                    </a:lnTo>
                    <a:lnTo>
                      <a:pt x="0" y="28"/>
                    </a:lnTo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0000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80000"/>
                      <a:invGamma/>
                    </a:schemeClr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32870" name="Rectangle 70"/>
            <p:cNvSpPr>
              <a:spLocks noChangeArrowheads="1"/>
            </p:cNvSpPr>
            <p:nvPr/>
          </p:nvSpPr>
          <p:spPr bwMode="auto">
            <a:xfrm>
              <a:off x="600" y="2707"/>
              <a:ext cx="84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>
                  <a:solidFill>
                    <a:srgbClr val="000000"/>
                  </a:solidFill>
                </a:rPr>
                <a:t>interrupteur</a:t>
              </a:r>
            </a:p>
          </p:txBody>
        </p:sp>
      </p:grpSp>
      <p:grpSp>
        <p:nvGrpSpPr>
          <p:cNvPr id="332887" name="Group 87"/>
          <p:cNvGrpSpPr>
            <a:grpSpLocks/>
          </p:cNvGrpSpPr>
          <p:nvPr/>
        </p:nvGrpSpPr>
        <p:grpSpPr bwMode="auto">
          <a:xfrm>
            <a:off x="5283200" y="3756025"/>
            <a:ext cx="1171575" cy="1397000"/>
            <a:chOff x="2767" y="3013"/>
            <a:chExt cx="738" cy="880"/>
          </a:xfrm>
        </p:grpSpPr>
        <p:sp>
          <p:nvSpPr>
            <p:cNvPr id="332888" name="Rectangle 88"/>
            <p:cNvSpPr>
              <a:spLocks noChangeArrowheads="1"/>
            </p:cNvSpPr>
            <p:nvPr/>
          </p:nvSpPr>
          <p:spPr bwMode="auto">
            <a:xfrm>
              <a:off x="2767" y="3681"/>
              <a:ext cx="72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>
                  <a:solidFill>
                    <a:srgbClr val="000000"/>
                  </a:solidFill>
                </a:rPr>
                <a:t>Solenoide</a:t>
              </a:r>
            </a:p>
          </p:txBody>
        </p:sp>
        <p:grpSp>
          <p:nvGrpSpPr>
            <p:cNvPr id="332889" name="Group 89"/>
            <p:cNvGrpSpPr>
              <a:grpSpLocks/>
            </p:cNvGrpSpPr>
            <p:nvPr/>
          </p:nvGrpSpPr>
          <p:grpSpPr bwMode="auto">
            <a:xfrm>
              <a:off x="3011" y="3013"/>
              <a:ext cx="494" cy="642"/>
              <a:chOff x="3011" y="3013"/>
              <a:chExt cx="494" cy="642"/>
            </a:xfrm>
          </p:grpSpPr>
          <p:sp>
            <p:nvSpPr>
              <p:cNvPr id="332890" name="Rectangle 90"/>
              <p:cNvSpPr>
                <a:spLocks noChangeArrowheads="1"/>
              </p:cNvSpPr>
              <p:nvPr/>
            </p:nvSpPr>
            <p:spPr bwMode="auto">
              <a:xfrm>
                <a:off x="3198" y="3422"/>
                <a:ext cx="8" cy="36"/>
              </a:xfrm>
              <a:prstGeom prst="rect">
                <a:avLst/>
              </a:prstGeom>
              <a:solidFill>
                <a:srgbClr val="C2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2891" name="Rectangle 91"/>
              <p:cNvSpPr>
                <a:spLocks noChangeArrowheads="1"/>
              </p:cNvSpPr>
              <p:nvPr/>
            </p:nvSpPr>
            <p:spPr bwMode="auto">
              <a:xfrm>
                <a:off x="3367" y="3013"/>
                <a:ext cx="138" cy="13"/>
              </a:xfrm>
              <a:prstGeom prst="rect">
                <a:avLst/>
              </a:prstGeom>
              <a:solidFill>
                <a:srgbClr val="B2B2B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2892" name="Rectangle 92"/>
              <p:cNvSpPr>
                <a:spLocks noChangeArrowheads="1"/>
              </p:cNvSpPr>
              <p:nvPr/>
            </p:nvSpPr>
            <p:spPr bwMode="auto">
              <a:xfrm>
                <a:off x="3389" y="3033"/>
                <a:ext cx="94" cy="8"/>
              </a:xfrm>
              <a:prstGeom prst="rect">
                <a:avLst/>
              </a:prstGeom>
              <a:solidFill>
                <a:srgbClr val="B2B2B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2893" name="Rectangle 93"/>
              <p:cNvSpPr>
                <a:spLocks noChangeArrowheads="1"/>
              </p:cNvSpPr>
              <p:nvPr/>
            </p:nvSpPr>
            <p:spPr bwMode="auto">
              <a:xfrm>
                <a:off x="3112" y="3085"/>
                <a:ext cx="36" cy="21"/>
              </a:xfrm>
              <a:prstGeom prst="rect">
                <a:avLst/>
              </a:prstGeom>
              <a:solidFill>
                <a:srgbClr val="C2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2894" name="Rectangle 94"/>
              <p:cNvSpPr>
                <a:spLocks noChangeArrowheads="1"/>
              </p:cNvSpPr>
              <p:nvPr/>
            </p:nvSpPr>
            <p:spPr bwMode="auto">
              <a:xfrm>
                <a:off x="3126" y="3091"/>
                <a:ext cx="8" cy="14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2895" name="Rectangle 95"/>
              <p:cNvSpPr>
                <a:spLocks noChangeArrowheads="1"/>
              </p:cNvSpPr>
              <p:nvPr/>
            </p:nvSpPr>
            <p:spPr bwMode="auto">
              <a:xfrm>
                <a:off x="3105" y="3113"/>
                <a:ext cx="51" cy="13"/>
              </a:xfrm>
              <a:prstGeom prst="rect">
                <a:avLst/>
              </a:prstGeom>
              <a:solidFill>
                <a:srgbClr val="EFEFE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2896" name="Rectangle 96"/>
              <p:cNvSpPr>
                <a:spLocks noChangeArrowheads="1"/>
              </p:cNvSpPr>
              <p:nvPr/>
            </p:nvSpPr>
            <p:spPr bwMode="auto">
              <a:xfrm>
                <a:off x="3076" y="3133"/>
                <a:ext cx="109" cy="8"/>
              </a:xfrm>
              <a:prstGeom prst="rect">
                <a:avLst/>
              </a:prstGeom>
              <a:solidFill>
                <a:srgbClr val="E1E1E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2897" name="Rectangle 97"/>
              <p:cNvSpPr>
                <a:spLocks noChangeArrowheads="1"/>
              </p:cNvSpPr>
              <p:nvPr/>
            </p:nvSpPr>
            <p:spPr bwMode="auto">
              <a:xfrm>
                <a:off x="3062" y="3357"/>
                <a:ext cx="137" cy="122"/>
              </a:xfrm>
              <a:prstGeom prst="rect">
                <a:avLst/>
              </a:prstGeom>
              <a:solidFill>
                <a:srgbClr val="2F2F2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2898" name="Rectangle 98"/>
              <p:cNvSpPr>
                <a:spLocks noChangeArrowheads="1"/>
              </p:cNvSpPr>
              <p:nvPr/>
            </p:nvSpPr>
            <p:spPr bwMode="auto">
              <a:xfrm>
                <a:off x="3062" y="3141"/>
                <a:ext cx="225" cy="208"/>
              </a:xfrm>
              <a:prstGeom prst="rect">
                <a:avLst/>
              </a:prstGeom>
              <a:solidFill>
                <a:srgbClr val="40404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2899" name="Rectangle 99"/>
              <p:cNvSpPr>
                <a:spLocks noChangeArrowheads="1"/>
              </p:cNvSpPr>
              <p:nvPr/>
            </p:nvSpPr>
            <p:spPr bwMode="auto">
              <a:xfrm>
                <a:off x="3331" y="3148"/>
                <a:ext cx="174" cy="194"/>
              </a:xfrm>
              <a:prstGeom prst="rect">
                <a:avLst/>
              </a:prstGeom>
              <a:solidFill>
                <a:srgbClr val="40404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2900" name="Rectangle 100"/>
              <p:cNvSpPr>
                <a:spLocks noChangeArrowheads="1"/>
              </p:cNvSpPr>
              <p:nvPr/>
            </p:nvSpPr>
            <p:spPr bwMode="auto">
              <a:xfrm>
                <a:off x="3367" y="3047"/>
                <a:ext cx="138" cy="93"/>
              </a:xfrm>
              <a:prstGeom prst="rect">
                <a:avLst/>
              </a:prstGeom>
              <a:solidFill>
                <a:srgbClr val="40404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2901" name="Rectangle 101"/>
              <p:cNvSpPr>
                <a:spLocks noChangeArrowheads="1"/>
              </p:cNvSpPr>
              <p:nvPr/>
            </p:nvSpPr>
            <p:spPr bwMode="auto">
              <a:xfrm>
                <a:off x="3295" y="3141"/>
                <a:ext cx="28" cy="208"/>
              </a:xfrm>
              <a:prstGeom prst="rect">
                <a:avLst/>
              </a:prstGeom>
              <a:solidFill>
                <a:srgbClr val="72727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2902" name="Freeform 102"/>
              <p:cNvSpPr>
                <a:spLocks/>
              </p:cNvSpPr>
              <p:nvPr/>
            </p:nvSpPr>
            <p:spPr bwMode="auto">
              <a:xfrm>
                <a:off x="3011" y="3486"/>
                <a:ext cx="238" cy="169"/>
              </a:xfrm>
              <a:custGeom>
                <a:avLst/>
                <a:gdLst>
                  <a:gd name="T0" fmla="*/ 237 w 238"/>
                  <a:gd name="T1" fmla="*/ 135 h 169"/>
                  <a:gd name="T2" fmla="*/ 237 w 238"/>
                  <a:gd name="T3" fmla="*/ 0 h 169"/>
                  <a:gd name="T4" fmla="*/ 0 w 238"/>
                  <a:gd name="T5" fmla="*/ 0 h 169"/>
                  <a:gd name="T6" fmla="*/ 0 w 238"/>
                  <a:gd name="T7" fmla="*/ 138 h 169"/>
                  <a:gd name="T8" fmla="*/ 33 w 238"/>
                  <a:gd name="T9" fmla="*/ 105 h 169"/>
                  <a:gd name="T10" fmla="*/ 96 w 238"/>
                  <a:gd name="T11" fmla="*/ 168 h 169"/>
                  <a:gd name="T12" fmla="*/ 117 w 238"/>
                  <a:gd name="T13" fmla="*/ 132 h 169"/>
                  <a:gd name="T14" fmla="*/ 135 w 238"/>
                  <a:gd name="T15" fmla="*/ 156 h 169"/>
                  <a:gd name="T16" fmla="*/ 165 w 238"/>
                  <a:gd name="T17" fmla="*/ 102 h 169"/>
                  <a:gd name="T18" fmla="*/ 198 w 238"/>
                  <a:gd name="T19" fmla="*/ 153 h 169"/>
                  <a:gd name="T20" fmla="*/ 213 w 238"/>
                  <a:gd name="T21" fmla="*/ 111 h 169"/>
                  <a:gd name="T22" fmla="*/ 237 w 238"/>
                  <a:gd name="T23" fmla="*/ 135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8" h="169">
                    <a:moveTo>
                      <a:pt x="237" y="135"/>
                    </a:moveTo>
                    <a:lnTo>
                      <a:pt x="237" y="0"/>
                    </a:lnTo>
                    <a:lnTo>
                      <a:pt x="0" y="0"/>
                    </a:lnTo>
                    <a:lnTo>
                      <a:pt x="0" y="138"/>
                    </a:lnTo>
                    <a:lnTo>
                      <a:pt x="33" y="105"/>
                    </a:lnTo>
                    <a:lnTo>
                      <a:pt x="96" y="168"/>
                    </a:lnTo>
                    <a:lnTo>
                      <a:pt x="117" y="132"/>
                    </a:lnTo>
                    <a:lnTo>
                      <a:pt x="135" y="156"/>
                    </a:lnTo>
                    <a:lnTo>
                      <a:pt x="165" y="102"/>
                    </a:lnTo>
                    <a:lnTo>
                      <a:pt x="198" y="153"/>
                    </a:lnTo>
                    <a:lnTo>
                      <a:pt x="213" y="111"/>
                    </a:lnTo>
                    <a:lnTo>
                      <a:pt x="237" y="135"/>
                    </a:lnTo>
                  </a:path>
                </a:pathLst>
              </a:custGeom>
              <a:solidFill>
                <a:srgbClr val="B2B2B2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332903" name="Group 103"/>
          <p:cNvGrpSpPr>
            <a:grpSpLocks/>
          </p:cNvGrpSpPr>
          <p:nvPr/>
        </p:nvGrpSpPr>
        <p:grpSpPr bwMode="auto">
          <a:xfrm>
            <a:off x="1833563" y="4217988"/>
            <a:ext cx="658812" cy="949325"/>
            <a:chOff x="5211" y="2319"/>
            <a:chExt cx="415" cy="598"/>
          </a:xfrm>
        </p:grpSpPr>
        <p:sp>
          <p:nvSpPr>
            <p:cNvPr id="332904" name="Rectangle 104"/>
            <p:cNvSpPr>
              <a:spLocks noChangeArrowheads="1"/>
            </p:cNvSpPr>
            <p:nvPr/>
          </p:nvSpPr>
          <p:spPr bwMode="auto">
            <a:xfrm>
              <a:off x="5211" y="2705"/>
              <a:ext cx="41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>
                  <a:solidFill>
                    <a:srgbClr val="000000"/>
                  </a:solidFill>
                </a:rPr>
                <a:t>galet</a:t>
              </a:r>
            </a:p>
          </p:txBody>
        </p:sp>
        <p:grpSp>
          <p:nvGrpSpPr>
            <p:cNvPr id="332905" name="Group 105"/>
            <p:cNvGrpSpPr>
              <a:grpSpLocks/>
            </p:cNvGrpSpPr>
            <p:nvPr/>
          </p:nvGrpSpPr>
          <p:grpSpPr bwMode="auto">
            <a:xfrm>
              <a:off x="5326" y="2319"/>
              <a:ext cx="238" cy="328"/>
              <a:chOff x="5326" y="2319"/>
              <a:chExt cx="238" cy="328"/>
            </a:xfrm>
          </p:grpSpPr>
          <p:sp>
            <p:nvSpPr>
              <p:cNvPr id="332906" name="Oval 106"/>
              <p:cNvSpPr>
                <a:spLocks noChangeArrowheads="1"/>
              </p:cNvSpPr>
              <p:nvPr/>
            </p:nvSpPr>
            <p:spPr bwMode="auto">
              <a:xfrm>
                <a:off x="5466" y="2319"/>
                <a:ext cx="80" cy="82"/>
              </a:xfrm>
              <a:prstGeom prst="ellipse">
                <a:avLst/>
              </a:prstGeom>
              <a:solidFill>
                <a:srgbClr val="F7F7F7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2907" name="Freeform 107"/>
              <p:cNvSpPr>
                <a:spLocks/>
              </p:cNvSpPr>
              <p:nvPr/>
            </p:nvSpPr>
            <p:spPr bwMode="auto">
              <a:xfrm>
                <a:off x="5343" y="2330"/>
                <a:ext cx="193" cy="127"/>
              </a:xfrm>
              <a:custGeom>
                <a:avLst/>
                <a:gdLst>
                  <a:gd name="T0" fmla="*/ 6 w 193"/>
                  <a:gd name="T1" fmla="*/ 125 h 127"/>
                  <a:gd name="T2" fmla="*/ 0 w 193"/>
                  <a:gd name="T3" fmla="*/ 101 h 127"/>
                  <a:gd name="T4" fmla="*/ 37 w 193"/>
                  <a:gd name="T5" fmla="*/ 60 h 127"/>
                  <a:gd name="T6" fmla="*/ 131 w 193"/>
                  <a:gd name="T7" fmla="*/ 28 h 127"/>
                  <a:gd name="T8" fmla="*/ 132 w 193"/>
                  <a:gd name="T9" fmla="*/ 26 h 127"/>
                  <a:gd name="T10" fmla="*/ 134 w 193"/>
                  <a:gd name="T11" fmla="*/ 24 h 127"/>
                  <a:gd name="T12" fmla="*/ 136 w 193"/>
                  <a:gd name="T13" fmla="*/ 18 h 127"/>
                  <a:gd name="T14" fmla="*/ 142 w 193"/>
                  <a:gd name="T15" fmla="*/ 12 h 127"/>
                  <a:gd name="T16" fmla="*/ 146 w 193"/>
                  <a:gd name="T17" fmla="*/ 6 h 127"/>
                  <a:gd name="T18" fmla="*/ 154 w 193"/>
                  <a:gd name="T19" fmla="*/ 2 h 127"/>
                  <a:gd name="T20" fmla="*/ 164 w 193"/>
                  <a:gd name="T21" fmla="*/ 0 h 127"/>
                  <a:gd name="T22" fmla="*/ 173 w 193"/>
                  <a:gd name="T23" fmla="*/ 4 h 127"/>
                  <a:gd name="T24" fmla="*/ 183 w 193"/>
                  <a:gd name="T25" fmla="*/ 9 h 127"/>
                  <a:gd name="T26" fmla="*/ 188 w 193"/>
                  <a:gd name="T27" fmla="*/ 12 h 127"/>
                  <a:gd name="T28" fmla="*/ 191 w 193"/>
                  <a:gd name="T29" fmla="*/ 20 h 127"/>
                  <a:gd name="T30" fmla="*/ 192 w 193"/>
                  <a:gd name="T31" fmla="*/ 24 h 127"/>
                  <a:gd name="T32" fmla="*/ 192 w 193"/>
                  <a:gd name="T33" fmla="*/ 55 h 127"/>
                  <a:gd name="T34" fmla="*/ 151 w 193"/>
                  <a:gd name="T35" fmla="*/ 65 h 127"/>
                  <a:gd name="T36" fmla="*/ 148 w 193"/>
                  <a:gd name="T37" fmla="*/ 69 h 127"/>
                  <a:gd name="T38" fmla="*/ 146 w 193"/>
                  <a:gd name="T39" fmla="*/ 73 h 127"/>
                  <a:gd name="T40" fmla="*/ 148 w 193"/>
                  <a:gd name="T41" fmla="*/ 79 h 127"/>
                  <a:gd name="T42" fmla="*/ 150 w 193"/>
                  <a:gd name="T43" fmla="*/ 84 h 127"/>
                  <a:gd name="T44" fmla="*/ 148 w 193"/>
                  <a:gd name="T45" fmla="*/ 87 h 127"/>
                  <a:gd name="T46" fmla="*/ 39 w 193"/>
                  <a:gd name="T47" fmla="*/ 126 h 127"/>
                  <a:gd name="T48" fmla="*/ 6 w 193"/>
                  <a:gd name="T4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93" h="127">
                    <a:moveTo>
                      <a:pt x="6" y="125"/>
                    </a:moveTo>
                    <a:lnTo>
                      <a:pt x="0" y="101"/>
                    </a:lnTo>
                    <a:lnTo>
                      <a:pt x="37" y="60"/>
                    </a:lnTo>
                    <a:lnTo>
                      <a:pt x="131" y="28"/>
                    </a:lnTo>
                    <a:lnTo>
                      <a:pt x="132" y="26"/>
                    </a:lnTo>
                    <a:lnTo>
                      <a:pt x="134" y="24"/>
                    </a:lnTo>
                    <a:lnTo>
                      <a:pt x="136" y="18"/>
                    </a:lnTo>
                    <a:lnTo>
                      <a:pt x="142" y="12"/>
                    </a:lnTo>
                    <a:lnTo>
                      <a:pt x="146" y="6"/>
                    </a:lnTo>
                    <a:lnTo>
                      <a:pt x="154" y="2"/>
                    </a:lnTo>
                    <a:lnTo>
                      <a:pt x="164" y="0"/>
                    </a:lnTo>
                    <a:lnTo>
                      <a:pt x="173" y="4"/>
                    </a:lnTo>
                    <a:lnTo>
                      <a:pt x="183" y="9"/>
                    </a:lnTo>
                    <a:lnTo>
                      <a:pt x="188" y="12"/>
                    </a:lnTo>
                    <a:lnTo>
                      <a:pt x="191" y="20"/>
                    </a:lnTo>
                    <a:lnTo>
                      <a:pt x="192" y="24"/>
                    </a:lnTo>
                    <a:lnTo>
                      <a:pt x="192" y="55"/>
                    </a:lnTo>
                    <a:lnTo>
                      <a:pt x="151" y="65"/>
                    </a:lnTo>
                    <a:lnTo>
                      <a:pt x="148" y="69"/>
                    </a:lnTo>
                    <a:lnTo>
                      <a:pt x="146" y="73"/>
                    </a:lnTo>
                    <a:lnTo>
                      <a:pt x="148" y="79"/>
                    </a:lnTo>
                    <a:lnTo>
                      <a:pt x="150" y="84"/>
                    </a:lnTo>
                    <a:lnTo>
                      <a:pt x="148" y="87"/>
                    </a:lnTo>
                    <a:lnTo>
                      <a:pt x="39" y="126"/>
                    </a:lnTo>
                    <a:lnTo>
                      <a:pt x="6" y="125"/>
                    </a:lnTo>
                  </a:path>
                </a:pathLst>
              </a:custGeom>
              <a:solidFill>
                <a:srgbClr val="D2D2D2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2908" name="Freeform 108"/>
              <p:cNvSpPr>
                <a:spLocks/>
              </p:cNvSpPr>
              <p:nvPr/>
            </p:nvSpPr>
            <p:spPr bwMode="auto">
              <a:xfrm>
                <a:off x="5349" y="2405"/>
                <a:ext cx="181" cy="72"/>
              </a:xfrm>
              <a:custGeom>
                <a:avLst/>
                <a:gdLst>
                  <a:gd name="T0" fmla="*/ 180 w 181"/>
                  <a:gd name="T1" fmla="*/ 71 h 72"/>
                  <a:gd name="T2" fmla="*/ 180 w 181"/>
                  <a:gd name="T3" fmla="*/ 56 h 72"/>
                  <a:gd name="T4" fmla="*/ 177 w 181"/>
                  <a:gd name="T5" fmla="*/ 50 h 72"/>
                  <a:gd name="T6" fmla="*/ 171 w 181"/>
                  <a:gd name="T7" fmla="*/ 47 h 72"/>
                  <a:gd name="T8" fmla="*/ 40 w 181"/>
                  <a:gd name="T9" fmla="*/ 3 h 72"/>
                  <a:gd name="T10" fmla="*/ 31 w 181"/>
                  <a:gd name="T11" fmla="*/ 0 h 72"/>
                  <a:gd name="T12" fmla="*/ 20 w 181"/>
                  <a:gd name="T13" fmla="*/ 3 h 72"/>
                  <a:gd name="T14" fmla="*/ 11 w 181"/>
                  <a:gd name="T15" fmla="*/ 8 h 72"/>
                  <a:gd name="T16" fmla="*/ 4 w 181"/>
                  <a:gd name="T17" fmla="*/ 15 h 72"/>
                  <a:gd name="T18" fmla="*/ 1 w 181"/>
                  <a:gd name="T19" fmla="*/ 23 h 72"/>
                  <a:gd name="T20" fmla="*/ 0 w 181"/>
                  <a:gd name="T21" fmla="*/ 32 h 72"/>
                  <a:gd name="T22" fmla="*/ 0 w 181"/>
                  <a:gd name="T23" fmla="*/ 71 h 72"/>
                  <a:gd name="T24" fmla="*/ 180 w 181"/>
                  <a:gd name="T25" fmla="*/ 71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1" h="72">
                    <a:moveTo>
                      <a:pt x="180" y="71"/>
                    </a:moveTo>
                    <a:lnTo>
                      <a:pt x="180" y="56"/>
                    </a:lnTo>
                    <a:lnTo>
                      <a:pt x="177" y="50"/>
                    </a:lnTo>
                    <a:lnTo>
                      <a:pt x="171" y="47"/>
                    </a:lnTo>
                    <a:lnTo>
                      <a:pt x="40" y="3"/>
                    </a:lnTo>
                    <a:lnTo>
                      <a:pt x="31" y="0"/>
                    </a:lnTo>
                    <a:lnTo>
                      <a:pt x="20" y="3"/>
                    </a:lnTo>
                    <a:lnTo>
                      <a:pt x="11" y="8"/>
                    </a:lnTo>
                    <a:lnTo>
                      <a:pt x="4" y="15"/>
                    </a:lnTo>
                    <a:lnTo>
                      <a:pt x="1" y="23"/>
                    </a:lnTo>
                    <a:lnTo>
                      <a:pt x="0" y="32"/>
                    </a:lnTo>
                    <a:lnTo>
                      <a:pt x="0" y="71"/>
                    </a:lnTo>
                    <a:lnTo>
                      <a:pt x="180" y="71"/>
                    </a:lnTo>
                  </a:path>
                </a:pathLst>
              </a:custGeom>
              <a:solidFill>
                <a:srgbClr val="D2D2D2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2909" name="Oval 109"/>
              <p:cNvSpPr>
                <a:spLocks noChangeArrowheads="1"/>
              </p:cNvSpPr>
              <p:nvPr/>
            </p:nvSpPr>
            <p:spPr bwMode="auto">
              <a:xfrm>
                <a:off x="5372" y="2431"/>
                <a:ext cx="15" cy="15"/>
              </a:xfrm>
              <a:prstGeom prst="ellipse">
                <a:avLst/>
              </a:prstGeom>
              <a:solidFill>
                <a:srgbClr val="F7F7F7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2910" name="Oval 110"/>
              <p:cNvSpPr>
                <a:spLocks noChangeArrowheads="1"/>
              </p:cNvSpPr>
              <p:nvPr/>
            </p:nvSpPr>
            <p:spPr bwMode="auto">
              <a:xfrm>
                <a:off x="5496" y="2349"/>
                <a:ext cx="20" cy="20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2911" name="Oval 111"/>
              <p:cNvSpPr>
                <a:spLocks noChangeArrowheads="1"/>
              </p:cNvSpPr>
              <p:nvPr/>
            </p:nvSpPr>
            <p:spPr bwMode="auto">
              <a:xfrm>
                <a:off x="5502" y="2356"/>
                <a:ext cx="8" cy="8"/>
              </a:xfrm>
              <a:prstGeom prst="ellipse">
                <a:avLst/>
              </a:prstGeom>
              <a:solidFill>
                <a:srgbClr val="F7F7F7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2912" name="Freeform 112"/>
              <p:cNvSpPr>
                <a:spLocks/>
              </p:cNvSpPr>
              <p:nvPr/>
            </p:nvSpPr>
            <p:spPr bwMode="auto">
              <a:xfrm>
                <a:off x="5326" y="2478"/>
                <a:ext cx="238" cy="169"/>
              </a:xfrm>
              <a:custGeom>
                <a:avLst/>
                <a:gdLst>
                  <a:gd name="T0" fmla="*/ 0 w 238"/>
                  <a:gd name="T1" fmla="*/ 135 h 169"/>
                  <a:gd name="T2" fmla="*/ 0 w 238"/>
                  <a:gd name="T3" fmla="*/ 0 h 169"/>
                  <a:gd name="T4" fmla="*/ 237 w 238"/>
                  <a:gd name="T5" fmla="*/ 0 h 169"/>
                  <a:gd name="T6" fmla="*/ 237 w 238"/>
                  <a:gd name="T7" fmla="*/ 138 h 169"/>
                  <a:gd name="T8" fmla="*/ 204 w 238"/>
                  <a:gd name="T9" fmla="*/ 105 h 169"/>
                  <a:gd name="T10" fmla="*/ 141 w 238"/>
                  <a:gd name="T11" fmla="*/ 168 h 169"/>
                  <a:gd name="T12" fmla="*/ 120 w 238"/>
                  <a:gd name="T13" fmla="*/ 132 h 169"/>
                  <a:gd name="T14" fmla="*/ 102 w 238"/>
                  <a:gd name="T15" fmla="*/ 156 h 169"/>
                  <a:gd name="T16" fmla="*/ 72 w 238"/>
                  <a:gd name="T17" fmla="*/ 102 h 169"/>
                  <a:gd name="T18" fmla="*/ 39 w 238"/>
                  <a:gd name="T19" fmla="*/ 153 h 169"/>
                  <a:gd name="T20" fmla="*/ 24 w 238"/>
                  <a:gd name="T21" fmla="*/ 111 h 169"/>
                  <a:gd name="T22" fmla="*/ 0 w 238"/>
                  <a:gd name="T23" fmla="*/ 135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8" h="169">
                    <a:moveTo>
                      <a:pt x="0" y="135"/>
                    </a:moveTo>
                    <a:lnTo>
                      <a:pt x="0" y="0"/>
                    </a:lnTo>
                    <a:lnTo>
                      <a:pt x="237" y="0"/>
                    </a:lnTo>
                    <a:lnTo>
                      <a:pt x="237" y="138"/>
                    </a:lnTo>
                    <a:lnTo>
                      <a:pt x="204" y="105"/>
                    </a:lnTo>
                    <a:lnTo>
                      <a:pt x="141" y="168"/>
                    </a:lnTo>
                    <a:lnTo>
                      <a:pt x="120" y="132"/>
                    </a:lnTo>
                    <a:lnTo>
                      <a:pt x="102" y="156"/>
                    </a:lnTo>
                    <a:lnTo>
                      <a:pt x="72" y="102"/>
                    </a:lnTo>
                    <a:lnTo>
                      <a:pt x="39" y="153"/>
                    </a:lnTo>
                    <a:lnTo>
                      <a:pt x="24" y="111"/>
                    </a:lnTo>
                    <a:lnTo>
                      <a:pt x="0" y="135"/>
                    </a:lnTo>
                  </a:path>
                </a:pathLst>
              </a:custGeom>
              <a:solidFill>
                <a:srgbClr val="B2B2B2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332923" name="Group 123"/>
          <p:cNvGrpSpPr>
            <a:grpSpLocks/>
          </p:cNvGrpSpPr>
          <p:nvPr/>
        </p:nvGrpSpPr>
        <p:grpSpPr bwMode="auto">
          <a:xfrm>
            <a:off x="3479800" y="4111625"/>
            <a:ext cx="1447800" cy="1023938"/>
            <a:chOff x="1525" y="3248"/>
            <a:chExt cx="912" cy="645"/>
          </a:xfrm>
        </p:grpSpPr>
        <p:sp>
          <p:nvSpPr>
            <p:cNvPr id="332924" name="Rectangle 124"/>
            <p:cNvSpPr>
              <a:spLocks noChangeArrowheads="1"/>
            </p:cNvSpPr>
            <p:nvPr/>
          </p:nvSpPr>
          <p:spPr bwMode="auto">
            <a:xfrm>
              <a:off x="1525" y="3681"/>
              <a:ext cx="91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>
                  <a:solidFill>
                    <a:srgbClr val="000000"/>
                  </a:solidFill>
                </a:rPr>
                <a:t>pneumatique</a:t>
              </a:r>
            </a:p>
          </p:txBody>
        </p:sp>
        <p:sp>
          <p:nvSpPr>
            <p:cNvPr id="332925" name="Freeform 125"/>
            <p:cNvSpPr>
              <a:spLocks/>
            </p:cNvSpPr>
            <p:nvPr/>
          </p:nvSpPr>
          <p:spPr bwMode="auto">
            <a:xfrm>
              <a:off x="1899" y="3248"/>
              <a:ext cx="145" cy="163"/>
            </a:xfrm>
            <a:custGeom>
              <a:avLst/>
              <a:gdLst>
                <a:gd name="T0" fmla="*/ 0 w 145"/>
                <a:gd name="T1" fmla="*/ 162 h 163"/>
                <a:gd name="T2" fmla="*/ 0 w 145"/>
                <a:gd name="T3" fmla="*/ 0 h 163"/>
                <a:gd name="T4" fmla="*/ 144 w 145"/>
                <a:gd name="T5" fmla="*/ 0 h 163"/>
                <a:gd name="T6" fmla="*/ 144 w 145"/>
                <a:gd name="T7" fmla="*/ 162 h 163"/>
                <a:gd name="T8" fmla="*/ 0 w 145"/>
                <a:gd name="T9" fmla="*/ 16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163">
                  <a:moveTo>
                    <a:pt x="0" y="162"/>
                  </a:moveTo>
                  <a:lnTo>
                    <a:pt x="0" y="0"/>
                  </a:lnTo>
                  <a:lnTo>
                    <a:pt x="144" y="0"/>
                  </a:lnTo>
                  <a:lnTo>
                    <a:pt x="144" y="162"/>
                  </a:lnTo>
                  <a:lnTo>
                    <a:pt x="0" y="162"/>
                  </a:lnTo>
                </a:path>
              </a:pathLst>
            </a:custGeom>
            <a:solidFill>
              <a:srgbClr val="868686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2926" name="Oval 126"/>
            <p:cNvSpPr>
              <a:spLocks noChangeArrowheads="1"/>
            </p:cNvSpPr>
            <p:nvPr/>
          </p:nvSpPr>
          <p:spPr bwMode="auto">
            <a:xfrm>
              <a:off x="1942" y="3273"/>
              <a:ext cx="56" cy="58"/>
            </a:xfrm>
            <a:prstGeom prst="ellipse">
              <a:avLst/>
            </a:prstGeom>
            <a:solidFill>
              <a:srgbClr val="40404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2927" name="Oval 127"/>
            <p:cNvSpPr>
              <a:spLocks noChangeArrowheads="1"/>
            </p:cNvSpPr>
            <p:nvPr/>
          </p:nvSpPr>
          <p:spPr bwMode="auto">
            <a:xfrm>
              <a:off x="1936" y="3267"/>
              <a:ext cx="68" cy="69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2928" name="Oval 128"/>
            <p:cNvSpPr>
              <a:spLocks noChangeArrowheads="1"/>
            </p:cNvSpPr>
            <p:nvPr/>
          </p:nvSpPr>
          <p:spPr bwMode="auto">
            <a:xfrm>
              <a:off x="1960" y="3291"/>
              <a:ext cx="21" cy="21"/>
            </a:xfrm>
            <a:prstGeom prst="ellipse">
              <a:avLst/>
            </a:prstGeom>
            <a:solidFill>
              <a:srgbClr val="80808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2929" name="Freeform 129"/>
            <p:cNvSpPr>
              <a:spLocks/>
            </p:cNvSpPr>
            <p:nvPr/>
          </p:nvSpPr>
          <p:spPr bwMode="auto">
            <a:xfrm>
              <a:off x="1899" y="3455"/>
              <a:ext cx="145" cy="125"/>
            </a:xfrm>
            <a:custGeom>
              <a:avLst/>
              <a:gdLst>
                <a:gd name="T0" fmla="*/ 0 w 145"/>
                <a:gd name="T1" fmla="*/ 0 h 125"/>
                <a:gd name="T2" fmla="*/ 144 w 145"/>
                <a:gd name="T3" fmla="*/ 0 h 125"/>
                <a:gd name="T4" fmla="*/ 144 w 145"/>
                <a:gd name="T5" fmla="*/ 124 h 125"/>
                <a:gd name="T6" fmla="*/ 120 w 145"/>
                <a:gd name="T7" fmla="*/ 64 h 125"/>
                <a:gd name="T8" fmla="*/ 93 w 145"/>
                <a:gd name="T9" fmla="*/ 103 h 125"/>
                <a:gd name="T10" fmla="*/ 72 w 145"/>
                <a:gd name="T11" fmla="*/ 82 h 125"/>
                <a:gd name="T12" fmla="*/ 57 w 145"/>
                <a:gd name="T13" fmla="*/ 40 h 125"/>
                <a:gd name="T14" fmla="*/ 45 w 145"/>
                <a:gd name="T15" fmla="*/ 76 h 125"/>
                <a:gd name="T16" fmla="*/ 33 w 145"/>
                <a:gd name="T17" fmla="*/ 61 h 125"/>
                <a:gd name="T18" fmla="*/ 0 w 145"/>
                <a:gd name="T19" fmla="*/ 115 h 125"/>
                <a:gd name="T20" fmla="*/ 0 w 145"/>
                <a:gd name="T2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5" h="125">
                  <a:moveTo>
                    <a:pt x="0" y="0"/>
                  </a:moveTo>
                  <a:lnTo>
                    <a:pt x="144" y="0"/>
                  </a:lnTo>
                  <a:lnTo>
                    <a:pt x="144" y="124"/>
                  </a:lnTo>
                  <a:lnTo>
                    <a:pt x="120" y="64"/>
                  </a:lnTo>
                  <a:lnTo>
                    <a:pt x="93" y="103"/>
                  </a:lnTo>
                  <a:lnTo>
                    <a:pt x="72" y="82"/>
                  </a:lnTo>
                  <a:lnTo>
                    <a:pt x="57" y="40"/>
                  </a:lnTo>
                  <a:lnTo>
                    <a:pt x="45" y="76"/>
                  </a:lnTo>
                  <a:lnTo>
                    <a:pt x="33" y="61"/>
                  </a:lnTo>
                  <a:lnTo>
                    <a:pt x="0" y="115"/>
                  </a:ln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2930" name="Freeform 130"/>
            <p:cNvSpPr>
              <a:spLocks/>
            </p:cNvSpPr>
            <p:nvPr/>
          </p:nvSpPr>
          <p:spPr bwMode="auto">
            <a:xfrm>
              <a:off x="1899" y="3410"/>
              <a:ext cx="145" cy="46"/>
            </a:xfrm>
            <a:custGeom>
              <a:avLst/>
              <a:gdLst>
                <a:gd name="T0" fmla="*/ 0 w 145"/>
                <a:gd name="T1" fmla="*/ 0 h 46"/>
                <a:gd name="T2" fmla="*/ 0 w 145"/>
                <a:gd name="T3" fmla="*/ 45 h 46"/>
                <a:gd name="T4" fmla="*/ 144 w 145"/>
                <a:gd name="T5" fmla="*/ 45 h 46"/>
                <a:gd name="T6" fmla="*/ 144 w 145"/>
                <a:gd name="T7" fmla="*/ 0 h 46"/>
                <a:gd name="T8" fmla="*/ 0 w 14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46">
                  <a:moveTo>
                    <a:pt x="0" y="0"/>
                  </a:moveTo>
                  <a:lnTo>
                    <a:pt x="0" y="45"/>
                  </a:lnTo>
                  <a:lnTo>
                    <a:pt x="144" y="45"/>
                  </a:lnTo>
                  <a:lnTo>
                    <a:pt x="144" y="0"/>
                  </a:ln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32941" name="Group 141"/>
          <p:cNvGrpSpPr>
            <a:grpSpLocks/>
          </p:cNvGrpSpPr>
          <p:nvPr/>
        </p:nvGrpSpPr>
        <p:grpSpPr bwMode="auto">
          <a:xfrm>
            <a:off x="7346950" y="1481138"/>
            <a:ext cx="973138" cy="1201737"/>
            <a:chOff x="1683" y="2161"/>
            <a:chExt cx="613" cy="757"/>
          </a:xfrm>
        </p:grpSpPr>
        <p:grpSp>
          <p:nvGrpSpPr>
            <p:cNvPr id="332942" name="Group 142"/>
            <p:cNvGrpSpPr>
              <a:grpSpLocks/>
            </p:cNvGrpSpPr>
            <p:nvPr/>
          </p:nvGrpSpPr>
          <p:grpSpPr bwMode="auto">
            <a:xfrm>
              <a:off x="1883" y="2307"/>
              <a:ext cx="238" cy="365"/>
              <a:chOff x="1883" y="2307"/>
              <a:chExt cx="238" cy="365"/>
            </a:xfrm>
          </p:grpSpPr>
          <p:sp>
            <p:nvSpPr>
              <p:cNvPr id="332943" name="Rectangle 143"/>
              <p:cNvSpPr>
                <a:spLocks noChangeArrowheads="1"/>
              </p:cNvSpPr>
              <p:nvPr/>
            </p:nvSpPr>
            <p:spPr bwMode="auto">
              <a:xfrm>
                <a:off x="1933" y="2398"/>
                <a:ext cx="144" cy="67"/>
              </a:xfrm>
              <a:prstGeom prst="rect">
                <a:avLst/>
              </a:prstGeom>
              <a:gradFill rotWithShape="0">
                <a:gsLst>
                  <a:gs pos="0">
                    <a:srgbClr val="777777">
                      <a:gamma/>
                      <a:shade val="69804"/>
                      <a:invGamma/>
                    </a:srgbClr>
                  </a:gs>
                  <a:gs pos="50000">
                    <a:srgbClr val="777777"/>
                  </a:gs>
                  <a:gs pos="100000">
                    <a:srgbClr val="777777">
                      <a:gamma/>
                      <a:shade val="69804"/>
                      <a:invGamma/>
                    </a:srgbClr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2944" name="Rectangle 144"/>
              <p:cNvSpPr>
                <a:spLocks noChangeArrowheads="1"/>
              </p:cNvSpPr>
              <p:nvPr/>
            </p:nvSpPr>
            <p:spPr bwMode="auto">
              <a:xfrm>
                <a:off x="1926" y="2368"/>
                <a:ext cx="156" cy="34"/>
              </a:xfrm>
              <a:prstGeom prst="rect">
                <a:avLst/>
              </a:prstGeom>
              <a:gradFill rotWithShape="0">
                <a:gsLst>
                  <a:gs pos="0">
                    <a:srgbClr val="777777">
                      <a:gamma/>
                      <a:shade val="69804"/>
                      <a:invGamma/>
                    </a:srgbClr>
                  </a:gs>
                  <a:gs pos="50000">
                    <a:srgbClr val="777777"/>
                  </a:gs>
                  <a:gs pos="100000">
                    <a:srgbClr val="777777">
                      <a:gamma/>
                      <a:shade val="69804"/>
                      <a:invGamma/>
                    </a:srgbClr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2945" name="Rectangle 145"/>
              <p:cNvSpPr>
                <a:spLocks noChangeArrowheads="1"/>
              </p:cNvSpPr>
              <p:nvPr/>
            </p:nvSpPr>
            <p:spPr bwMode="auto">
              <a:xfrm>
                <a:off x="1918" y="2338"/>
                <a:ext cx="172" cy="24"/>
              </a:xfrm>
              <a:prstGeom prst="rect">
                <a:avLst/>
              </a:prstGeom>
              <a:gradFill rotWithShape="0">
                <a:gsLst>
                  <a:gs pos="0">
                    <a:srgbClr val="777777">
                      <a:gamma/>
                      <a:shade val="69804"/>
                      <a:invGamma/>
                    </a:srgbClr>
                  </a:gs>
                  <a:gs pos="50000">
                    <a:srgbClr val="777777"/>
                  </a:gs>
                  <a:gs pos="100000">
                    <a:srgbClr val="777777">
                      <a:gamma/>
                      <a:shade val="69804"/>
                      <a:invGamma/>
                    </a:srgbClr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2946" name="Rectangle 146"/>
              <p:cNvSpPr>
                <a:spLocks noChangeArrowheads="1"/>
              </p:cNvSpPr>
              <p:nvPr/>
            </p:nvSpPr>
            <p:spPr bwMode="auto">
              <a:xfrm>
                <a:off x="1918" y="2420"/>
                <a:ext cx="172" cy="24"/>
              </a:xfrm>
              <a:prstGeom prst="rect">
                <a:avLst/>
              </a:prstGeom>
              <a:gradFill rotWithShape="0">
                <a:gsLst>
                  <a:gs pos="0">
                    <a:srgbClr val="777777">
                      <a:gamma/>
                      <a:shade val="69804"/>
                      <a:invGamma/>
                    </a:srgbClr>
                  </a:gs>
                  <a:gs pos="50000">
                    <a:srgbClr val="777777"/>
                  </a:gs>
                  <a:gs pos="100000">
                    <a:srgbClr val="777777">
                      <a:gamma/>
                      <a:shade val="69804"/>
                      <a:invGamma/>
                    </a:srgbClr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2947" name="Rectangle 147"/>
              <p:cNvSpPr>
                <a:spLocks noChangeArrowheads="1"/>
              </p:cNvSpPr>
              <p:nvPr/>
            </p:nvSpPr>
            <p:spPr bwMode="auto">
              <a:xfrm>
                <a:off x="1927" y="2464"/>
                <a:ext cx="154" cy="37"/>
              </a:xfrm>
              <a:prstGeom prst="rect">
                <a:avLst/>
              </a:prstGeom>
              <a:gradFill rotWithShape="0">
                <a:gsLst>
                  <a:gs pos="0">
                    <a:srgbClr val="777777">
                      <a:gamma/>
                      <a:shade val="69804"/>
                      <a:invGamma/>
                    </a:srgbClr>
                  </a:gs>
                  <a:gs pos="50000">
                    <a:srgbClr val="777777"/>
                  </a:gs>
                  <a:gs pos="100000">
                    <a:srgbClr val="777777">
                      <a:gamma/>
                      <a:shade val="69804"/>
                      <a:invGamma/>
                    </a:srgbClr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2948" name="Freeform 148"/>
              <p:cNvSpPr>
                <a:spLocks/>
              </p:cNvSpPr>
              <p:nvPr/>
            </p:nvSpPr>
            <p:spPr bwMode="auto">
              <a:xfrm>
                <a:off x="1883" y="2503"/>
                <a:ext cx="238" cy="169"/>
              </a:xfrm>
              <a:custGeom>
                <a:avLst/>
                <a:gdLst>
                  <a:gd name="T0" fmla="*/ 0 w 238"/>
                  <a:gd name="T1" fmla="*/ 135 h 169"/>
                  <a:gd name="T2" fmla="*/ 0 w 238"/>
                  <a:gd name="T3" fmla="*/ 0 h 169"/>
                  <a:gd name="T4" fmla="*/ 237 w 238"/>
                  <a:gd name="T5" fmla="*/ 0 h 169"/>
                  <a:gd name="T6" fmla="*/ 237 w 238"/>
                  <a:gd name="T7" fmla="*/ 138 h 169"/>
                  <a:gd name="T8" fmla="*/ 204 w 238"/>
                  <a:gd name="T9" fmla="*/ 105 h 169"/>
                  <a:gd name="T10" fmla="*/ 141 w 238"/>
                  <a:gd name="T11" fmla="*/ 168 h 169"/>
                  <a:gd name="T12" fmla="*/ 120 w 238"/>
                  <a:gd name="T13" fmla="*/ 132 h 169"/>
                  <a:gd name="T14" fmla="*/ 102 w 238"/>
                  <a:gd name="T15" fmla="*/ 156 h 169"/>
                  <a:gd name="T16" fmla="*/ 72 w 238"/>
                  <a:gd name="T17" fmla="*/ 102 h 169"/>
                  <a:gd name="T18" fmla="*/ 39 w 238"/>
                  <a:gd name="T19" fmla="*/ 153 h 169"/>
                  <a:gd name="T20" fmla="*/ 24 w 238"/>
                  <a:gd name="T21" fmla="*/ 111 h 169"/>
                  <a:gd name="T22" fmla="*/ 0 w 238"/>
                  <a:gd name="T23" fmla="*/ 135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8" h="169">
                    <a:moveTo>
                      <a:pt x="0" y="135"/>
                    </a:moveTo>
                    <a:lnTo>
                      <a:pt x="0" y="0"/>
                    </a:lnTo>
                    <a:lnTo>
                      <a:pt x="237" y="0"/>
                    </a:lnTo>
                    <a:lnTo>
                      <a:pt x="237" y="138"/>
                    </a:lnTo>
                    <a:lnTo>
                      <a:pt x="204" y="105"/>
                    </a:lnTo>
                    <a:lnTo>
                      <a:pt x="141" y="168"/>
                    </a:lnTo>
                    <a:lnTo>
                      <a:pt x="120" y="132"/>
                    </a:lnTo>
                    <a:lnTo>
                      <a:pt x="102" y="156"/>
                    </a:lnTo>
                    <a:lnTo>
                      <a:pt x="72" y="102"/>
                    </a:lnTo>
                    <a:lnTo>
                      <a:pt x="39" y="153"/>
                    </a:lnTo>
                    <a:lnTo>
                      <a:pt x="24" y="111"/>
                    </a:lnTo>
                    <a:lnTo>
                      <a:pt x="0" y="135"/>
                    </a:lnTo>
                  </a:path>
                </a:pathLst>
              </a:custGeom>
              <a:solidFill>
                <a:srgbClr val="B2B2B2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2949" name="Freeform 149"/>
              <p:cNvSpPr>
                <a:spLocks/>
              </p:cNvSpPr>
              <p:nvPr/>
            </p:nvSpPr>
            <p:spPr bwMode="auto">
              <a:xfrm>
                <a:off x="1917" y="2307"/>
                <a:ext cx="176" cy="29"/>
              </a:xfrm>
              <a:custGeom>
                <a:avLst/>
                <a:gdLst>
                  <a:gd name="T0" fmla="*/ 0 w 176"/>
                  <a:gd name="T1" fmla="*/ 28 h 29"/>
                  <a:gd name="T2" fmla="*/ 175 w 176"/>
                  <a:gd name="T3" fmla="*/ 28 h 29"/>
                  <a:gd name="T4" fmla="*/ 175 w 176"/>
                  <a:gd name="T5" fmla="*/ 9 h 29"/>
                  <a:gd name="T6" fmla="*/ 165 w 176"/>
                  <a:gd name="T7" fmla="*/ 0 h 29"/>
                  <a:gd name="T8" fmla="*/ 10 w 176"/>
                  <a:gd name="T9" fmla="*/ 0 h 29"/>
                  <a:gd name="T10" fmla="*/ 0 w 176"/>
                  <a:gd name="T11" fmla="*/ 9 h 29"/>
                  <a:gd name="T12" fmla="*/ 0 w 176"/>
                  <a:gd name="T13" fmla="*/ 2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6" h="29">
                    <a:moveTo>
                      <a:pt x="0" y="28"/>
                    </a:moveTo>
                    <a:lnTo>
                      <a:pt x="175" y="28"/>
                    </a:lnTo>
                    <a:lnTo>
                      <a:pt x="175" y="9"/>
                    </a:lnTo>
                    <a:lnTo>
                      <a:pt x="165" y="0"/>
                    </a:lnTo>
                    <a:lnTo>
                      <a:pt x="10" y="0"/>
                    </a:lnTo>
                    <a:lnTo>
                      <a:pt x="0" y="9"/>
                    </a:lnTo>
                    <a:lnTo>
                      <a:pt x="0" y="28"/>
                    </a:lnTo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0000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80000"/>
                      <a:invGamma/>
                    </a:schemeClr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32950" name="Rectangle 150"/>
            <p:cNvSpPr>
              <a:spLocks noChangeArrowheads="1"/>
            </p:cNvSpPr>
            <p:nvPr/>
          </p:nvSpPr>
          <p:spPr bwMode="auto">
            <a:xfrm>
              <a:off x="1683" y="2706"/>
              <a:ext cx="61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>
                  <a:solidFill>
                    <a:srgbClr val="000000"/>
                  </a:solidFill>
                </a:rPr>
                <a:t>urgence</a:t>
              </a:r>
            </a:p>
          </p:txBody>
        </p:sp>
        <p:grpSp>
          <p:nvGrpSpPr>
            <p:cNvPr id="332951" name="Group 151"/>
            <p:cNvGrpSpPr>
              <a:grpSpLocks/>
            </p:cNvGrpSpPr>
            <p:nvPr/>
          </p:nvGrpSpPr>
          <p:grpSpPr bwMode="auto">
            <a:xfrm>
              <a:off x="1907" y="2161"/>
              <a:ext cx="205" cy="139"/>
              <a:chOff x="1907" y="2161"/>
              <a:chExt cx="205" cy="139"/>
            </a:xfrm>
          </p:grpSpPr>
          <p:sp>
            <p:nvSpPr>
              <p:cNvPr id="332952" name="Rectangle 152"/>
              <p:cNvSpPr>
                <a:spLocks noChangeArrowheads="1"/>
              </p:cNvSpPr>
              <p:nvPr/>
            </p:nvSpPr>
            <p:spPr bwMode="auto">
              <a:xfrm>
                <a:off x="1948" y="2238"/>
                <a:ext cx="123" cy="62"/>
              </a:xfrm>
              <a:prstGeom prst="rect">
                <a:avLst/>
              </a:prstGeom>
              <a:gradFill rotWithShape="0">
                <a:gsLst>
                  <a:gs pos="0">
                    <a:srgbClr val="C20000"/>
                  </a:gs>
                  <a:gs pos="50000">
                    <a:srgbClr val="C20000">
                      <a:gamma/>
                      <a:tint val="70196"/>
                      <a:invGamma/>
                    </a:srgbClr>
                  </a:gs>
                  <a:gs pos="100000">
                    <a:srgbClr val="C20000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2953" name="Rectangle 153"/>
              <p:cNvSpPr>
                <a:spLocks noChangeArrowheads="1"/>
              </p:cNvSpPr>
              <p:nvPr/>
            </p:nvSpPr>
            <p:spPr bwMode="auto">
              <a:xfrm>
                <a:off x="1951" y="2186"/>
                <a:ext cx="116" cy="45"/>
              </a:xfrm>
              <a:prstGeom prst="rect">
                <a:avLst/>
              </a:prstGeom>
              <a:gradFill rotWithShape="0">
                <a:gsLst>
                  <a:gs pos="0">
                    <a:srgbClr val="C20000"/>
                  </a:gs>
                  <a:gs pos="50000">
                    <a:srgbClr val="C20000">
                      <a:gamma/>
                      <a:tint val="70196"/>
                      <a:invGamma/>
                    </a:srgbClr>
                  </a:gs>
                  <a:gs pos="100000">
                    <a:srgbClr val="C20000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2954" name="Freeform 154"/>
              <p:cNvSpPr>
                <a:spLocks/>
              </p:cNvSpPr>
              <p:nvPr/>
            </p:nvSpPr>
            <p:spPr bwMode="auto">
              <a:xfrm>
                <a:off x="1907" y="2161"/>
                <a:ext cx="205" cy="22"/>
              </a:xfrm>
              <a:custGeom>
                <a:avLst/>
                <a:gdLst>
                  <a:gd name="T0" fmla="*/ 203 w 205"/>
                  <a:gd name="T1" fmla="*/ 21 h 22"/>
                  <a:gd name="T2" fmla="*/ 1 w 205"/>
                  <a:gd name="T3" fmla="*/ 21 h 22"/>
                  <a:gd name="T4" fmla="*/ 0 w 205"/>
                  <a:gd name="T5" fmla="*/ 21 h 22"/>
                  <a:gd name="T6" fmla="*/ 10 w 205"/>
                  <a:gd name="T7" fmla="*/ 7 h 22"/>
                  <a:gd name="T8" fmla="*/ 25 w 205"/>
                  <a:gd name="T9" fmla="*/ 0 h 22"/>
                  <a:gd name="T10" fmla="*/ 24 w 205"/>
                  <a:gd name="T11" fmla="*/ 0 h 22"/>
                  <a:gd name="T12" fmla="*/ 179 w 205"/>
                  <a:gd name="T13" fmla="*/ 0 h 22"/>
                  <a:gd name="T14" fmla="*/ 179 w 205"/>
                  <a:gd name="T15" fmla="*/ 0 h 22"/>
                  <a:gd name="T16" fmla="*/ 193 w 205"/>
                  <a:gd name="T17" fmla="*/ 6 h 22"/>
                  <a:gd name="T18" fmla="*/ 204 w 205"/>
                  <a:gd name="T19" fmla="*/ 21 h 22"/>
                  <a:gd name="T20" fmla="*/ 203 w 205"/>
                  <a:gd name="T21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5" h="22">
                    <a:moveTo>
                      <a:pt x="203" y="21"/>
                    </a:moveTo>
                    <a:lnTo>
                      <a:pt x="1" y="21"/>
                    </a:lnTo>
                    <a:lnTo>
                      <a:pt x="0" y="21"/>
                    </a:lnTo>
                    <a:lnTo>
                      <a:pt x="10" y="7"/>
                    </a:lnTo>
                    <a:lnTo>
                      <a:pt x="25" y="0"/>
                    </a:lnTo>
                    <a:lnTo>
                      <a:pt x="24" y="0"/>
                    </a:lnTo>
                    <a:lnTo>
                      <a:pt x="179" y="0"/>
                    </a:lnTo>
                    <a:lnTo>
                      <a:pt x="179" y="0"/>
                    </a:lnTo>
                    <a:lnTo>
                      <a:pt x="193" y="6"/>
                    </a:lnTo>
                    <a:lnTo>
                      <a:pt x="204" y="21"/>
                    </a:lnTo>
                    <a:lnTo>
                      <a:pt x="203" y="21"/>
                    </a:lnTo>
                  </a:path>
                </a:pathLst>
              </a:custGeom>
              <a:gradFill rotWithShape="0">
                <a:gsLst>
                  <a:gs pos="0">
                    <a:srgbClr val="C20000"/>
                  </a:gs>
                  <a:gs pos="50000">
                    <a:srgbClr val="C20000">
                      <a:gamma/>
                      <a:tint val="70196"/>
                      <a:invGamma/>
                    </a:srgbClr>
                  </a:gs>
                  <a:gs pos="100000">
                    <a:srgbClr val="C20000"/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332955" name="Group 155"/>
          <p:cNvGrpSpPr>
            <a:grpSpLocks/>
          </p:cNvGrpSpPr>
          <p:nvPr/>
        </p:nvGrpSpPr>
        <p:grpSpPr bwMode="auto">
          <a:xfrm>
            <a:off x="1897063" y="5421313"/>
            <a:ext cx="609600" cy="373062"/>
            <a:chOff x="2172" y="2647"/>
            <a:chExt cx="384" cy="235"/>
          </a:xfrm>
        </p:grpSpPr>
        <p:sp>
          <p:nvSpPr>
            <p:cNvPr id="332956" name="Freeform 156"/>
            <p:cNvSpPr>
              <a:spLocks/>
            </p:cNvSpPr>
            <p:nvPr/>
          </p:nvSpPr>
          <p:spPr bwMode="auto">
            <a:xfrm>
              <a:off x="2398" y="2647"/>
              <a:ext cx="158" cy="235"/>
            </a:xfrm>
            <a:custGeom>
              <a:avLst/>
              <a:gdLst>
                <a:gd name="T0" fmla="*/ 157 w 158"/>
                <a:gd name="T1" fmla="*/ 0 h 235"/>
                <a:gd name="T2" fmla="*/ 0 w 158"/>
                <a:gd name="T3" fmla="*/ 0 h 235"/>
                <a:gd name="T4" fmla="*/ 0 w 158"/>
                <a:gd name="T5" fmla="*/ 234 h 235"/>
                <a:gd name="T6" fmla="*/ 157 w 158"/>
                <a:gd name="T7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8" h="235">
                  <a:moveTo>
                    <a:pt x="157" y="0"/>
                  </a:moveTo>
                  <a:lnTo>
                    <a:pt x="0" y="0"/>
                  </a:lnTo>
                  <a:lnTo>
                    <a:pt x="0" y="234"/>
                  </a:lnTo>
                  <a:lnTo>
                    <a:pt x="157" y="2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2957" name="Oval 157"/>
            <p:cNvSpPr>
              <a:spLocks noChangeArrowheads="1"/>
            </p:cNvSpPr>
            <p:nvPr/>
          </p:nvSpPr>
          <p:spPr bwMode="auto">
            <a:xfrm>
              <a:off x="2172" y="2676"/>
              <a:ext cx="70" cy="71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2958" name="Oval 158"/>
            <p:cNvSpPr>
              <a:spLocks noChangeArrowheads="1"/>
            </p:cNvSpPr>
            <p:nvPr/>
          </p:nvSpPr>
          <p:spPr bwMode="auto">
            <a:xfrm>
              <a:off x="2201" y="2705"/>
              <a:ext cx="12" cy="13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2959" name="Line 159"/>
            <p:cNvSpPr>
              <a:spLocks noChangeShapeType="1"/>
            </p:cNvSpPr>
            <p:nvPr/>
          </p:nvSpPr>
          <p:spPr bwMode="auto">
            <a:xfrm>
              <a:off x="2239" y="2689"/>
              <a:ext cx="15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2960" name="Line 160"/>
            <p:cNvSpPr>
              <a:spLocks noChangeShapeType="1"/>
            </p:cNvSpPr>
            <p:nvPr/>
          </p:nvSpPr>
          <p:spPr bwMode="auto">
            <a:xfrm>
              <a:off x="2239" y="2736"/>
              <a:ext cx="15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32961" name="Group 161"/>
          <p:cNvGrpSpPr>
            <a:grpSpLocks/>
          </p:cNvGrpSpPr>
          <p:nvPr/>
        </p:nvGrpSpPr>
        <p:grpSpPr bwMode="auto">
          <a:xfrm>
            <a:off x="3497263" y="5437188"/>
            <a:ext cx="1058862" cy="379412"/>
            <a:chOff x="4443" y="1990"/>
            <a:chExt cx="667" cy="239"/>
          </a:xfrm>
        </p:grpSpPr>
        <p:sp>
          <p:nvSpPr>
            <p:cNvPr id="332962" name="Freeform 162"/>
            <p:cNvSpPr>
              <a:spLocks/>
            </p:cNvSpPr>
            <p:nvPr/>
          </p:nvSpPr>
          <p:spPr bwMode="auto">
            <a:xfrm>
              <a:off x="5008" y="1990"/>
              <a:ext cx="102" cy="239"/>
            </a:xfrm>
            <a:custGeom>
              <a:avLst/>
              <a:gdLst>
                <a:gd name="T0" fmla="*/ 101 w 102"/>
                <a:gd name="T1" fmla="*/ 0 h 239"/>
                <a:gd name="T2" fmla="*/ 0 w 102"/>
                <a:gd name="T3" fmla="*/ 0 h 239"/>
                <a:gd name="T4" fmla="*/ 0 w 102"/>
                <a:gd name="T5" fmla="*/ 238 h 239"/>
                <a:gd name="T6" fmla="*/ 101 w 102"/>
                <a:gd name="T7" fmla="*/ 238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2" h="239">
                  <a:moveTo>
                    <a:pt x="101" y="0"/>
                  </a:moveTo>
                  <a:lnTo>
                    <a:pt x="0" y="0"/>
                  </a:lnTo>
                  <a:lnTo>
                    <a:pt x="0" y="238"/>
                  </a:lnTo>
                  <a:lnTo>
                    <a:pt x="101" y="23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332963" name="Group 163"/>
            <p:cNvGrpSpPr>
              <a:grpSpLocks/>
            </p:cNvGrpSpPr>
            <p:nvPr/>
          </p:nvGrpSpPr>
          <p:grpSpPr bwMode="auto">
            <a:xfrm>
              <a:off x="4443" y="1996"/>
              <a:ext cx="567" cy="124"/>
              <a:chOff x="4443" y="1996"/>
              <a:chExt cx="567" cy="124"/>
            </a:xfrm>
          </p:grpSpPr>
          <p:grpSp>
            <p:nvGrpSpPr>
              <p:cNvPr id="332964" name="Group 164"/>
              <p:cNvGrpSpPr>
                <a:grpSpLocks/>
              </p:cNvGrpSpPr>
              <p:nvPr/>
            </p:nvGrpSpPr>
            <p:grpSpPr bwMode="auto">
              <a:xfrm>
                <a:off x="4443" y="2010"/>
                <a:ext cx="321" cy="110"/>
                <a:chOff x="4443" y="2010"/>
                <a:chExt cx="321" cy="110"/>
              </a:xfrm>
            </p:grpSpPr>
            <p:sp>
              <p:nvSpPr>
                <p:cNvPr id="332965" name="AutoShape 165"/>
                <p:cNvSpPr>
                  <a:spLocks noChangeArrowheads="1"/>
                </p:cNvSpPr>
                <p:nvPr/>
              </p:nvSpPr>
              <p:spPr bwMode="auto">
                <a:xfrm rot="5400000">
                  <a:off x="4553" y="2010"/>
                  <a:ext cx="110" cy="110"/>
                </a:xfrm>
                <a:prstGeom prst="triangle">
                  <a:avLst>
                    <a:gd name="adj" fmla="val 49995"/>
                  </a:avLst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32966" name="Line 166"/>
                <p:cNvSpPr>
                  <a:spLocks noChangeShapeType="1"/>
                </p:cNvSpPr>
                <p:nvPr/>
              </p:nvSpPr>
              <p:spPr bwMode="auto">
                <a:xfrm flipH="1">
                  <a:off x="4443" y="2067"/>
                  <a:ext cx="102" cy="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32967" name="Line 167"/>
                <p:cNvSpPr>
                  <a:spLocks noChangeShapeType="1"/>
                </p:cNvSpPr>
                <p:nvPr/>
              </p:nvSpPr>
              <p:spPr bwMode="auto">
                <a:xfrm flipH="1">
                  <a:off x="4662" y="2067"/>
                  <a:ext cx="102" cy="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332968" name="Group 168"/>
              <p:cNvGrpSpPr>
                <a:grpSpLocks/>
              </p:cNvGrpSpPr>
              <p:nvPr/>
            </p:nvGrpSpPr>
            <p:grpSpPr bwMode="auto">
              <a:xfrm>
                <a:off x="4766" y="1996"/>
                <a:ext cx="244" cy="123"/>
                <a:chOff x="4766" y="1996"/>
                <a:chExt cx="244" cy="123"/>
              </a:xfrm>
            </p:grpSpPr>
            <p:sp>
              <p:nvSpPr>
                <p:cNvPr id="332969" name="Freeform 169"/>
                <p:cNvSpPr>
                  <a:spLocks/>
                </p:cNvSpPr>
                <p:nvPr/>
              </p:nvSpPr>
              <p:spPr bwMode="auto">
                <a:xfrm>
                  <a:off x="4899" y="1997"/>
                  <a:ext cx="108" cy="121"/>
                </a:xfrm>
                <a:custGeom>
                  <a:avLst/>
                  <a:gdLst>
                    <a:gd name="T0" fmla="*/ 0 w 108"/>
                    <a:gd name="T1" fmla="*/ 120 h 121"/>
                    <a:gd name="T2" fmla="*/ 0 w 108"/>
                    <a:gd name="T3" fmla="*/ 0 h 121"/>
                    <a:gd name="T4" fmla="*/ 107 w 108"/>
                    <a:gd name="T5" fmla="*/ 60 h 121"/>
                    <a:gd name="T6" fmla="*/ 0 w 108"/>
                    <a:gd name="T7" fmla="*/ 120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8" h="121">
                      <a:moveTo>
                        <a:pt x="0" y="120"/>
                      </a:moveTo>
                      <a:lnTo>
                        <a:pt x="0" y="0"/>
                      </a:lnTo>
                      <a:lnTo>
                        <a:pt x="107" y="60"/>
                      </a:lnTo>
                      <a:lnTo>
                        <a:pt x="0" y="120"/>
                      </a:lnTo>
                    </a:path>
                  </a:pathLst>
                </a:custGeom>
                <a:noFill/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32970" name="Freeform 170"/>
                <p:cNvSpPr>
                  <a:spLocks/>
                </p:cNvSpPr>
                <p:nvPr/>
              </p:nvSpPr>
              <p:spPr bwMode="auto">
                <a:xfrm>
                  <a:off x="4766" y="1996"/>
                  <a:ext cx="244" cy="123"/>
                </a:xfrm>
                <a:custGeom>
                  <a:avLst/>
                  <a:gdLst>
                    <a:gd name="T0" fmla="*/ 243 w 244"/>
                    <a:gd name="T1" fmla="*/ 0 h 123"/>
                    <a:gd name="T2" fmla="*/ 0 w 244"/>
                    <a:gd name="T3" fmla="*/ 0 h 123"/>
                    <a:gd name="T4" fmla="*/ 0 w 244"/>
                    <a:gd name="T5" fmla="*/ 122 h 123"/>
                    <a:gd name="T6" fmla="*/ 243 w 244"/>
                    <a:gd name="T7" fmla="*/ 122 h 123"/>
                    <a:gd name="T8" fmla="*/ 243 w 244"/>
                    <a:gd name="T9" fmla="*/ 0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4" h="123">
                      <a:moveTo>
                        <a:pt x="243" y="0"/>
                      </a:moveTo>
                      <a:lnTo>
                        <a:pt x="0" y="0"/>
                      </a:lnTo>
                      <a:lnTo>
                        <a:pt x="0" y="122"/>
                      </a:lnTo>
                      <a:lnTo>
                        <a:pt x="243" y="122"/>
                      </a:lnTo>
                      <a:lnTo>
                        <a:pt x="243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332977" name="Group 177"/>
          <p:cNvGrpSpPr>
            <a:grpSpLocks/>
          </p:cNvGrpSpPr>
          <p:nvPr/>
        </p:nvGrpSpPr>
        <p:grpSpPr bwMode="auto">
          <a:xfrm>
            <a:off x="5418138" y="5664200"/>
            <a:ext cx="722312" cy="392113"/>
            <a:chOff x="2344" y="2004"/>
            <a:chExt cx="455" cy="247"/>
          </a:xfrm>
        </p:grpSpPr>
        <p:sp>
          <p:nvSpPr>
            <p:cNvPr id="332978" name="Freeform 178"/>
            <p:cNvSpPr>
              <a:spLocks/>
            </p:cNvSpPr>
            <p:nvPr/>
          </p:nvSpPr>
          <p:spPr bwMode="auto">
            <a:xfrm>
              <a:off x="2634" y="2004"/>
              <a:ext cx="165" cy="247"/>
            </a:xfrm>
            <a:custGeom>
              <a:avLst/>
              <a:gdLst>
                <a:gd name="T0" fmla="*/ 164 w 165"/>
                <a:gd name="T1" fmla="*/ 0 h 247"/>
                <a:gd name="T2" fmla="*/ 0 w 165"/>
                <a:gd name="T3" fmla="*/ 0 h 247"/>
                <a:gd name="T4" fmla="*/ 0 w 165"/>
                <a:gd name="T5" fmla="*/ 246 h 247"/>
                <a:gd name="T6" fmla="*/ 164 w 165"/>
                <a:gd name="T7" fmla="*/ 246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5" h="247">
                  <a:moveTo>
                    <a:pt x="164" y="0"/>
                  </a:moveTo>
                  <a:lnTo>
                    <a:pt x="0" y="0"/>
                  </a:lnTo>
                  <a:lnTo>
                    <a:pt x="0" y="246"/>
                  </a:lnTo>
                  <a:lnTo>
                    <a:pt x="164" y="24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332979" name="Group 179"/>
            <p:cNvGrpSpPr>
              <a:grpSpLocks/>
            </p:cNvGrpSpPr>
            <p:nvPr/>
          </p:nvGrpSpPr>
          <p:grpSpPr bwMode="auto">
            <a:xfrm>
              <a:off x="2344" y="2129"/>
              <a:ext cx="299" cy="122"/>
              <a:chOff x="2344" y="2129"/>
              <a:chExt cx="299" cy="122"/>
            </a:xfrm>
          </p:grpSpPr>
          <p:sp>
            <p:nvSpPr>
              <p:cNvPr id="332980" name="Freeform 180"/>
              <p:cNvSpPr>
                <a:spLocks/>
              </p:cNvSpPr>
              <p:nvPr/>
            </p:nvSpPr>
            <p:spPr bwMode="auto">
              <a:xfrm>
                <a:off x="2344" y="2129"/>
                <a:ext cx="299" cy="122"/>
              </a:xfrm>
              <a:custGeom>
                <a:avLst/>
                <a:gdLst>
                  <a:gd name="T0" fmla="*/ 298 w 299"/>
                  <a:gd name="T1" fmla="*/ 0 h 122"/>
                  <a:gd name="T2" fmla="*/ 0 w 299"/>
                  <a:gd name="T3" fmla="*/ 0 h 122"/>
                  <a:gd name="T4" fmla="*/ 0 w 299"/>
                  <a:gd name="T5" fmla="*/ 121 h 122"/>
                  <a:gd name="T6" fmla="*/ 298 w 299"/>
                  <a:gd name="T7" fmla="*/ 121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9" h="122">
                    <a:moveTo>
                      <a:pt x="298" y="0"/>
                    </a:moveTo>
                    <a:lnTo>
                      <a:pt x="0" y="0"/>
                    </a:lnTo>
                    <a:lnTo>
                      <a:pt x="0" y="121"/>
                    </a:lnTo>
                    <a:lnTo>
                      <a:pt x="298" y="121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2981" name="Line 181"/>
              <p:cNvSpPr>
                <a:spLocks noChangeShapeType="1"/>
              </p:cNvSpPr>
              <p:nvPr/>
            </p:nvSpPr>
            <p:spPr bwMode="auto">
              <a:xfrm flipV="1">
                <a:off x="2402" y="2129"/>
                <a:ext cx="60" cy="12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2982" name="Freeform 182"/>
              <p:cNvSpPr>
                <a:spLocks/>
              </p:cNvSpPr>
              <p:nvPr/>
            </p:nvSpPr>
            <p:spPr bwMode="auto">
              <a:xfrm>
                <a:off x="2521" y="2129"/>
                <a:ext cx="102" cy="122"/>
              </a:xfrm>
              <a:custGeom>
                <a:avLst/>
                <a:gdLst>
                  <a:gd name="T0" fmla="*/ 0 w 102"/>
                  <a:gd name="T1" fmla="*/ 0 h 122"/>
                  <a:gd name="T2" fmla="*/ 0 w 102"/>
                  <a:gd name="T3" fmla="*/ 121 h 122"/>
                  <a:gd name="T4" fmla="*/ 101 w 102"/>
                  <a:gd name="T5" fmla="*/ 59 h 122"/>
                  <a:gd name="T6" fmla="*/ 0 w 102"/>
                  <a:gd name="T7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2" h="122">
                    <a:moveTo>
                      <a:pt x="0" y="0"/>
                    </a:moveTo>
                    <a:lnTo>
                      <a:pt x="0" y="121"/>
                    </a:lnTo>
                    <a:lnTo>
                      <a:pt x="101" y="59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332983" name="Group 183"/>
          <p:cNvGrpSpPr>
            <a:grpSpLocks/>
          </p:cNvGrpSpPr>
          <p:nvPr/>
        </p:nvGrpSpPr>
        <p:grpSpPr bwMode="auto">
          <a:xfrm>
            <a:off x="5516563" y="5183188"/>
            <a:ext cx="646112" cy="392112"/>
            <a:chOff x="2352" y="1345"/>
            <a:chExt cx="407" cy="247"/>
          </a:xfrm>
        </p:grpSpPr>
        <p:sp>
          <p:nvSpPr>
            <p:cNvPr id="332984" name="Freeform 184"/>
            <p:cNvSpPr>
              <a:spLocks/>
            </p:cNvSpPr>
            <p:nvPr/>
          </p:nvSpPr>
          <p:spPr bwMode="auto">
            <a:xfrm>
              <a:off x="2593" y="1345"/>
              <a:ext cx="166" cy="247"/>
            </a:xfrm>
            <a:custGeom>
              <a:avLst/>
              <a:gdLst>
                <a:gd name="T0" fmla="*/ 165 w 166"/>
                <a:gd name="T1" fmla="*/ 0 h 247"/>
                <a:gd name="T2" fmla="*/ 0 w 166"/>
                <a:gd name="T3" fmla="*/ 0 h 247"/>
                <a:gd name="T4" fmla="*/ 0 w 166"/>
                <a:gd name="T5" fmla="*/ 246 h 247"/>
                <a:gd name="T6" fmla="*/ 165 w 166"/>
                <a:gd name="T7" fmla="*/ 246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6" h="247">
                  <a:moveTo>
                    <a:pt x="165" y="0"/>
                  </a:moveTo>
                  <a:lnTo>
                    <a:pt x="0" y="0"/>
                  </a:lnTo>
                  <a:lnTo>
                    <a:pt x="0" y="246"/>
                  </a:lnTo>
                  <a:lnTo>
                    <a:pt x="165" y="24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332985" name="Group 185"/>
            <p:cNvGrpSpPr>
              <a:grpSpLocks/>
            </p:cNvGrpSpPr>
            <p:nvPr/>
          </p:nvGrpSpPr>
          <p:grpSpPr bwMode="auto">
            <a:xfrm>
              <a:off x="2352" y="1470"/>
              <a:ext cx="240" cy="122"/>
              <a:chOff x="2352" y="1470"/>
              <a:chExt cx="240" cy="122"/>
            </a:xfrm>
          </p:grpSpPr>
          <p:sp>
            <p:nvSpPr>
              <p:cNvPr id="332986" name="Freeform 186"/>
              <p:cNvSpPr>
                <a:spLocks/>
              </p:cNvSpPr>
              <p:nvPr/>
            </p:nvSpPr>
            <p:spPr bwMode="auto">
              <a:xfrm>
                <a:off x="2352" y="1470"/>
                <a:ext cx="240" cy="122"/>
              </a:xfrm>
              <a:custGeom>
                <a:avLst/>
                <a:gdLst>
                  <a:gd name="T0" fmla="*/ 239 w 240"/>
                  <a:gd name="T1" fmla="*/ 0 h 122"/>
                  <a:gd name="T2" fmla="*/ 0 w 240"/>
                  <a:gd name="T3" fmla="*/ 0 h 122"/>
                  <a:gd name="T4" fmla="*/ 0 w 240"/>
                  <a:gd name="T5" fmla="*/ 121 h 122"/>
                  <a:gd name="T6" fmla="*/ 239 w 240"/>
                  <a:gd name="T7" fmla="*/ 121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0" h="122">
                    <a:moveTo>
                      <a:pt x="239" y="0"/>
                    </a:moveTo>
                    <a:lnTo>
                      <a:pt x="0" y="0"/>
                    </a:lnTo>
                    <a:lnTo>
                      <a:pt x="0" y="121"/>
                    </a:lnTo>
                    <a:lnTo>
                      <a:pt x="239" y="121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2987" name="Line 187"/>
              <p:cNvSpPr>
                <a:spLocks noChangeShapeType="1"/>
              </p:cNvSpPr>
              <p:nvPr/>
            </p:nvSpPr>
            <p:spPr bwMode="auto">
              <a:xfrm flipH="1">
                <a:off x="2413" y="1470"/>
                <a:ext cx="60" cy="12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333012" name="Group 212"/>
          <p:cNvGrpSpPr>
            <a:grpSpLocks/>
          </p:cNvGrpSpPr>
          <p:nvPr/>
        </p:nvGrpSpPr>
        <p:grpSpPr bwMode="auto">
          <a:xfrm>
            <a:off x="5792788" y="2867025"/>
            <a:ext cx="708025" cy="419100"/>
            <a:chOff x="4415" y="3227"/>
            <a:chExt cx="446" cy="264"/>
          </a:xfrm>
        </p:grpSpPr>
        <p:sp>
          <p:nvSpPr>
            <p:cNvPr id="333013" name="Freeform 213"/>
            <p:cNvSpPr>
              <a:spLocks/>
            </p:cNvSpPr>
            <p:nvPr/>
          </p:nvSpPr>
          <p:spPr bwMode="auto">
            <a:xfrm>
              <a:off x="4670" y="3255"/>
              <a:ext cx="191" cy="236"/>
            </a:xfrm>
            <a:custGeom>
              <a:avLst/>
              <a:gdLst>
                <a:gd name="T0" fmla="*/ 190 w 191"/>
                <a:gd name="T1" fmla="*/ 0 h 236"/>
                <a:gd name="T2" fmla="*/ 0 w 191"/>
                <a:gd name="T3" fmla="*/ 0 h 236"/>
                <a:gd name="T4" fmla="*/ 0 w 191"/>
                <a:gd name="T5" fmla="*/ 235 h 236"/>
                <a:gd name="T6" fmla="*/ 190 w 191"/>
                <a:gd name="T7" fmla="*/ 23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236">
                  <a:moveTo>
                    <a:pt x="190" y="0"/>
                  </a:moveTo>
                  <a:lnTo>
                    <a:pt x="0" y="0"/>
                  </a:lnTo>
                  <a:lnTo>
                    <a:pt x="0" y="235"/>
                  </a:lnTo>
                  <a:lnTo>
                    <a:pt x="190" y="23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333014" name="Group 214"/>
            <p:cNvGrpSpPr>
              <a:grpSpLocks/>
            </p:cNvGrpSpPr>
            <p:nvPr/>
          </p:nvGrpSpPr>
          <p:grpSpPr bwMode="auto">
            <a:xfrm>
              <a:off x="4415" y="3227"/>
              <a:ext cx="258" cy="204"/>
              <a:chOff x="4415" y="3227"/>
              <a:chExt cx="258" cy="204"/>
            </a:xfrm>
          </p:grpSpPr>
          <p:grpSp>
            <p:nvGrpSpPr>
              <p:cNvPr id="333015" name="Group 215"/>
              <p:cNvGrpSpPr>
                <a:grpSpLocks/>
              </p:cNvGrpSpPr>
              <p:nvPr/>
            </p:nvGrpSpPr>
            <p:grpSpPr bwMode="auto">
              <a:xfrm>
                <a:off x="4415" y="3268"/>
                <a:ext cx="258" cy="121"/>
                <a:chOff x="4415" y="3268"/>
                <a:chExt cx="258" cy="121"/>
              </a:xfrm>
            </p:grpSpPr>
            <p:grpSp>
              <p:nvGrpSpPr>
                <p:cNvPr id="333016" name="Group 216"/>
                <p:cNvGrpSpPr>
                  <a:grpSpLocks/>
                </p:cNvGrpSpPr>
                <p:nvPr/>
              </p:nvGrpSpPr>
              <p:grpSpPr bwMode="auto">
                <a:xfrm>
                  <a:off x="4517" y="3268"/>
                  <a:ext cx="156" cy="121"/>
                  <a:chOff x="4517" y="3268"/>
                  <a:chExt cx="156" cy="121"/>
                </a:xfrm>
              </p:grpSpPr>
              <p:sp>
                <p:nvSpPr>
                  <p:cNvPr id="333017" name="Line 217"/>
                  <p:cNvSpPr>
                    <a:spLocks noChangeShapeType="1"/>
                  </p:cNvSpPr>
                  <p:nvPr/>
                </p:nvSpPr>
                <p:spPr bwMode="auto">
                  <a:xfrm>
                    <a:off x="4519" y="3305"/>
                    <a:ext cx="154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333018" name="Line 218"/>
                  <p:cNvSpPr>
                    <a:spLocks noChangeShapeType="1"/>
                  </p:cNvSpPr>
                  <p:nvPr/>
                </p:nvSpPr>
                <p:spPr bwMode="auto">
                  <a:xfrm>
                    <a:off x="4519" y="3353"/>
                    <a:ext cx="154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333019" name="Line 219"/>
                  <p:cNvSpPr>
                    <a:spLocks noChangeShapeType="1"/>
                  </p:cNvSpPr>
                  <p:nvPr/>
                </p:nvSpPr>
                <p:spPr bwMode="auto">
                  <a:xfrm>
                    <a:off x="4517" y="3268"/>
                    <a:ext cx="0" cy="12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sp>
              <p:nvSpPr>
                <p:cNvPr id="333020" name="Arc 220"/>
                <p:cNvSpPr>
                  <a:spLocks/>
                </p:cNvSpPr>
                <p:nvPr/>
              </p:nvSpPr>
              <p:spPr bwMode="auto">
                <a:xfrm rot="18960000">
                  <a:off x="4415" y="3270"/>
                  <a:ext cx="117" cy="118"/>
                </a:xfrm>
                <a:custGeom>
                  <a:avLst/>
                  <a:gdLst>
                    <a:gd name="G0" fmla="+- 21599 0 0"/>
                    <a:gd name="G1" fmla="+- 21599 0 0"/>
                    <a:gd name="G2" fmla="+- 21600 0 0"/>
                    <a:gd name="T0" fmla="*/ 0 w 21599"/>
                    <a:gd name="T1" fmla="*/ 21417 h 21599"/>
                    <a:gd name="T2" fmla="*/ 21415 w 21599"/>
                    <a:gd name="T3" fmla="*/ 0 h 21599"/>
                    <a:gd name="T4" fmla="*/ 21599 w 21599"/>
                    <a:gd name="T5" fmla="*/ 21599 h 215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599" h="21599" fill="none" extrusionOk="0">
                      <a:moveTo>
                        <a:pt x="-1" y="21416"/>
                      </a:moveTo>
                      <a:cubicBezTo>
                        <a:pt x="99" y="9630"/>
                        <a:pt x="9628" y="100"/>
                        <a:pt x="21414" y="-1"/>
                      </a:cubicBezTo>
                    </a:path>
                    <a:path w="21599" h="21599" stroke="0" extrusionOk="0">
                      <a:moveTo>
                        <a:pt x="-1" y="21416"/>
                      </a:moveTo>
                      <a:cubicBezTo>
                        <a:pt x="99" y="9630"/>
                        <a:pt x="9628" y="100"/>
                        <a:pt x="21414" y="-1"/>
                      </a:cubicBezTo>
                      <a:lnTo>
                        <a:pt x="21599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333021" name="Group 221"/>
              <p:cNvGrpSpPr>
                <a:grpSpLocks/>
              </p:cNvGrpSpPr>
              <p:nvPr/>
            </p:nvGrpSpPr>
            <p:grpSpPr bwMode="auto">
              <a:xfrm>
                <a:off x="4453" y="3227"/>
                <a:ext cx="36" cy="204"/>
                <a:chOff x="4453" y="3227"/>
                <a:chExt cx="36" cy="204"/>
              </a:xfrm>
            </p:grpSpPr>
            <p:sp>
              <p:nvSpPr>
                <p:cNvPr id="333022" name="Freeform 222"/>
                <p:cNvSpPr>
                  <a:spLocks/>
                </p:cNvSpPr>
                <p:nvPr/>
              </p:nvSpPr>
              <p:spPr bwMode="auto">
                <a:xfrm>
                  <a:off x="4454" y="3227"/>
                  <a:ext cx="35" cy="43"/>
                </a:xfrm>
                <a:custGeom>
                  <a:avLst/>
                  <a:gdLst>
                    <a:gd name="T0" fmla="*/ 20 w 35"/>
                    <a:gd name="T1" fmla="*/ 42 h 43"/>
                    <a:gd name="T2" fmla="*/ 0 w 35"/>
                    <a:gd name="T3" fmla="*/ 32 h 43"/>
                    <a:gd name="T4" fmla="*/ 34 w 35"/>
                    <a:gd name="T5" fmla="*/ 0 h 43"/>
                    <a:gd name="T6" fmla="*/ 20 w 35"/>
                    <a:gd name="T7" fmla="*/ 42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5" h="43">
                      <a:moveTo>
                        <a:pt x="20" y="42"/>
                      </a:moveTo>
                      <a:lnTo>
                        <a:pt x="0" y="32"/>
                      </a:lnTo>
                      <a:lnTo>
                        <a:pt x="34" y="0"/>
                      </a:lnTo>
                      <a:lnTo>
                        <a:pt x="20" y="42"/>
                      </a:lnTo>
                    </a:path>
                  </a:pathLst>
                </a:custGeom>
                <a:solidFill>
                  <a:schemeClr val="tx1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33023" name="Freeform 223"/>
                <p:cNvSpPr>
                  <a:spLocks/>
                </p:cNvSpPr>
                <p:nvPr/>
              </p:nvSpPr>
              <p:spPr bwMode="auto">
                <a:xfrm>
                  <a:off x="4453" y="3387"/>
                  <a:ext cx="35" cy="44"/>
                </a:xfrm>
                <a:custGeom>
                  <a:avLst/>
                  <a:gdLst>
                    <a:gd name="T0" fmla="*/ 20 w 35"/>
                    <a:gd name="T1" fmla="*/ 0 h 44"/>
                    <a:gd name="T2" fmla="*/ 0 w 35"/>
                    <a:gd name="T3" fmla="*/ 11 h 44"/>
                    <a:gd name="T4" fmla="*/ 34 w 35"/>
                    <a:gd name="T5" fmla="*/ 43 h 44"/>
                    <a:gd name="T6" fmla="*/ 20 w 35"/>
                    <a:gd name="T7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5" h="44">
                      <a:moveTo>
                        <a:pt x="20" y="0"/>
                      </a:moveTo>
                      <a:lnTo>
                        <a:pt x="0" y="11"/>
                      </a:lnTo>
                      <a:lnTo>
                        <a:pt x="34" y="43"/>
                      </a:lnTo>
                      <a:lnTo>
                        <a:pt x="20" y="0"/>
                      </a:lnTo>
                    </a:path>
                  </a:pathLst>
                </a:custGeom>
                <a:solidFill>
                  <a:schemeClr val="tx1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333026" name="Group 226"/>
          <p:cNvGrpSpPr>
            <a:grpSpLocks/>
          </p:cNvGrpSpPr>
          <p:nvPr/>
        </p:nvGrpSpPr>
        <p:grpSpPr bwMode="auto">
          <a:xfrm>
            <a:off x="1971675" y="2971800"/>
            <a:ext cx="546100" cy="374650"/>
            <a:chOff x="2508" y="1890"/>
            <a:chExt cx="344" cy="236"/>
          </a:xfrm>
        </p:grpSpPr>
        <p:sp>
          <p:nvSpPr>
            <p:cNvPr id="332989" name="Freeform 189"/>
            <p:cNvSpPr>
              <a:spLocks/>
            </p:cNvSpPr>
            <p:nvPr/>
          </p:nvSpPr>
          <p:spPr bwMode="auto">
            <a:xfrm>
              <a:off x="2661" y="1890"/>
              <a:ext cx="191" cy="236"/>
            </a:xfrm>
            <a:custGeom>
              <a:avLst/>
              <a:gdLst>
                <a:gd name="T0" fmla="*/ 190 w 191"/>
                <a:gd name="T1" fmla="*/ 0 h 236"/>
                <a:gd name="T2" fmla="*/ 0 w 191"/>
                <a:gd name="T3" fmla="*/ 0 h 236"/>
                <a:gd name="T4" fmla="*/ 0 w 191"/>
                <a:gd name="T5" fmla="*/ 235 h 236"/>
                <a:gd name="T6" fmla="*/ 190 w 191"/>
                <a:gd name="T7" fmla="*/ 23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236">
                  <a:moveTo>
                    <a:pt x="190" y="0"/>
                  </a:moveTo>
                  <a:lnTo>
                    <a:pt x="0" y="0"/>
                  </a:lnTo>
                  <a:lnTo>
                    <a:pt x="0" y="235"/>
                  </a:lnTo>
                  <a:lnTo>
                    <a:pt x="190" y="23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332992" name="Group 192"/>
            <p:cNvGrpSpPr>
              <a:grpSpLocks/>
            </p:cNvGrpSpPr>
            <p:nvPr/>
          </p:nvGrpSpPr>
          <p:grpSpPr bwMode="auto">
            <a:xfrm>
              <a:off x="2508" y="1903"/>
              <a:ext cx="156" cy="121"/>
              <a:chOff x="4517" y="3268"/>
              <a:chExt cx="156" cy="121"/>
            </a:xfrm>
          </p:grpSpPr>
          <p:sp>
            <p:nvSpPr>
              <p:cNvPr id="332993" name="Line 193"/>
              <p:cNvSpPr>
                <a:spLocks noChangeShapeType="1"/>
              </p:cNvSpPr>
              <p:nvPr/>
            </p:nvSpPr>
            <p:spPr bwMode="auto">
              <a:xfrm>
                <a:off x="4519" y="3305"/>
                <a:ext cx="15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2994" name="Line 194"/>
              <p:cNvSpPr>
                <a:spLocks noChangeShapeType="1"/>
              </p:cNvSpPr>
              <p:nvPr/>
            </p:nvSpPr>
            <p:spPr bwMode="auto">
              <a:xfrm>
                <a:off x="4519" y="3353"/>
                <a:ext cx="15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2995" name="Line 195"/>
              <p:cNvSpPr>
                <a:spLocks noChangeShapeType="1"/>
              </p:cNvSpPr>
              <p:nvPr/>
            </p:nvSpPr>
            <p:spPr bwMode="auto">
              <a:xfrm>
                <a:off x="4517" y="3268"/>
                <a:ext cx="0" cy="12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333024" name="Line 224"/>
            <p:cNvSpPr>
              <a:spLocks noChangeShapeType="1"/>
            </p:cNvSpPr>
            <p:nvPr/>
          </p:nvSpPr>
          <p:spPr bwMode="auto">
            <a:xfrm flipV="1">
              <a:off x="2508" y="1902"/>
              <a:ext cx="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333025" name="Line 225"/>
            <p:cNvSpPr>
              <a:spLocks noChangeShapeType="1"/>
            </p:cNvSpPr>
            <p:nvPr/>
          </p:nvSpPr>
          <p:spPr bwMode="auto">
            <a:xfrm flipV="1">
              <a:off x="2508" y="2022"/>
              <a:ext cx="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  <p:sp>
        <p:nvSpPr>
          <p:cNvPr id="333028" name="Freeform 228"/>
          <p:cNvSpPr>
            <a:spLocks/>
          </p:cNvSpPr>
          <p:nvPr/>
        </p:nvSpPr>
        <p:spPr bwMode="auto">
          <a:xfrm>
            <a:off x="4129088" y="2943225"/>
            <a:ext cx="303212" cy="374650"/>
          </a:xfrm>
          <a:custGeom>
            <a:avLst/>
            <a:gdLst>
              <a:gd name="T0" fmla="*/ 190 w 191"/>
              <a:gd name="T1" fmla="*/ 0 h 236"/>
              <a:gd name="T2" fmla="*/ 0 w 191"/>
              <a:gd name="T3" fmla="*/ 0 h 236"/>
              <a:gd name="T4" fmla="*/ 0 w 191"/>
              <a:gd name="T5" fmla="*/ 235 h 236"/>
              <a:gd name="T6" fmla="*/ 190 w 191"/>
              <a:gd name="T7" fmla="*/ 235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1" h="236">
                <a:moveTo>
                  <a:pt x="190" y="0"/>
                </a:moveTo>
                <a:lnTo>
                  <a:pt x="0" y="0"/>
                </a:lnTo>
                <a:lnTo>
                  <a:pt x="0" y="235"/>
                </a:lnTo>
                <a:lnTo>
                  <a:pt x="190" y="235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333029" name="Group 229"/>
          <p:cNvGrpSpPr>
            <a:grpSpLocks/>
          </p:cNvGrpSpPr>
          <p:nvPr/>
        </p:nvGrpSpPr>
        <p:grpSpPr bwMode="auto">
          <a:xfrm>
            <a:off x="3886200" y="2963863"/>
            <a:ext cx="247650" cy="192087"/>
            <a:chOff x="4517" y="3268"/>
            <a:chExt cx="156" cy="121"/>
          </a:xfrm>
        </p:grpSpPr>
        <p:sp>
          <p:nvSpPr>
            <p:cNvPr id="333030" name="Line 230"/>
            <p:cNvSpPr>
              <a:spLocks noChangeShapeType="1"/>
            </p:cNvSpPr>
            <p:nvPr/>
          </p:nvSpPr>
          <p:spPr bwMode="auto">
            <a:xfrm>
              <a:off x="4519" y="3305"/>
              <a:ext cx="15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3031" name="Line 231"/>
            <p:cNvSpPr>
              <a:spLocks noChangeShapeType="1"/>
            </p:cNvSpPr>
            <p:nvPr/>
          </p:nvSpPr>
          <p:spPr bwMode="auto">
            <a:xfrm>
              <a:off x="4519" y="3353"/>
              <a:ext cx="15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3032" name="Line 232"/>
            <p:cNvSpPr>
              <a:spLocks noChangeShapeType="1"/>
            </p:cNvSpPr>
            <p:nvPr/>
          </p:nvSpPr>
          <p:spPr bwMode="auto">
            <a:xfrm>
              <a:off x="4517" y="3268"/>
              <a:ext cx="0" cy="1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33033" name="Line 233"/>
          <p:cNvSpPr>
            <a:spLocks noChangeShapeType="1"/>
          </p:cNvSpPr>
          <p:nvPr/>
        </p:nvSpPr>
        <p:spPr bwMode="auto">
          <a:xfrm flipV="1">
            <a:off x="3886200" y="2962275"/>
            <a:ext cx="952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333034" name="Line 234"/>
          <p:cNvSpPr>
            <a:spLocks noChangeShapeType="1"/>
          </p:cNvSpPr>
          <p:nvPr/>
        </p:nvSpPr>
        <p:spPr bwMode="auto">
          <a:xfrm flipV="1">
            <a:off x="3790950" y="3152775"/>
            <a:ext cx="952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grpSp>
        <p:nvGrpSpPr>
          <p:cNvPr id="333035" name="Group 235"/>
          <p:cNvGrpSpPr>
            <a:grpSpLocks/>
          </p:cNvGrpSpPr>
          <p:nvPr/>
        </p:nvGrpSpPr>
        <p:grpSpPr bwMode="auto">
          <a:xfrm>
            <a:off x="7510463" y="2959100"/>
            <a:ext cx="573087" cy="377825"/>
            <a:chOff x="2385" y="2002"/>
            <a:chExt cx="361" cy="238"/>
          </a:xfrm>
        </p:grpSpPr>
        <p:sp>
          <p:nvSpPr>
            <p:cNvPr id="333036" name="Freeform 236"/>
            <p:cNvSpPr>
              <a:spLocks/>
            </p:cNvSpPr>
            <p:nvPr/>
          </p:nvSpPr>
          <p:spPr bwMode="auto">
            <a:xfrm>
              <a:off x="2587" y="2002"/>
              <a:ext cx="159" cy="238"/>
            </a:xfrm>
            <a:custGeom>
              <a:avLst/>
              <a:gdLst>
                <a:gd name="T0" fmla="*/ 158 w 159"/>
                <a:gd name="T1" fmla="*/ 0 h 238"/>
                <a:gd name="T2" fmla="*/ 0 w 159"/>
                <a:gd name="T3" fmla="*/ 0 h 238"/>
                <a:gd name="T4" fmla="*/ 0 w 159"/>
                <a:gd name="T5" fmla="*/ 237 h 238"/>
                <a:gd name="T6" fmla="*/ 158 w 159"/>
                <a:gd name="T7" fmla="*/ 237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9" h="238">
                  <a:moveTo>
                    <a:pt x="158" y="0"/>
                  </a:moveTo>
                  <a:lnTo>
                    <a:pt x="0" y="0"/>
                  </a:lnTo>
                  <a:lnTo>
                    <a:pt x="0" y="237"/>
                  </a:lnTo>
                  <a:lnTo>
                    <a:pt x="158" y="23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3037" name="Line 237"/>
            <p:cNvSpPr>
              <a:spLocks noChangeShapeType="1"/>
            </p:cNvSpPr>
            <p:nvPr/>
          </p:nvSpPr>
          <p:spPr bwMode="auto">
            <a:xfrm>
              <a:off x="2429" y="2006"/>
              <a:ext cx="0" cy="1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3038" name="Freeform 238"/>
            <p:cNvSpPr>
              <a:spLocks/>
            </p:cNvSpPr>
            <p:nvPr/>
          </p:nvSpPr>
          <p:spPr bwMode="auto">
            <a:xfrm>
              <a:off x="2385" y="2006"/>
              <a:ext cx="45" cy="116"/>
            </a:xfrm>
            <a:custGeom>
              <a:avLst/>
              <a:gdLst>
                <a:gd name="T0" fmla="*/ 44 w 45"/>
                <a:gd name="T1" fmla="*/ 0 h 116"/>
                <a:gd name="T2" fmla="*/ 12 w 45"/>
                <a:gd name="T3" fmla="*/ 22 h 116"/>
                <a:gd name="T4" fmla="*/ 0 w 45"/>
                <a:gd name="T5" fmla="*/ 58 h 116"/>
                <a:gd name="T6" fmla="*/ 11 w 45"/>
                <a:gd name="T7" fmla="*/ 93 h 116"/>
                <a:gd name="T8" fmla="*/ 44 w 45"/>
                <a:gd name="T9" fmla="*/ 11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6">
                  <a:moveTo>
                    <a:pt x="44" y="0"/>
                  </a:moveTo>
                  <a:lnTo>
                    <a:pt x="12" y="22"/>
                  </a:lnTo>
                  <a:lnTo>
                    <a:pt x="0" y="58"/>
                  </a:lnTo>
                  <a:lnTo>
                    <a:pt x="11" y="93"/>
                  </a:lnTo>
                  <a:lnTo>
                    <a:pt x="44" y="11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3039" name="Line 239"/>
            <p:cNvSpPr>
              <a:spLocks noChangeShapeType="1"/>
            </p:cNvSpPr>
            <p:nvPr/>
          </p:nvSpPr>
          <p:spPr bwMode="auto">
            <a:xfrm>
              <a:off x="2433" y="2041"/>
              <a:ext cx="15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3040" name="Line 240"/>
            <p:cNvSpPr>
              <a:spLocks noChangeShapeType="1"/>
            </p:cNvSpPr>
            <p:nvPr/>
          </p:nvSpPr>
          <p:spPr bwMode="auto">
            <a:xfrm>
              <a:off x="2433" y="2088"/>
              <a:ext cx="15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33041" name="Line 241"/>
          <p:cNvSpPr>
            <a:spLocks noChangeShapeType="1"/>
          </p:cNvSpPr>
          <p:nvPr/>
        </p:nvSpPr>
        <p:spPr bwMode="auto">
          <a:xfrm>
            <a:off x="7696200" y="3014663"/>
            <a:ext cx="0" cy="57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333042" name="Line 242"/>
          <p:cNvSpPr>
            <a:spLocks noChangeShapeType="1"/>
          </p:cNvSpPr>
          <p:nvPr/>
        </p:nvSpPr>
        <p:spPr bwMode="auto">
          <a:xfrm flipH="1">
            <a:off x="7705725" y="3014663"/>
            <a:ext cx="33338" cy="523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333043" name="Line 243"/>
          <p:cNvSpPr>
            <a:spLocks noChangeShapeType="1"/>
          </p:cNvSpPr>
          <p:nvPr/>
        </p:nvSpPr>
        <p:spPr bwMode="auto">
          <a:xfrm>
            <a:off x="7715250" y="2962275"/>
            <a:ext cx="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grpSp>
        <p:nvGrpSpPr>
          <p:cNvPr id="333280" name="Group 480"/>
          <p:cNvGrpSpPr>
            <a:grpSpLocks/>
          </p:cNvGrpSpPr>
          <p:nvPr/>
        </p:nvGrpSpPr>
        <p:grpSpPr bwMode="auto">
          <a:xfrm>
            <a:off x="7585075" y="5337175"/>
            <a:ext cx="530225" cy="376238"/>
            <a:chOff x="2168" y="2003"/>
            <a:chExt cx="334" cy="237"/>
          </a:xfrm>
        </p:grpSpPr>
        <p:sp>
          <p:nvSpPr>
            <p:cNvPr id="333281" name="Freeform 481"/>
            <p:cNvSpPr>
              <a:spLocks/>
            </p:cNvSpPr>
            <p:nvPr/>
          </p:nvSpPr>
          <p:spPr bwMode="auto">
            <a:xfrm>
              <a:off x="2168" y="2003"/>
              <a:ext cx="158" cy="237"/>
            </a:xfrm>
            <a:custGeom>
              <a:avLst/>
              <a:gdLst>
                <a:gd name="T0" fmla="*/ 0 w 158"/>
                <a:gd name="T1" fmla="*/ 0 h 237"/>
                <a:gd name="T2" fmla="*/ 157 w 158"/>
                <a:gd name="T3" fmla="*/ 0 h 237"/>
                <a:gd name="T4" fmla="*/ 157 w 158"/>
                <a:gd name="T5" fmla="*/ 236 h 237"/>
                <a:gd name="T6" fmla="*/ 0 w 158"/>
                <a:gd name="T7" fmla="*/ 236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8" h="237">
                  <a:moveTo>
                    <a:pt x="0" y="0"/>
                  </a:moveTo>
                  <a:lnTo>
                    <a:pt x="157" y="0"/>
                  </a:lnTo>
                  <a:lnTo>
                    <a:pt x="157" y="236"/>
                  </a:lnTo>
                  <a:lnTo>
                    <a:pt x="0" y="2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3282" name="Freeform 482"/>
            <p:cNvSpPr>
              <a:spLocks/>
            </p:cNvSpPr>
            <p:nvPr/>
          </p:nvSpPr>
          <p:spPr bwMode="auto">
            <a:xfrm>
              <a:off x="2325" y="2003"/>
              <a:ext cx="177" cy="118"/>
            </a:xfrm>
            <a:custGeom>
              <a:avLst/>
              <a:gdLst>
                <a:gd name="T0" fmla="*/ 0 w 177"/>
                <a:gd name="T1" fmla="*/ 0 h 118"/>
                <a:gd name="T2" fmla="*/ 39 w 177"/>
                <a:gd name="T3" fmla="*/ 117 h 118"/>
                <a:gd name="T4" fmla="*/ 78 w 177"/>
                <a:gd name="T5" fmla="*/ 0 h 118"/>
                <a:gd name="T6" fmla="*/ 117 w 177"/>
                <a:gd name="T7" fmla="*/ 117 h 118"/>
                <a:gd name="T8" fmla="*/ 158 w 177"/>
                <a:gd name="T9" fmla="*/ 0 h 118"/>
                <a:gd name="T10" fmla="*/ 176 w 177"/>
                <a:gd name="T11" fmla="*/ 59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118">
                  <a:moveTo>
                    <a:pt x="0" y="0"/>
                  </a:moveTo>
                  <a:lnTo>
                    <a:pt x="39" y="117"/>
                  </a:lnTo>
                  <a:lnTo>
                    <a:pt x="78" y="0"/>
                  </a:lnTo>
                  <a:lnTo>
                    <a:pt x="117" y="117"/>
                  </a:lnTo>
                  <a:lnTo>
                    <a:pt x="158" y="0"/>
                  </a:lnTo>
                  <a:lnTo>
                    <a:pt x="176" y="5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33284" name="Rectangle 484"/>
          <p:cNvSpPr>
            <a:spLocks noChangeArrowheads="1"/>
          </p:cNvSpPr>
          <p:nvPr/>
        </p:nvSpPr>
        <p:spPr bwMode="auto">
          <a:xfrm>
            <a:off x="7229475" y="4811713"/>
            <a:ext cx="939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>
              <a:spcBef>
                <a:spcPct val="0"/>
              </a:spcBef>
              <a:buClrTx/>
              <a:buSzTx/>
              <a:buFontTx/>
              <a:buNone/>
            </a:pPr>
            <a:r>
              <a:rPr lang="en-GB">
                <a:solidFill>
                  <a:srgbClr val="000000"/>
                </a:solidFill>
              </a:rPr>
              <a:t>Ressort</a:t>
            </a:r>
          </a:p>
        </p:txBody>
      </p:sp>
    </p:spTree>
    <p:extLst>
      <p:ext uri="{BB962C8B-B14F-4D97-AF65-F5344CB8AC3E}">
        <p14:creationId xmlns:p14="http://schemas.microsoft.com/office/powerpoint/2010/main" xmlns="" val="1801439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Exemples</a:t>
            </a:r>
          </a:p>
        </p:txBody>
      </p:sp>
      <p:sp>
        <p:nvSpPr>
          <p:cNvPr id="338949" name="Rectangle 5"/>
          <p:cNvSpPr>
            <a:spLocks noChangeArrowheads="1"/>
          </p:cNvSpPr>
          <p:nvPr/>
        </p:nvSpPr>
        <p:spPr bwMode="auto">
          <a:xfrm>
            <a:off x="5246688" y="1985963"/>
            <a:ext cx="2606675" cy="17605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en-GB">
                <a:solidFill>
                  <a:schemeClr val="tx1"/>
                </a:solidFill>
              </a:rPr>
              <a:t>VSE 3/2 bistable</a:t>
            </a:r>
          </a:p>
        </p:txBody>
      </p:sp>
      <p:sp>
        <p:nvSpPr>
          <p:cNvPr id="338950" name="Rectangle 6"/>
          <p:cNvSpPr>
            <a:spLocks noChangeArrowheads="1"/>
          </p:cNvSpPr>
          <p:nvPr/>
        </p:nvSpPr>
        <p:spPr bwMode="auto">
          <a:xfrm>
            <a:off x="1271588" y="4244975"/>
            <a:ext cx="2606675" cy="17605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en-GB">
                <a:solidFill>
                  <a:schemeClr val="tx1"/>
                </a:solidFill>
              </a:rPr>
              <a:t>VDE 4/2 monostable</a:t>
            </a:r>
          </a:p>
        </p:txBody>
      </p:sp>
      <p:sp>
        <p:nvSpPr>
          <p:cNvPr id="338951" name="Rectangle 7">
            <a:hlinkClick r:id="rId2" action="ppaction://hlinkfile" tooltip="Cliquez ici pour voir l'animation"/>
          </p:cNvPr>
          <p:cNvSpPr>
            <a:spLocks noChangeArrowheads="1"/>
          </p:cNvSpPr>
          <p:nvPr/>
        </p:nvSpPr>
        <p:spPr bwMode="auto">
          <a:xfrm>
            <a:off x="5256213" y="4267200"/>
            <a:ext cx="2606675" cy="17605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en-GB">
                <a:solidFill>
                  <a:schemeClr val="tx1"/>
                </a:solidFill>
              </a:rPr>
              <a:t>VDE 4/2 bistable</a:t>
            </a:r>
          </a:p>
        </p:txBody>
      </p:sp>
      <p:grpSp>
        <p:nvGrpSpPr>
          <p:cNvPr id="339060" name="Group 116"/>
          <p:cNvGrpSpPr>
            <a:grpSpLocks noChangeAspect="1"/>
          </p:cNvGrpSpPr>
          <p:nvPr/>
        </p:nvGrpSpPr>
        <p:grpSpPr bwMode="auto">
          <a:xfrm>
            <a:off x="1890713" y="4625975"/>
            <a:ext cx="1468437" cy="1271588"/>
            <a:chOff x="1392" y="1469"/>
            <a:chExt cx="1848" cy="1600"/>
          </a:xfrm>
        </p:grpSpPr>
        <p:sp>
          <p:nvSpPr>
            <p:cNvPr id="338955" name="Line 11"/>
            <p:cNvSpPr>
              <a:spLocks noChangeAspect="1" noChangeShapeType="1"/>
            </p:cNvSpPr>
            <p:nvPr/>
          </p:nvSpPr>
          <p:spPr bwMode="auto">
            <a:xfrm flipV="1">
              <a:off x="2320" y="2829"/>
              <a:ext cx="1" cy="16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8956" name="Line 12"/>
            <p:cNvSpPr>
              <a:spLocks noChangeAspect="1" noChangeShapeType="1"/>
            </p:cNvSpPr>
            <p:nvPr/>
          </p:nvSpPr>
          <p:spPr bwMode="auto">
            <a:xfrm flipV="1">
              <a:off x="2160" y="2349"/>
              <a:ext cx="1" cy="16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8957" name="Line 13"/>
            <p:cNvSpPr>
              <a:spLocks noChangeAspect="1" noChangeShapeType="1"/>
            </p:cNvSpPr>
            <p:nvPr/>
          </p:nvSpPr>
          <p:spPr bwMode="auto">
            <a:xfrm flipV="1">
              <a:off x="2160" y="2829"/>
              <a:ext cx="1" cy="16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8958" name="Line 14"/>
            <p:cNvSpPr>
              <a:spLocks noChangeAspect="1" noChangeShapeType="1"/>
            </p:cNvSpPr>
            <p:nvPr/>
          </p:nvSpPr>
          <p:spPr bwMode="auto">
            <a:xfrm flipV="1">
              <a:off x="2320" y="2351"/>
              <a:ext cx="1" cy="16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8959" name="Freeform 15"/>
            <p:cNvSpPr>
              <a:spLocks noChangeAspect="1" noEditPoints="1"/>
            </p:cNvSpPr>
            <p:nvPr/>
          </p:nvSpPr>
          <p:spPr bwMode="auto">
            <a:xfrm>
              <a:off x="2120" y="2987"/>
              <a:ext cx="80" cy="80"/>
            </a:xfrm>
            <a:custGeom>
              <a:avLst/>
              <a:gdLst>
                <a:gd name="T0" fmla="*/ 0 w 399"/>
                <a:gd name="T1" fmla="*/ 220 h 400"/>
                <a:gd name="T2" fmla="*/ 7 w 399"/>
                <a:gd name="T3" fmla="*/ 258 h 400"/>
                <a:gd name="T4" fmla="*/ 21 w 399"/>
                <a:gd name="T5" fmla="*/ 294 h 400"/>
                <a:gd name="T6" fmla="*/ 43 w 399"/>
                <a:gd name="T7" fmla="*/ 327 h 400"/>
                <a:gd name="T8" fmla="*/ 73 w 399"/>
                <a:gd name="T9" fmla="*/ 355 h 400"/>
                <a:gd name="T10" fmla="*/ 104 w 399"/>
                <a:gd name="T11" fmla="*/ 376 h 400"/>
                <a:gd name="T12" fmla="*/ 141 w 399"/>
                <a:gd name="T13" fmla="*/ 391 h 400"/>
                <a:gd name="T14" fmla="*/ 179 w 399"/>
                <a:gd name="T15" fmla="*/ 399 h 400"/>
                <a:gd name="T16" fmla="*/ 209 w 399"/>
                <a:gd name="T17" fmla="*/ 399 h 400"/>
                <a:gd name="T18" fmla="*/ 239 w 399"/>
                <a:gd name="T19" fmla="*/ 396 h 400"/>
                <a:gd name="T20" fmla="*/ 266 w 399"/>
                <a:gd name="T21" fmla="*/ 388 h 400"/>
                <a:gd name="T22" fmla="*/ 292 w 399"/>
                <a:gd name="T23" fmla="*/ 376 h 400"/>
                <a:gd name="T24" fmla="*/ 296 w 399"/>
                <a:gd name="T25" fmla="*/ 373 h 400"/>
                <a:gd name="T26" fmla="*/ 309 w 399"/>
                <a:gd name="T27" fmla="*/ 366 h 400"/>
                <a:gd name="T28" fmla="*/ 341 w 399"/>
                <a:gd name="T29" fmla="*/ 342 h 400"/>
                <a:gd name="T30" fmla="*/ 365 w 399"/>
                <a:gd name="T31" fmla="*/ 311 h 400"/>
                <a:gd name="T32" fmla="*/ 372 w 399"/>
                <a:gd name="T33" fmla="*/ 297 h 400"/>
                <a:gd name="T34" fmla="*/ 375 w 399"/>
                <a:gd name="T35" fmla="*/ 294 h 400"/>
                <a:gd name="T36" fmla="*/ 387 w 399"/>
                <a:gd name="T37" fmla="*/ 268 h 400"/>
                <a:gd name="T38" fmla="*/ 395 w 399"/>
                <a:gd name="T39" fmla="*/ 240 h 400"/>
                <a:gd name="T40" fmla="*/ 398 w 399"/>
                <a:gd name="T41" fmla="*/ 210 h 400"/>
                <a:gd name="T42" fmla="*/ 398 w 399"/>
                <a:gd name="T43" fmla="*/ 179 h 400"/>
                <a:gd name="T44" fmla="*/ 390 w 399"/>
                <a:gd name="T45" fmla="*/ 141 h 400"/>
                <a:gd name="T46" fmla="*/ 375 w 399"/>
                <a:gd name="T47" fmla="*/ 104 h 400"/>
                <a:gd name="T48" fmla="*/ 354 w 399"/>
                <a:gd name="T49" fmla="*/ 73 h 400"/>
                <a:gd name="T50" fmla="*/ 325 w 399"/>
                <a:gd name="T51" fmla="*/ 43 h 400"/>
                <a:gd name="T52" fmla="*/ 292 w 399"/>
                <a:gd name="T53" fmla="*/ 21 h 400"/>
                <a:gd name="T54" fmla="*/ 257 w 399"/>
                <a:gd name="T55" fmla="*/ 7 h 400"/>
                <a:gd name="T56" fmla="*/ 219 w 399"/>
                <a:gd name="T57" fmla="*/ 0 h 400"/>
                <a:gd name="T58" fmla="*/ 160 w 399"/>
                <a:gd name="T59" fmla="*/ 3 h 400"/>
                <a:gd name="T60" fmla="*/ 104 w 399"/>
                <a:gd name="T61" fmla="*/ 21 h 400"/>
                <a:gd name="T62" fmla="*/ 58 w 399"/>
                <a:gd name="T63" fmla="*/ 58 h 400"/>
                <a:gd name="T64" fmla="*/ 21 w 399"/>
                <a:gd name="T65" fmla="*/ 104 h 400"/>
                <a:gd name="T66" fmla="*/ 3 w 399"/>
                <a:gd name="T67" fmla="*/ 160 h 400"/>
                <a:gd name="T68" fmla="*/ 0 w 399"/>
                <a:gd name="T69" fmla="*/ 201 h 400"/>
                <a:gd name="T70" fmla="*/ 254 w 399"/>
                <a:gd name="T71" fmla="*/ 282 h 400"/>
                <a:gd name="T72" fmla="*/ 240 w 399"/>
                <a:gd name="T73" fmla="*/ 289 h 400"/>
                <a:gd name="T74" fmla="*/ 237 w 399"/>
                <a:gd name="T75" fmla="*/ 292 h 400"/>
                <a:gd name="T76" fmla="*/ 213 w 399"/>
                <a:gd name="T77" fmla="*/ 298 h 400"/>
                <a:gd name="T78" fmla="*/ 200 w 399"/>
                <a:gd name="T79" fmla="*/ 300 h 400"/>
                <a:gd name="T80" fmla="*/ 161 w 399"/>
                <a:gd name="T81" fmla="*/ 292 h 400"/>
                <a:gd name="T82" fmla="*/ 129 w 399"/>
                <a:gd name="T83" fmla="*/ 270 h 400"/>
                <a:gd name="T84" fmla="*/ 116 w 399"/>
                <a:gd name="T85" fmla="*/ 255 h 400"/>
                <a:gd name="T86" fmla="*/ 107 w 399"/>
                <a:gd name="T87" fmla="*/ 238 h 400"/>
                <a:gd name="T88" fmla="*/ 100 w 399"/>
                <a:gd name="T89" fmla="*/ 201 h 400"/>
                <a:gd name="T90" fmla="*/ 107 w 399"/>
                <a:gd name="T91" fmla="*/ 162 h 400"/>
                <a:gd name="T92" fmla="*/ 129 w 399"/>
                <a:gd name="T93" fmla="*/ 130 h 400"/>
                <a:gd name="T94" fmla="*/ 161 w 399"/>
                <a:gd name="T95" fmla="*/ 107 h 400"/>
                <a:gd name="T96" fmla="*/ 200 w 399"/>
                <a:gd name="T97" fmla="*/ 100 h 400"/>
                <a:gd name="T98" fmla="*/ 237 w 399"/>
                <a:gd name="T99" fmla="*/ 107 h 400"/>
                <a:gd name="T100" fmla="*/ 254 w 399"/>
                <a:gd name="T101" fmla="*/ 116 h 400"/>
                <a:gd name="T102" fmla="*/ 282 w 399"/>
                <a:gd name="T103" fmla="*/ 145 h 400"/>
                <a:gd name="T104" fmla="*/ 297 w 399"/>
                <a:gd name="T105" fmla="*/ 180 h 400"/>
                <a:gd name="T106" fmla="*/ 298 w 399"/>
                <a:gd name="T107" fmla="*/ 210 h 400"/>
                <a:gd name="T108" fmla="*/ 297 w 399"/>
                <a:gd name="T109" fmla="*/ 220 h 400"/>
                <a:gd name="T110" fmla="*/ 287 w 399"/>
                <a:gd name="T111" fmla="*/ 246 h 400"/>
                <a:gd name="T112" fmla="*/ 275 w 399"/>
                <a:gd name="T113" fmla="*/ 262 h 400"/>
                <a:gd name="T114" fmla="*/ 272 w 399"/>
                <a:gd name="T115" fmla="*/ 265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99" h="400">
                  <a:moveTo>
                    <a:pt x="0" y="201"/>
                  </a:moveTo>
                  <a:lnTo>
                    <a:pt x="0" y="220"/>
                  </a:lnTo>
                  <a:lnTo>
                    <a:pt x="3" y="240"/>
                  </a:lnTo>
                  <a:lnTo>
                    <a:pt x="7" y="258"/>
                  </a:lnTo>
                  <a:lnTo>
                    <a:pt x="14" y="278"/>
                  </a:lnTo>
                  <a:lnTo>
                    <a:pt x="21" y="294"/>
                  </a:lnTo>
                  <a:lnTo>
                    <a:pt x="32" y="311"/>
                  </a:lnTo>
                  <a:lnTo>
                    <a:pt x="43" y="327"/>
                  </a:lnTo>
                  <a:lnTo>
                    <a:pt x="58" y="342"/>
                  </a:lnTo>
                  <a:lnTo>
                    <a:pt x="73" y="355"/>
                  </a:lnTo>
                  <a:lnTo>
                    <a:pt x="88" y="366"/>
                  </a:lnTo>
                  <a:lnTo>
                    <a:pt x="104" y="376"/>
                  </a:lnTo>
                  <a:lnTo>
                    <a:pt x="122" y="385"/>
                  </a:lnTo>
                  <a:lnTo>
                    <a:pt x="141" y="391"/>
                  </a:lnTo>
                  <a:lnTo>
                    <a:pt x="160" y="396"/>
                  </a:lnTo>
                  <a:lnTo>
                    <a:pt x="179" y="399"/>
                  </a:lnTo>
                  <a:lnTo>
                    <a:pt x="200" y="400"/>
                  </a:lnTo>
                  <a:lnTo>
                    <a:pt x="209" y="399"/>
                  </a:lnTo>
                  <a:lnTo>
                    <a:pt x="219" y="399"/>
                  </a:lnTo>
                  <a:lnTo>
                    <a:pt x="239" y="396"/>
                  </a:lnTo>
                  <a:lnTo>
                    <a:pt x="257" y="391"/>
                  </a:lnTo>
                  <a:lnTo>
                    <a:pt x="266" y="388"/>
                  </a:lnTo>
                  <a:lnTo>
                    <a:pt x="277" y="385"/>
                  </a:lnTo>
                  <a:lnTo>
                    <a:pt x="292" y="376"/>
                  </a:lnTo>
                  <a:lnTo>
                    <a:pt x="294" y="374"/>
                  </a:lnTo>
                  <a:lnTo>
                    <a:pt x="296" y="373"/>
                  </a:lnTo>
                  <a:lnTo>
                    <a:pt x="300" y="371"/>
                  </a:lnTo>
                  <a:lnTo>
                    <a:pt x="309" y="366"/>
                  </a:lnTo>
                  <a:lnTo>
                    <a:pt x="325" y="355"/>
                  </a:lnTo>
                  <a:lnTo>
                    <a:pt x="341" y="342"/>
                  </a:lnTo>
                  <a:lnTo>
                    <a:pt x="354" y="327"/>
                  </a:lnTo>
                  <a:lnTo>
                    <a:pt x="365" y="311"/>
                  </a:lnTo>
                  <a:lnTo>
                    <a:pt x="370" y="302"/>
                  </a:lnTo>
                  <a:lnTo>
                    <a:pt x="372" y="297"/>
                  </a:lnTo>
                  <a:lnTo>
                    <a:pt x="373" y="295"/>
                  </a:lnTo>
                  <a:lnTo>
                    <a:pt x="375" y="294"/>
                  </a:lnTo>
                  <a:lnTo>
                    <a:pt x="384" y="278"/>
                  </a:lnTo>
                  <a:lnTo>
                    <a:pt x="387" y="268"/>
                  </a:lnTo>
                  <a:lnTo>
                    <a:pt x="390" y="258"/>
                  </a:lnTo>
                  <a:lnTo>
                    <a:pt x="395" y="240"/>
                  </a:lnTo>
                  <a:lnTo>
                    <a:pt x="398" y="220"/>
                  </a:lnTo>
                  <a:lnTo>
                    <a:pt x="398" y="210"/>
                  </a:lnTo>
                  <a:lnTo>
                    <a:pt x="399" y="201"/>
                  </a:lnTo>
                  <a:lnTo>
                    <a:pt x="398" y="179"/>
                  </a:lnTo>
                  <a:lnTo>
                    <a:pt x="395" y="160"/>
                  </a:lnTo>
                  <a:lnTo>
                    <a:pt x="390" y="141"/>
                  </a:lnTo>
                  <a:lnTo>
                    <a:pt x="384" y="122"/>
                  </a:lnTo>
                  <a:lnTo>
                    <a:pt x="375" y="104"/>
                  </a:lnTo>
                  <a:lnTo>
                    <a:pt x="365" y="88"/>
                  </a:lnTo>
                  <a:lnTo>
                    <a:pt x="354" y="73"/>
                  </a:lnTo>
                  <a:lnTo>
                    <a:pt x="341" y="58"/>
                  </a:lnTo>
                  <a:lnTo>
                    <a:pt x="325" y="43"/>
                  </a:lnTo>
                  <a:lnTo>
                    <a:pt x="309" y="32"/>
                  </a:lnTo>
                  <a:lnTo>
                    <a:pt x="292" y="21"/>
                  </a:lnTo>
                  <a:lnTo>
                    <a:pt x="277" y="14"/>
                  </a:lnTo>
                  <a:lnTo>
                    <a:pt x="257" y="7"/>
                  </a:lnTo>
                  <a:lnTo>
                    <a:pt x="239" y="3"/>
                  </a:lnTo>
                  <a:lnTo>
                    <a:pt x="219" y="0"/>
                  </a:lnTo>
                  <a:lnTo>
                    <a:pt x="200" y="0"/>
                  </a:lnTo>
                  <a:lnTo>
                    <a:pt x="160" y="3"/>
                  </a:lnTo>
                  <a:lnTo>
                    <a:pt x="122" y="14"/>
                  </a:lnTo>
                  <a:lnTo>
                    <a:pt x="104" y="21"/>
                  </a:lnTo>
                  <a:lnTo>
                    <a:pt x="88" y="32"/>
                  </a:lnTo>
                  <a:lnTo>
                    <a:pt x="58" y="58"/>
                  </a:lnTo>
                  <a:lnTo>
                    <a:pt x="32" y="88"/>
                  </a:lnTo>
                  <a:lnTo>
                    <a:pt x="21" y="104"/>
                  </a:lnTo>
                  <a:lnTo>
                    <a:pt x="14" y="122"/>
                  </a:lnTo>
                  <a:lnTo>
                    <a:pt x="3" y="160"/>
                  </a:lnTo>
                  <a:lnTo>
                    <a:pt x="0" y="179"/>
                  </a:lnTo>
                  <a:lnTo>
                    <a:pt x="0" y="201"/>
                  </a:lnTo>
                  <a:close/>
                  <a:moveTo>
                    <a:pt x="270" y="270"/>
                  </a:moveTo>
                  <a:lnTo>
                    <a:pt x="254" y="282"/>
                  </a:lnTo>
                  <a:lnTo>
                    <a:pt x="245" y="287"/>
                  </a:lnTo>
                  <a:lnTo>
                    <a:pt x="240" y="289"/>
                  </a:lnTo>
                  <a:lnTo>
                    <a:pt x="238" y="290"/>
                  </a:lnTo>
                  <a:lnTo>
                    <a:pt x="237" y="292"/>
                  </a:lnTo>
                  <a:lnTo>
                    <a:pt x="219" y="298"/>
                  </a:lnTo>
                  <a:lnTo>
                    <a:pt x="213" y="298"/>
                  </a:lnTo>
                  <a:lnTo>
                    <a:pt x="209" y="299"/>
                  </a:lnTo>
                  <a:lnTo>
                    <a:pt x="200" y="300"/>
                  </a:lnTo>
                  <a:lnTo>
                    <a:pt x="179" y="298"/>
                  </a:lnTo>
                  <a:lnTo>
                    <a:pt x="161" y="292"/>
                  </a:lnTo>
                  <a:lnTo>
                    <a:pt x="144" y="282"/>
                  </a:lnTo>
                  <a:lnTo>
                    <a:pt x="129" y="270"/>
                  </a:lnTo>
                  <a:lnTo>
                    <a:pt x="121" y="262"/>
                  </a:lnTo>
                  <a:lnTo>
                    <a:pt x="116" y="255"/>
                  </a:lnTo>
                  <a:lnTo>
                    <a:pt x="110" y="246"/>
                  </a:lnTo>
                  <a:lnTo>
                    <a:pt x="107" y="238"/>
                  </a:lnTo>
                  <a:lnTo>
                    <a:pt x="101" y="220"/>
                  </a:lnTo>
                  <a:lnTo>
                    <a:pt x="100" y="201"/>
                  </a:lnTo>
                  <a:lnTo>
                    <a:pt x="101" y="180"/>
                  </a:lnTo>
                  <a:lnTo>
                    <a:pt x="107" y="162"/>
                  </a:lnTo>
                  <a:lnTo>
                    <a:pt x="116" y="145"/>
                  </a:lnTo>
                  <a:lnTo>
                    <a:pt x="129" y="130"/>
                  </a:lnTo>
                  <a:lnTo>
                    <a:pt x="144" y="116"/>
                  </a:lnTo>
                  <a:lnTo>
                    <a:pt x="161" y="107"/>
                  </a:lnTo>
                  <a:lnTo>
                    <a:pt x="179" y="101"/>
                  </a:lnTo>
                  <a:lnTo>
                    <a:pt x="200" y="100"/>
                  </a:lnTo>
                  <a:lnTo>
                    <a:pt x="219" y="101"/>
                  </a:lnTo>
                  <a:lnTo>
                    <a:pt x="237" y="107"/>
                  </a:lnTo>
                  <a:lnTo>
                    <a:pt x="245" y="110"/>
                  </a:lnTo>
                  <a:lnTo>
                    <a:pt x="254" y="116"/>
                  </a:lnTo>
                  <a:lnTo>
                    <a:pt x="270" y="130"/>
                  </a:lnTo>
                  <a:lnTo>
                    <a:pt x="282" y="145"/>
                  </a:lnTo>
                  <a:lnTo>
                    <a:pt x="291" y="162"/>
                  </a:lnTo>
                  <a:lnTo>
                    <a:pt x="297" y="180"/>
                  </a:lnTo>
                  <a:lnTo>
                    <a:pt x="299" y="201"/>
                  </a:lnTo>
                  <a:lnTo>
                    <a:pt x="298" y="210"/>
                  </a:lnTo>
                  <a:lnTo>
                    <a:pt x="297" y="214"/>
                  </a:lnTo>
                  <a:lnTo>
                    <a:pt x="297" y="220"/>
                  </a:lnTo>
                  <a:lnTo>
                    <a:pt x="291" y="238"/>
                  </a:lnTo>
                  <a:lnTo>
                    <a:pt x="287" y="246"/>
                  </a:lnTo>
                  <a:lnTo>
                    <a:pt x="282" y="255"/>
                  </a:lnTo>
                  <a:lnTo>
                    <a:pt x="275" y="262"/>
                  </a:lnTo>
                  <a:lnTo>
                    <a:pt x="273" y="263"/>
                  </a:lnTo>
                  <a:lnTo>
                    <a:pt x="272" y="265"/>
                  </a:lnTo>
                  <a:lnTo>
                    <a:pt x="270" y="2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8960" name="Freeform 16"/>
            <p:cNvSpPr>
              <a:spLocks noChangeAspect="1"/>
            </p:cNvSpPr>
            <p:nvPr/>
          </p:nvSpPr>
          <p:spPr bwMode="auto">
            <a:xfrm>
              <a:off x="2140" y="3007"/>
              <a:ext cx="40" cy="40"/>
            </a:xfrm>
            <a:custGeom>
              <a:avLst/>
              <a:gdLst>
                <a:gd name="T0" fmla="*/ 100 w 199"/>
                <a:gd name="T1" fmla="*/ 200 h 200"/>
                <a:gd name="T2" fmla="*/ 109 w 199"/>
                <a:gd name="T3" fmla="*/ 199 h 200"/>
                <a:gd name="T4" fmla="*/ 113 w 199"/>
                <a:gd name="T5" fmla="*/ 198 h 200"/>
                <a:gd name="T6" fmla="*/ 119 w 199"/>
                <a:gd name="T7" fmla="*/ 198 h 200"/>
                <a:gd name="T8" fmla="*/ 137 w 199"/>
                <a:gd name="T9" fmla="*/ 192 h 200"/>
                <a:gd name="T10" fmla="*/ 138 w 199"/>
                <a:gd name="T11" fmla="*/ 190 h 200"/>
                <a:gd name="T12" fmla="*/ 140 w 199"/>
                <a:gd name="T13" fmla="*/ 189 h 200"/>
                <a:gd name="T14" fmla="*/ 145 w 199"/>
                <a:gd name="T15" fmla="*/ 187 h 200"/>
                <a:gd name="T16" fmla="*/ 154 w 199"/>
                <a:gd name="T17" fmla="*/ 182 h 200"/>
                <a:gd name="T18" fmla="*/ 170 w 199"/>
                <a:gd name="T19" fmla="*/ 170 h 200"/>
                <a:gd name="T20" fmla="*/ 172 w 199"/>
                <a:gd name="T21" fmla="*/ 165 h 200"/>
                <a:gd name="T22" fmla="*/ 173 w 199"/>
                <a:gd name="T23" fmla="*/ 163 h 200"/>
                <a:gd name="T24" fmla="*/ 175 w 199"/>
                <a:gd name="T25" fmla="*/ 162 h 200"/>
                <a:gd name="T26" fmla="*/ 182 w 199"/>
                <a:gd name="T27" fmla="*/ 155 h 200"/>
                <a:gd name="T28" fmla="*/ 187 w 199"/>
                <a:gd name="T29" fmla="*/ 146 h 200"/>
                <a:gd name="T30" fmla="*/ 191 w 199"/>
                <a:gd name="T31" fmla="*/ 138 h 200"/>
                <a:gd name="T32" fmla="*/ 197 w 199"/>
                <a:gd name="T33" fmla="*/ 120 h 200"/>
                <a:gd name="T34" fmla="*/ 197 w 199"/>
                <a:gd name="T35" fmla="*/ 114 h 200"/>
                <a:gd name="T36" fmla="*/ 198 w 199"/>
                <a:gd name="T37" fmla="*/ 110 h 200"/>
                <a:gd name="T38" fmla="*/ 199 w 199"/>
                <a:gd name="T39" fmla="*/ 101 h 200"/>
                <a:gd name="T40" fmla="*/ 197 w 199"/>
                <a:gd name="T41" fmla="*/ 80 h 200"/>
                <a:gd name="T42" fmla="*/ 191 w 199"/>
                <a:gd name="T43" fmla="*/ 62 h 200"/>
                <a:gd name="T44" fmla="*/ 182 w 199"/>
                <a:gd name="T45" fmla="*/ 45 h 200"/>
                <a:gd name="T46" fmla="*/ 170 w 199"/>
                <a:gd name="T47" fmla="*/ 30 h 200"/>
                <a:gd name="T48" fmla="*/ 154 w 199"/>
                <a:gd name="T49" fmla="*/ 16 h 200"/>
                <a:gd name="T50" fmla="*/ 145 w 199"/>
                <a:gd name="T51" fmla="*/ 10 h 200"/>
                <a:gd name="T52" fmla="*/ 137 w 199"/>
                <a:gd name="T53" fmla="*/ 7 h 200"/>
                <a:gd name="T54" fmla="*/ 119 w 199"/>
                <a:gd name="T55" fmla="*/ 1 h 200"/>
                <a:gd name="T56" fmla="*/ 100 w 199"/>
                <a:gd name="T57" fmla="*/ 0 h 200"/>
                <a:gd name="T58" fmla="*/ 79 w 199"/>
                <a:gd name="T59" fmla="*/ 1 h 200"/>
                <a:gd name="T60" fmla="*/ 61 w 199"/>
                <a:gd name="T61" fmla="*/ 7 h 200"/>
                <a:gd name="T62" fmla="*/ 44 w 199"/>
                <a:gd name="T63" fmla="*/ 16 h 200"/>
                <a:gd name="T64" fmla="*/ 29 w 199"/>
                <a:gd name="T65" fmla="*/ 30 h 200"/>
                <a:gd name="T66" fmla="*/ 16 w 199"/>
                <a:gd name="T67" fmla="*/ 45 h 200"/>
                <a:gd name="T68" fmla="*/ 7 w 199"/>
                <a:gd name="T69" fmla="*/ 62 h 200"/>
                <a:gd name="T70" fmla="*/ 1 w 199"/>
                <a:gd name="T71" fmla="*/ 80 h 200"/>
                <a:gd name="T72" fmla="*/ 0 w 199"/>
                <a:gd name="T73" fmla="*/ 101 h 200"/>
                <a:gd name="T74" fmla="*/ 1 w 199"/>
                <a:gd name="T75" fmla="*/ 120 h 200"/>
                <a:gd name="T76" fmla="*/ 7 w 199"/>
                <a:gd name="T77" fmla="*/ 138 h 200"/>
                <a:gd name="T78" fmla="*/ 10 w 199"/>
                <a:gd name="T79" fmla="*/ 146 h 200"/>
                <a:gd name="T80" fmla="*/ 16 w 199"/>
                <a:gd name="T81" fmla="*/ 155 h 200"/>
                <a:gd name="T82" fmla="*/ 21 w 199"/>
                <a:gd name="T83" fmla="*/ 162 h 200"/>
                <a:gd name="T84" fmla="*/ 29 w 199"/>
                <a:gd name="T85" fmla="*/ 170 h 200"/>
                <a:gd name="T86" fmla="*/ 44 w 199"/>
                <a:gd name="T87" fmla="*/ 182 h 200"/>
                <a:gd name="T88" fmla="*/ 61 w 199"/>
                <a:gd name="T89" fmla="*/ 192 h 200"/>
                <a:gd name="T90" fmla="*/ 79 w 199"/>
                <a:gd name="T91" fmla="*/ 198 h 200"/>
                <a:gd name="T92" fmla="*/ 100 w 199"/>
                <a:gd name="T93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9" h="200">
                  <a:moveTo>
                    <a:pt x="100" y="200"/>
                  </a:moveTo>
                  <a:lnTo>
                    <a:pt x="109" y="199"/>
                  </a:lnTo>
                  <a:lnTo>
                    <a:pt x="113" y="198"/>
                  </a:lnTo>
                  <a:lnTo>
                    <a:pt x="119" y="198"/>
                  </a:lnTo>
                  <a:lnTo>
                    <a:pt x="137" y="192"/>
                  </a:lnTo>
                  <a:lnTo>
                    <a:pt x="138" y="190"/>
                  </a:lnTo>
                  <a:lnTo>
                    <a:pt x="140" y="189"/>
                  </a:lnTo>
                  <a:lnTo>
                    <a:pt x="145" y="187"/>
                  </a:lnTo>
                  <a:lnTo>
                    <a:pt x="154" y="182"/>
                  </a:lnTo>
                  <a:lnTo>
                    <a:pt x="170" y="170"/>
                  </a:lnTo>
                  <a:lnTo>
                    <a:pt x="172" y="165"/>
                  </a:lnTo>
                  <a:lnTo>
                    <a:pt x="173" y="163"/>
                  </a:lnTo>
                  <a:lnTo>
                    <a:pt x="175" y="162"/>
                  </a:lnTo>
                  <a:lnTo>
                    <a:pt x="182" y="155"/>
                  </a:lnTo>
                  <a:lnTo>
                    <a:pt x="187" y="146"/>
                  </a:lnTo>
                  <a:lnTo>
                    <a:pt x="191" y="138"/>
                  </a:lnTo>
                  <a:lnTo>
                    <a:pt x="197" y="120"/>
                  </a:lnTo>
                  <a:lnTo>
                    <a:pt x="197" y="114"/>
                  </a:lnTo>
                  <a:lnTo>
                    <a:pt x="198" y="110"/>
                  </a:lnTo>
                  <a:lnTo>
                    <a:pt x="199" y="101"/>
                  </a:lnTo>
                  <a:lnTo>
                    <a:pt x="197" y="80"/>
                  </a:lnTo>
                  <a:lnTo>
                    <a:pt x="191" y="62"/>
                  </a:lnTo>
                  <a:lnTo>
                    <a:pt x="182" y="45"/>
                  </a:lnTo>
                  <a:lnTo>
                    <a:pt x="170" y="30"/>
                  </a:lnTo>
                  <a:lnTo>
                    <a:pt x="154" y="16"/>
                  </a:lnTo>
                  <a:lnTo>
                    <a:pt x="145" y="10"/>
                  </a:lnTo>
                  <a:lnTo>
                    <a:pt x="137" y="7"/>
                  </a:lnTo>
                  <a:lnTo>
                    <a:pt x="119" y="1"/>
                  </a:lnTo>
                  <a:lnTo>
                    <a:pt x="100" y="0"/>
                  </a:lnTo>
                  <a:lnTo>
                    <a:pt x="79" y="1"/>
                  </a:lnTo>
                  <a:lnTo>
                    <a:pt x="61" y="7"/>
                  </a:lnTo>
                  <a:lnTo>
                    <a:pt x="44" y="16"/>
                  </a:lnTo>
                  <a:lnTo>
                    <a:pt x="29" y="30"/>
                  </a:lnTo>
                  <a:lnTo>
                    <a:pt x="16" y="45"/>
                  </a:lnTo>
                  <a:lnTo>
                    <a:pt x="7" y="62"/>
                  </a:lnTo>
                  <a:lnTo>
                    <a:pt x="1" y="80"/>
                  </a:lnTo>
                  <a:lnTo>
                    <a:pt x="0" y="101"/>
                  </a:lnTo>
                  <a:lnTo>
                    <a:pt x="1" y="120"/>
                  </a:lnTo>
                  <a:lnTo>
                    <a:pt x="7" y="138"/>
                  </a:lnTo>
                  <a:lnTo>
                    <a:pt x="10" y="146"/>
                  </a:lnTo>
                  <a:lnTo>
                    <a:pt x="16" y="155"/>
                  </a:lnTo>
                  <a:lnTo>
                    <a:pt x="21" y="162"/>
                  </a:lnTo>
                  <a:lnTo>
                    <a:pt x="29" y="170"/>
                  </a:lnTo>
                  <a:lnTo>
                    <a:pt x="44" y="182"/>
                  </a:lnTo>
                  <a:lnTo>
                    <a:pt x="61" y="192"/>
                  </a:lnTo>
                  <a:lnTo>
                    <a:pt x="79" y="198"/>
                  </a:lnTo>
                  <a:lnTo>
                    <a:pt x="100" y="2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8961" name="Freeform 17"/>
            <p:cNvSpPr>
              <a:spLocks noChangeAspect="1"/>
            </p:cNvSpPr>
            <p:nvPr/>
          </p:nvSpPr>
          <p:spPr bwMode="auto">
            <a:xfrm>
              <a:off x="2120" y="2987"/>
              <a:ext cx="80" cy="80"/>
            </a:xfrm>
            <a:custGeom>
              <a:avLst/>
              <a:gdLst>
                <a:gd name="T0" fmla="*/ 73 w 399"/>
                <a:gd name="T1" fmla="*/ 355 h 400"/>
                <a:gd name="T2" fmla="*/ 104 w 399"/>
                <a:gd name="T3" fmla="*/ 376 h 400"/>
                <a:gd name="T4" fmla="*/ 141 w 399"/>
                <a:gd name="T5" fmla="*/ 391 h 400"/>
                <a:gd name="T6" fmla="*/ 179 w 399"/>
                <a:gd name="T7" fmla="*/ 399 h 400"/>
                <a:gd name="T8" fmla="*/ 209 w 399"/>
                <a:gd name="T9" fmla="*/ 399 h 400"/>
                <a:gd name="T10" fmla="*/ 239 w 399"/>
                <a:gd name="T11" fmla="*/ 396 h 400"/>
                <a:gd name="T12" fmla="*/ 266 w 399"/>
                <a:gd name="T13" fmla="*/ 388 h 400"/>
                <a:gd name="T14" fmla="*/ 292 w 399"/>
                <a:gd name="T15" fmla="*/ 376 h 400"/>
                <a:gd name="T16" fmla="*/ 296 w 399"/>
                <a:gd name="T17" fmla="*/ 373 h 400"/>
                <a:gd name="T18" fmla="*/ 309 w 399"/>
                <a:gd name="T19" fmla="*/ 366 h 400"/>
                <a:gd name="T20" fmla="*/ 341 w 399"/>
                <a:gd name="T21" fmla="*/ 342 h 400"/>
                <a:gd name="T22" fmla="*/ 365 w 399"/>
                <a:gd name="T23" fmla="*/ 311 h 400"/>
                <a:gd name="T24" fmla="*/ 372 w 399"/>
                <a:gd name="T25" fmla="*/ 297 h 400"/>
                <a:gd name="T26" fmla="*/ 375 w 399"/>
                <a:gd name="T27" fmla="*/ 294 h 400"/>
                <a:gd name="T28" fmla="*/ 387 w 399"/>
                <a:gd name="T29" fmla="*/ 268 h 400"/>
                <a:gd name="T30" fmla="*/ 395 w 399"/>
                <a:gd name="T31" fmla="*/ 240 h 400"/>
                <a:gd name="T32" fmla="*/ 398 w 399"/>
                <a:gd name="T33" fmla="*/ 210 h 400"/>
                <a:gd name="T34" fmla="*/ 398 w 399"/>
                <a:gd name="T35" fmla="*/ 179 h 400"/>
                <a:gd name="T36" fmla="*/ 390 w 399"/>
                <a:gd name="T37" fmla="*/ 141 h 400"/>
                <a:gd name="T38" fmla="*/ 375 w 399"/>
                <a:gd name="T39" fmla="*/ 104 h 400"/>
                <a:gd name="T40" fmla="*/ 354 w 399"/>
                <a:gd name="T41" fmla="*/ 73 h 400"/>
                <a:gd name="T42" fmla="*/ 325 w 399"/>
                <a:gd name="T43" fmla="*/ 43 h 400"/>
                <a:gd name="T44" fmla="*/ 292 w 399"/>
                <a:gd name="T45" fmla="*/ 21 h 400"/>
                <a:gd name="T46" fmla="*/ 257 w 399"/>
                <a:gd name="T47" fmla="*/ 7 h 400"/>
                <a:gd name="T48" fmla="*/ 219 w 399"/>
                <a:gd name="T49" fmla="*/ 0 h 400"/>
                <a:gd name="T50" fmla="*/ 160 w 399"/>
                <a:gd name="T51" fmla="*/ 3 h 400"/>
                <a:gd name="T52" fmla="*/ 104 w 399"/>
                <a:gd name="T53" fmla="*/ 21 h 400"/>
                <a:gd name="T54" fmla="*/ 58 w 399"/>
                <a:gd name="T55" fmla="*/ 58 h 400"/>
                <a:gd name="T56" fmla="*/ 21 w 399"/>
                <a:gd name="T57" fmla="*/ 104 h 400"/>
                <a:gd name="T58" fmla="*/ 3 w 399"/>
                <a:gd name="T59" fmla="*/ 160 h 400"/>
                <a:gd name="T60" fmla="*/ 0 w 399"/>
                <a:gd name="T61" fmla="*/ 201 h 400"/>
                <a:gd name="T62" fmla="*/ 3 w 399"/>
                <a:gd name="T63" fmla="*/ 240 h 400"/>
                <a:gd name="T64" fmla="*/ 14 w 399"/>
                <a:gd name="T65" fmla="*/ 278 h 400"/>
                <a:gd name="T66" fmla="*/ 32 w 399"/>
                <a:gd name="T67" fmla="*/ 311 h 400"/>
                <a:gd name="T68" fmla="*/ 58 w 399"/>
                <a:gd name="T69" fmla="*/ 342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99" h="400">
                  <a:moveTo>
                    <a:pt x="58" y="342"/>
                  </a:moveTo>
                  <a:lnTo>
                    <a:pt x="73" y="355"/>
                  </a:lnTo>
                  <a:lnTo>
                    <a:pt x="88" y="366"/>
                  </a:lnTo>
                  <a:lnTo>
                    <a:pt x="104" y="376"/>
                  </a:lnTo>
                  <a:lnTo>
                    <a:pt x="122" y="385"/>
                  </a:lnTo>
                  <a:lnTo>
                    <a:pt x="141" y="391"/>
                  </a:lnTo>
                  <a:lnTo>
                    <a:pt x="160" y="396"/>
                  </a:lnTo>
                  <a:lnTo>
                    <a:pt x="179" y="399"/>
                  </a:lnTo>
                  <a:lnTo>
                    <a:pt x="200" y="400"/>
                  </a:lnTo>
                  <a:lnTo>
                    <a:pt x="209" y="399"/>
                  </a:lnTo>
                  <a:lnTo>
                    <a:pt x="219" y="399"/>
                  </a:lnTo>
                  <a:lnTo>
                    <a:pt x="239" y="396"/>
                  </a:lnTo>
                  <a:lnTo>
                    <a:pt x="257" y="391"/>
                  </a:lnTo>
                  <a:lnTo>
                    <a:pt x="266" y="388"/>
                  </a:lnTo>
                  <a:lnTo>
                    <a:pt x="277" y="385"/>
                  </a:lnTo>
                  <a:lnTo>
                    <a:pt x="292" y="376"/>
                  </a:lnTo>
                  <a:lnTo>
                    <a:pt x="294" y="374"/>
                  </a:lnTo>
                  <a:lnTo>
                    <a:pt x="296" y="373"/>
                  </a:lnTo>
                  <a:lnTo>
                    <a:pt x="300" y="371"/>
                  </a:lnTo>
                  <a:lnTo>
                    <a:pt x="309" y="366"/>
                  </a:lnTo>
                  <a:lnTo>
                    <a:pt x="325" y="355"/>
                  </a:lnTo>
                  <a:lnTo>
                    <a:pt x="341" y="342"/>
                  </a:lnTo>
                  <a:lnTo>
                    <a:pt x="354" y="327"/>
                  </a:lnTo>
                  <a:lnTo>
                    <a:pt x="365" y="311"/>
                  </a:lnTo>
                  <a:lnTo>
                    <a:pt x="370" y="302"/>
                  </a:lnTo>
                  <a:lnTo>
                    <a:pt x="372" y="297"/>
                  </a:lnTo>
                  <a:lnTo>
                    <a:pt x="373" y="295"/>
                  </a:lnTo>
                  <a:lnTo>
                    <a:pt x="375" y="294"/>
                  </a:lnTo>
                  <a:lnTo>
                    <a:pt x="384" y="278"/>
                  </a:lnTo>
                  <a:lnTo>
                    <a:pt x="387" y="268"/>
                  </a:lnTo>
                  <a:lnTo>
                    <a:pt x="390" y="258"/>
                  </a:lnTo>
                  <a:lnTo>
                    <a:pt x="395" y="240"/>
                  </a:lnTo>
                  <a:lnTo>
                    <a:pt x="398" y="220"/>
                  </a:lnTo>
                  <a:lnTo>
                    <a:pt x="398" y="210"/>
                  </a:lnTo>
                  <a:lnTo>
                    <a:pt x="399" y="201"/>
                  </a:lnTo>
                  <a:lnTo>
                    <a:pt x="398" y="179"/>
                  </a:lnTo>
                  <a:lnTo>
                    <a:pt x="395" y="160"/>
                  </a:lnTo>
                  <a:lnTo>
                    <a:pt x="390" y="141"/>
                  </a:lnTo>
                  <a:lnTo>
                    <a:pt x="384" y="122"/>
                  </a:lnTo>
                  <a:lnTo>
                    <a:pt x="375" y="104"/>
                  </a:lnTo>
                  <a:lnTo>
                    <a:pt x="365" y="88"/>
                  </a:lnTo>
                  <a:lnTo>
                    <a:pt x="354" y="73"/>
                  </a:lnTo>
                  <a:lnTo>
                    <a:pt x="341" y="58"/>
                  </a:lnTo>
                  <a:lnTo>
                    <a:pt x="325" y="43"/>
                  </a:lnTo>
                  <a:lnTo>
                    <a:pt x="309" y="32"/>
                  </a:lnTo>
                  <a:lnTo>
                    <a:pt x="292" y="21"/>
                  </a:lnTo>
                  <a:lnTo>
                    <a:pt x="277" y="14"/>
                  </a:lnTo>
                  <a:lnTo>
                    <a:pt x="257" y="7"/>
                  </a:lnTo>
                  <a:lnTo>
                    <a:pt x="239" y="3"/>
                  </a:lnTo>
                  <a:lnTo>
                    <a:pt x="219" y="0"/>
                  </a:lnTo>
                  <a:lnTo>
                    <a:pt x="200" y="0"/>
                  </a:lnTo>
                  <a:lnTo>
                    <a:pt x="160" y="3"/>
                  </a:lnTo>
                  <a:lnTo>
                    <a:pt x="122" y="14"/>
                  </a:lnTo>
                  <a:lnTo>
                    <a:pt x="104" y="21"/>
                  </a:lnTo>
                  <a:lnTo>
                    <a:pt x="88" y="32"/>
                  </a:lnTo>
                  <a:lnTo>
                    <a:pt x="58" y="58"/>
                  </a:lnTo>
                  <a:lnTo>
                    <a:pt x="32" y="88"/>
                  </a:lnTo>
                  <a:lnTo>
                    <a:pt x="21" y="104"/>
                  </a:lnTo>
                  <a:lnTo>
                    <a:pt x="14" y="122"/>
                  </a:lnTo>
                  <a:lnTo>
                    <a:pt x="3" y="160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0" y="220"/>
                  </a:lnTo>
                  <a:lnTo>
                    <a:pt x="3" y="240"/>
                  </a:lnTo>
                  <a:lnTo>
                    <a:pt x="7" y="258"/>
                  </a:lnTo>
                  <a:lnTo>
                    <a:pt x="14" y="278"/>
                  </a:lnTo>
                  <a:lnTo>
                    <a:pt x="21" y="294"/>
                  </a:lnTo>
                  <a:lnTo>
                    <a:pt x="32" y="311"/>
                  </a:lnTo>
                  <a:lnTo>
                    <a:pt x="43" y="327"/>
                  </a:lnTo>
                  <a:lnTo>
                    <a:pt x="58" y="342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8962" name="Freeform 18"/>
            <p:cNvSpPr>
              <a:spLocks noChangeAspect="1"/>
            </p:cNvSpPr>
            <p:nvPr/>
          </p:nvSpPr>
          <p:spPr bwMode="auto">
            <a:xfrm>
              <a:off x="2280" y="2989"/>
              <a:ext cx="80" cy="80"/>
            </a:xfrm>
            <a:custGeom>
              <a:avLst/>
              <a:gdLst>
                <a:gd name="T0" fmla="*/ 401 w 401"/>
                <a:gd name="T1" fmla="*/ 0 h 401"/>
                <a:gd name="T2" fmla="*/ 0 w 401"/>
                <a:gd name="T3" fmla="*/ 0 h 401"/>
                <a:gd name="T4" fmla="*/ 200 w 401"/>
                <a:gd name="T5" fmla="*/ 401 h 401"/>
                <a:gd name="T6" fmla="*/ 401 w 401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1" h="401">
                  <a:moveTo>
                    <a:pt x="401" y="0"/>
                  </a:moveTo>
                  <a:lnTo>
                    <a:pt x="0" y="0"/>
                  </a:lnTo>
                  <a:lnTo>
                    <a:pt x="200" y="401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8963" name="Line 19"/>
            <p:cNvSpPr>
              <a:spLocks noChangeAspect="1" noChangeShapeType="1"/>
            </p:cNvSpPr>
            <p:nvPr/>
          </p:nvSpPr>
          <p:spPr bwMode="auto">
            <a:xfrm flipH="1" flipV="1">
              <a:off x="2280" y="2989"/>
              <a:ext cx="40" cy="8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8964" name="Freeform 20"/>
            <p:cNvSpPr>
              <a:spLocks noChangeAspect="1"/>
            </p:cNvSpPr>
            <p:nvPr/>
          </p:nvSpPr>
          <p:spPr bwMode="auto">
            <a:xfrm>
              <a:off x="2280" y="2989"/>
              <a:ext cx="80" cy="80"/>
            </a:xfrm>
            <a:custGeom>
              <a:avLst/>
              <a:gdLst>
                <a:gd name="T0" fmla="*/ 0 w 401"/>
                <a:gd name="T1" fmla="*/ 0 h 401"/>
                <a:gd name="T2" fmla="*/ 401 w 401"/>
                <a:gd name="T3" fmla="*/ 0 h 401"/>
                <a:gd name="T4" fmla="*/ 200 w 401"/>
                <a:gd name="T5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1" h="401">
                  <a:moveTo>
                    <a:pt x="0" y="0"/>
                  </a:moveTo>
                  <a:lnTo>
                    <a:pt x="401" y="0"/>
                  </a:lnTo>
                  <a:lnTo>
                    <a:pt x="200" y="401"/>
                  </a:lnTo>
                </a:path>
              </a:pathLst>
            </a:custGeom>
            <a:noFill/>
            <a:ln w="2540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8965" name="Freeform 21"/>
            <p:cNvSpPr>
              <a:spLocks noChangeAspect="1"/>
            </p:cNvSpPr>
            <p:nvPr/>
          </p:nvSpPr>
          <p:spPr bwMode="auto">
            <a:xfrm>
              <a:off x="2079" y="2509"/>
              <a:ext cx="160" cy="320"/>
            </a:xfrm>
            <a:custGeom>
              <a:avLst/>
              <a:gdLst>
                <a:gd name="T0" fmla="*/ 400 w 799"/>
                <a:gd name="T1" fmla="*/ 0 h 1600"/>
                <a:gd name="T2" fmla="*/ 0 w 799"/>
                <a:gd name="T3" fmla="*/ 0 h 1600"/>
                <a:gd name="T4" fmla="*/ 0 w 799"/>
                <a:gd name="T5" fmla="*/ 1600 h 1600"/>
                <a:gd name="T6" fmla="*/ 400 w 799"/>
                <a:gd name="T7" fmla="*/ 1600 h 1600"/>
                <a:gd name="T8" fmla="*/ 799 w 799"/>
                <a:gd name="T9" fmla="*/ 801 h 1600"/>
                <a:gd name="T10" fmla="*/ 400 w 799"/>
                <a:gd name="T11" fmla="*/ 0 h 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9" h="1600">
                  <a:moveTo>
                    <a:pt x="400" y="0"/>
                  </a:moveTo>
                  <a:lnTo>
                    <a:pt x="0" y="0"/>
                  </a:lnTo>
                  <a:lnTo>
                    <a:pt x="0" y="1600"/>
                  </a:lnTo>
                  <a:lnTo>
                    <a:pt x="400" y="1600"/>
                  </a:lnTo>
                  <a:lnTo>
                    <a:pt x="799" y="801"/>
                  </a:lnTo>
                  <a:lnTo>
                    <a:pt x="4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8966" name="Rectangle 22"/>
            <p:cNvSpPr>
              <a:spLocks noChangeAspect="1" noChangeArrowheads="1"/>
            </p:cNvSpPr>
            <p:nvPr/>
          </p:nvSpPr>
          <p:spPr bwMode="auto">
            <a:xfrm>
              <a:off x="1999" y="2509"/>
              <a:ext cx="80" cy="3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8967" name="Freeform 23"/>
            <p:cNvSpPr>
              <a:spLocks noChangeAspect="1"/>
            </p:cNvSpPr>
            <p:nvPr/>
          </p:nvSpPr>
          <p:spPr bwMode="auto">
            <a:xfrm>
              <a:off x="2239" y="2509"/>
              <a:ext cx="160" cy="320"/>
            </a:xfrm>
            <a:custGeom>
              <a:avLst/>
              <a:gdLst>
                <a:gd name="T0" fmla="*/ 801 w 801"/>
                <a:gd name="T1" fmla="*/ 0 h 1600"/>
                <a:gd name="T2" fmla="*/ 400 w 801"/>
                <a:gd name="T3" fmla="*/ 0 h 1600"/>
                <a:gd name="T4" fmla="*/ 0 w 801"/>
                <a:gd name="T5" fmla="*/ 801 h 1600"/>
                <a:gd name="T6" fmla="*/ 400 w 801"/>
                <a:gd name="T7" fmla="*/ 1600 h 1600"/>
                <a:gd name="T8" fmla="*/ 801 w 801"/>
                <a:gd name="T9" fmla="*/ 1600 h 1600"/>
                <a:gd name="T10" fmla="*/ 801 w 801"/>
                <a:gd name="T11" fmla="*/ 0 h 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1" h="1600">
                  <a:moveTo>
                    <a:pt x="801" y="0"/>
                  </a:moveTo>
                  <a:lnTo>
                    <a:pt x="400" y="0"/>
                  </a:lnTo>
                  <a:lnTo>
                    <a:pt x="0" y="801"/>
                  </a:lnTo>
                  <a:lnTo>
                    <a:pt x="400" y="1600"/>
                  </a:lnTo>
                  <a:lnTo>
                    <a:pt x="801" y="1600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8968" name="Freeform 24"/>
            <p:cNvSpPr>
              <a:spLocks noChangeAspect="1"/>
            </p:cNvSpPr>
            <p:nvPr/>
          </p:nvSpPr>
          <p:spPr bwMode="auto">
            <a:xfrm>
              <a:off x="2159" y="2509"/>
              <a:ext cx="160" cy="160"/>
            </a:xfrm>
            <a:custGeom>
              <a:avLst/>
              <a:gdLst>
                <a:gd name="T0" fmla="*/ 799 w 799"/>
                <a:gd name="T1" fmla="*/ 0 h 801"/>
                <a:gd name="T2" fmla="*/ 0 w 799"/>
                <a:gd name="T3" fmla="*/ 0 h 801"/>
                <a:gd name="T4" fmla="*/ 399 w 799"/>
                <a:gd name="T5" fmla="*/ 801 h 801"/>
                <a:gd name="T6" fmla="*/ 799 w 799"/>
                <a:gd name="T7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9" h="801">
                  <a:moveTo>
                    <a:pt x="799" y="0"/>
                  </a:moveTo>
                  <a:lnTo>
                    <a:pt x="0" y="0"/>
                  </a:lnTo>
                  <a:lnTo>
                    <a:pt x="399" y="801"/>
                  </a:lnTo>
                  <a:lnTo>
                    <a:pt x="7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8969" name="Freeform 25"/>
            <p:cNvSpPr>
              <a:spLocks noChangeAspect="1"/>
            </p:cNvSpPr>
            <p:nvPr/>
          </p:nvSpPr>
          <p:spPr bwMode="auto">
            <a:xfrm>
              <a:off x="1759" y="2509"/>
              <a:ext cx="80" cy="320"/>
            </a:xfrm>
            <a:custGeom>
              <a:avLst/>
              <a:gdLst>
                <a:gd name="T0" fmla="*/ 400 w 400"/>
                <a:gd name="T1" fmla="*/ 0 h 1600"/>
                <a:gd name="T2" fmla="*/ 0 w 400"/>
                <a:gd name="T3" fmla="*/ 0 h 1600"/>
                <a:gd name="T4" fmla="*/ 0 w 400"/>
                <a:gd name="T5" fmla="*/ 801 h 1600"/>
                <a:gd name="T6" fmla="*/ 0 w 400"/>
                <a:gd name="T7" fmla="*/ 1600 h 1600"/>
                <a:gd name="T8" fmla="*/ 400 w 400"/>
                <a:gd name="T9" fmla="*/ 1600 h 1600"/>
                <a:gd name="T10" fmla="*/ 400 w 400"/>
                <a:gd name="T11" fmla="*/ 0 h 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0" h="1600">
                  <a:moveTo>
                    <a:pt x="400" y="0"/>
                  </a:moveTo>
                  <a:lnTo>
                    <a:pt x="0" y="0"/>
                  </a:lnTo>
                  <a:lnTo>
                    <a:pt x="0" y="801"/>
                  </a:lnTo>
                  <a:lnTo>
                    <a:pt x="0" y="1600"/>
                  </a:lnTo>
                  <a:lnTo>
                    <a:pt x="400" y="1600"/>
                  </a:lnTo>
                  <a:lnTo>
                    <a:pt x="4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8970" name="Rectangle 26"/>
            <p:cNvSpPr>
              <a:spLocks noChangeAspect="1" noChangeArrowheads="1"/>
            </p:cNvSpPr>
            <p:nvPr/>
          </p:nvSpPr>
          <p:spPr bwMode="auto">
            <a:xfrm>
              <a:off x="1519" y="2669"/>
              <a:ext cx="240" cy="1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8971" name="Freeform 27"/>
            <p:cNvSpPr>
              <a:spLocks noChangeAspect="1"/>
            </p:cNvSpPr>
            <p:nvPr/>
          </p:nvSpPr>
          <p:spPr bwMode="auto">
            <a:xfrm>
              <a:off x="2159" y="2669"/>
              <a:ext cx="160" cy="160"/>
            </a:xfrm>
            <a:custGeom>
              <a:avLst/>
              <a:gdLst>
                <a:gd name="T0" fmla="*/ 399 w 799"/>
                <a:gd name="T1" fmla="*/ 0 h 799"/>
                <a:gd name="T2" fmla="*/ 0 w 799"/>
                <a:gd name="T3" fmla="*/ 799 h 799"/>
                <a:gd name="T4" fmla="*/ 799 w 799"/>
                <a:gd name="T5" fmla="*/ 799 h 799"/>
                <a:gd name="T6" fmla="*/ 399 w 799"/>
                <a:gd name="T7" fmla="*/ 0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9" h="799">
                  <a:moveTo>
                    <a:pt x="399" y="0"/>
                  </a:moveTo>
                  <a:lnTo>
                    <a:pt x="0" y="799"/>
                  </a:lnTo>
                  <a:lnTo>
                    <a:pt x="799" y="799"/>
                  </a:lnTo>
                  <a:lnTo>
                    <a:pt x="3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8972" name="Rectangle 28"/>
            <p:cNvSpPr>
              <a:spLocks noChangeAspect="1" noChangeArrowheads="1"/>
            </p:cNvSpPr>
            <p:nvPr/>
          </p:nvSpPr>
          <p:spPr bwMode="auto">
            <a:xfrm>
              <a:off x="1839" y="2509"/>
              <a:ext cx="160" cy="3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8973" name="Line 29"/>
            <p:cNvSpPr>
              <a:spLocks noChangeAspect="1" noChangeShapeType="1"/>
            </p:cNvSpPr>
            <p:nvPr/>
          </p:nvSpPr>
          <p:spPr bwMode="auto">
            <a:xfrm>
              <a:off x="1999" y="2829"/>
              <a:ext cx="80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8974" name="Line 30"/>
            <p:cNvSpPr>
              <a:spLocks noChangeAspect="1" noChangeShapeType="1"/>
            </p:cNvSpPr>
            <p:nvPr/>
          </p:nvSpPr>
          <p:spPr bwMode="auto">
            <a:xfrm flipH="1">
              <a:off x="1999" y="2509"/>
              <a:ext cx="80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8975" name="Freeform 31"/>
            <p:cNvSpPr>
              <a:spLocks noChangeAspect="1"/>
            </p:cNvSpPr>
            <p:nvPr/>
          </p:nvSpPr>
          <p:spPr bwMode="auto">
            <a:xfrm>
              <a:off x="1759" y="2509"/>
              <a:ext cx="80" cy="160"/>
            </a:xfrm>
            <a:custGeom>
              <a:avLst/>
              <a:gdLst>
                <a:gd name="T0" fmla="*/ 400 w 400"/>
                <a:gd name="T1" fmla="*/ 0 h 801"/>
                <a:gd name="T2" fmla="*/ 0 w 400"/>
                <a:gd name="T3" fmla="*/ 0 h 801"/>
                <a:gd name="T4" fmla="*/ 0 w 400"/>
                <a:gd name="T5" fmla="*/ 801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0" h="801">
                  <a:moveTo>
                    <a:pt x="400" y="0"/>
                  </a:moveTo>
                  <a:lnTo>
                    <a:pt x="0" y="0"/>
                  </a:lnTo>
                  <a:lnTo>
                    <a:pt x="0" y="801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8976" name="Line 32"/>
            <p:cNvSpPr>
              <a:spLocks noChangeAspect="1" noChangeShapeType="1"/>
            </p:cNvSpPr>
            <p:nvPr/>
          </p:nvSpPr>
          <p:spPr bwMode="auto">
            <a:xfrm flipV="1">
              <a:off x="1759" y="2669"/>
              <a:ext cx="1" cy="16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8977" name="Line 33"/>
            <p:cNvSpPr>
              <a:spLocks noChangeAspect="1" noChangeShapeType="1"/>
            </p:cNvSpPr>
            <p:nvPr/>
          </p:nvSpPr>
          <p:spPr bwMode="auto">
            <a:xfrm>
              <a:off x="1759" y="2829"/>
              <a:ext cx="80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8978" name="Rectangle 34"/>
            <p:cNvSpPr>
              <a:spLocks noChangeAspect="1" noChangeArrowheads="1"/>
            </p:cNvSpPr>
            <p:nvPr/>
          </p:nvSpPr>
          <p:spPr bwMode="auto">
            <a:xfrm>
              <a:off x="1527" y="2677"/>
              <a:ext cx="224" cy="144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8979" name="Freeform 35"/>
            <p:cNvSpPr>
              <a:spLocks noChangeAspect="1"/>
            </p:cNvSpPr>
            <p:nvPr/>
          </p:nvSpPr>
          <p:spPr bwMode="auto">
            <a:xfrm>
              <a:off x="2079" y="2509"/>
              <a:ext cx="320" cy="320"/>
            </a:xfrm>
            <a:custGeom>
              <a:avLst/>
              <a:gdLst>
                <a:gd name="T0" fmla="*/ 0 w 1600"/>
                <a:gd name="T1" fmla="*/ 1600 h 1600"/>
                <a:gd name="T2" fmla="*/ 400 w 1600"/>
                <a:gd name="T3" fmla="*/ 1600 h 1600"/>
                <a:gd name="T4" fmla="*/ 1199 w 1600"/>
                <a:gd name="T5" fmla="*/ 1600 h 1600"/>
                <a:gd name="T6" fmla="*/ 1600 w 1600"/>
                <a:gd name="T7" fmla="*/ 1600 h 1600"/>
                <a:gd name="T8" fmla="*/ 1600 w 1600"/>
                <a:gd name="T9" fmla="*/ 0 h 1600"/>
                <a:gd name="T10" fmla="*/ 1199 w 1600"/>
                <a:gd name="T11" fmla="*/ 0 h 1600"/>
                <a:gd name="T12" fmla="*/ 400 w 1600"/>
                <a:gd name="T13" fmla="*/ 0 h 1600"/>
                <a:gd name="T14" fmla="*/ 0 w 1600"/>
                <a:gd name="T15" fmla="*/ 0 h 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0" h="1600">
                  <a:moveTo>
                    <a:pt x="0" y="1600"/>
                  </a:moveTo>
                  <a:lnTo>
                    <a:pt x="400" y="1600"/>
                  </a:lnTo>
                  <a:lnTo>
                    <a:pt x="1199" y="1600"/>
                  </a:lnTo>
                  <a:lnTo>
                    <a:pt x="1600" y="1600"/>
                  </a:lnTo>
                  <a:lnTo>
                    <a:pt x="1600" y="0"/>
                  </a:lnTo>
                  <a:lnTo>
                    <a:pt x="1199" y="0"/>
                  </a:lnTo>
                  <a:lnTo>
                    <a:pt x="400" y="0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8980" name="Line 36"/>
            <p:cNvSpPr>
              <a:spLocks noChangeAspect="1" noChangeShapeType="1"/>
            </p:cNvSpPr>
            <p:nvPr/>
          </p:nvSpPr>
          <p:spPr bwMode="auto">
            <a:xfrm>
              <a:off x="1839" y="2829"/>
              <a:ext cx="160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8981" name="Line 37"/>
            <p:cNvSpPr>
              <a:spLocks noChangeAspect="1" noChangeShapeType="1"/>
            </p:cNvSpPr>
            <p:nvPr/>
          </p:nvSpPr>
          <p:spPr bwMode="auto">
            <a:xfrm flipV="1">
              <a:off x="1999" y="2509"/>
              <a:ext cx="1" cy="32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8982" name="Line 38"/>
            <p:cNvSpPr>
              <a:spLocks noChangeAspect="1" noChangeShapeType="1"/>
            </p:cNvSpPr>
            <p:nvPr/>
          </p:nvSpPr>
          <p:spPr bwMode="auto">
            <a:xfrm flipV="1">
              <a:off x="2079" y="2509"/>
              <a:ext cx="1" cy="32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8983" name="Line 39"/>
            <p:cNvSpPr>
              <a:spLocks noChangeAspect="1" noChangeShapeType="1"/>
            </p:cNvSpPr>
            <p:nvPr/>
          </p:nvSpPr>
          <p:spPr bwMode="auto">
            <a:xfrm>
              <a:off x="1839" y="2509"/>
              <a:ext cx="1" cy="32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8984" name="Line 40"/>
            <p:cNvSpPr>
              <a:spLocks noChangeAspect="1" noChangeShapeType="1"/>
            </p:cNvSpPr>
            <p:nvPr/>
          </p:nvSpPr>
          <p:spPr bwMode="auto">
            <a:xfrm flipH="1">
              <a:off x="1839" y="2509"/>
              <a:ext cx="160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8985" name="Freeform 41"/>
            <p:cNvSpPr>
              <a:spLocks noChangeAspect="1"/>
            </p:cNvSpPr>
            <p:nvPr/>
          </p:nvSpPr>
          <p:spPr bwMode="auto">
            <a:xfrm>
              <a:off x="2159" y="2509"/>
              <a:ext cx="160" cy="320"/>
            </a:xfrm>
            <a:custGeom>
              <a:avLst/>
              <a:gdLst>
                <a:gd name="T0" fmla="*/ 0 w 799"/>
                <a:gd name="T1" fmla="*/ 0 h 1600"/>
                <a:gd name="T2" fmla="*/ 399 w 799"/>
                <a:gd name="T3" fmla="*/ 801 h 1600"/>
                <a:gd name="T4" fmla="*/ 799 w 799"/>
                <a:gd name="T5" fmla="*/ 1600 h 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9" h="1600">
                  <a:moveTo>
                    <a:pt x="0" y="0"/>
                  </a:moveTo>
                  <a:lnTo>
                    <a:pt x="399" y="801"/>
                  </a:lnTo>
                  <a:lnTo>
                    <a:pt x="799" y="1600"/>
                  </a:lnTo>
                </a:path>
              </a:pathLst>
            </a:custGeom>
            <a:noFill/>
            <a:ln w="2540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8986" name="Freeform 42"/>
            <p:cNvSpPr>
              <a:spLocks noChangeAspect="1"/>
            </p:cNvSpPr>
            <p:nvPr/>
          </p:nvSpPr>
          <p:spPr bwMode="auto">
            <a:xfrm>
              <a:off x="2159" y="2509"/>
              <a:ext cx="160" cy="320"/>
            </a:xfrm>
            <a:custGeom>
              <a:avLst/>
              <a:gdLst>
                <a:gd name="T0" fmla="*/ 0 w 799"/>
                <a:gd name="T1" fmla="*/ 1600 h 1600"/>
                <a:gd name="T2" fmla="*/ 399 w 799"/>
                <a:gd name="T3" fmla="*/ 801 h 1600"/>
                <a:gd name="T4" fmla="*/ 799 w 799"/>
                <a:gd name="T5" fmla="*/ 0 h 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9" h="1600">
                  <a:moveTo>
                    <a:pt x="0" y="1600"/>
                  </a:moveTo>
                  <a:lnTo>
                    <a:pt x="399" y="801"/>
                  </a:lnTo>
                  <a:lnTo>
                    <a:pt x="799" y="0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8987" name="Freeform 43"/>
            <p:cNvSpPr>
              <a:spLocks noChangeAspect="1"/>
            </p:cNvSpPr>
            <p:nvPr/>
          </p:nvSpPr>
          <p:spPr bwMode="auto">
            <a:xfrm>
              <a:off x="1799" y="2509"/>
              <a:ext cx="80" cy="80"/>
            </a:xfrm>
            <a:custGeom>
              <a:avLst/>
              <a:gdLst>
                <a:gd name="T0" fmla="*/ 0 w 401"/>
                <a:gd name="T1" fmla="*/ 400 h 400"/>
                <a:gd name="T2" fmla="*/ 401 w 401"/>
                <a:gd name="T3" fmla="*/ 400 h 400"/>
                <a:gd name="T4" fmla="*/ 201 w 401"/>
                <a:gd name="T5" fmla="*/ 0 h 400"/>
                <a:gd name="T6" fmla="*/ 0 w 401"/>
                <a:gd name="T7" fmla="*/ 40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1" h="400">
                  <a:moveTo>
                    <a:pt x="0" y="400"/>
                  </a:moveTo>
                  <a:lnTo>
                    <a:pt x="401" y="400"/>
                  </a:lnTo>
                  <a:lnTo>
                    <a:pt x="201" y="0"/>
                  </a:lnTo>
                  <a:lnTo>
                    <a:pt x="0" y="4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8988" name="Line 44"/>
            <p:cNvSpPr>
              <a:spLocks noChangeAspect="1" noChangeShapeType="1"/>
            </p:cNvSpPr>
            <p:nvPr/>
          </p:nvSpPr>
          <p:spPr bwMode="auto">
            <a:xfrm flipH="1">
              <a:off x="1799" y="2509"/>
              <a:ext cx="40" cy="8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8989" name="Freeform 45"/>
            <p:cNvSpPr>
              <a:spLocks noChangeAspect="1"/>
            </p:cNvSpPr>
            <p:nvPr/>
          </p:nvSpPr>
          <p:spPr bwMode="auto">
            <a:xfrm>
              <a:off x="1799" y="2509"/>
              <a:ext cx="80" cy="80"/>
            </a:xfrm>
            <a:custGeom>
              <a:avLst/>
              <a:gdLst>
                <a:gd name="T0" fmla="*/ 0 w 401"/>
                <a:gd name="T1" fmla="*/ 400 h 400"/>
                <a:gd name="T2" fmla="*/ 401 w 401"/>
                <a:gd name="T3" fmla="*/ 400 h 400"/>
                <a:gd name="T4" fmla="*/ 201 w 401"/>
                <a:gd name="T5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1" h="400">
                  <a:moveTo>
                    <a:pt x="0" y="400"/>
                  </a:moveTo>
                  <a:lnTo>
                    <a:pt x="401" y="400"/>
                  </a:lnTo>
                  <a:lnTo>
                    <a:pt x="201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8990" name="Freeform 46"/>
            <p:cNvSpPr>
              <a:spLocks noChangeAspect="1"/>
            </p:cNvSpPr>
            <p:nvPr/>
          </p:nvSpPr>
          <p:spPr bwMode="auto">
            <a:xfrm>
              <a:off x="1959" y="2749"/>
              <a:ext cx="80" cy="80"/>
            </a:xfrm>
            <a:custGeom>
              <a:avLst/>
              <a:gdLst>
                <a:gd name="T0" fmla="*/ 199 w 400"/>
                <a:gd name="T1" fmla="*/ 400 h 400"/>
                <a:gd name="T2" fmla="*/ 400 w 400"/>
                <a:gd name="T3" fmla="*/ 0 h 400"/>
                <a:gd name="T4" fmla="*/ 0 w 400"/>
                <a:gd name="T5" fmla="*/ 0 h 400"/>
                <a:gd name="T6" fmla="*/ 199 w 400"/>
                <a:gd name="T7" fmla="*/ 40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0" h="400">
                  <a:moveTo>
                    <a:pt x="199" y="400"/>
                  </a:moveTo>
                  <a:lnTo>
                    <a:pt x="400" y="0"/>
                  </a:lnTo>
                  <a:lnTo>
                    <a:pt x="0" y="0"/>
                  </a:lnTo>
                  <a:lnTo>
                    <a:pt x="199" y="4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8991" name="Freeform 47"/>
            <p:cNvSpPr>
              <a:spLocks noChangeAspect="1"/>
            </p:cNvSpPr>
            <p:nvPr/>
          </p:nvSpPr>
          <p:spPr bwMode="auto">
            <a:xfrm>
              <a:off x="1959" y="2749"/>
              <a:ext cx="80" cy="80"/>
            </a:xfrm>
            <a:custGeom>
              <a:avLst/>
              <a:gdLst>
                <a:gd name="T0" fmla="*/ 400 w 400"/>
                <a:gd name="T1" fmla="*/ 0 h 400"/>
                <a:gd name="T2" fmla="*/ 0 w 400"/>
                <a:gd name="T3" fmla="*/ 0 h 400"/>
                <a:gd name="T4" fmla="*/ 199 w 400"/>
                <a:gd name="T5" fmla="*/ 40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0" h="400">
                  <a:moveTo>
                    <a:pt x="400" y="0"/>
                  </a:moveTo>
                  <a:lnTo>
                    <a:pt x="0" y="0"/>
                  </a:lnTo>
                  <a:lnTo>
                    <a:pt x="199" y="40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8992" name="Line 48"/>
            <p:cNvSpPr>
              <a:spLocks noChangeAspect="1" noChangeShapeType="1"/>
            </p:cNvSpPr>
            <p:nvPr/>
          </p:nvSpPr>
          <p:spPr bwMode="auto">
            <a:xfrm flipV="1">
              <a:off x="1999" y="2749"/>
              <a:ext cx="40" cy="8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8993" name="Freeform 49"/>
            <p:cNvSpPr>
              <a:spLocks noChangeAspect="1"/>
            </p:cNvSpPr>
            <p:nvPr/>
          </p:nvSpPr>
          <p:spPr bwMode="auto">
            <a:xfrm>
              <a:off x="2245" y="2509"/>
              <a:ext cx="74" cy="90"/>
            </a:xfrm>
            <a:custGeom>
              <a:avLst/>
              <a:gdLst>
                <a:gd name="T0" fmla="*/ 371 w 371"/>
                <a:gd name="T1" fmla="*/ 0 h 447"/>
                <a:gd name="T2" fmla="*/ 0 w 371"/>
                <a:gd name="T3" fmla="*/ 246 h 447"/>
                <a:gd name="T4" fmla="*/ 345 w 371"/>
                <a:gd name="T5" fmla="*/ 447 h 447"/>
                <a:gd name="T6" fmla="*/ 371 w 371"/>
                <a:gd name="T7" fmla="*/ 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1" h="447">
                  <a:moveTo>
                    <a:pt x="371" y="0"/>
                  </a:moveTo>
                  <a:lnTo>
                    <a:pt x="0" y="246"/>
                  </a:lnTo>
                  <a:lnTo>
                    <a:pt x="345" y="44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8994" name="Freeform 50"/>
            <p:cNvSpPr>
              <a:spLocks noChangeAspect="1"/>
            </p:cNvSpPr>
            <p:nvPr/>
          </p:nvSpPr>
          <p:spPr bwMode="auto">
            <a:xfrm>
              <a:off x="2245" y="2509"/>
              <a:ext cx="74" cy="90"/>
            </a:xfrm>
            <a:custGeom>
              <a:avLst/>
              <a:gdLst>
                <a:gd name="T0" fmla="*/ 0 w 371"/>
                <a:gd name="T1" fmla="*/ 246 h 447"/>
                <a:gd name="T2" fmla="*/ 345 w 371"/>
                <a:gd name="T3" fmla="*/ 447 h 447"/>
                <a:gd name="T4" fmla="*/ 371 w 371"/>
                <a:gd name="T5" fmla="*/ 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1" h="447">
                  <a:moveTo>
                    <a:pt x="0" y="246"/>
                  </a:moveTo>
                  <a:lnTo>
                    <a:pt x="345" y="447"/>
                  </a:lnTo>
                  <a:lnTo>
                    <a:pt x="371" y="0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8995" name="Line 51"/>
            <p:cNvSpPr>
              <a:spLocks noChangeAspect="1" noChangeShapeType="1"/>
            </p:cNvSpPr>
            <p:nvPr/>
          </p:nvSpPr>
          <p:spPr bwMode="auto">
            <a:xfrm flipH="1">
              <a:off x="2245" y="2509"/>
              <a:ext cx="74" cy="4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8996" name="Freeform 52"/>
            <p:cNvSpPr>
              <a:spLocks noChangeAspect="1"/>
            </p:cNvSpPr>
            <p:nvPr/>
          </p:nvSpPr>
          <p:spPr bwMode="auto">
            <a:xfrm>
              <a:off x="2244" y="2740"/>
              <a:ext cx="75" cy="89"/>
            </a:xfrm>
            <a:custGeom>
              <a:avLst/>
              <a:gdLst>
                <a:gd name="T0" fmla="*/ 348 w 374"/>
                <a:gd name="T1" fmla="*/ 0 h 447"/>
                <a:gd name="T2" fmla="*/ 0 w 374"/>
                <a:gd name="T3" fmla="*/ 201 h 447"/>
                <a:gd name="T4" fmla="*/ 374 w 374"/>
                <a:gd name="T5" fmla="*/ 447 h 447"/>
                <a:gd name="T6" fmla="*/ 348 w 374"/>
                <a:gd name="T7" fmla="*/ 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4" h="447">
                  <a:moveTo>
                    <a:pt x="348" y="0"/>
                  </a:moveTo>
                  <a:lnTo>
                    <a:pt x="0" y="201"/>
                  </a:lnTo>
                  <a:lnTo>
                    <a:pt x="374" y="447"/>
                  </a:lnTo>
                  <a:lnTo>
                    <a:pt x="348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8997" name="Line 53"/>
            <p:cNvSpPr>
              <a:spLocks noChangeAspect="1" noChangeShapeType="1"/>
            </p:cNvSpPr>
            <p:nvPr/>
          </p:nvSpPr>
          <p:spPr bwMode="auto">
            <a:xfrm flipH="1" flipV="1">
              <a:off x="2314" y="2740"/>
              <a:ext cx="5" cy="89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8998" name="Freeform 54"/>
            <p:cNvSpPr>
              <a:spLocks noChangeAspect="1"/>
            </p:cNvSpPr>
            <p:nvPr/>
          </p:nvSpPr>
          <p:spPr bwMode="auto">
            <a:xfrm>
              <a:off x="2244" y="2740"/>
              <a:ext cx="75" cy="89"/>
            </a:xfrm>
            <a:custGeom>
              <a:avLst/>
              <a:gdLst>
                <a:gd name="T0" fmla="*/ 348 w 374"/>
                <a:gd name="T1" fmla="*/ 0 h 447"/>
                <a:gd name="T2" fmla="*/ 0 w 374"/>
                <a:gd name="T3" fmla="*/ 201 h 447"/>
                <a:gd name="T4" fmla="*/ 374 w 374"/>
                <a:gd name="T5" fmla="*/ 447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4" h="447">
                  <a:moveTo>
                    <a:pt x="348" y="0"/>
                  </a:moveTo>
                  <a:lnTo>
                    <a:pt x="0" y="201"/>
                  </a:lnTo>
                  <a:lnTo>
                    <a:pt x="374" y="447"/>
                  </a:lnTo>
                </a:path>
              </a:pathLst>
            </a:custGeom>
            <a:noFill/>
            <a:ln w="2540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8999" name="Freeform 55"/>
            <p:cNvSpPr>
              <a:spLocks noChangeAspect="1"/>
            </p:cNvSpPr>
            <p:nvPr/>
          </p:nvSpPr>
          <p:spPr bwMode="auto">
            <a:xfrm>
              <a:off x="2403" y="2669"/>
              <a:ext cx="320" cy="160"/>
            </a:xfrm>
            <a:custGeom>
              <a:avLst/>
              <a:gdLst>
                <a:gd name="T0" fmla="*/ 0 w 1600"/>
                <a:gd name="T1" fmla="*/ 0 h 801"/>
                <a:gd name="T2" fmla="*/ 321 w 1600"/>
                <a:gd name="T3" fmla="*/ 801 h 801"/>
                <a:gd name="T4" fmla="*/ 641 w 1600"/>
                <a:gd name="T5" fmla="*/ 0 h 801"/>
                <a:gd name="T6" fmla="*/ 960 w 1600"/>
                <a:gd name="T7" fmla="*/ 801 h 801"/>
                <a:gd name="T8" fmla="*/ 1280 w 1600"/>
                <a:gd name="T9" fmla="*/ 0 h 801"/>
                <a:gd name="T10" fmla="*/ 1600 w 1600"/>
                <a:gd name="T11" fmla="*/ 801 h 801"/>
                <a:gd name="T12" fmla="*/ 1600 w 1600"/>
                <a:gd name="T13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0" h="801">
                  <a:moveTo>
                    <a:pt x="0" y="0"/>
                  </a:moveTo>
                  <a:lnTo>
                    <a:pt x="321" y="801"/>
                  </a:lnTo>
                  <a:lnTo>
                    <a:pt x="641" y="0"/>
                  </a:lnTo>
                  <a:lnTo>
                    <a:pt x="960" y="801"/>
                  </a:lnTo>
                  <a:lnTo>
                    <a:pt x="1280" y="0"/>
                  </a:lnTo>
                  <a:lnTo>
                    <a:pt x="1600" y="801"/>
                  </a:lnTo>
                  <a:lnTo>
                    <a:pt x="1600" y="0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000" name="Freeform 56"/>
            <p:cNvSpPr>
              <a:spLocks noChangeAspect="1"/>
            </p:cNvSpPr>
            <p:nvPr/>
          </p:nvSpPr>
          <p:spPr bwMode="auto">
            <a:xfrm>
              <a:off x="1440" y="1869"/>
              <a:ext cx="720" cy="480"/>
            </a:xfrm>
            <a:custGeom>
              <a:avLst/>
              <a:gdLst>
                <a:gd name="T0" fmla="*/ 3601 w 3601"/>
                <a:gd name="T1" fmla="*/ 2400 h 2400"/>
                <a:gd name="T2" fmla="*/ 0 w 3601"/>
                <a:gd name="T3" fmla="*/ 2400 h 2400"/>
                <a:gd name="T4" fmla="*/ 0 w 3601"/>
                <a:gd name="T5" fmla="*/ 0 h 2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01" h="2400">
                  <a:moveTo>
                    <a:pt x="3601" y="2400"/>
                  </a:moveTo>
                  <a:lnTo>
                    <a:pt x="0" y="2400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001" name="Freeform 57"/>
            <p:cNvSpPr>
              <a:spLocks noChangeAspect="1"/>
            </p:cNvSpPr>
            <p:nvPr/>
          </p:nvSpPr>
          <p:spPr bwMode="auto">
            <a:xfrm>
              <a:off x="2320" y="1869"/>
              <a:ext cx="560" cy="480"/>
            </a:xfrm>
            <a:custGeom>
              <a:avLst/>
              <a:gdLst>
                <a:gd name="T0" fmla="*/ 0 w 2801"/>
                <a:gd name="T1" fmla="*/ 2400 h 2400"/>
                <a:gd name="T2" fmla="*/ 2801 w 2801"/>
                <a:gd name="T3" fmla="*/ 2400 h 2400"/>
                <a:gd name="T4" fmla="*/ 2801 w 2801"/>
                <a:gd name="T5" fmla="*/ 0 h 2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01" h="2400">
                  <a:moveTo>
                    <a:pt x="0" y="2400"/>
                  </a:moveTo>
                  <a:lnTo>
                    <a:pt x="2801" y="2400"/>
                  </a:lnTo>
                  <a:lnTo>
                    <a:pt x="2801" y="0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048" name="Rectangle 104"/>
            <p:cNvSpPr>
              <a:spLocks noChangeAspect="1" noChangeArrowheads="1"/>
            </p:cNvSpPr>
            <p:nvPr/>
          </p:nvSpPr>
          <p:spPr bwMode="auto">
            <a:xfrm>
              <a:off x="1392" y="1469"/>
              <a:ext cx="1536" cy="408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049" name="Rectangle 105"/>
            <p:cNvSpPr>
              <a:spLocks noChangeAspect="1" noChangeArrowheads="1"/>
            </p:cNvSpPr>
            <p:nvPr/>
          </p:nvSpPr>
          <p:spPr bwMode="auto">
            <a:xfrm>
              <a:off x="1408" y="1485"/>
              <a:ext cx="1504" cy="376"/>
            </a:xfrm>
            <a:prstGeom prst="rect">
              <a:avLst/>
            </a:prstGeom>
            <a:noFill/>
            <a:ln w="508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050" name="Rectangle 106"/>
            <p:cNvSpPr>
              <a:spLocks noChangeAspect="1" noChangeArrowheads="1"/>
            </p:cNvSpPr>
            <p:nvPr/>
          </p:nvSpPr>
          <p:spPr bwMode="auto">
            <a:xfrm>
              <a:off x="1580" y="1469"/>
              <a:ext cx="1348" cy="4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051" name="Rectangle 107"/>
            <p:cNvSpPr>
              <a:spLocks noChangeAspect="1" noChangeArrowheads="1"/>
            </p:cNvSpPr>
            <p:nvPr/>
          </p:nvSpPr>
          <p:spPr bwMode="auto">
            <a:xfrm>
              <a:off x="1596" y="1485"/>
              <a:ext cx="1316" cy="376"/>
            </a:xfrm>
            <a:prstGeom prst="rect">
              <a:avLst/>
            </a:prstGeom>
            <a:noFill/>
            <a:ln w="508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052" name="Rectangle 108"/>
            <p:cNvSpPr>
              <a:spLocks noChangeAspect="1" noChangeArrowheads="1"/>
            </p:cNvSpPr>
            <p:nvPr/>
          </p:nvSpPr>
          <p:spPr bwMode="auto">
            <a:xfrm>
              <a:off x="1577" y="1621"/>
              <a:ext cx="1663" cy="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053" name="Freeform 109"/>
            <p:cNvSpPr>
              <a:spLocks noChangeAspect="1"/>
            </p:cNvSpPr>
            <p:nvPr/>
          </p:nvSpPr>
          <p:spPr bwMode="auto">
            <a:xfrm>
              <a:off x="1480" y="1469"/>
              <a:ext cx="97" cy="400"/>
            </a:xfrm>
            <a:custGeom>
              <a:avLst/>
              <a:gdLst>
                <a:gd name="T0" fmla="*/ 0 w 482"/>
                <a:gd name="T1" fmla="*/ 0 h 2000"/>
                <a:gd name="T2" fmla="*/ 0 w 482"/>
                <a:gd name="T3" fmla="*/ 2000 h 2000"/>
                <a:gd name="T4" fmla="*/ 482 w 482"/>
                <a:gd name="T5" fmla="*/ 2000 h 2000"/>
                <a:gd name="T6" fmla="*/ 482 w 482"/>
                <a:gd name="T7" fmla="*/ 1201 h 2000"/>
                <a:gd name="T8" fmla="*/ 482 w 482"/>
                <a:gd name="T9" fmla="*/ 761 h 2000"/>
                <a:gd name="T10" fmla="*/ 482 w 482"/>
                <a:gd name="T11" fmla="*/ 0 h 2000"/>
                <a:gd name="T12" fmla="*/ 0 w 482"/>
                <a:gd name="T13" fmla="*/ 0 h 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2" h="2000">
                  <a:moveTo>
                    <a:pt x="0" y="0"/>
                  </a:moveTo>
                  <a:lnTo>
                    <a:pt x="0" y="2000"/>
                  </a:lnTo>
                  <a:lnTo>
                    <a:pt x="482" y="2000"/>
                  </a:lnTo>
                  <a:lnTo>
                    <a:pt x="482" y="1201"/>
                  </a:lnTo>
                  <a:lnTo>
                    <a:pt x="482" y="761"/>
                  </a:lnTo>
                  <a:lnTo>
                    <a:pt x="48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054" name="Rectangle 110"/>
            <p:cNvSpPr>
              <a:spLocks noChangeAspect="1" noChangeArrowheads="1"/>
            </p:cNvSpPr>
            <p:nvPr/>
          </p:nvSpPr>
          <p:spPr bwMode="auto">
            <a:xfrm>
              <a:off x="1480" y="1869"/>
              <a:ext cx="9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055" name="Freeform 111"/>
            <p:cNvSpPr>
              <a:spLocks noChangeAspect="1"/>
            </p:cNvSpPr>
            <p:nvPr/>
          </p:nvSpPr>
          <p:spPr bwMode="auto">
            <a:xfrm>
              <a:off x="1480" y="1469"/>
              <a:ext cx="97" cy="400"/>
            </a:xfrm>
            <a:custGeom>
              <a:avLst/>
              <a:gdLst>
                <a:gd name="T0" fmla="*/ 482 w 482"/>
                <a:gd name="T1" fmla="*/ 761 h 2000"/>
                <a:gd name="T2" fmla="*/ 482 w 482"/>
                <a:gd name="T3" fmla="*/ 0 h 2000"/>
                <a:gd name="T4" fmla="*/ 0 w 482"/>
                <a:gd name="T5" fmla="*/ 0 h 2000"/>
                <a:gd name="T6" fmla="*/ 0 w 482"/>
                <a:gd name="T7" fmla="*/ 2000 h 2000"/>
                <a:gd name="T8" fmla="*/ 482 w 482"/>
                <a:gd name="T9" fmla="*/ 2000 h 2000"/>
                <a:gd name="T10" fmla="*/ 482 w 482"/>
                <a:gd name="T11" fmla="*/ 1201 h 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2" h="2000">
                  <a:moveTo>
                    <a:pt x="482" y="761"/>
                  </a:moveTo>
                  <a:lnTo>
                    <a:pt x="482" y="0"/>
                  </a:lnTo>
                  <a:lnTo>
                    <a:pt x="0" y="0"/>
                  </a:lnTo>
                  <a:lnTo>
                    <a:pt x="0" y="2000"/>
                  </a:lnTo>
                  <a:lnTo>
                    <a:pt x="482" y="2000"/>
                  </a:lnTo>
                  <a:lnTo>
                    <a:pt x="482" y="1201"/>
                  </a:lnTo>
                </a:path>
              </a:pathLst>
            </a:custGeom>
            <a:noFill/>
            <a:ln w="508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056" name="Line 112"/>
            <p:cNvSpPr>
              <a:spLocks noChangeAspect="1" noChangeShapeType="1"/>
            </p:cNvSpPr>
            <p:nvPr/>
          </p:nvSpPr>
          <p:spPr bwMode="auto">
            <a:xfrm flipV="1">
              <a:off x="1577" y="1621"/>
              <a:ext cx="1" cy="88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057" name="Line 113"/>
            <p:cNvSpPr>
              <a:spLocks noChangeAspect="1" noChangeShapeType="1"/>
            </p:cNvSpPr>
            <p:nvPr/>
          </p:nvSpPr>
          <p:spPr bwMode="auto">
            <a:xfrm>
              <a:off x="1480" y="1877"/>
              <a:ext cx="97" cy="1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058" name="Rectangle 114"/>
            <p:cNvSpPr>
              <a:spLocks noChangeAspect="1" noChangeArrowheads="1"/>
            </p:cNvSpPr>
            <p:nvPr/>
          </p:nvSpPr>
          <p:spPr bwMode="auto">
            <a:xfrm>
              <a:off x="1593" y="1637"/>
              <a:ext cx="1631" cy="56"/>
            </a:xfrm>
            <a:prstGeom prst="rect">
              <a:avLst/>
            </a:prstGeom>
            <a:noFill/>
            <a:ln w="508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39065" name="Rectangle 121">
            <a:hlinkClick r:id="rId2" action="ppaction://hlinkfile" tooltip="Cliquez ici pour voir l'animation"/>
          </p:cNvPr>
          <p:cNvSpPr>
            <a:spLocks noChangeArrowheads="1"/>
          </p:cNvSpPr>
          <p:nvPr/>
        </p:nvSpPr>
        <p:spPr bwMode="auto">
          <a:xfrm>
            <a:off x="1263650" y="4219575"/>
            <a:ext cx="2611438" cy="178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fr-FR"/>
          </a:p>
        </p:txBody>
      </p:sp>
      <p:grpSp>
        <p:nvGrpSpPr>
          <p:cNvPr id="339216" name="Group 272"/>
          <p:cNvGrpSpPr>
            <a:grpSpLocks noChangeAspect="1"/>
          </p:cNvGrpSpPr>
          <p:nvPr/>
        </p:nvGrpSpPr>
        <p:grpSpPr bwMode="auto">
          <a:xfrm>
            <a:off x="5924550" y="4613275"/>
            <a:ext cx="1468438" cy="1271588"/>
            <a:chOff x="898" y="1753"/>
            <a:chExt cx="1848" cy="1600"/>
          </a:xfrm>
        </p:grpSpPr>
        <p:sp>
          <p:nvSpPr>
            <p:cNvPr id="339067" name="Line 123"/>
            <p:cNvSpPr>
              <a:spLocks noChangeAspect="1" noChangeShapeType="1"/>
            </p:cNvSpPr>
            <p:nvPr/>
          </p:nvSpPr>
          <p:spPr bwMode="auto">
            <a:xfrm flipV="1">
              <a:off x="1826" y="3113"/>
              <a:ext cx="1" cy="16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068" name="Line 124"/>
            <p:cNvSpPr>
              <a:spLocks noChangeAspect="1" noChangeShapeType="1"/>
            </p:cNvSpPr>
            <p:nvPr/>
          </p:nvSpPr>
          <p:spPr bwMode="auto">
            <a:xfrm flipV="1">
              <a:off x="1666" y="2633"/>
              <a:ext cx="1" cy="16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069" name="Line 125"/>
            <p:cNvSpPr>
              <a:spLocks noChangeAspect="1" noChangeShapeType="1"/>
            </p:cNvSpPr>
            <p:nvPr/>
          </p:nvSpPr>
          <p:spPr bwMode="auto">
            <a:xfrm flipV="1">
              <a:off x="1666" y="3113"/>
              <a:ext cx="1" cy="16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070" name="Line 126"/>
            <p:cNvSpPr>
              <a:spLocks noChangeAspect="1" noChangeShapeType="1"/>
            </p:cNvSpPr>
            <p:nvPr/>
          </p:nvSpPr>
          <p:spPr bwMode="auto">
            <a:xfrm flipV="1">
              <a:off x="1826" y="2635"/>
              <a:ext cx="1" cy="16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071" name="Freeform 127"/>
            <p:cNvSpPr>
              <a:spLocks noChangeAspect="1" noEditPoints="1"/>
            </p:cNvSpPr>
            <p:nvPr/>
          </p:nvSpPr>
          <p:spPr bwMode="auto">
            <a:xfrm>
              <a:off x="1626" y="3271"/>
              <a:ext cx="80" cy="80"/>
            </a:xfrm>
            <a:custGeom>
              <a:avLst/>
              <a:gdLst>
                <a:gd name="T0" fmla="*/ 0 w 399"/>
                <a:gd name="T1" fmla="*/ 220 h 400"/>
                <a:gd name="T2" fmla="*/ 7 w 399"/>
                <a:gd name="T3" fmla="*/ 258 h 400"/>
                <a:gd name="T4" fmla="*/ 21 w 399"/>
                <a:gd name="T5" fmla="*/ 294 h 400"/>
                <a:gd name="T6" fmla="*/ 43 w 399"/>
                <a:gd name="T7" fmla="*/ 327 h 400"/>
                <a:gd name="T8" fmla="*/ 73 w 399"/>
                <a:gd name="T9" fmla="*/ 355 h 400"/>
                <a:gd name="T10" fmla="*/ 104 w 399"/>
                <a:gd name="T11" fmla="*/ 376 h 400"/>
                <a:gd name="T12" fmla="*/ 141 w 399"/>
                <a:gd name="T13" fmla="*/ 391 h 400"/>
                <a:gd name="T14" fmla="*/ 179 w 399"/>
                <a:gd name="T15" fmla="*/ 399 h 400"/>
                <a:gd name="T16" fmla="*/ 209 w 399"/>
                <a:gd name="T17" fmla="*/ 399 h 400"/>
                <a:gd name="T18" fmla="*/ 239 w 399"/>
                <a:gd name="T19" fmla="*/ 396 h 400"/>
                <a:gd name="T20" fmla="*/ 266 w 399"/>
                <a:gd name="T21" fmla="*/ 388 h 400"/>
                <a:gd name="T22" fmla="*/ 292 w 399"/>
                <a:gd name="T23" fmla="*/ 376 h 400"/>
                <a:gd name="T24" fmla="*/ 296 w 399"/>
                <a:gd name="T25" fmla="*/ 373 h 400"/>
                <a:gd name="T26" fmla="*/ 309 w 399"/>
                <a:gd name="T27" fmla="*/ 366 h 400"/>
                <a:gd name="T28" fmla="*/ 341 w 399"/>
                <a:gd name="T29" fmla="*/ 342 h 400"/>
                <a:gd name="T30" fmla="*/ 365 w 399"/>
                <a:gd name="T31" fmla="*/ 311 h 400"/>
                <a:gd name="T32" fmla="*/ 372 w 399"/>
                <a:gd name="T33" fmla="*/ 297 h 400"/>
                <a:gd name="T34" fmla="*/ 375 w 399"/>
                <a:gd name="T35" fmla="*/ 294 h 400"/>
                <a:gd name="T36" fmla="*/ 387 w 399"/>
                <a:gd name="T37" fmla="*/ 268 h 400"/>
                <a:gd name="T38" fmla="*/ 395 w 399"/>
                <a:gd name="T39" fmla="*/ 240 h 400"/>
                <a:gd name="T40" fmla="*/ 398 w 399"/>
                <a:gd name="T41" fmla="*/ 210 h 400"/>
                <a:gd name="T42" fmla="*/ 398 w 399"/>
                <a:gd name="T43" fmla="*/ 179 h 400"/>
                <a:gd name="T44" fmla="*/ 390 w 399"/>
                <a:gd name="T45" fmla="*/ 141 h 400"/>
                <a:gd name="T46" fmla="*/ 375 w 399"/>
                <a:gd name="T47" fmla="*/ 104 h 400"/>
                <a:gd name="T48" fmla="*/ 354 w 399"/>
                <a:gd name="T49" fmla="*/ 73 h 400"/>
                <a:gd name="T50" fmla="*/ 325 w 399"/>
                <a:gd name="T51" fmla="*/ 43 h 400"/>
                <a:gd name="T52" fmla="*/ 292 w 399"/>
                <a:gd name="T53" fmla="*/ 21 h 400"/>
                <a:gd name="T54" fmla="*/ 257 w 399"/>
                <a:gd name="T55" fmla="*/ 7 h 400"/>
                <a:gd name="T56" fmla="*/ 219 w 399"/>
                <a:gd name="T57" fmla="*/ 0 h 400"/>
                <a:gd name="T58" fmla="*/ 160 w 399"/>
                <a:gd name="T59" fmla="*/ 3 h 400"/>
                <a:gd name="T60" fmla="*/ 104 w 399"/>
                <a:gd name="T61" fmla="*/ 21 h 400"/>
                <a:gd name="T62" fmla="*/ 58 w 399"/>
                <a:gd name="T63" fmla="*/ 58 h 400"/>
                <a:gd name="T64" fmla="*/ 21 w 399"/>
                <a:gd name="T65" fmla="*/ 104 h 400"/>
                <a:gd name="T66" fmla="*/ 3 w 399"/>
                <a:gd name="T67" fmla="*/ 160 h 400"/>
                <a:gd name="T68" fmla="*/ 0 w 399"/>
                <a:gd name="T69" fmla="*/ 201 h 400"/>
                <a:gd name="T70" fmla="*/ 254 w 399"/>
                <a:gd name="T71" fmla="*/ 282 h 400"/>
                <a:gd name="T72" fmla="*/ 240 w 399"/>
                <a:gd name="T73" fmla="*/ 289 h 400"/>
                <a:gd name="T74" fmla="*/ 237 w 399"/>
                <a:gd name="T75" fmla="*/ 292 h 400"/>
                <a:gd name="T76" fmla="*/ 213 w 399"/>
                <a:gd name="T77" fmla="*/ 298 h 400"/>
                <a:gd name="T78" fmla="*/ 200 w 399"/>
                <a:gd name="T79" fmla="*/ 300 h 400"/>
                <a:gd name="T80" fmla="*/ 161 w 399"/>
                <a:gd name="T81" fmla="*/ 292 h 400"/>
                <a:gd name="T82" fmla="*/ 129 w 399"/>
                <a:gd name="T83" fmla="*/ 270 h 400"/>
                <a:gd name="T84" fmla="*/ 116 w 399"/>
                <a:gd name="T85" fmla="*/ 255 h 400"/>
                <a:gd name="T86" fmla="*/ 107 w 399"/>
                <a:gd name="T87" fmla="*/ 238 h 400"/>
                <a:gd name="T88" fmla="*/ 100 w 399"/>
                <a:gd name="T89" fmla="*/ 201 h 400"/>
                <a:gd name="T90" fmla="*/ 107 w 399"/>
                <a:gd name="T91" fmla="*/ 162 h 400"/>
                <a:gd name="T92" fmla="*/ 129 w 399"/>
                <a:gd name="T93" fmla="*/ 130 h 400"/>
                <a:gd name="T94" fmla="*/ 161 w 399"/>
                <a:gd name="T95" fmla="*/ 107 h 400"/>
                <a:gd name="T96" fmla="*/ 200 w 399"/>
                <a:gd name="T97" fmla="*/ 100 h 400"/>
                <a:gd name="T98" fmla="*/ 237 w 399"/>
                <a:gd name="T99" fmla="*/ 107 h 400"/>
                <a:gd name="T100" fmla="*/ 254 w 399"/>
                <a:gd name="T101" fmla="*/ 116 h 400"/>
                <a:gd name="T102" fmla="*/ 282 w 399"/>
                <a:gd name="T103" fmla="*/ 145 h 400"/>
                <a:gd name="T104" fmla="*/ 297 w 399"/>
                <a:gd name="T105" fmla="*/ 180 h 400"/>
                <a:gd name="T106" fmla="*/ 298 w 399"/>
                <a:gd name="T107" fmla="*/ 210 h 400"/>
                <a:gd name="T108" fmla="*/ 297 w 399"/>
                <a:gd name="T109" fmla="*/ 220 h 400"/>
                <a:gd name="T110" fmla="*/ 287 w 399"/>
                <a:gd name="T111" fmla="*/ 246 h 400"/>
                <a:gd name="T112" fmla="*/ 275 w 399"/>
                <a:gd name="T113" fmla="*/ 262 h 400"/>
                <a:gd name="T114" fmla="*/ 272 w 399"/>
                <a:gd name="T115" fmla="*/ 265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99" h="400">
                  <a:moveTo>
                    <a:pt x="0" y="201"/>
                  </a:moveTo>
                  <a:lnTo>
                    <a:pt x="0" y="220"/>
                  </a:lnTo>
                  <a:lnTo>
                    <a:pt x="3" y="240"/>
                  </a:lnTo>
                  <a:lnTo>
                    <a:pt x="7" y="258"/>
                  </a:lnTo>
                  <a:lnTo>
                    <a:pt x="14" y="278"/>
                  </a:lnTo>
                  <a:lnTo>
                    <a:pt x="21" y="294"/>
                  </a:lnTo>
                  <a:lnTo>
                    <a:pt x="32" y="311"/>
                  </a:lnTo>
                  <a:lnTo>
                    <a:pt x="43" y="327"/>
                  </a:lnTo>
                  <a:lnTo>
                    <a:pt x="58" y="342"/>
                  </a:lnTo>
                  <a:lnTo>
                    <a:pt x="73" y="355"/>
                  </a:lnTo>
                  <a:lnTo>
                    <a:pt x="88" y="366"/>
                  </a:lnTo>
                  <a:lnTo>
                    <a:pt x="104" y="376"/>
                  </a:lnTo>
                  <a:lnTo>
                    <a:pt x="122" y="385"/>
                  </a:lnTo>
                  <a:lnTo>
                    <a:pt x="141" y="391"/>
                  </a:lnTo>
                  <a:lnTo>
                    <a:pt x="160" y="396"/>
                  </a:lnTo>
                  <a:lnTo>
                    <a:pt x="179" y="399"/>
                  </a:lnTo>
                  <a:lnTo>
                    <a:pt x="200" y="400"/>
                  </a:lnTo>
                  <a:lnTo>
                    <a:pt x="209" y="399"/>
                  </a:lnTo>
                  <a:lnTo>
                    <a:pt x="219" y="399"/>
                  </a:lnTo>
                  <a:lnTo>
                    <a:pt x="239" y="396"/>
                  </a:lnTo>
                  <a:lnTo>
                    <a:pt x="257" y="391"/>
                  </a:lnTo>
                  <a:lnTo>
                    <a:pt x="266" y="388"/>
                  </a:lnTo>
                  <a:lnTo>
                    <a:pt x="277" y="385"/>
                  </a:lnTo>
                  <a:lnTo>
                    <a:pt x="292" y="376"/>
                  </a:lnTo>
                  <a:lnTo>
                    <a:pt x="294" y="374"/>
                  </a:lnTo>
                  <a:lnTo>
                    <a:pt x="296" y="373"/>
                  </a:lnTo>
                  <a:lnTo>
                    <a:pt x="300" y="371"/>
                  </a:lnTo>
                  <a:lnTo>
                    <a:pt x="309" y="366"/>
                  </a:lnTo>
                  <a:lnTo>
                    <a:pt x="325" y="355"/>
                  </a:lnTo>
                  <a:lnTo>
                    <a:pt x="341" y="342"/>
                  </a:lnTo>
                  <a:lnTo>
                    <a:pt x="354" y="327"/>
                  </a:lnTo>
                  <a:lnTo>
                    <a:pt x="365" y="311"/>
                  </a:lnTo>
                  <a:lnTo>
                    <a:pt x="370" y="302"/>
                  </a:lnTo>
                  <a:lnTo>
                    <a:pt x="372" y="297"/>
                  </a:lnTo>
                  <a:lnTo>
                    <a:pt x="373" y="295"/>
                  </a:lnTo>
                  <a:lnTo>
                    <a:pt x="375" y="294"/>
                  </a:lnTo>
                  <a:lnTo>
                    <a:pt x="384" y="278"/>
                  </a:lnTo>
                  <a:lnTo>
                    <a:pt x="387" y="268"/>
                  </a:lnTo>
                  <a:lnTo>
                    <a:pt x="390" y="258"/>
                  </a:lnTo>
                  <a:lnTo>
                    <a:pt x="395" y="240"/>
                  </a:lnTo>
                  <a:lnTo>
                    <a:pt x="398" y="220"/>
                  </a:lnTo>
                  <a:lnTo>
                    <a:pt x="398" y="210"/>
                  </a:lnTo>
                  <a:lnTo>
                    <a:pt x="399" y="201"/>
                  </a:lnTo>
                  <a:lnTo>
                    <a:pt x="398" y="179"/>
                  </a:lnTo>
                  <a:lnTo>
                    <a:pt x="395" y="160"/>
                  </a:lnTo>
                  <a:lnTo>
                    <a:pt x="390" y="141"/>
                  </a:lnTo>
                  <a:lnTo>
                    <a:pt x="384" y="122"/>
                  </a:lnTo>
                  <a:lnTo>
                    <a:pt x="375" y="104"/>
                  </a:lnTo>
                  <a:lnTo>
                    <a:pt x="365" y="88"/>
                  </a:lnTo>
                  <a:lnTo>
                    <a:pt x="354" y="73"/>
                  </a:lnTo>
                  <a:lnTo>
                    <a:pt x="341" y="58"/>
                  </a:lnTo>
                  <a:lnTo>
                    <a:pt x="325" y="43"/>
                  </a:lnTo>
                  <a:lnTo>
                    <a:pt x="309" y="32"/>
                  </a:lnTo>
                  <a:lnTo>
                    <a:pt x="292" y="21"/>
                  </a:lnTo>
                  <a:lnTo>
                    <a:pt x="277" y="14"/>
                  </a:lnTo>
                  <a:lnTo>
                    <a:pt x="257" y="7"/>
                  </a:lnTo>
                  <a:lnTo>
                    <a:pt x="239" y="3"/>
                  </a:lnTo>
                  <a:lnTo>
                    <a:pt x="219" y="0"/>
                  </a:lnTo>
                  <a:lnTo>
                    <a:pt x="200" y="0"/>
                  </a:lnTo>
                  <a:lnTo>
                    <a:pt x="160" y="3"/>
                  </a:lnTo>
                  <a:lnTo>
                    <a:pt x="122" y="14"/>
                  </a:lnTo>
                  <a:lnTo>
                    <a:pt x="104" y="21"/>
                  </a:lnTo>
                  <a:lnTo>
                    <a:pt x="88" y="32"/>
                  </a:lnTo>
                  <a:lnTo>
                    <a:pt x="58" y="58"/>
                  </a:lnTo>
                  <a:lnTo>
                    <a:pt x="32" y="88"/>
                  </a:lnTo>
                  <a:lnTo>
                    <a:pt x="21" y="104"/>
                  </a:lnTo>
                  <a:lnTo>
                    <a:pt x="14" y="122"/>
                  </a:lnTo>
                  <a:lnTo>
                    <a:pt x="3" y="160"/>
                  </a:lnTo>
                  <a:lnTo>
                    <a:pt x="0" y="179"/>
                  </a:lnTo>
                  <a:lnTo>
                    <a:pt x="0" y="201"/>
                  </a:lnTo>
                  <a:close/>
                  <a:moveTo>
                    <a:pt x="270" y="270"/>
                  </a:moveTo>
                  <a:lnTo>
                    <a:pt x="254" y="282"/>
                  </a:lnTo>
                  <a:lnTo>
                    <a:pt x="245" y="287"/>
                  </a:lnTo>
                  <a:lnTo>
                    <a:pt x="240" y="289"/>
                  </a:lnTo>
                  <a:lnTo>
                    <a:pt x="238" y="290"/>
                  </a:lnTo>
                  <a:lnTo>
                    <a:pt x="237" y="292"/>
                  </a:lnTo>
                  <a:lnTo>
                    <a:pt x="219" y="298"/>
                  </a:lnTo>
                  <a:lnTo>
                    <a:pt x="213" y="298"/>
                  </a:lnTo>
                  <a:lnTo>
                    <a:pt x="209" y="299"/>
                  </a:lnTo>
                  <a:lnTo>
                    <a:pt x="200" y="300"/>
                  </a:lnTo>
                  <a:lnTo>
                    <a:pt x="179" y="298"/>
                  </a:lnTo>
                  <a:lnTo>
                    <a:pt x="161" y="292"/>
                  </a:lnTo>
                  <a:lnTo>
                    <a:pt x="144" y="282"/>
                  </a:lnTo>
                  <a:lnTo>
                    <a:pt x="129" y="270"/>
                  </a:lnTo>
                  <a:lnTo>
                    <a:pt x="121" y="262"/>
                  </a:lnTo>
                  <a:lnTo>
                    <a:pt x="116" y="255"/>
                  </a:lnTo>
                  <a:lnTo>
                    <a:pt x="110" y="246"/>
                  </a:lnTo>
                  <a:lnTo>
                    <a:pt x="107" y="238"/>
                  </a:lnTo>
                  <a:lnTo>
                    <a:pt x="101" y="220"/>
                  </a:lnTo>
                  <a:lnTo>
                    <a:pt x="100" y="201"/>
                  </a:lnTo>
                  <a:lnTo>
                    <a:pt x="101" y="180"/>
                  </a:lnTo>
                  <a:lnTo>
                    <a:pt x="107" y="162"/>
                  </a:lnTo>
                  <a:lnTo>
                    <a:pt x="116" y="145"/>
                  </a:lnTo>
                  <a:lnTo>
                    <a:pt x="129" y="130"/>
                  </a:lnTo>
                  <a:lnTo>
                    <a:pt x="144" y="116"/>
                  </a:lnTo>
                  <a:lnTo>
                    <a:pt x="161" y="107"/>
                  </a:lnTo>
                  <a:lnTo>
                    <a:pt x="179" y="101"/>
                  </a:lnTo>
                  <a:lnTo>
                    <a:pt x="200" y="100"/>
                  </a:lnTo>
                  <a:lnTo>
                    <a:pt x="219" y="101"/>
                  </a:lnTo>
                  <a:lnTo>
                    <a:pt x="237" y="107"/>
                  </a:lnTo>
                  <a:lnTo>
                    <a:pt x="245" y="110"/>
                  </a:lnTo>
                  <a:lnTo>
                    <a:pt x="254" y="116"/>
                  </a:lnTo>
                  <a:lnTo>
                    <a:pt x="270" y="130"/>
                  </a:lnTo>
                  <a:lnTo>
                    <a:pt x="282" y="145"/>
                  </a:lnTo>
                  <a:lnTo>
                    <a:pt x="291" y="162"/>
                  </a:lnTo>
                  <a:lnTo>
                    <a:pt x="297" y="180"/>
                  </a:lnTo>
                  <a:lnTo>
                    <a:pt x="299" y="201"/>
                  </a:lnTo>
                  <a:lnTo>
                    <a:pt x="298" y="210"/>
                  </a:lnTo>
                  <a:lnTo>
                    <a:pt x="297" y="214"/>
                  </a:lnTo>
                  <a:lnTo>
                    <a:pt x="297" y="220"/>
                  </a:lnTo>
                  <a:lnTo>
                    <a:pt x="291" y="238"/>
                  </a:lnTo>
                  <a:lnTo>
                    <a:pt x="287" y="246"/>
                  </a:lnTo>
                  <a:lnTo>
                    <a:pt x="282" y="255"/>
                  </a:lnTo>
                  <a:lnTo>
                    <a:pt x="275" y="262"/>
                  </a:lnTo>
                  <a:lnTo>
                    <a:pt x="273" y="263"/>
                  </a:lnTo>
                  <a:lnTo>
                    <a:pt x="272" y="265"/>
                  </a:lnTo>
                  <a:lnTo>
                    <a:pt x="270" y="2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072" name="Freeform 128"/>
            <p:cNvSpPr>
              <a:spLocks noChangeAspect="1"/>
            </p:cNvSpPr>
            <p:nvPr/>
          </p:nvSpPr>
          <p:spPr bwMode="auto">
            <a:xfrm>
              <a:off x="1646" y="3291"/>
              <a:ext cx="40" cy="40"/>
            </a:xfrm>
            <a:custGeom>
              <a:avLst/>
              <a:gdLst>
                <a:gd name="T0" fmla="*/ 100 w 199"/>
                <a:gd name="T1" fmla="*/ 200 h 200"/>
                <a:gd name="T2" fmla="*/ 109 w 199"/>
                <a:gd name="T3" fmla="*/ 199 h 200"/>
                <a:gd name="T4" fmla="*/ 113 w 199"/>
                <a:gd name="T5" fmla="*/ 198 h 200"/>
                <a:gd name="T6" fmla="*/ 119 w 199"/>
                <a:gd name="T7" fmla="*/ 198 h 200"/>
                <a:gd name="T8" fmla="*/ 137 w 199"/>
                <a:gd name="T9" fmla="*/ 192 h 200"/>
                <a:gd name="T10" fmla="*/ 138 w 199"/>
                <a:gd name="T11" fmla="*/ 190 h 200"/>
                <a:gd name="T12" fmla="*/ 140 w 199"/>
                <a:gd name="T13" fmla="*/ 189 h 200"/>
                <a:gd name="T14" fmla="*/ 145 w 199"/>
                <a:gd name="T15" fmla="*/ 187 h 200"/>
                <a:gd name="T16" fmla="*/ 154 w 199"/>
                <a:gd name="T17" fmla="*/ 182 h 200"/>
                <a:gd name="T18" fmla="*/ 170 w 199"/>
                <a:gd name="T19" fmla="*/ 170 h 200"/>
                <a:gd name="T20" fmla="*/ 172 w 199"/>
                <a:gd name="T21" fmla="*/ 165 h 200"/>
                <a:gd name="T22" fmla="*/ 173 w 199"/>
                <a:gd name="T23" fmla="*/ 163 h 200"/>
                <a:gd name="T24" fmla="*/ 175 w 199"/>
                <a:gd name="T25" fmla="*/ 162 h 200"/>
                <a:gd name="T26" fmla="*/ 182 w 199"/>
                <a:gd name="T27" fmla="*/ 155 h 200"/>
                <a:gd name="T28" fmla="*/ 187 w 199"/>
                <a:gd name="T29" fmla="*/ 146 h 200"/>
                <a:gd name="T30" fmla="*/ 191 w 199"/>
                <a:gd name="T31" fmla="*/ 138 h 200"/>
                <a:gd name="T32" fmla="*/ 197 w 199"/>
                <a:gd name="T33" fmla="*/ 120 h 200"/>
                <a:gd name="T34" fmla="*/ 197 w 199"/>
                <a:gd name="T35" fmla="*/ 114 h 200"/>
                <a:gd name="T36" fmla="*/ 198 w 199"/>
                <a:gd name="T37" fmla="*/ 110 h 200"/>
                <a:gd name="T38" fmla="*/ 199 w 199"/>
                <a:gd name="T39" fmla="*/ 101 h 200"/>
                <a:gd name="T40" fmla="*/ 197 w 199"/>
                <a:gd name="T41" fmla="*/ 80 h 200"/>
                <a:gd name="T42" fmla="*/ 191 w 199"/>
                <a:gd name="T43" fmla="*/ 62 h 200"/>
                <a:gd name="T44" fmla="*/ 182 w 199"/>
                <a:gd name="T45" fmla="*/ 45 h 200"/>
                <a:gd name="T46" fmla="*/ 170 w 199"/>
                <a:gd name="T47" fmla="*/ 30 h 200"/>
                <a:gd name="T48" fmla="*/ 154 w 199"/>
                <a:gd name="T49" fmla="*/ 16 h 200"/>
                <a:gd name="T50" fmla="*/ 145 w 199"/>
                <a:gd name="T51" fmla="*/ 10 h 200"/>
                <a:gd name="T52" fmla="*/ 137 w 199"/>
                <a:gd name="T53" fmla="*/ 7 h 200"/>
                <a:gd name="T54" fmla="*/ 119 w 199"/>
                <a:gd name="T55" fmla="*/ 1 h 200"/>
                <a:gd name="T56" fmla="*/ 100 w 199"/>
                <a:gd name="T57" fmla="*/ 0 h 200"/>
                <a:gd name="T58" fmla="*/ 79 w 199"/>
                <a:gd name="T59" fmla="*/ 1 h 200"/>
                <a:gd name="T60" fmla="*/ 61 w 199"/>
                <a:gd name="T61" fmla="*/ 7 h 200"/>
                <a:gd name="T62" fmla="*/ 44 w 199"/>
                <a:gd name="T63" fmla="*/ 16 h 200"/>
                <a:gd name="T64" fmla="*/ 29 w 199"/>
                <a:gd name="T65" fmla="*/ 30 h 200"/>
                <a:gd name="T66" fmla="*/ 16 w 199"/>
                <a:gd name="T67" fmla="*/ 45 h 200"/>
                <a:gd name="T68" fmla="*/ 7 w 199"/>
                <a:gd name="T69" fmla="*/ 62 h 200"/>
                <a:gd name="T70" fmla="*/ 1 w 199"/>
                <a:gd name="T71" fmla="*/ 80 h 200"/>
                <a:gd name="T72" fmla="*/ 0 w 199"/>
                <a:gd name="T73" fmla="*/ 101 h 200"/>
                <a:gd name="T74" fmla="*/ 1 w 199"/>
                <a:gd name="T75" fmla="*/ 120 h 200"/>
                <a:gd name="T76" fmla="*/ 7 w 199"/>
                <a:gd name="T77" fmla="*/ 138 h 200"/>
                <a:gd name="T78" fmla="*/ 10 w 199"/>
                <a:gd name="T79" fmla="*/ 146 h 200"/>
                <a:gd name="T80" fmla="*/ 16 w 199"/>
                <a:gd name="T81" fmla="*/ 155 h 200"/>
                <a:gd name="T82" fmla="*/ 21 w 199"/>
                <a:gd name="T83" fmla="*/ 162 h 200"/>
                <a:gd name="T84" fmla="*/ 29 w 199"/>
                <a:gd name="T85" fmla="*/ 170 h 200"/>
                <a:gd name="T86" fmla="*/ 44 w 199"/>
                <a:gd name="T87" fmla="*/ 182 h 200"/>
                <a:gd name="T88" fmla="*/ 61 w 199"/>
                <a:gd name="T89" fmla="*/ 192 h 200"/>
                <a:gd name="T90" fmla="*/ 79 w 199"/>
                <a:gd name="T91" fmla="*/ 198 h 200"/>
                <a:gd name="T92" fmla="*/ 100 w 199"/>
                <a:gd name="T93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9" h="200">
                  <a:moveTo>
                    <a:pt x="100" y="200"/>
                  </a:moveTo>
                  <a:lnTo>
                    <a:pt x="109" y="199"/>
                  </a:lnTo>
                  <a:lnTo>
                    <a:pt x="113" y="198"/>
                  </a:lnTo>
                  <a:lnTo>
                    <a:pt x="119" y="198"/>
                  </a:lnTo>
                  <a:lnTo>
                    <a:pt x="137" y="192"/>
                  </a:lnTo>
                  <a:lnTo>
                    <a:pt x="138" y="190"/>
                  </a:lnTo>
                  <a:lnTo>
                    <a:pt x="140" y="189"/>
                  </a:lnTo>
                  <a:lnTo>
                    <a:pt x="145" y="187"/>
                  </a:lnTo>
                  <a:lnTo>
                    <a:pt x="154" y="182"/>
                  </a:lnTo>
                  <a:lnTo>
                    <a:pt x="170" y="170"/>
                  </a:lnTo>
                  <a:lnTo>
                    <a:pt x="172" y="165"/>
                  </a:lnTo>
                  <a:lnTo>
                    <a:pt x="173" y="163"/>
                  </a:lnTo>
                  <a:lnTo>
                    <a:pt x="175" y="162"/>
                  </a:lnTo>
                  <a:lnTo>
                    <a:pt x="182" y="155"/>
                  </a:lnTo>
                  <a:lnTo>
                    <a:pt x="187" y="146"/>
                  </a:lnTo>
                  <a:lnTo>
                    <a:pt x="191" y="138"/>
                  </a:lnTo>
                  <a:lnTo>
                    <a:pt x="197" y="120"/>
                  </a:lnTo>
                  <a:lnTo>
                    <a:pt x="197" y="114"/>
                  </a:lnTo>
                  <a:lnTo>
                    <a:pt x="198" y="110"/>
                  </a:lnTo>
                  <a:lnTo>
                    <a:pt x="199" y="101"/>
                  </a:lnTo>
                  <a:lnTo>
                    <a:pt x="197" y="80"/>
                  </a:lnTo>
                  <a:lnTo>
                    <a:pt x="191" y="62"/>
                  </a:lnTo>
                  <a:lnTo>
                    <a:pt x="182" y="45"/>
                  </a:lnTo>
                  <a:lnTo>
                    <a:pt x="170" y="30"/>
                  </a:lnTo>
                  <a:lnTo>
                    <a:pt x="154" y="16"/>
                  </a:lnTo>
                  <a:lnTo>
                    <a:pt x="145" y="10"/>
                  </a:lnTo>
                  <a:lnTo>
                    <a:pt x="137" y="7"/>
                  </a:lnTo>
                  <a:lnTo>
                    <a:pt x="119" y="1"/>
                  </a:lnTo>
                  <a:lnTo>
                    <a:pt x="100" y="0"/>
                  </a:lnTo>
                  <a:lnTo>
                    <a:pt x="79" y="1"/>
                  </a:lnTo>
                  <a:lnTo>
                    <a:pt x="61" y="7"/>
                  </a:lnTo>
                  <a:lnTo>
                    <a:pt x="44" y="16"/>
                  </a:lnTo>
                  <a:lnTo>
                    <a:pt x="29" y="30"/>
                  </a:lnTo>
                  <a:lnTo>
                    <a:pt x="16" y="45"/>
                  </a:lnTo>
                  <a:lnTo>
                    <a:pt x="7" y="62"/>
                  </a:lnTo>
                  <a:lnTo>
                    <a:pt x="1" y="80"/>
                  </a:lnTo>
                  <a:lnTo>
                    <a:pt x="0" y="101"/>
                  </a:lnTo>
                  <a:lnTo>
                    <a:pt x="1" y="120"/>
                  </a:lnTo>
                  <a:lnTo>
                    <a:pt x="7" y="138"/>
                  </a:lnTo>
                  <a:lnTo>
                    <a:pt x="10" y="146"/>
                  </a:lnTo>
                  <a:lnTo>
                    <a:pt x="16" y="155"/>
                  </a:lnTo>
                  <a:lnTo>
                    <a:pt x="21" y="162"/>
                  </a:lnTo>
                  <a:lnTo>
                    <a:pt x="29" y="170"/>
                  </a:lnTo>
                  <a:lnTo>
                    <a:pt x="44" y="182"/>
                  </a:lnTo>
                  <a:lnTo>
                    <a:pt x="61" y="192"/>
                  </a:lnTo>
                  <a:lnTo>
                    <a:pt x="79" y="198"/>
                  </a:lnTo>
                  <a:lnTo>
                    <a:pt x="100" y="2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073" name="Freeform 129"/>
            <p:cNvSpPr>
              <a:spLocks noChangeAspect="1"/>
            </p:cNvSpPr>
            <p:nvPr/>
          </p:nvSpPr>
          <p:spPr bwMode="auto">
            <a:xfrm>
              <a:off x="1626" y="3271"/>
              <a:ext cx="80" cy="80"/>
            </a:xfrm>
            <a:custGeom>
              <a:avLst/>
              <a:gdLst>
                <a:gd name="T0" fmla="*/ 73 w 399"/>
                <a:gd name="T1" fmla="*/ 355 h 400"/>
                <a:gd name="T2" fmla="*/ 104 w 399"/>
                <a:gd name="T3" fmla="*/ 376 h 400"/>
                <a:gd name="T4" fmla="*/ 141 w 399"/>
                <a:gd name="T5" fmla="*/ 391 h 400"/>
                <a:gd name="T6" fmla="*/ 179 w 399"/>
                <a:gd name="T7" fmla="*/ 399 h 400"/>
                <a:gd name="T8" fmla="*/ 209 w 399"/>
                <a:gd name="T9" fmla="*/ 399 h 400"/>
                <a:gd name="T10" fmla="*/ 239 w 399"/>
                <a:gd name="T11" fmla="*/ 396 h 400"/>
                <a:gd name="T12" fmla="*/ 266 w 399"/>
                <a:gd name="T13" fmla="*/ 388 h 400"/>
                <a:gd name="T14" fmla="*/ 292 w 399"/>
                <a:gd name="T15" fmla="*/ 376 h 400"/>
                <a:gd name="T16" fmla="*/ 296 w 399"/>
                <a:gd name="T17" fmla="*/ 373 h 400"/>
                <a:gd name="T18" fmla="*/ 309 w 399"/>
                <a:gd name="T19" fmla="*/ 366 h 400"/>
                <a:gd name="T20" fmla="*/ 341 w 399"/>
                <a:gd name="T21" fmla="*/ 342 h 400"/>
                <a:gd name="T22" fmla="*/ 365 w 399"/>
                <a:gd name="T23" fmla="*/ 311 h 400"/>
                <a:gd name="T24" fmla="*/ 372 w 399"/>
                <a:gd name="T25" fmla="*/ 297 h 400"/>
                <a:gd name="T26" fmla="*/ 375 w 399"/>
                <a:gd name="T27" fmla="*/ 294 h 400"/>
                <a:gd name="T28" fmla="*/ 387 w 399"/>
                <a:gd name="T29" fmla="*/ 268 h 400"/>
                <a:gd name="T30" fmla="*/ 395 w 399"/>
                <a:gd name="T31" fmla="*/ 240 h 400"/>
                <a:gd name="T32" fmla="*/ 398 w 399"/>
                <a:gd name="T33" fmla="*/ 210 h 400"/>
                <a:gd name="T34" fmla="*/ 398 w 399"/>
                <a:gd name="T35" fmla="*/ 179 h 400"/>
                <a:gd name="T36" fmla="*/ 390 w 399"/>
                <a:gd name="T37" fmla="*/ 141 h 400"/>
                <a:gd name="T38" fmla="*/ 375 w 399"/>
                <a:gd name="T39" fmla="*/ 104 h 400"/>
                <a:gd name="T40" fmla="*/ 354 w 399"/>
                <a:gd name="T41" fmla="*/ 73 h 400"/>
                <a:gd name="T42" fmla="*/ 325 w 399"/>
                <a:gd name="T43" fmla="*/ 43 h 400"/>
                <a:gd name="T44" fmla="*/ 292 w 399"/>
                <a:gd name="T45" fmla="*/ 21 h 400"/>
                <a:gd name="T46" fmla="*/ 257 w 399"/>
                <a:gd name="T47" fmla="*/ 7 h 400"/>
                <a:gd name="T48" fmla="*/ 219 w 399"/>
                <a:gd name="T49" fmla="*/ 0 h 400"/>
                <a:gd name="T50" fmla="*/ 160 w 399"/>
                <a:gd name="T51" fmla="*/ 3 h 400"/>
                <a:gd name="T52" fmla="*/ 104 w 399"/>
                <a:gd name="T53" fmla="*/ 21 h 400"/>
                <a:gd name="T54" fmla="*/ 58 w 399"/>
                <a:gd name="T55" fmla="*/ 58 h 400"/>
                <a:gd name="T56" fmla="*/ 21 w 399"/>
                <a:gd name="T57" fmla="*/ 104 h 400"/>
                <a:gd name="T58" fmla="*/ 3 w 399"/>
                <a:gd name="T59" fmla="*/ 160 h 400"/>
                <a:gd name="T60" fmla="*/ 0 w 399"/>
                <a:gd name="T61" fmla="*/ 201 h 400"/>
                <a:gd name="T62" fmla="*/ 3 w 399"/>
                <a:gd name="T63" fmla="*/ 240 h 400"/>
                <a:gd name="T64" fmla="*/ 14 w 399"/>
                <a:gd name="T65" fmla="*/ 278 h 400"/>
                <a:gd name="T66" fmla="*/ 32 w 399"/>
                <a:gd name="T67" fmla="*/ 311 h 400"/>
                <a:gd name="T68" fmla="*/ 58 w 399"/>
                <a:gd name="T69" fmla="*/ 342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99" h="400">
                  <a:moveTo>
                    <a:pt x="58" y="342"/>
                  </a:moveTo>
                  <a:lnTo>
                    <a:pt x="73" y="355"/>
                  </a:lnTo>
                  <a:lnTo>
                    <a:pt x="88" y="366"/>
                  </a:lnTo>
                  <a:lnTo>
                    <a:pt x="104" y="376"/>
                  </a:lnTo>
                  <a:lnTo>
                    <a:pt x="122" y="385"/>
                  </a:lnTo>
                  <a:lnTo>
                    <a:pt x="141" y="391"/>
                  </a:lnTo>
                  <a:lnTo>
                    <a:pt x="160" y="396"/>
                  </a:lnTo>
                  <a:lnTo>
                    <a:pt x="179" y="399"/>
                  </a:lnTo>
                  <a:lnTo>
                    <a:pt x="200" y="400"/>
                  </a:lnTo>
                  <a:lnTo>
                    <a:pt x="209" y="399"/>
                  </a:lnTo>
                  <a:lnTo>
                    <a:pt x="219" y="399"/>
                  </a:lnTo>
                  <a:lnTo>
                    <a:pt x="239" y="396"/>
                  </a:lnTo>
                  <a:lnTo>
                    <a:pt x="257" y="391"/>
                  </a:lnTo>
                  <a:lnTo>
                    <a:pt x="266" y="388"/>
                  </a:lnTo>
                  <a:lnTo>
                    <a:pt x="277" y="385"/>
                  </a:lnTo>
                  <a:lnTo>
                    <a:pt x="292" y="376"/>
                  </a:lnTo>
                  <a:lnTo>
                    <a:pt x="294" y="374"/>
                  </a:lnTo>
                  <a:lnTo>
                    <a:pt x="296" y="373"/>
                  </a:lnTo>
                  <a:lnTo>
                    <a:pt x="300" y="371"/>
                  </a:lnTo>
                  <a:lnTo>
                    <a:pt x="309" y="366"/>
                  </a:lnTo>
                  <a:lnTo>
                    <a:pt x="325" y="355"/>
                  </a:lnTo>
                  <a:lnTo>
                    <a:pt x="341" y="342"/>
                  </a:lnTo>
                  <a:lnTo>
                    <a:pt x="354" y="327"/>
                  </a:lnTo>
                  <a:lnTo>
                    <a:pt x="365" y="311"/>
                  </a:lnTo>
                  <a:lnTo>
                    <a:pt x="370" y="302"/>
                  </a:lnTo>
                  <a:lnTo>
                    <a:pt x="372" y="297"/>
                  </a:lnTo>
                  <a:lnTo>
                    <a:pt x="373" y="295"/>
                  </a:lnTo>
                  <a:lnTo>
                    <a:pt x="375" y="294"/>
                  </a:lnTo>
                  <a:lnTo>
                    <a:pt x="384" y="278"/>
                  </a:lnTo>
                  <a:lnTo>
                    <a:pt x="387" y="268"/>
                  </a:lnTo>
                  <a:lnTo>
                    <a:pt x="390" y="258"/>
                  </a:lnTo>
                  <a:lnTo>
                    <a:pt x="395" y="240"/>
                  </a:lnTo>
                  <a:lnTo>
                    <a:pt x="398" y="220"/>
                  </a:lnTo>
                  <a:lnTo>
                    <a:pt x="398" y="210"/>
                  </a:lnTo>
                  <a:lnTo>
                    <a:pt x="399" y="201"/>
                  </a:lnTo>
                  <a:lnTo>
                    <a:pt x="398" y="179"/>
                  </a:lnTo>
                  <a:lnTo>
                    <a:pt x="395" y="160"/>
                  </a:lnTo>
                  <a:lnTo>
                    <a:pt x="390" y="141"/>
                  </a:lnTo>
                  <a:lnTo>
                    <a:pt x="384" y="122"/>
                  </a:lnTo>
                  <a:lnTo>
                    <a:pt x="375" y="104"/>
                  </a:lnTo>
                  <a:lnTo>
                    <a:pt x="365" y="88"/>
                  </a:lnTo>
                  <a:lnTo>
                    <a:pt x="354" y="73"/>
                  </a:lnTo>
                  <a:lnTo>
                    <a:pt x="341" y="58"/>
                  </a:lnTo>
                  <a:lnTo>
                    <a:pt x="325" y="43"/>
                  </a:lnTo>
                  <a:lnTo>
                    <a:pt x="309" y="32"/>
                  </a:lnTo>
                  <a:lnTo>
                    <a:pt x="292" y="21"/>
                  </a:lnTo>
                  <a:lnTo>
                    <a:pt x="277" y="14"/>
                  </a:lnTo>
                  <a:lnTo>
                    <a:pt x="257" y="7"/>
                  </a:lnTo>
                  <a:lnTo>
                    <a:pt x="239" y="3"/>
                  </a:lnTo>
                  <a:lnTo>
                    <a:pt x="219" y="0"/>
                  </a:lnTo>
                  <a:lnTo>
                    <a:pt x="200" y="0"/>
                  </a:lnTo>
                  <a:lnTo>
                    <a:pt x="160" y="3"/>
                  </a:lnTo>
                  <a:lnTo>
                    <a:pt x="122" y="14"/>
                  </a:lnTo>
                  <a:lnTo>
                    <a:pt x="104" y="21"/>
                  </a:lnTo>
                  <a:lnTo>
                    <a:pt x="88" y="32"/>
                  </a:lnTo>
                  <a:lnTo>
                    <a:pt x="58" y="58"/>
                  </a:lnTo>
                  <a:lnTo>
                    <a:pt x="32" y="88"/>
                  </a:lnTo>
                  <a:lnTo>
                    <a:pt x="21" y="104"/>
                  </a:lnTo>
                  <a:lnTo>
                    <a:pt x="14" y="122"/>
                  </a:lnTo>
                  <a:lnTo>
                    <a:pt x="3" y="160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0" y="220"/>
                  </a:lnTo>
                  <a:lnTo>
                    <a:pt x="3" y="240"/>
                  </a:lnTo>
                  <a:lnTo>
                    <a:pt x="7" y="258"/>
                  </a:lnTo>
                  <a:lnTo>
                    <a:pt x="14" y="278"/>
                  </a:lnTo>
                  <a:lnTo>
                    <a:pt x="21" y="294"/>
                  </a:lnTo>
                  <a:lnTo>
                    <a:pt x="32" y="311"/>
                  </a:lnTo>
                  <a:lnTo>
                    <a:pt x="43" y="327"/>
                  </a:lnTo>
                  <a:lnTo>
                    <a:pt x="58" y="342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074" name="Freeform 130"/>
            <p:cNvSpPr>
              <a:spLocks noChangeAspect="1"/>
            </p:cNvSpPr>
            <p:nvPr/>
          </p:nvSpPr>
          <p:spPr bwMode="auto">
            <a:xfrm>
              <a:off x="1786" y="3273"/>
              <a:ext cx="80" cy="80"/>
            </a:xfrm>
            <a:custGeom>
              <a:avLst/>
              <a:gdLst>
                <a:gd name="T0" fmla="*/ 401 w 401"/>
                <a:gd name="T1" fmla="*/ 0 h 401"/>
                <a:gd name="T2" fmla="*/ 0 w 401"/>
                <a:gd name="T3" fmla="*/ 0 h 401"/>
                <a:gd name="T4" fmla="*/ 200 w 401"/>
                <a:gd name="T5" fmla="*/ 401 h 401"/>
                <a:gd name="T6" fmla="*/ 401 w 401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1" h="401">
                  <a:moveTo>
                    <a:pt x="401" y="0"/>
                  </a:moveTo>
                  <a:lnTo>
                    <a:pt x="0" y="0"/>
                  </a:lnTo>
                  <a:lnTo>
                    <a:pt x="200" y="401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075" name="Line 131"/>
            <p:cNvSpPr>
              <a:spLocks noChangeAspect="1" noChangeShapeType="1"/>
            </p:cNvSpPr>
            <p:nvPr/>
          </p:nvSpPr>
          <p:spPr bwMode="auto">
            <a:xfrm flipH="1" flipV="1">
              <a:off x="1786" y="3273"/>
              <a:ext cx="40" cy="8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076" name="Freeform 132"/>
            <p:cNvSpPr>
              <a:spLocks noChangeAspect="1"/>
            </p:cNvSpPr>
            <p:nvPr/>
          </p:nvSpPr>
          <p:spPr bwMode="auto">
            <a:xfrm>
              <a:off x="1786" y="3273"/>
              <a:ext cx="80" cy="80"/>
            </a:xfrm>
            <a:custGeom>
              <a:avLst/>
              <a:gdLst>
                <a:gd name="T0" fmla="*/ 0 w 401"/>
                <a:gd name="T1" fmla="*/ 0 h 401"/>
                <a:gd name="T2" fmla="*/ 401 w 401"/>
                <a:gd name="T3" fmla="*/ 0 h 401"/>
                <a:gd name="T4" fmla="*/ 200 w 401"/>
                <a:gd name="T5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1" h="401">
                  <a:moveTo>
                    <a:pt x="0" y="0"/>
                  </a:moveTo>
                  <a:lnTo>
                    <a:pt x="401" y="0"/>
                  </a:lnTo>
                  <a:lnTo>
                    <a:pt x="200" y="401"/>
                  </a:lnTo>
                </a:path>
              </a:pathLst>
            </a:custGeom>
            <a:noFill/>
            <a:ln w="2540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077" name="Rectangle 133"/>
            <p:cNvSpPr>
              <a:spLocks noChangeAspect="1" noChangeArrowheads="1"/>
            </p:cNvSpPr>
            <p:nvPr/>
          </p:nvSpPr>
          <p:spPr bwMode="auto">
            <a:xfrm>
              <a:off x="1026" y="2953"/>
              <a:ext cx="240" cy="1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078" name="Rectangle 134"/>
            <p:cNvSpPr>
              <a:spLocks noChangeAspect="1" noChangeArrowheads="1"/>
            </p:cNvSpPr>
            <p:nvPr/>
          </p:nvSpPr>
          <p:spPr bwMode="auto">
            <a:xfrm>
              <a:off x="1906" y="2953"/>
              <a:ext cx="240" cy="1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079" name="Rectangle 135"/>
            <p:cNvSpPr>
              <a:spLocks noChangeAspect="1" noChangeArrowheads="1"/>
            </p:cNvSpPr>
            <p:nvPr/>
          </p:nvSpPr>
          <p:spPr bwMode="auto">
            <a:xfrm>
              <a:off x="1914" y="2961"/>
              <a:ext cx="224" cy="144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080" name="Rectangle 136"/>
            <p:cNvSpPr>
              <a:spLocks noChangeAspect="1" noChangeArrowheads="1"/>
            </p:cNvSpPr>
            <p:nvPr/>
          </p:nvSpPr>
          <p:spPr bwMode="auto">
            <a:xfrm>
              <a:off x="1034" y="2961"/>
              <a:ext cx="224" cy="144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081" name="Freeform 137"/>
            <p:cNvSpPr>
              <a:spLocks noChangeAspect="1"/>
            </p:cNvSpPr>
            <p:nvPr/>
          </p:nvSpPr>
          <p:spPr bwMode="auto">
            <a:xfrm>
              <a:off x="1746" y="2793"/>
              <a:ext cx="160" cy="320"/>
            </a:xfrm>
            <a:custGeom>
              <a:avLst/>
              <a:gdLst>
                <a:gd name="T0" fmla="*/ 799 w 799"/>
                <a:gd name="T1" fmla="*/ 0 h 1601"/>
                <a:gd name="T2" fmla="*/ 399 w 799"/>
                <a:gd name="T3" fmla="*/ 0 h 1601"/>
                <a:gd name="T4" fmla="*/ 0 w 799"/>
                <a:gd name="T5" fmla="*/ 801 h 1601"/>
                <a:gd name="T6" fmla="*/ 399 w 799"/>
                <a:gd name="T7" fmla="*/ 1601 h 1601"/>
                <a:gd name="T8" fmla="*/ 799 w 799"/>
                <a:gd name="T9" fmla="*/ 1601 h 1601"/>
                <a:gd name="T10" fmla="*/ 799 w 799"/>
                <a:gd name="T11" fmla="*/ 0 h 1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9" h="1601">
                  <a:moveTo>
                    <a:pt x="799" y="0"/>
                  </a:moveTo>
                  <a:lnTo>
                    <a:pt x="399" y="0"/>
                  </a:lnTo>
                  <a:lnTo>
                    <a:pt x="0" y="801"/>
                  </a:lnTo>
                  <a:lnTo>
                    <a:pt x="399" y="1601"/>
                  </a:lnTo>
                  <a:lnTo>
                    <a:pt x="799" y="1601"/>
                  </a:lnTo>
                  <a:lnTo>
                    <a:pt x="7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082" name="Freeform 138"/>
            <p:cNvSpPr>
              <a:spLocks noChangeAspect="1"/>
            </p:cNvSpPr>
            <p:nvPr/>
          </p:nvSpPr>
          <p:spPr bwMode="auto">
            <a:xfrm>
              <a:off x="1666" y="2793"/>
              <a:ext cx="160" cy="160"/>
            </a:xfrm>
            <a:custGeom>
              <a:avLst/>
              <a:gdLst>
                <a:gd name="T0" fmla="*/ 799 w 799"/>
                <a:gd name="T1" fmla="*/ 0 h 801"/>
                <a:gd name="T2" fmla="*/ 0 w 799"/>
                <a:gd name="T3" fmla="*/ 0 h 801"/>
                <a:gd name="T4" fmla="*/ 400 w 799"/>
                <a:gd name="T5" fmla="*/ 801 h 801"/>
                <a:gd name="T6" fmla="*/ 799 w 799"/>
                <a:gd name="T7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9" h="801">
                  <a:moveTo>
                    <a:pt x="799" y="0"/>
                  </a:moveTo>
                  <a:lnTo>
                    <a:pt x="0" y="0"/>
                  </a:lnTo>
                  <a:lnTo>
                    <a:pt x="400" y="801"/>
                  </a:lnTo>
                  <a:lnTo>
                    <a:pt x="7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083" name="Freeform 139"/>
            <p:cNvSpPr>
              <a:spLocks noChangeAspect="1"/>
            </p:cNvSpPr>
            <p:nvPr/>
          </p:nvSpPr>
          <p:spPr bwMode="auto">
            <a:xfrm>
              <a:off x="1586" y="2793"/>
              <a:ext cx="160" cy="320"/>
            </a:xfrm>
            <a:custGeom>
              <a:avLst/>
              <a:gdLst>
                <a:gd name="T0" fmla="*/ 401 w 801"/>
                <a:gd name="T1" fmla="*/ 0 h 1601"/>
                <a:gd name="T2" fmla="*/ 0 w 801"/>
                <a:gd name="T3" fmla="*/ 0 h 1601"/>
                <a:gd name="T4" fmla="*/ 0 w 801"/>
                <a:gd name="T5" fmla="*/ 1601 h 1601"/>
                <a:gd name="T6" fmla="*/ 401 w 801"/>
                <a:gd name="T7" fmla="*/ 1601 h 1601"/>
                <a:gd name="T8" fmla="*/ 801 w 801"/>
                <a:gd name="T9" fmla="*/ 801 h 1601"/>
                <a:gd name="T10" fmla="*/ 401 w 801"/>
                <a:gd name="T11" fmla="*/ 0 h 1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1" h="1601">
                  <a:moveTo>
                    <a:pt x="401" y="0"/>
                  </a:moveTo>
                  <a:lnTo>
                    <a:pt x="0" y="0"/>
                  </a:lnTo>
                  <a:lnTo>
                    <a:pt x="0" y="1601"/>
                  </a:lnTo>
                  <a:lnTo>
                    <a:pt x="401" y="1601"/>
                  </a:lnTo>
                  <a:lnTo>
                    <a:pt x="801" y="801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084" name="Freeform 140"/>
            <p:cNvSpPr>
              <a:spLocks noChangeAspect="1"/>
            </p:cNvSpPr>
            <p:nvPr/>
          </p:nvSpPr>
          <p:spPr bwMode="auto">
            <a:xfrm>
              <a:off x="1666" y="2953"/>
              <a:ext cx="160" cy="160"/>
            </a:xfrm>
            <a:custGeom>
              <a:avLst/>
              <a:gdLst>
                <a:gd name="T0" fmla="*/ 400 w 799"/>
                <a:gd name="T1" fmla="*/ 0 h 800"/>
                <a:gd name="T2" fmla="*/ 0 w 799"/>
                <a:gd name="T3" fmla="*/ 800 h 800"/>
                <a:gd name="T4" fmla="*/ 799 w 799"/>
                <a:gd name="T5" fmla="*/ 800 h 800"/>
                <a:gd name="T6" fmla="*/ 400 w 799"/>
                <a:gd name="T7" fmla="*/ 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9" h="800">
                  <a:moveTo>
                    <a:pt x="400" y="0"/>
                  </a:moveTo>
                  <a:lnTo>
                    <a:pt x="0" y="800"/>
                  </a:lnTo>
                  <a:lnTo>
                    <a:pt x="799" y="800"/>
                  </a:lnTo>
                  <a:lnTo>
                    <a:pt x="4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085" name="Rectangle 141"/>
            <p:cNvSpPr>
              <a:spLocks noChangeAspect="1" noChangeArrowheads="1"/>
            </p:cNvSpPr>
            <p:nvPr/>
          </p:nvSpPr>
          <p:spPr bwMode="auto">
            <a:xfrm>
              <a:off x="1506" y="2793"/>
              <a:ext cx="80" cy="3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086" name="Rectangle 142"/>
            <p:cNvSpPr>
              <a:spLocks noChangeAspect="1" noChangeArrowheads="1"/>
            </p:cNvSpPr>
            <p:nvPr/>
          </p:nvSpPr>
          <p:spPr bwMode="auto">
            <a:xfrm>
              <a:off x="1346" y="2793"/>
              <a:ext cx="160" cy="3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087" name="Rectangle 143"/>
            <p:cNvSpPr>
              <a:spLocks noChangeAspect="1" noChangeArrowheads="1"/>
            </p:cNvSpPr>
            <p:nvPr/>
          </p:nvSpPr>
          <p:spPr bwMode="auto">
            <a:xfrm>
              <a:off x="1266" y="2793"/>
              <a:ext cx="80" cy="3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088" name="Rectangle 144"/>
            <p:cNvSpPr>
              <a:spLocks noChangeAspect="1" noChangeArrowheads="1"/>
            </p:cNvSpPr>
            <p:nvPr/>
          </p:nvSpPr>
          <p:spPr bwMode="auto">
            <a:xfrm>
              <a:off x="1274" y="2801"/>
              <a:ext cx="64" cy="304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089" name="Line 145"/>
            <p:cNvSpPr>
              <a:spLocks noChangeAspect="1" noChangeShapeType="1"/>
            </p:cNvSpPr>
            <p:nvPr/>
          </p:nvSpPr>
          <p:spPr bwMode="auto">
            <a:xfrm>
              <a:off x="1346" y="3113"/>
              <a:ext cx="160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090" name="Line 146"/>
            <p:cNvSpPr>
              <a:spLocks noChangeAspect="1" noChangeShapeType="1"/>
            </p:cNvSpPr>
            <p:nvPr/>
          </p:nvSpPr>
          <p:spPr bwMode="auto">
            <a:xfrm flipV="1">
              <a:off x="1586" y="2793"/>
              <a:ext cx="1" cy="32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091" name="Line 147"/>
            <p:cNvSpPr>
              <a:spLocks noChangeAspect="1" noChangeShapeType="1"/>
            </p:cNvSpPr>
            <p:nvPr/>
          </p:nvSpPr>
          <p:spPr bwMode="auto">
            <a:xfrm flipH="1">
              <a:off x="1346" y="2793"/>
              <a:ext cx="160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092" name="Freeform 148"/>
            <p:cNvSpPr>
              <a:spLocks noChangeAspect="1"/>
            </p:cNvSpPr>
            <p:nvPr/>
          </p:nvSpPr>
          <p:spPr bwMode="auto">
            <a:xfrm>
              <a:off x="1586" y="2793"/>
              <a:ext cx="320" cy="320"/>
            </a:xfrm>
            <a:custGeom>
              <a:avLst/>
              <a:gdLst>
                <a:gd name="T0" fmla="*/ 0 w 1600"/>
                <a:gd name="T1" fmla="*/ 1601 h 1601"/>
                <a:gd name="T2" fmla="*/ 401 w 1600"/>
                <a:gd name="T3" fmla="*/ 1601 h 1601"/>
                <a:gd name="T4" fmla="*/ 1200 w 1600"/>
                <a:gd name="T5" fmla="*/ 1601 h 1601"/>
                <a:gd name="T6" fmla="*/ 1600 w 1600"/>
                <a:gd name="T7" fmla="*/ 1601 h 1601"/>
                <a:gd name="T8" fmla="*/ 1600 w 1600"/>
                <a:gd name="T9" fmla="*/ 0 h 1601"/>
                <a:gd name="T10" fmla="*/ 1200 w 1600"/>
                <a:gd name="T11" fmla="*/ 0 h 1601"/>
                <a:gd name="T12" fmla="*/ 401 w 1600"/>
                <a:gd name="T13" fmla="*/ 0 h 1601"/>
                <a:gd name="T14" fmla="*/ 0 w 1600"/>
                <a:gd name="T15" fmla="*/ 0 h 1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0" h="1601">
                  <a:moveTo>
                    <a:pt x="0" y="1601"/>
                  </a:moveTo>
                  <a:lnTo>
                    <a:pt x="401" y="1601"/>
                  </a:lnTo>
                  <a:lnTo>
                    <a:pt x="1200" y="1601"/>
                  </a:lnTo>
                  <a:lnTo>
                    <a:pt x="1600" y="1601"/>
                  </a:lnTo>
                  <a:lnTo>
                    <a:pt x="1600" y="0"/>
                  </a:lnTo>
                  <a:lnTo>
                    <a:pt x="1200" y="0"/>
                  </a:lnTo>
                  <a:lnTo>
                    <a:pt x="401" y="0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093" name="Line 149"/>
            <p:cNvSpPr>
              <a:spLocks noChangeAspect="1" noChangeShapeType="1"/>
            </p:cNvSpPr>
            <p:nvPr/>
          </p:nvSpPr>
          <p:spPr bwMode="auto">
            <a:xfrm flipH="1">
              <a:off x="1506" y="2793"/>
              <a:ext cx="80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094" name="Line 150"/>
            <p:cNvSpPr>
              <a:spLocks noChangeAspect="1" noChangeShapeType="1"/>
            </p:cNvSpPr>
            <p:nvPr/>
          </p:nvSpPr>
          <p:spPr bwMode="auto">
            <a:xfrm>
              <a:off x="1346" y="2793"/>
              <a:ext cx="1" cy="32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095" name="Line 151"/>
            <p:cNvSpPr>
              <a:spLocks noChangeAspect="1" noChangeShapeType="1"/>
            </p:cNvSpPr>
            <p:nvPr/>
          </p:nvSpPr>
          <p:spPr bwMode="auto">
            <a:xfrm flipV="1">
              <a:off x="1506" y="2793"/>
              <a:ext cx="1" cy="32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096" name="Line 152"/>
            <p:cNvSpPr>
              <a:spLocks noChangeAspect="1" noChangeShapeType="1"/>
            </p:cNvSpPr>
            <p:nvPr/>
          </p:nvSpPr>
          <p:spPr bwMode="auto">
            <a:xfrm>
              <a:off x="1506" y="3113"/>
              <a:ext cx="80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097" name="Freeform 153"/>
            <p:cNvSpPr>
              <a:spLocks noChangeAspect="1"/>
            </p:cNvSpPr>
            <p:nvPr/>
          </p:nvSpPr>
          <p:spPr bwMode="auto">
            <a:xfrm>
              <a:off x="1666" y="2793"/>
              <a:ext cx="160" cy="320"/>
            </a:xfrm>
            <a:custGeom>
              <a:avLst/>
              <a:gdLst>
                <a:gd name="T0" fmla="*/ 0 w 799"/>
                <a:gd name="T1" fmla="*/ 0 h 1601"/>
                <a:gd name="T2" fmla="*/ 400 w 799"/>
                <a:gd name="T3" fmla="*/ 801 h 1601"/>
                <a:gd name="T4" fmla="*/ 799 w 799"/>
                <a:gd name="T5" fmla="*/ 1601 h 1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9" h="1601">
                  <a:moveTo>
                    <a:pt x="0" y="0"/>
                  </a:moveTo>
                  <a:lnTo>
                    <a:pt x="400" y="801"/>
                  </a:lnTo>
                  <a:lnTo>
                    <a:pt x="799" y="1601"/>
                  </a:lnTo>
                </a:path>
              </a:pathLst>
            </a:custGeom>
            <a:noFill/>
            <a:ln w="2540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098" name="Freeform 154"/>
            <p:cNvSpPr>
              <a:spLocks noChangeAspect="1"/>
            </p:cNvSpPr>
            <p:nvPr/>
          </p:nvSpPr>
          <p:spPr bwMode="auto">
            <a:xfrm>
              <a:off x="1666" y="2793"/>
              <a:ext cx="160" cy="320"/>
            </a:xfrm>
            <a:custGeom>
              <a:avLst/>
              <a:gdLst>
                <a:gd name="T0" fmla="*/ 0 w 799"/>
                <a:gd name="T1" fmla="*/ 1601 h 1601"/>
                <a:gd name="T2" fmla="*/ 400 w 799"/>
                <a:gd name="T3" fmla="*/ 801 h 1601"/>
                <a:gd name="T4" fmla="*/ 799 w 799"/>
                <a:gd name="T5" fmla="*/ 0 h 1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9" h="1601">
                  <a:moveTo>
                    <a:pt x="0" y="1601"/>
                  </a:moveTo>
                  <a:lnTo>
                    <a:pt x="400" y="801"/>
                  </a:lnTo>
                  <a:lnTo>
                    <a:pt x="799" y="0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099" name="Freeform 155"/>
            <p:cNvSpPr>
              <a:spLocks noChangeAspect="1"/>
            </p:cNvSpPr>
            <p:nvPr/>
          </p:nvSpPr>
          <p:spPr bwMode="auto">
            <a:xfrm>
              <a:off x="1306" y="2793"/>
              <a:ext cx="80" cy="80"/>
            </a:xfrm>
            <a:custGeom>
              <a:avLst/>
              <a:gdLst>
                <a:gd name="T0" fmla="*/ 201 w 400"/>
                <a:gd name="T1" fmla="*/ 0 h 400"/>
                <a:gd name="T2" fmla="*/ 0 w 400"/>
                <a:gd name="T3" fmla="*/ 400 h 400"/>
                <a:gd name="T4" fmla="*/ 400 w 400"/>
                <a:gd name="T5" fmla="*/ 400 h 400"/>
                <a:gd name="T6" fmla="*/ 201 w 400"/>
                <a:gd name="T7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0" h="400">
                  <a:moveTo>
                    <a:pt x="201" y="0"/>
                  </a:moveTo>
                  <a:lnTo>
                    <a:pt x="0" y="400"/>
                  </a:lnTo>
                  <a:lnTo>
                    <a:pt x="400" y="400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100" name="Freeform 156"/>
            <p:cNvSpPr>
              <a:spLocks noChangeAspect="1"/>
            </p:cNvSpPr>
            <p:nvPr/>
          </p:nvSpPr>
          <p:spPr bwMode="auto">
            <a:xfrm>
              <a:off x="1306" y="2793"/>
              <a:ext cx="80" cy="80"/>
            </a:xfrm>
            <a:custGeom>
              <a:avLst/>
              <a:gdLst>
                <a:gd name="T0" fmla="*/ 0 w 400"/>
                <a:gd name="T1" fmla="*/ 400 h 400"/>
                <a:gd name="T2" fmla="*/ 400 w 400"/>
                <a:gd name="T3" fmla="*/ 400 h 400"/>
                <a:gd name="T4" fmla="*/ 201 w 400"/>
                <a:gd name="T5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0" h="400">
                  <a:moveTo>
                    <a:pt x="0" y="400"/>
                  </a:moveTo>
                  <a:lnTo>
                    <a:pt x="400" y="400"/>
                  </a:lnTo>
                  <a:lnTo>
                    <a:pt x="201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101" name="Line 157"/>
            <p:cNvSpPr>
              <a:spLocks noChangeAspect="1" noChangeShapeType="1"/>
            </p:cNvSpPr>
            <p:nvPr/>
          </p:nvSpPr>
          <p:spPr bwMode="auto">
            <a:xfrm flipH="1">
              <a:off x="1306" y="2793"/>
              <a:ext cx="40" cy="8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102" name="Freeform 158"/>
            <p:cNvSpPr>
              <a:spLocks noChangeAspect="1"/>
            </p:cNvSpPr>
            <p:nvPr/>
          </p:nvSpPr>
          <p:spPr bwMode="auto">
            <a:xfrm>
              <a:off x="1466" y="3033"/>
              <a:ext cx="80" cy="80"/>
            </a:xfrm>
            <a:custGeom>
              <a:avLst/>
              <a:gdLst>
                <a:gd name="T0" fmla="*/ 401 w 401"/>
                <a:gd name="T1" fmla="*/ 0 h 400"/>
                <a:gd name="T2" fmla="*/ 0 w 401"/>
                <a:gd name="T3" fmla="*/ 0 h 400"/>
                <a:gd name="T4" fmla="*/ 200 w 401"/>
                <a:gd name="T5" fmla="*/ 400 h 400"/>
                <a:gd name="T6" fmla="*/ 401 w 401"/>
                <a:gd name="T7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1" h="400">
                  <a:moveTo>
                    <a:pt x="401" y="0"/>
                  </a:moveTo>
                  <a:lnTo>
                    <a:pt x="0" y="0"/>
                  </a:lnTo>
                  <a:lnTo>
                    <a:pt x="200" y="400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103" name="Line 159"/>
            <p:cNvSpPr>
              <a:spLocks noChangeAspect="1" noChangeShapeType="1"/>
            </p:cNvSpPr>
            <p:nvPr/>
          </p:nvSpPr>
          <p:spPr bwMode="auto">
            <a:xfrm flipV="1">
              <a:off x="1506" y="3033"/>
              <a:ext cx="40" cy="8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104" name="Freeform 160"/>
            <p:cNvSpPr>
              <a:spLocks noChangeAspect="1"/>
            </p:cNvSpPr>
            <p:nvPr/>
          </p:nvSpPr>
          <p:spPr bwMode="auto">
            <a:xfrm>
              <a:off x="1466" y="3033"/>
              <a:ext cx="80" cy="80"/>
            </a:xfrm>
            <a:custGeom>
              <a:avLst/>
              <a:gdLst>
                <a:gd name="T0" fmla="*/ 401 w 401"/>
                <a:gd name="T1" fmla="*/ 0 h 400"/>
                <a:gd name="T2" fmla="*/ 0 w 401"/>
                <a:gd name="T3" fmla="*/ 0 h 400"/>
                <a:gd name="T4" fmla="*/ 200 w 401"/>
                <a:gd name="T5" fmla="*/ 40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1" h="400">
                  <a:moveTo>
                    <a:pt x="401" y="0"/>
                  </a:moveTo>
                  <a:lnTo>
                    <a:pt x="0" y="0"/>
                  </a:lnTo>
                  <a:lnTo>
                    <a:pt x="200" y="40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105" name="Freeform 161"/>
            <p:cNvSpPr>
              <a:spLocks noChangeAspect="1"/>
            </p:cNvSpPr>
            <p:nvPr/>
          </p:nvSpPr>
          <p:spPr bwMode="auto">
            <a:xfrm>
              <a:off x="1752" y="2793"/>
              <a:ext cx="74" cy="90"/>
            </a:xfrm>
            <a:custGeom>
              <a:avLst/>
              <a:gdLst>
                <a:gd name="T0" fmla="*/ 0 w 372"/>
                <a:gd name="T1" fmla="*/ 246 h 447"/>
                <a:gd name="T2" fmla="*/ 346 w 372"/>
                <a:gd name="T3" fmla="*/ 447 h 447"/>
                <a:gd name="T4" fmla="*/ 372 w 372"/>
                <a:gd name="T5" fmla="*/ 0 h 447"/>
                <a:gd name="T6" fmla="*/ 0 w 372"/>
                <a:gd name="T7" fmla="*/ 246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2" h="447">
                  <a:moveTo>
                    <a:pt x="0" y="246"/>
                  </a:moveTo>
                  <a:lnTo>
                    <a:pt x="346" y="447"/>
                  </a:lnTo>
                  <a:lnTo>
                    <a:pt x="372" y="0"/>
                  </a:lnTo>
                  <a:lnTo>
                    <a:pt x="0" y="24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106" name="Line 162"/>
            <p:cNvSpPr>
              <a:spLocks noChangeAspect="1" noChangeShapeType="1"/>
            </p:cNvSpPr>
            <p:nvPr/>
          </p:nvSpPr>
          <p:spPr bwMode="auto">
            <a:xfrm flipH="1">
              <a:off x="1752" y="2793"/>
              <a:ext cx="74" cy="5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107" name="Freeform 163"/>
            <p:cNvSpPr>
              <a:spLocks noChangeAspect="1"/>
            </p:cNvSpPr>
            <p:nvPr/>
          </p:nvSpPr>
          <p:spPr bwMode="auto">
            <a:xfrm>
              <a:off x="1752" y="2793"/>
              <a:ext cx="74" cy="90"/>
            </a:xfrm>
            <a:custGeom>
              <a:avLst/>
              <a:gdLst>
                <a:gd name="T0" fmla="*/ 0 w 372"/>
                <a:gd name="T1" fmla="*/ 246 h 447"/>
                <a:gd name="T2" fmla="*/ 346 w 372"/>
                <a:gd name="T3" fmla="*/ 447 h 447"/>
                <a:gd name="T4" fmla="*/ 372 w 372"/>
                <a:gd name="T5" fmla="*/ 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2" h="447">
                  <a:moveTo>
                    <a:pt x="0" y="246"/>
                  </a:moveTo>
                  <a:lnTo>
                    <a:pt x="346" y="447"/>
                  </a:lnTo>
                  <a:lnTo>
                    <a:pt x="372" y="0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108" name="Freeform 164"/>
            <p:cNvSpPr>
              <a:spLocks noChangeAspect="1"/>
            </p:cNvSpPr>
            <p:nvPr/>
          </p:nvSpPr>
          <p:spPr bwMode="auto">
            <a:xfrm>
              <a:off x="1751" y="3024"/>
              <a:ext cx="75" cy="89"/>
            </a:xfrm>
            <a:custGeom>
              <a:avLst/>
              <a:gdLst>
                <a:gd name="T0" fmla="*/ 348 w 374"/>
                <a:gd name="T1" fmla="*/ 0 h 447"/>
                <a:gd name="T2" fmla="*/ 0 w 374"/>
                <a:gd name="T3" fmla="*/ 201 h 447"/>
                <a:gd name="T4" fmla="*/ 374 w 374"/>
                <a:gd name="T5" fmla="*/ 447 h 447"/>
                <a:gd name="T6" fmla="*/ 348 w 374"/>
                <a:gd name="T7" fmla="*/ 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4" h="447">
                  <a:moveTo>
                    <a:pt x="348" y="0"/>
                  </a:moveTo>
                  <a:lnTo>
                    <a:pt x="0" y="201"/>
                  </a:lnTo>
                  <a:lnTo>
                    <a:pt x="374" y="447"/>
                  </a:lnTo>
                  <a:lnTo>
                    <a:pt x="348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109" name="Line 165"/>
            <p:cNvSpPr>
              <a:spLocks noChangeAspect="1" noChangeShapeType="1"/>
            </p:cNvSpPr>
            <p:nvPr/>
          </p:nvSpPr>
          <p:spPr bwMode="auto">
            <a:xfrm flipH="1" flipV="1">
              <a:off x="1821" y="3024"/>
              <a:ext cx="5" cy="89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110" name="Freeform 166"/>
            <p:cNvSpPr>
              <a:spLocks noChangeAspect="1"/>
            </p:cNvSpPr>
            <p:nvPr/>
          </p:nvSpPr>
          <p:spPr bwMode="auto">
            <a:xfrm>
              <a:off x="1751" y="3024"/>
              <a:ext cx="75" cy="89"/>
            </a:xfrm>
            <a:custGeom>
              <a:avLst/>
              <a:gdLst>
                <a:gd name="T0" fmla="*/ 348 w 374"/>
                <a:gd name="T1" fmla="*/ 0 h 447"/>
                <a:gd name="T2" fmla="*/ 0 w 374"/>
                <a:gd name="T3" fmla="*/ 201 h 447"/>
                <a:gd name="T4" fmla="*/ 374 w 374"/>
                <a:gd name="T5" fmla="*/ 447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4" h="447">
                  <a:moveTo>
                    <a:pt x="348" y="0"/>
                  </a:moveTo>
                  <a:lnTo>
                    <a:pt x="0" y="201"/>
                  </a:lnTo>
                  <a:lnTo>
                    <a:pt x="374" y="447"/>
                  </a:lnTo>
                </a:path>
              </a:pathLst>
            </a:custGeom>
            <a:noFill/>
            <a:ln w="2540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111" name="Freeform 167"/>
            <p:cNvSpPr>
              <a:spLocks noChangeAspect="1"/>
            </p:cNvSpPr>
            <p:nvPr/>
          </p:nvSpPr>
          <p:spPr bwMode="auto">
            <a:xfrm>
              <a:off x="946" y="2153"/>
              <a:ext cx="720" cy="480"/>
            </a:xfrm>
            <a:custGeom>
              <a:avLst/>
              <a:gdLst>
                <a:gd name="T0" fmla="*/ 3601 w 3601"/>
                <a:gd name="T1" fmla="*/ 2400 h 2400"/>
                <a:gd name="T2" fmla="*/ 0 w 3601"/>
                <a:gd name="T3" fmla="*/ 2400 h 2400"/>
                <a:gd name="T4" fmla="*/ 0 w 3601"/>
                <a:gd name="T5" fmla="*/ 0 h 2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01" h="2400">
                  <a:moveTo>
                    <a:pt x="3601" y="2400"/>
                  </a:moveTo>
                  <a:lnTo>
                    <a:pt x="0" y="2400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112" name="Freeform 168"/>
            <p:cNvSpPr>
              <a:spLocks noChangeAspect="1"/>
            </p:cNvSpPr>
            <p:nvPr/>
          </p:nvSpPr>
          <p:spPr bwMode="auto">
            <a:xfrm>
              <a:off x="1826" y="2153"/>
              <a:ext cx="560" cy="480"/>
            </a:xfrm>
            <a:custGeom>
              <a:avLst/>
              <a:gdLst>
                <a:gd name="T0" fmla="*/ 0 w 2801"/>
                <a:gd name="T1" fmla="*/ 2400 h 2400"/>
                <a:gd name="T2" fmla="*/ 2801 w 2801"/>
                <a:gd name="T3" fmla="*/ 2400 h 2400"/>
                <a:gd name="T4" fmla="*/ 2801 w 2801"/>
                <a:gd name="T5" fmla="*/ 0 h 2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01" h="2400">
                  <a:moveTo>
                    <a:pt x="0" y="2400"/>
                  </a:moveTo>
                  <a:lnTo>
                    <a:pt x="2801" y="2400"/>
                  </a:lnTo>
                  <a:lnTo>
                    <a:pt x="2801" y="0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205" name="Rectangle 261"/>
            <p:cNvSpPr>
              <a:spLocks noChangeAspect="1" noChangeArrowheads="1"/>
            </p:cNvSpPr>
            <p:nvPr/>
          </p:nvSpPr>
          <p:spPr bwMode="auto">
            <a:xfrm>
              <a:off x="898" y="1753"/>
              <a:ext cx="1536" cy="408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206" name="Rectangle 262"/>
            <p:cNvSpPr>
              <a:spLocks noChangeAspect="1" noChangeArrowheads="1"/>
            </p:cNvSpPr>
            <p:nvPr/>
          </p:nvSpPr>
          <p:spPr bwMode="auto">
            <a:xfrm>
              <a:off x="914" y="1769"/>
              <a:ext cx="1504" cy="376"/>
            </a:xfrm>
            <a:prstGeom prst="rect">
              <a:avLst/>
            </a:prstGeom>
            <a:noFill/>
            <a:ln w="508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207" name="Rectangle 263"/>
            <p:cNvSpPr>
              <a:spLocks noChangeAspect="1" noChangeArrowheads="1"/>
            </p:cNvSpPr>
            <p:nvPr/>
          </p:nvSpPr>
          <p:spPr bwMode="auto">
            <a:xfrm>
              <a:off x="1086" y="1753"/>
              <a:ext cx="1348" cy="4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208" name="Rectangle 264"/>
            <p:cNvSpPr>
              <a:spLocks noChangeAspect="1" noChangeArrowheads="1"/>
            </p:cNvSpPr>
            <p:nvPr/>
          </p:nvSpPr>
          <p:spPr bwMode="auto">
            <a:xfrm>
              <a:off x="1102" y="1769"/>
              <a:ext cx="1316" cy="376"/>
            </a:xfrm>
            <a:prstGeom prst="rect">
              <a:avLst/>
            </a:prstGeom>
            <a:noFill/>
            <a:ln w="508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209" name="Rectangle 265"/>
            <p:cNvSpPr>
              <a:spLocks noChangeAspect="1" noChangeArrowheads="1"/>
            </p:cNvSpPr>
            <p:nvPr/>
          </p:nvSpPr>
          <p:spPr bwMode="auto">
            <a:xfrm>
              <a:off x="1083" y="1905"/>
              <a:ext cx="1663" cy="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210" name="Freeform 266"/>
            <p:cNvSpPr>
              <a:spLocks noChangeAspect="1"/>
            </p:cNvSpPr>
            <p:nvPr/>
          </p:nvSpPr>
          <p:spPr bwMode="auto">
            <a:xfrm>
              <a:off x="986" y="1753"/>
              <a:ext cx="97" cy="400"/>
            </a:xfrm>
            <a:custGeom>
              <a:avLst/>
              <a:gdLst>
                <a:gd name="T0" fmla="*/ 0 w 482"/>
                <a:gd name="T1" fmla="*/ 0 h 2000"/>
                <a:gd name="T2" fmla="*/ 0 w 482"/>
                <a:gd name="T3" fmla="*/ 2000 h 2000"/>
                <a:gd name="T4" fmla="*/ 482 w 482"/>
                <a:gd name="T5" fmla="*/ 2000 h 2000"/>
                <a:gd name="T6" fmla="*/ 482 w 482"/>
                <a:gd name="T7" fmla="*/ 1201 h 2000"/>
                <a:gd name="T8" fmla="*/ 482 w 482"/>
                <a:gd name="T9" fmla="*/ 761 h 2000"/>
                <a:gd name="T10" fmla="*/ 482 w 482"/>
                <a:gd name="T11" fmla="*/ 0 h 2000"/>
                <a:gd name="T12" fmla="*/ 0 w 482"/>
                <a:gd name="T13" fmla="*/ 0 h 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2" h="2000">
                  <a:moveTo>
                    <a:pt x="0" y="0"/>
                  </a:moveTo>
                  <a:lnTo>
                    <a:pt x="0" y="2000"/>
                  </a:lnTo>
                  <a:lnTo>
                    <a:pt x="482" y="2000"/>
                  </a:lnTo>
                  <a:lnTo>
                    <a:pt x="482" y="1201"/>
                  </a:lnTo>
                  <a:lnTo>
                    <a:pt x="482" y="761"/>
                  </a:lnTo>
                  <a:lnTo>
                    <a:pt x="48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211" name="Rectangle 267"/>
            <p:cNvSpPr>
              <a:spLocks noChangeAspect="1" noChangeArrowheads="1"/>
            </p:cNvSpPr>
            <p:nvPr/>
          </p:nvSpPr>
          <p:spPr bwMode="auto">
            <a:xfrm>
              <a:off x="986" y="2153"/>
              <a:ext cx="9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212" name="Freeform 268"/>
            <p:cNvSpPr>
              <a:spLocks noChangeAspect="1"/>
            </p:cNvSpPr>
            <p:nvPr/>
          </p:nvSpPr>
          <p:spPr bwMode="auto">
            <a:xfrm>
              <a:off x="986" y="1753"/>
              <a:ext cx="97" cy="400"/>
            </a:xfrm>
            <a:custGeom>
              <a:avLst/>
              <a:gdLst>
                <a:gd name="T0" fmla="*/ 482 w 482"/>
                <a:gd name="T1" fmla="*/ 761 h 2000"/>
                <a:gd name="T2" fmla="*/ 482 w 482"/>
                <a:gd name="T3" fmla="*/ 0 h 2000"/>
                <a:gd name="T4" fmla="*/ 0 w 482"/>
                <a:gd name="T5" fmla="*/ 0 h 2000"/>
                <a:gd name="T6" fmla="*/ 0 w 482"/>
                <a:gd name="T7" fmla="*/ 2000 h 2000"/>
                <a:gd name="T8" fmla="*/ 482 w 482"/>
                <a:gd name="T9" fmla="*/ 2000 h 2000"/>
                <a:gd name="T10" fmla="*/ 482 w 482"/>
                <a:gd name="T11" fmla="*/ 1201 h 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2" h="2000">
                  <a:moveTo>
                    <a:pt x="482" y="761"/>
                  </a:moveTo>
                  <a:lnTo>
                    <a:pt x="482" y="0"/>
                  </a:lnTo>
                  <a:lnTo>
                    <a:pt x="0" y="0"/>
                  </a:lnTo>
                  <a:lnTo>
                    <a:pt x="0" y="2000"/>
                  </a:lnTo>
                  <a:lnTo>
                    <a:pt x="482" y="2000"/>
                  </a:lnTo>
                  <a:lnTo>
                    <a:pt x="482" y="1201"/>
                  </a:lnTo>
                </a:path>
              </a:pathLst>
            </a:custGeom>
            <a:noFill/>
            <a:ln w="508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213" name="Line 269"/>
            <p:cNvSpPr>
              <a:spLocks noChangeAspect="1" noChangeShapeType="1"/>
            </p:cNvSpPr>
            <p:nvPr/>
          </p:nvSpPr>
          <p:spPr bwMode="auto">
            <a:xfrm flipV="1">
              <a:off x="1083" y="1905"/>
              <a:ext cx="1" cy="88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214" name="Line 270"/>
            <p:cNvSpPr>
              <a:spLocks noChangeAspect="1" noChangeShapeType="1"/>
            </p:cNvSpPr>
            <p:nvPr/>
          </p:nvSpPr>
          <p:spPr bwMode="auto">
            <a:xfrm>
              <a:off x="986" y="2161"/>
              <a:ext cx="97" cy="1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215" name="Rectangle 271"/>
            <p:cNvSpPr>
              <a:spLocks noChangeAspect="1" noChangeArrowheads="1"/>
            </p:cNvSpPr>
            <p:nvPr/>
          </p:nvSpPr>
          <p:spPr bwMode="auto">
            <a:xfrm>
              <a:off x="1099" y="1921"/>
              <a:ext cx="1631" cy="56"/>
            </a:xfrm>
            <a:prstGeom prst="rect">
              <a:avLst/>
            </a:prstGeom>
            <a:noFill/>
            <a:ln w="508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39217" name="Rectangle 273">
            <a:hlinkClick r:id="rId3" action="ppaction://hlinkfile" tooltip="Cliquez ici pour voir l'animation"/>
          </p:cNvPr>
          <p:cNvSpPr>
            <a:spLocks noChangeArrowheads="1"/>
          </p:cNvSpPr>
          <p:nvPr/>
        </p:nvSpPr>
        <p:spPr bwMode="auto">
          <a:xfrm>
            <a:off x="1255713" y="4238625"/>
            <a:ext cx="2597150" cy="177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fr-FR"/>
          </a:p>
        </p:txBody>
      </p:sp>
      <p:sp>
        <p:nvSpPr>
          <p:cNvPr id="339218" name="Rectangle 274">
            <a:hlinkClick r:id="rId2" action="ppaction://hlinkfile" tooltip="Cliquez ici pour voir l'animation"/>
          </p:cNvPr>
          <p:cNvSpPr>
            <a:spLocks noChangeArrowheads="1"/>
          </p:cNvSpPr>
          <p:nvPr/>
        </p:nvSpPr>
        <p:spPr bwMode="auto">
          <a:xfrm>
            <a:off x="5407025" y="4419600"/>
            <a:ext cx="2597150" cy="177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fr-FR"/>
          </a:p>
        </p:txBody>
      </p:sp>
      <p:grpSp>
        <p:nvGrpSpPr>
          <p:cNvPr id="339358" name="Group 414"/>
          <p:cNvGrpSpPr>
            <a:grpSpLocks noChangeAspect="1"/>
          </p:cNvGrpSpPr>
          <p:nvPr/>
        </p:nvGrpSpPr>
        <p:grpSpPr bwMode="auto">
          <a:xfrm>
            <a:off x="5972175" y="2332038"/>
            <a:ext cx="1147763" cy="1271587"/>
            <a:chOff x="1403" y="920"/>
            <a:chExt cx="1444" cy="1600"/>
          </a:xfrm>
        </p:grpSpPr>
        <p:sp>
          <p:nvSpPr>
            <p:cNvPr id="339220" name="Line 276"/>
            <p:cNvSpPr>
              <a:spLocks noChangeAspect="1" noChangeShapeType="1"/>
            </p:cNvSpPr>
            <p:nvPr/>
          </p:nvSpPr>
          <p:spPr bwMode="auto">
            <a:xfrm flipV="1">
              <a:off x="2347" y="2280"/>
              <a:ext cx="1" cy="16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221" name="Line 277"/>
            <p:cNvSpPr>
              <a:spLocks noChangeAspect="1" noChangeShapeType="1"/>
            </p:cNvSpPr>
            <p:nvPr/>
          </p:nvSpPr>
          <p:spPr bwMode="auto">
            <a:xfrm flipV="1">
              <a:off x="2187" y="1800"/>
              <a:ext cx="1" cy="16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222" name="Line 278"/>
            <p:cNvSpPr>
              <a:spLocks noChangeAspect="1" noChangeShapeType="1"/>
            </p:cNvSpPr>
            <p:nvPr/>
          </p:nvSpPr>
          <p:spPr bwMode="auto">
            <a:xfrm flipV="1">
              <a:off x="2187" y="2280"/>
              <a:ext cx="1" cy="16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223" name="Freeform 279"/>
            <p:cNvSpPr>
              <a:spLocks noChangeAspect="1" noEditPoints="1"/>
            </p:cNvSpPr>
            <p:nvPr/>
          </p:nvSpPr>
          <p:spPr bwMode="auto">
            <a:xfrm>
              <a:off x="2147" y="2438"/>
              <a:ext cx="80" cy="80"/>
            </a:xfrm>
            <a:custGeom>
              <a:avLst/>
              <a:gdLst>
                <a:gd name="T0" fmla="*/ 0 w 399"/>
                <a:gd name="T1" fmla="*/ 220 h 400"/>
                <a:gd name="T2" fmla="*/ 7 w 399"/>
                <a:gd name="T3" fmla="*/ 258 h 400"/>
                <a:gd name="T4" fmla="*/ 21 w 399"/>
                <a:gd name="T5" fmla="*/ 294 h 400"/>
                <a:gd name="T6" fmla="*/ 43 w 399"/>
                <a:gd name="T7" fmla="*/ 327 h 400"/>
                <a:gd name="T8" fmla="*/ 73 w 399"/>
                <a:gd name="T9" fmla="*/ 355 h 400"/>
                <a:gd name="T10" fmla="*/ 104 w 399"/>
                <a:gd name="T11" fmla="*/ 376 h 400"/>
                <a:gd name="T12" fmla="*/ 141 w 399"/>
                <a:gd name="T13" fmla="*/ 391 h 400"/>
                <a:gd name="T14" fmla="*/ 179 w 399"/>
                <a:gd name="T15" fmla="*/ 399 h 400"/>
                <a:gd name="T16" fmla="*/ 209 w 399"/>
                <a:gd name="T17" fmla="*/ 399 h 400"/>
                <a:gd name="T18" fmla="*/ 239 w 399"/>
                <a:gd name="T19" fmla="*/ 396 h 400"/>
                <a:gd name="T20" fmla="*/ 266 w 399"/>
                <a:gd name="T21" fmla="*/ 388 h 400"/>
                <a:gd name="T22" fmla="*/ 292 w 399"/>
                <a:gd name="T23" fmla="*/ 376 h 400"/>
                <a:gd name="T24" fmla="*/ 296 w 399"/>
                <a:gd name="T25" fmla="*/ 373 h 400"/>
                <a:gd name="T26" fmla="*/ 309 w 399"/>
                <a:gd name="T27" fmla="*/ 366 h 400"/>
                <a:gd name="T28" fmla="*/ 341 w 399"/>
                <a:gd name="T29" fmla="*/ 342 h 400"/>
                <a:gd name="T30" fmla="*/ 365 w 399"/>
                <a:gd name="T31" fmla="*/ 311 h 400"/>
                <a:gd name="T32" fmla="*/ 372 w 399"/>
                <a:gd name="T33" fmla="*/ 297 h 400"/>
                <a:gd name="T34" fmla="*/ 375 w 399"/>
                <a:gd name="T35" fmla="*/ 294 h 400"/>
                <a:gd name="T36" fmla="*/ 387 w 399"/>
                <a:gd name="T37" fmla="*/ 268 h 400"/>
                <a:gd name="T38" fmla="*/ 395 w 399"/>
                <a:gd name="T39" fmla="*/ 240 h 400"/>
                <a:gd name="T40" fmla="*/ 398 w 399"/>
                <a:gd name="T41" fmla="*/ 210 h 400"/>
                <a:gd name="T42" fmla="*/ 398 w 399"/>
                <a:gd name="T43" fmla="*/ 179 h 400"/>
                <a:gd name="T44" fmla="*/ 390 w 399"/>
                <a:gd name="T45" fmla="*/ 141 h 400"/>
                <a:gd name="T46" fmla="*/ 375 w 399"/>
                <a:gd name="T47" fmla="*/ 104 h 400"/>
                <a:gd name="T48" fmla="*/ 354 w 399"/>
                <a:gd name="T49" fmla="*/ 73 h 400"/>
                <a:gd name="T50" fmla="*/ 325 w 399"/>
                <a:gd name="T51" fmla="*/ 43 h 400"/>
                <a:gd name="T52" fmla="*/ 292 w 399"/>
                <a:gd name="T53" fmla="*/ 21 h 400"/>
                <a:gd name="T54" fmla="*/ 257 w 399"/>
                <a:gd name="T55" fmla="*/ 7 h 400"/>
                <a:gd name="T56" fmla="*/ 219 w 399"/>
                <a:gd name="T57" fmla="*/ 0 h 400"/>
                <a:gd name="T58" fmla="*/ 160 w 399"/>
                <a:gd name="T59" fmla="*/ 3 h 400"/>
                <a:gd name="T60" fmla="*/ 104 w 399"/>
                <a:gd name="T61" fmla="*/ 21 h 400"/>
                <a:gd name="T62" fmla="*/ 58 w 399"/>
                <a:gd name="T63" fmla="*/ 58 h 400"/>
                <a:gd name="T64" fmla="*/ 21 w 399"/>
                <a:gd name="T65" fmla="*/ 104 h 400"/>
                <a:gd name="T66" fmla="*/ 3 w 399"/>
                <a:gd name="T67" fmla="*/ 160 h 400"/>
                <a:gd name="T68" fmla="*/ 0 w 399"/>
                <a:gd name="T69" fmla="*/ 201 h 400"/>
                <a:gd name="T70" fmla="*/ 254 w 399"/>
                <a:gd name="T71" fmla="*/ 282 h 400"/>
                <a:gd name="T72" fmla="*/ 240 w 399"/>
                <a:gd name="T73" fmla="*/ 289 h 400"/>
                <a:gd name="T74" fmla="*/ 237 w 399"/>
                <a:gd name="T75" fmla="*/ 292 h 400"/>
                <a:gd name="T76" fmla="*/ 213 w 399"/>
                <a:gd name="T77" fmla="*/ 298 h 400"/>
                <a:gd name="T78" fmla="*/ 200 w 399"/>
                <a:gd name="T79" fmla="*/ 300 h 400"/>
                <a:gd name="T80" fmla="*/ 161 w 399"/>
                <a:gd name="T81" fmla="*/ 292 h 400"/>
                <a:gd name="T82" fmla="*/ 129 w 399"/>
                <a:gd name="T83" fmla="*/ 270 h 400"/>
                <a:gd name="T84" fmla="*/ 116 w 399"/>
                <a:gd name="T85" fmla="*/ 255 h 400"/>
                <a:gd name="T86" fmla="*/ 107 w 399"/>
                <a:gd name="T87" fmla="*/ 238 h 400"/>
                <a:gd name="T88" fmla="*/ 100 w 399"/>
                <a:gd name="T89" fmla="*/ 201 h 400"/>
                <a:gd name="T90" fmla="*/ 107 w 399"/>
                <a:gd name="T91" fmla="*/ 162 h 400"/>
                <a:gd name="T92" fmla="*/ 129 w 399"/>
                <a:gd name="T93" fmla="*/ 130 h 400"/>
                <a:gd name="T94" fmla="*/ 161 w 399"/>
                <a:gd name="T95" fmla="*/ 107 h 400"/>
                <a:gd name="T96" fmla="*/ 200 w 399"/>
                <a:gd name="T97" fmla="*/ 100 h 400"/>
                <a:gd name="T98" fmla="*/ 237 w 399"/>
                <a:gd name="T99" fmla="*/ 107 h 400"/>
                <a:gd name="T100" fmla="*/ 254 w 399"/>
                <a:gd name="T101" fmla="*/ 116 h 400"/>
                <a:gd name="T102" fmla="*/ 282 w 399"/>
                <a:gd name="T103" fmla="*/ 145 h 400"/>
                <a:gd name="T104" fmla="*/ 297 w 399"/>
                <a:gd name="T105" fmla="*/ 180 h 400"/>
                <a:gd name="T106" fmla="*/ 298 w 399"/>
                <a:gd name="T107" fmla="*/ 210 h 400"/>
                <a:gd name="T108" fmla="*/ 297 w 399"/>
                <a:gd name="T109" fmla="*/ 220 h 400"/>
                <a:gd name="T110" fmla="*/ 287 w 399"/>
                <a:gd name="T111" fmla="*/ 246 h 400"/>
                <a:gd name="T112" fmla="*/ 275 w 399"/>
                <a:gd name="T113" fmla="*/ 262 h 400"/>
                <a:gd name="T114" fmla="*/ 272 w 399"/>
                <a:gd name="T115" fmla="*/ 265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99" h="400">
                  <a:moveTo>
                    <a:pt x="0" y="201"/>
                  </a:moveTo>
                  <a:lnTo>
                    <a:pt x="0" y="220"/>
                  </a:lnTo>
                  <a:lnTo>
                    <a:pt x="3" y="240"/>
                  </a:lnTo>
                  <a:lnTo>
                    <a:pt x="7" y="258"/>
                  </a:lnTo>
                  <a:lnTo>
                    <a:pt x="14" y="278"/>
                  </a:lnTo>
                  <a:lnTo>
                    <a:pt x="21" y="294"/>
                  </a:lnTo>
                  <a:lnTo>
                    <a:pt x="32" y="311"/>
                  </a:lnTo>
                  <a:lnTo>
                    <a:pt x="43" y="327"/>
                  </a:lnTo>
                  <a:lnTo>
                    <a:pt x="58" y="342"/>
                  </a:lnTo>
                  <a:lnTo>
                    <a:pt x="73" y="355"/>
                  </a:lnTo>
                  <a:lnTo>
                    <a:pt x="88" y="366"/>
                  </a:lnTo>
                  <a:lnTo>
                    <a:pt x="104" y="376"/>
                  </a:lnTo>
                  <a:lnTo>
                    <a:pt x="122" y="385"/>
                  </a:lnTo>
                  <a:lnTo>
                    <a:pt x="141" y="391"/>
                  </a:lnTo>
                  <a:lnTo>
                    <a:pt x="160" y="396"/>
                  </a:lnTo>
                  <a:lnTo>
                    <a:pt x="179" y="399"/>
                  </a:lnTo>
                  <a:lnTo>
                    <a:pt x="200" y="400"/>
                  </a:lnTo>
                  <a:lnTo>
                    <a:pt x="209" y="399"/>
                  </a:lnTo>
                  <a:lnTo>
                    <a:pt x="219" y="399"/>
                  </a:lnTo>
                  <a:lnTo>
                    <a:pt x="239" y="396"/>
                  </a:lnTo>
                  <a:lnTo>
                    <a:pt x="257" y="391"/>
                  </a:lnTo>
                  <a:lnTo>
                    <a:pt x="266" y="388"/>
                  </a:lnTo>
                  <a:lnTo>
                    <a:pt x="277" y="385"/>
                  </a:lnTo>
                  <a:lnTo>
                    <a:pt x="292" y="376"/>
                  </a:lnTo>
                  <a:lnTo>
                    <a:pt x="294" y="374"/>
                  </a:lnTo>
                  <a:lnTo>
                    <a:pt x="296" y="373"/>
                  </a:lnTo>
                  <a:lnTo>
                    <a:pt x="300" y="371"/>
                  </a:lnTo>
                  <a:lnTo>
                    <a:pt x="309" y="366"/>
                  </a:lnTo>
                  <a:lnTo>
                    <a:pt x="325" y="355"/>
                  </a:lnTo>
                  <a:lnTo>
                    <a:pt x="341" y="342"/>
                  </a:lnTo>
                  <a:lnTo>
                    <a:pt x="354" y="327"/>
                  </a:lnTo>
                  <a:lnTo>
                    <a:pt x="365" y="311"/>
                  </a:lnTo>
                  <a:lnTo>
                    <a:pt x="370" y="302"/>
                  </a:lnTo>
                  <a:lnTo>
                    <a:pt x="372" y="297"/>
                  </a:lnTo>
                  <a:lnTo>
                    <a:pt x="373" y="295"/>
                  </a:lnTo>
                  <a:lnTo>
                    <a:pt x="375" y="294"/>
                  </a:lnTo>
                  <a:lnTo>
                    <a:pt x="384" y="278"/>
                  </a:lnTo>
                  <a:lnTo>
                    <a:pt x="387" y="268"/>
                  </a:lnTo>
                  <a:lnTo>
                    <a:pt x="390" y="258"/>
                  </a:lnTo>
                  <a:lnTo>
                    <a:pt x="395" y="240"/>
                  </a:lnTo>
                  <a:lnTo>
                    <a:pt x="398" y="220"/>
                  </a:lnTo>
                  <a:lnTo>
                    <a:pt x="398" y="210"/>
                  </a:lnTo>
                  <a:lnTo>
                    <a:pt x="399" y="201"/>
                  </a:lnTo>
                  <a:lnTo>
                    <a:pt x="398" y="179"/>
                  </a:lnTo>
                  <a:lnTo>
                    <a:pt x="395" y="160"/>
                  </a:lnTo>
                  <a:lnTo>
                    <a:pt x="390" y="141"/>
                  </a:lnTo>
                  <a:lnTo>
                    <a:pt x="384" y="122"/>
                  </a:lnTo>
                  <a:lnTo>
                    <a:pt x="375" y="104"/>
                  </a:lnTo>
                  <a:lnTo>
                    <a:pt x="365" y="88"/>
                  </a:lnTo>
                  <a:lnTo>
                    <a:pt x="354" y="73"/>
                  </a:lnTo>
                  <a:lnTo>
                    <a:pt x="341" y="58"/>
                  </a:lnTo>
                  <a:lnTo>
                    <a:pt x="325" y="43"/>
                  </a:lnTo>
                  <a:lnTo>
                    <a:pt x="309" y="32"/>
                  </a:lnTo>
                  <a:lnTo>
                    <a:pt x="292" y="21"/>
                  </a:lnTo>
                  <a:lnTo>
                    <a:pt x="277" y="14"/>
                  </a:lnTo>
                  <a:lnTo>
                    <a:pt x="257" y="7"/>
                  </a:lnTo>
                  <a:lnTo>
                    <a:pt x="239" y="3"/>
                  </a:lnTo>
                  <a:lnTo>
                    <a:pt x="219" y="0"/>
                  </a:lnTo>
                  <a:lnTo>
                    <a:pt x="200" y="0"/>
                  </a:lnTo>
                  <a:lnTo>
                    <a:pt x="160" y="3"/>
                  </a:lnTo>
                  <a:lnTo>
                    <a:pt x="122" y="14"/>
                  </a:lnTo>
                  <a:lnTo>
                    <a:pt x="104" y="21"/>
                  </a:lnTo>
                  <a:lnTo>
                    <a:pt x="88" y="32"/>
                  </a:lnTo>
                  <a:lnTo>
                    <a:pt x="58" y="58"/>
                  </a:lnTo>
                  <a:lnTo>
                    <a:pt x="32" y="88"/>
                  </a:lnTo>
                  <a:lnTo>
                    <a:pt x="21" y="104"/>
                  </a:lnTo>
                  <a:lnTo>
                    <a:pt x="14" y="122"/>
                  </a:lnTo>
                  <a:lnTo>
                    <a:pt x="3" y="160"/>
                  </a:lnTo>
                  <a:lnTo>
                    <a:pt x="0" y="179"/>
                  </a:lnTo>
                  <a:lnTo>
                    <a:pt x="0" y="201"/>
                  </a:lnTo>
                  <a:close/>
                  <a:moveTo>
                    <a:pt x="270" y="270"/>
                  </a:moveTo>
                  <a:lnTo>
                    <a:pt x="254" y="282"/>
                  </a:lnTo>
                  <a:lnTo>
                    <a:pt x="245" y="287"/>
                  </a:lnTo>
                  <a:lnTo>
                    <a:pt x="240" y="289"/>
                  </a:lnTo>
                  <a:lnTo>
                    <a:pt x="238" y="290"/>
                  </a:lnTo>
                  <a:lnTo>
                    <a:pt x="237" y="292"/>
                  </a:lnTo>
                  <a:lnTo>
                    <a:pt x="219" y="298"/>
                  </a:lnTo>
                  <a:lnTo>
                    <a:pt x="213" y="298"/>
                  </a:lnTo>
                  <a:lnTo>
                    <a:pt x="209" y="299"/>
                  </a:lnTo>
                  <a:lnTo>
                    <a:pt x="200" y="300"/>
                  </a:lnTo>
                  <a:lnTo>
                    <a:pt x="179" y="298"/>
                  </a:lnTo>
                  <a:lnTo>
                    <a:pt x="161" y="292"/>
                  </a:lnTo>
                  <a:lnTo>
                    <a:pt x="144" y="282"/>
                  </a:lnTo>
                  <a:lnTo>
                    <a:pt x="129" y="270"/>
                  </a:lnTo>
                  <a:lnTo>
                    <a:pt x="121" y="262"/>
                  </a:lnTo>
                  <a:lnTo>
                    <a:pt x="116" y="255"/>
                  </a:lnTo>
                  <a:lnTo>
                    <a:pt x="110" y="246"/>
                  </a:lnTo>
                  <a:lnTo>
                    <a:pt x="107" y="238"/>
                  </a:lnTo>
                  <a:lnTo>
                    <a:pt x="101" y="220"/>
                  </a:lnTo>
                  <a:lnTo>
                    <a:pt x="100" y="201"/>
                  </a:lnTo>
                  <a:lnTo>
                    <a:pt x="101" y="180"/>
                  </a:lnTo>
                  <a:lnTo>
                    <a:pt x="107" y="162"/>
                  </a:lnTo>
                  <a:lnTo>
                    <a:pt x="116" y="145"/>
                  </a:lnTo>
                  <a:lnTo>
                    <a:pt x="129" y="130"/>
                  </a:lnTo>
                  <a:lnTo>
                    <a:pt x="144" y="116"/>
                  </a:lnTo>
                  <a:lnTo>
                    <a:pt x="161" y="107"/>
                  </a:lnTo>
                  <a:lnTo>
                    <a:pt x="179" y="101"/>
                  </a:lnTo>
                  <a:lnTo>
                    <a:pt x="200" y="100"/>
                  </a:lnTo>
                  <a:lnTo>
                    <a:pt x="219" y="101"/>
                  </a:lnTo>
                  <a:lnTo>
                    <a:pt x="237" y="107"/>
                  </a:lnTo>
                  <a:lnTo>
                    <a:pt x="245" y="110"/>
                  </a:lnTo>
                  <a:lnTo>
                    <a:pt x="254" y="116"/>
                  </a:lnTo>
                  <a:lnTo>
                    <a:pt x="270" y="130"/>
                  </a:lnTo>
                  <a:lnTo>
                    <a:pt x="282" y="145"/>
                  </a:lnTo>
                  <a:lnTo>
                    <a:pt x="291" y="162"/>
                  </a:lnTo>
                  <a:lnTo>
                    <a:pt x="297" y="180"/>
                  </a:lnTo>
                  <a:lnTo>
                    <a:pt x="299" y="201"/>
                  </a:lnTo>
                  <a:lnTo>
                    <a:pt x="298" y="210"/>
                  </a:lnTo>
                  <a:lnTo>
                    <a:pt x="297" y="214"/>
                  </a:lnTo>
                  <a:lnTo>
                    <a:pt x="297" y="220"/>
                  </a:lnTo>
                  <a:lnTo>
                    <a:pt x="291" y="238"/>
                  </a:lnTo>
                  <a:lnTo>
                    <a:pt x="287" y="246"/>
                  </a:lnTo>
                  <a:lnTo>
                    <a:pt x="282" y="255"/>
                  </a:lnTo>
                  <a:lnTo>
                    <a:pt x="275" y="262"/>
                  </a:lnTo>
                  <a:lnTo>
                    <a:pt x="273" y="263"/>
                  </a:lnTo>
                  <a:lnTo>
                    <a:pt x="272" y="265"/>
                  </a:lnTo>
                  <a:lnTo>
                    <a:pt x="270" y="2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224" name="Freeform 280"/>
            <p:cNvSpPr>
              <a:spLocks noChangeAspect="1"/>
            </p:cNvSpPr>
            <p:nvPr/>
          </p:nvSpPr>
          <p:spPr bwMode="auto">
            <a:xfrm>
              <a:off x="2167" y="2458"/>
              <a:ext cx="40" cy="40"/>
            </a:xfrm>
            <a:custGeom>
              <a:avLst/>
              <a:gdLst>
                <a:gd name="T0" fmla="*/ 100 w 199"/>
                <a:gd name="T1" fmla="*/ 200 h 200"/>
                <a:gd name="T2" fmla="*/ 109 w 199"/>
                <a:gd name="T3" fmla="*/ 199 h 200"/>
                <a:gd name="T4" fmla="*/ 113 w 199"/>
                <a:gd name="T5" fmla="*/ 198 h 200"/>
                <a:gd name="T6" fmla="*/ 119 w 199"/>
                <a:gd name="T7" fmla="*/ 198 h 200"/>
                <a:gd name="T8" fmla="*/ 137 w 199"/>
                <a:gd name="T9" fmla="*/ 192 h 200"/>
                <a:gd name="T10" fmla="*/ 138 w 199"/>
                <a:gd name="T11" fmla="*/ 190 h 200"/>
                <a:gd name="T12" fmla="*/ 140 w 199"/>
                <a:gd name="T13" fmla="*/ 189 h 200"/>
                <a:gd name="T14" fmla="*/ 145 w 199"/>
                <a:gd name="T15" fmla="*/ 187 h 200"/>
                <a:gd name="T16" fmla="*/ 154 w 199"/>
                <a:gd name="T17" fmla="*/ 182 h 200"/>
                <a:gd name="T18" fmla="*/ 170 w 199"/>
                <a:gd name="T19" fmla="*/ 170 h 200"/>
                <a:gd name="T20" fmla="*/ 172 w 199"/>
                <a:gd name="T21" fmla="*/ 165 h 200"/>
                <a:gd name="T22" fmla="*/ 173 w 199"/>
                <a:gd name="T23" fmla="*/ 163 h 200"/>
                <a:gd name="T24" fmla="*/ 175 w 199"/>
                <a:gd name="T25" fmla="*/ 162 h 200"/>
                <a:gd name="T26" fmla="*/ 182 w 199"/>
                <a:gd name="T27" fmla="*/ 155 h 200"/>
                <a:gd name="T28" fmla="*/ 187 w 199"/>
                <a:gd name="T29" fmla="*/ 146 h 200"/>
                <a:gd name="T30" fmla="*/ 191 w 199"/>
                <a:gd name="T31" fmla="*/ 138 h 200"/>
                <a:gd name="T32" fmla="*/ 197 w 199"/>
                <a:gd name="T33" fmla="*/ 120 h 200"/>
                <a:gd name="T34" fmla="*/ 197 w 199"/>
                <a:gd name="T35" fmla="*/ 114 h 200"/>
                <a:gd name="T36" fmla="*/ 198 w 199"/>
                <a:gd name="T37" fmla="*/ 110 h 200"/>
                <a:gd name="T38" fmla="*/ 199 w 199"/>
                <a:gd name="T39" fmla="*/ 101 h 200"/>
                <a:gd name="T40" fmla="*/ 197 w 199"/>
                <a:gd name="T41" fmla="*/ 80 h 200"/>
                <a:gd name="T42" fmla="*/ 191 w 199"/>
                <a:gd name="T43" fmla="*/ 62 h 200"/>
                <a:gd name="T44" fmla="*/ 182 w 199"/>
                <a:gd name="T45" fmla="*/ 45 h 200"/>
                <a:gd name="T46" fmla="*/ 170 w 199"/>
                <a:gd name="T47" fmla="*/ 30 h 200"/>
                <a:gd name="T48" fmla="*/ 154 w 199"/>
                <a:gd name="T49" fmla="*/ 16 h 200"/>
                <a:gd name="T50" fmla="*/ 145 w 199"/>
                <a:gd name="T51" fmla="*/ 10 h 200"/>
                <a:gd name="T52" fmla="*/ 137 w 199"/>
                <a:gd name="T53" fmla="*/ 7 h 200"/>
                <a:gd name="T54" fmla="*/ 119 w 199"/>
                <a:gd name="T55" fmla="*/ 1 h 200"/>
                <a:gd name="T56" fmla="*/ 100 w 199"/>
                <a:gd name="T57" fmla="*/ 0 h 200"/>
                <a:gd name="T58" fmla="*/ 79 w 199"/>
                <a:gd name="T59" fmla="*/ 1 h 200"/>
                <a:gd name="T60" fmla="*/ 61 w 199"/>
                <a:gd name="T61" fmla="*/ 7 h 200"/>
                <a:gd name="T62" fmla="*/ 44 w 199"/>
                <a:gd name="T63" fmla="*/ 16 h 200"/>
                <a:gd name="T64" fmla="*/ 29 w 199"/>
                <a:gd name="T65" fmla="*/ 30 h 200"/>
                <a:gd name="T66" fmla="*/ 16 w 199"/>
                <a:gd name="T67" fmla="*/ 45 h 200"/>
                <a:gd name="T68" fmla="*/ 7 w 199"/>
                <a:gd name="T69" fmla="*/ 62 h 200"/>
                <a:gd name="T70" fmla="*/ 1 w 199"/>
                <a:gd name="T71" fmla="*/ 80 h 200"/>
                <a:gd name="T72" fmla="*/ 0 w 199"/>
                <a:gd name="T73" fmla="*/ 101 h 200"/>
                <a:gd name="T74" fmla="*/ 1 w 199"/>
                <a:gd name="T75" fmla="*/ 120 h 200"/>
                <a:gd name="T76" fmla="*/ 7 w 199"/>
                <a:gd name="T77" fmla="*/ 138 h 200"/>
                <a:gd name="T78" fmla="*/ 10 w 199"/>
                <a:gd name="T79" fmla="*/ 146 h 200"/>
                <a:gd name="T80" fmla="*/ 16 w 199"/>
                <a:gd name="T81" fmla="*/ 155 h 200"/>
                <a:gd name="T82" fmla="*/ 21 w 199"/>
                <a:gd name="T83" fmla="*/ 162 h 200"/>
                <a:gd name="T84" fmla="*/ 29 w 199"/>
                <a:gd name="T85" fmla="*/ 170 h 200"/>
                <a:gd name="T86" fmla="*/ 44 w 199"/>
                <a:gd name="T87" fmla="*/ 182 h 200"/>
                <a:gd name="T88" fmla="*/ 61 w 199"/>
                <a:gd name="T89" fmla="*/ 192 h 200"/>
                <a:gd name="T90" fmla="*/ 79 w 199"/>
                <a:gd name="T91" fmla="*/ 198 h 200"/>
                <a:gd name="T92" fmla="*/ 100 w 199"/>
                <a:gd name="T93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9" h="200">
                  <a:moveTo>
                    <a:pt x="100" y="200"/>
                  </a:moveTo>
                  <a:lnTo>
                    <a:pt x="109" y="199"/>
                  </a:lnTo>
                  <a:lnTo>
                    <a:pt x="113" y="198"/>
                  </a:lnTo>
                  <a:lnTo>
                    <a:pt x="119" y="198"/>
                  </a:lnTo>
                  <a:lnTo>
                    <a:pt x="137" y="192"/>
                  </a:lnTo>
                  <a:lnTo>
                    <a:pt x="138" y="190"/>
                  </a:lnTo>
                  <a:lnTo>
                    <a:pt x="140" y="189"/>
                  </a:lnTo>
                  <a:lnTo>
                    <a:pt x="145" y="187"/>
                  </a:lnTo>
                  <a:lnTo>
                    <a:pt x="154" y="182"/>
                  </a:lnTo>
                  <a:lnTo>
                    <a:pt x="170" y="170"/>
                  </a:lnTo>
                  <a:lnTo>
                    <a:pt x="172" y="165"/>
                  </a:lnTo>
                  <a:lnTo>
                    <a:pt x="173" y="163"/>
                  </a:lnTo>
                  <a:lnTo>
                    <a:pt x="175" y="162"/>
                  </a:lnTo>
                  <a:lnTo>
                    <a:pt x="182" y="155"/>
                  </a:lnTo>
                  <a:lnTo>
                    <a:pt x="187" y="146"/>
                  </a:lnTo>
                  <a:lnTo>
                    <a:pt x="191" y="138"/>
                  </a:lnTo>
                  <a:lnTo>
                    <a:pt x="197" y="120"/>
                  </a:lnTo>
                  <a:lnTo>
                    <a:pt x="197" y="114"/>
                  </a:lnTo>
                  <a:lnTo>
                    <a:pt x="198" y="110"/>
                  </a:lnTo>
                  <a:lnTo>
                    <a:pt x="199" y="101"/>
                  </a:lnTo>
                  <a:lnTo>
                    <a:pt x="197" y="80"/>
                  </a:lnTo>
                  <a:lnTo>
                    <a:pt x="191" y="62"/>
                  </a:lnTo>
                  <a:lnTo>
                    <a:pt x="182" y="45"/>
                  </a:lnTo>
                  <a:lnTo>
                    <a:pt x="170" y="30"/>
                  </a:lnTo>
                  <a:lnTo>
                    <a:pt x="154" y="16"/>
                  </a:lnTo>
                  <a:lnTo>
                    <a:pt x="145" y="10"/>
                  </a:lnTo>
                  <a:lnTo>
                    <a:pt x="137" y="7"/>
                  </a:lnTo>
                  <a:lnTo>
                    <a:pt x="119" y="1"/>
                  </a:lnTo>
                  <a:lnTo>
                    <a:pt x="100" y="0"/>
                  </a:lnTo>
                  <a:lnTo>
                    <a:pt x="79" y="1"/>
                  </a:lnTo>
                  <a:lnTo>
                    <a:pt x="61" y="7"/>
                  </a:lnTo>
                  <a:lnTo>
                    <a:pt x="44" y="16"/>
                  </a:lnTo>
                  <a:lnTo>
                    <a:pt x="29" y="30"/>
                  </a:lnTo>
                  <a:lnTo>
                    <a:pt x="16" y="45"/>
                  </a:lnTo>
                  <a:lnTo>
                    <a:pt x="7" y="62"/>
                  </a:lnTo>
                  <a:lnTo>
                    <a:pt x="1" y="80"/>
                  </a:lnTo>
                  <a:lnTo>
                    <a:pt x="0" y="101"/>
                  </a:lnTo>
                  <a:lnTo>
                    <a:pt x="1" y="120"/>
                  </a:lnTo>
                  <a:lnTo>
                    <a:pt x="7" y="138"/>
                  </a:lnTo>
                  <a:lnTo>
                    <a:pt x="10" y="146"/>
                  </a:lnTo>
                  <a:lnTo>
                    <a:pt x="16" y="155"/>
                  </a:lnTo>
                  <a:lnTo>
                    <a:pt x="21" y="162"/>
                  </a:lnTo>
                  <a:lnTo>
                    <a:pt x="29" y="170"/>
                  </a:lnTo>
                  <a:lnTo>
                    <a:pt x="44" y="182"/>
                  </a:lnTo>
                  <a:lnTo>
                    <a:pt x="61" y="192"/>
                  </a:lnTo>
                  <a:lnTo>
                    <a:pt x="79" y="198"/>
                  </a:lnTo>
                  <a:lnTo>
                    <a:pt x="100" y="2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225" name="Freeform 281"/>
            <p:cNvSpPr>
              <a:spLocks noChangeAspect="1"/>
            </p:cNvSpPr>
            <p:nvPr/>
          </p:nvSpPr>
          <p:spPr bwMode="auto">
            <a:xfrm>
              <a:off x="2147" y="2438"/>
              <a:ext cx="80" cy="80"/>
            </a:xfrm>
            <a:custGeom>
              <a:avLst/>
              <a:gdLst>
                <a:gd name="T0" fmla="*/ 73 w 399"/>
                <a:gd name="T1" fmla="*/ 355 h 400"/>
                <a:gd name="T2" fmla="*/ 104 w 399"/>
                <a:gd name="T3" fmla="*/ 376 h 400"/>
                <a:gd name="T4" fmla="*/ 141 w 399"/>
                <a:gd name="T5" fmla="*/ 391 h 400"/>
                <a:gd name="T6" fmla="*/ 179 w 399"/>
                <a:gd name="T7" fmla="*/ 399 h 400"/>
                <a:gd name="T8" fmla="*/ 209 w 399"/>
                <a:gd name="T9" fmla="*/ 399 h 400"/>
                <a:gd name="T10" fmla="*/ 239 w 399"/>
                <a:gd name="T11" fmla="*/ 396 h 400"/>
                <a:gd name="T12" fmla="*/ 266 w 399"/>
                <a:gd name="T13" fmla="*/ 388 h 400"/>
                <a:gd name="T14" fmla="*/ 292 w 399"/>
                <a:gd name="T15" fmla="*/ 376 h 400"/>
                <a:gd name="T16" fmla="*/ 296 w 399"/>
                <a:gd name="T17" fmla="*/ 373 h 400"/>
                <a:gd name="T18" fmla="*/ 309 w 399"/>
                <a:gd name="T19" fmla="*/ 366 h 400"/>
                <a:gd name="T20" fmla="*/ 341 w 399"/>
                <a:gd name="T21" fmla="*/ 342 h 400"/>
                <a:gd name="T22" fmla="*/ 365 w 399"/>
                <a:gd name="T23" fmla="*/ 311 h 400"/>
                <a:gd name="T24" fmla="*/ 372 w 399"/>
                <a:gd name="T25" fmla="*/ 297 h 400"/>
                <a:gd name="T26" fmla="*/ 375 w 399"/>
                <a:gd name="T27" fmla="*/ 294 h 400"/>
                <a:gd name="T28" fmla="*/ 387 w 399"/>
                <a:gd name="T29" fmla="*/ 268 h 400"/>
                <a:gd name="T30" fmla="*/ 395 w 399"/>
                <a:gd name="T31" fmla="*/ 240 h 400"/>
                <a:gd name="T32" fmla="*/ 398 w 399"/>
                <a:gd name="T33" fmla="*/ 210 h 400"/>
                <a:gd name="T34" fmla="*/ 398 w 399"/>
                <a:gd name="T35" fmla="*/ 179 h 400"/>
                <a:gd name="T36" fmla="*/ 390 w 399"/>
                <a:gd name="T37" fmla="*/ 141 h 400"/>
                <a:gd name="T38" fmla="*/ 375 w 399"/>
                <a:gd name="T39" fmla="*/ 104 h 400"/>
                <a:gd name="T40" fmla="*/ 354 w 399"/>
                <a:gd name="T41" fmla="*/ 73 h 400"/>
                <a:gd name="T42" fmla="*/ 325 w 399"/>
                <a:gd name="T43" fmla="*/ 43 h 400"/>
                <a:gd name="T44" fmla="*/ 292 w 399"/>
                <a:gd name="T45" fmla="*/ 21 h 400"/>
                <a:gd name="T46" fmla="*/ 257 w 399"/>
                <a:gd name="T47" fmla="*/ 7 h 400"/>
                <a:gd name="T48" fmla="*/ 219 w 399"/>
                <a:gd name="T49" fmla="*/ 0 h 400"/>
                <a:gd name="T50" fmla="*/ 160 w 399"/>
                <a:gd name="T51" fmla="*/ 3 h 400"/>
                <a:gd name="T52" fmla="*/ 104 w 399"/>
                <a:gd name="T53" fmla="*/ 21 h 400"/>
                <a:gd name="T54" fmla="*/ 58 w 399"/>
                <a:gd name="T55" fmla="*/ 58 h 400"/>
                <a:gd name="T56" fmla="*/ 21 w 399"/>
                <a:gd name="T57" fmla="*/ 104 h 400"/>
                <a:gd name="T58" fmla="*/ 3 w 399"/>
                <a:gd name="T59" fmla="*/ 160 h 400"/>
                <a:gd name="T60" fmla="*/ 0 w 399"/>
                <a:gd name="T61" fmla="*/ 201 h 400"/>
                <a:gd name="T62" fmla="*/ 3 w 399"/>
                <a:gd name="T63" fmla="*/ 240 h 400"/>
                <a:gd name="T64" fmla="*/ 14 w 399"/>
                <a:gd name="T65" fmla="*/ 278 h 400"/>
                <a:gd name="T66" fmla="*/ 32 w 399"/>
                <a:gd name="T67" fmla="*/ 311 h 400"/>
                <a:gd name="T68" fmla="*/ 58 w 399"/>
                <a:gd name="T69" fmla="*/ 342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99" h="400">
                  <a:moveTo>
                    <a:pt x="58" y="342"/>
                  </a:moveTo>
                  <a:lnTo>
                    <a:pt x="73" y="355"/>
                  </a:lnTo>
                  <a:lnTo>
                    <a:pt x="88" y="366"/>
                  </a:lnTo>
                  <a:lnTo>
                    <a:pt x="104" y="376"/>
                  </a:lnTo>
                  <a:lnTo>
                    <a:pt x="122" y="385"/>
                  </a:lnTo>
                  <a:lnTo>
                    <a:pt x="141" y="391"/>
                  </a:lnTo>
                  <a:lnTo>
                    <a:pt x="160" y="396"/>
                  </a:lnTo>
                  <a:lnTo>
                    <a:pt x="179" y="399"/>
                  </a:lnTo>
                  <a:lnTo>
                    <a:pt x="200" y="400"/>
                  </a:lnTo>
                  <a:lnTo>
                    <a:pt x="209" y="399"/>
                  </a:lnTo>
                  <a:lnTo>
                    <a:pt x="219" y="399"/>
                  </a:lnTo>
                  <a:lnTo>
                    <a:pt x="239" y="396"/>
                  </a:lnTo>
                  <a:lnTo>
                    <a:pt x="257" y="391"/>
                  </a:lnTo>
                  <a:lnTo>
                    <a:pt x="266" y="388"/>
                  </a:lnTo>
                  <a:lnTo>
                    <a:pt x="277" y="385"/>
                  </a:lnTo>
                  <a:lnTo>
                    <a:pt x="292" y="376"/>
                  </a:lnTo>
                  <a:lnTo>
                    <a:pt x="294" y="374"/>
                  </a:lnTo>
                  <a:lnTo>
                    <a:pt x="296" y="373"/>
                  </a:lnTo>
                  <a:lnTo>
                    <a:pt x="300" y="371"/>
                  </a:lnTo>
                  <a:lnTo>
                    <a:pt x="309" y="366"/>
                  </a:lnTo>
                  <a:lnTo>
                    <a:pt x="325" y="355"/>
                  </a:lnTo>
                  <a:lnTo>
                    <a:pt x="341" y="342"/>
                  </a:lnTo>
                  <a:lnTo>
                    <a:pt x="354" y="327"/>
                  </a:lnTo>
                  <a:lnTo>
                    <a:pt x="365" y="311"/>
                  </a:lnTo>
                  <a:lnTo>
                    <a:pt x="370" y="302"/>
                  </a:lnTo>
                  <a:lnTo>
                    <a:pt x="372" y="297"/>
                  </a:lnTo>
                  <a:lnTo>
                    <a:pt x="373" y="295"/>
                  </a:lnTo>
                  <a:lnTo>
                    <a:pt x="375" y="294"/>
                  </a:lnTo>
                  <a:lnTo>
                    <a:pt x="384" y="278"/>
                  </a:lnTo>
                  <a:lnTo>
                    <a:pt x="387" y="268"/>
                  </a:lnTo>
                  <a:lnTo>
                    <a:pt x="390" y="258"/>
                  </a:lnTo>
                  <a:lnTo>
                    <a:pt x="395" y="240"/>
                  </a:lnTo>
                  <a:lnTo>
                    <a:pt x="398" y="220"/>
                  </a:lnTo>
                  <a:lnTo>
                    <a:pt x="398" y="210"/>
                  </a:lnTo>
                  <a:lnTo>
                    <a:pt x="399" y="201"/>
                  </a:lnTo>
                  <a:lnTo>
                    <a:pt x="398" y="179"/>
                  </a:lnTo>
                  <a:lnTo>
                    <a:pt x="395" y="160"/>
                  </a:lnTo>
                  <a:lnTo>
                    <a:pt x="390" y="141"/>
                  </a:lnTo>
                  <a:lnTo>
                    <a:pt x="384" y="122"/>
                  </a:lnTo>
                  <a:lnTo>
                    <a:pt x="375" y="104"/>
                  </a:lnTo>
                  <a:lnTo>
                    <a:pt x="365" y="88"/>
                  </a:lnTo>
                  <a:lnTo>
                    <a:pt x="354" y="73"/>
                  </a:lnTo>
                  <a:lnTo>
                    <a:pt x="341" y="58"/>
                  </a:lnTo>
                  <a:lnTo>
                    <a:pt x="325" y="43"/>
                  </a:lnTo>
                  <a:lnTo>
                    <a:pt x="309" y="32"/>
                  </a:lnTo>
                  <a:lnTo>
                    <a:pt x="292" y="21"/>
                  </a:lnTo>
                  <a:lnTo>
                    <a:pt x="277" y="14"/>
                  </a:lnTo>
                  <a:lnTo>
                    <a:pt x="257" y="7"/>
                  </a:lnTo>
                  <a:lnTo>
                    <a:pt x="239" y="3"/>
                  </a:lnTo>
                  <a:lnTo>
                    <a:pt x="219" y="0"/>
                  </a:lnTo>
                  <a:lnTo>
                    <a:pt x="200" y="0"/>
                  </a:lnTo>
                  <a:lnTo>
                    <a:pt x="160" y="3"/>
                  </a:lnTo>
                  <a:lnTo>
                    <a:pt x="122" y="14"/>
                  </a:lnTo>
                  <a:lnTo>
                    <a:pt x="104" y="21"/>
                  </a:lnTo>
                  <a:lnTo>
                    <a:pt x="88" y="32"/>
                  </a:lnTo>
                  <a:lnTo>
                    <a:pt x="58" y="58"/>
                  </a:lnTo>
                  <a:lnTo>
                    <a:pt x="32" y="88"/>
                  </a:lnTo>
                  <a:lnTo>
                    <a:pt x="21" y="104"/>
                  </a:lnTo>
                  <a:lnTo>
                    <a:pt x="14" y="122"/>
                  </a:lnTo>
                  <a:lnTo>
                    <a:pt x="3" y="160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0" y="220"/>
                  </a:lnTo>
                  <a:lnTo>
                    <a:pt x="3" y="240"/>
                  </a:lnTo>
                  <a:lnTo>
                    <a:pt x="7" y="258"/>
                  </a:lnTo>
                  <a:lnTo>
                    <a:pt x="14" y="278"/>
                  </a:lnTo>
                  <a:lnTo>
                    <a:pt x="21" y="294"/>
                  </a:lnTo>
                  <a:lnTo>
                    <a:pt x="32" y="311"/>
                  </a:lnTo>
                  <a:lnTo>
                    <a:pt x="43" y="327"/>
                  </a:lnTo>
                  <a:lnTo>
                    <a:pt x="58" y="342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226" name="Freeform 282"/>
            <p:cNvSpPr>
              <a:spLocks noChangeAspect="1"/>
            </p:cNvSpPr>
            <p:nvPr/>
          </p:nvSpPr>
          <p:spPr bwMode="auto">
            <a:xfrm>
              <a:off x="2307" y="2440"/>
              <a:ext cx="80" cy="80"/>
            </a:xfrm>
            <a:custGeom>
              <a:avLst/>
              <a:gdLst>
                <a:gd name="T0" fmla="*/ 0 w 401"/>
                <a:gd name="T1" fmla="*/ 0 h 401"/>
                <a:gd name="T2" fmla="*/ 200 w 401"/>
                <a:gd name="T3" fmla="*/ 401 h 401"/>
                <a:gd name="T4" fmla="*/ 401 w 401"/>
                <a:gd name="T5" fmla="*/ 0 h 401"/>
                <a:gd name="T6" fmla="*/ 0 w 401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1" h="401">
                  <a:moveTo>
                    <a:pt x="0" y="0"/>
                  </a:moveTo>
                  <a:lnTo>
                    <a:pt x="200" y="401"/>
                  </a:lnTo>
                  <a:lnTo>
                    <a:pt x="40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227" name="Freeform 283"/>
            <p:cNvSpPr>
              <a:spLocks noChangeAspect="1"/>
            </p:cNvSpPr>
            <p:nvPr/>
          </p:nvSpPr>
          <p:spPr bwMode="auto">
            <a:xfrm>
              <a:off x="2307" y="2440"/>
              <a:ext cx="80" cy="80"/>
            </a:xfrm>
            <a:custGeom>
              <a:avLst/>
              <a:gdLst>
                <a:gd name="T0" fmla="*/ 0 w 401"/>
                <a:gd name="T1" fmla="*/ 0 h 401"/>
                <a:gd name="T2" fmla="*/ 401 w 401"/>
                <a:gd name="T3" fmla="*/ 0 h 401"/>
                <a:gd name="T4" fmla="*/ 200 w 401"/>
                <a:gd name="T5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1" h="401">
                  <a:moveTo>
                    <a:pt x="0" y="0"/>
                  </a:moveTo>
                  <a:lnTo>
                    <a:pt x="401" y="0"/>
                  </a:lnTo>
                  <a:lnTo>
                    <a:pt x="200" y="401"/>
                  </a:lnTo>
                </a:path>
              </a:pathLst>
            </a:custGeom>
            <a:noFill/>
            <a:ln w="2540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228" name="Line 284"/>
            <p:cNvSpPr>
              <a:spLocks noChangeAspect="1" noChangeShapeType="1"/>
            </p:cNvSpPr>
            <p:nvPr/>
          </p:nvSpPr>
          <p:spPr bwMode="auto">
            <a:xfrm flipH="1" flipV="1">
              <a:off x="2307" y="2440"/>
              <a:ext cx="40" cy="8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229" name="Rectangle 285"/>
            <p:cNvSpPr>
              <a:spLocks noChangeAspect="1" noChangeArrowheads="1"/>
            </p:cNvSpPr>
            <p:nvPr/>
          </p:nvSpPr>
          <p:spPr bwMode="auto">
            <a:xfrm>
              <a:off x="1547" y="2120"/>
              <a:ext cx="240" cy="1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230" name="Rectangle 286"/>
            <p:cNvSpPr>
              <a:spLocks noChangeAspect="1" noChangeArrowheads="1"/>
            </p:cNvSpPr>
            <p:nvPr/>
          </p:nvSpPr>
          <p:spPr bwMode="auto">
            <a:xfrm>
              <a:off x="2427" y="2120"/>
              <a:ext cx="240" cy="1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231" name="Rectangle 287"/>
            <p:cNvSpPr>
              <a:spLocks noChangeAspect="1" noChangeArrowheads="1"/>
            </p:cNvSpPr>
            <p:nvPr/>
          </p:nvSpPr>
          <p:spPr bwMode="auto">
            <a:xfrm>
              <a:off x="2435" y="2128"/>
              <a:ext cx="224" cy="144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232" name="Rectangle 288"/>
            <p:cNvSpPr>
              <a:spLocks noChangeAspect="1" noChangeArrowheads="1"/>
            </p:cNvSpPr>
            <p:nvPr/>
          </p:nvSpPr>
          <p:spPr bwMode="auto">
            <a:xfrm>
              <a:off x="1555" y="2128"/>
              <a:ext cx="224" cy="144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233" name="Freeform 289"/>
            <p:cNvSpPr>
              <a:spLocks noChangeAspect="1"/>
            </p:cNvSpPr>
            <p:nvPr/>
          </p:nvSpPr>
          <p:spPr bwMode="auto">
            <a:xfrm>
              <a:off x="2107" y="1960"/>
              <a:ext cx="240" cy="320"/>
            </a:xfrm>
            <a:custGeom>
              <a:avLst/>
              <a:gdLst>
                <a:gd name="T0" fmla="*/ 401 w 1200"/>
                <a:gd name="T1" fmla="*/ 0 h 1600"/>
                <a:gd name="T2" fmla="*/ 0 w 1200"/>
                <a:gd name="T3" fmla="*/ 0 h 1600"/>
                <a:gd name="T4" fmla="*/ 0 w 1200"/>
                <a:gd name="T5" fmla="*/ 1600 h 1600"/>
                <a:gd name="T6" fmla="*/ 401 w 1200"/>
                <a:gd name="T7" fmla="*/ 1600 h 1600"/>
                <a:gd name="T8" fmla="*/ 401 w 1200"/>
                <a:gd name="T9" fmla="*/ 1200 h 1600"/>
                <a:gd name="T10" fmla="*/ 200 w 1200"/>
                <a:gd name="T11" fmla="*/ 1200 h 1600"/>
                <a:gd name="T12" fmla="*/ 401 w 1200"/>
                <a:gd name="T13" fmla="*/ 1200 h 1600"/>
                <a:gd name="T14" fmla="*/ 600 w 1200"/>
                <a:gd name="T15" fmla="*/ 1200 h 1600"/>
                <a:gd name="T16" fmla="*/ 401 w 1200"/>
                <a:gd name="T17" fmla="*/ 1200 h 1600"/>
                <a:gd name="T18" fmla="*/ 401 w 1200"/>
                <a:gd name="T19" fmla="*/ 1600 h 1600"/>
                <a:gd name="T20" fmla="*/ 1200 w 1200"/>
                <a:gd name="T21" fmla="*/ 1600 h 1600"/>
                <a:gd name="T22" fmla="*/ 401 w 1200"/>
                <a:gd name="T23" fmla="*/ 0 h 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00" h="1600">
                  <a:moveTo>
                    <a:pt x="401" y="0"/>
                  </a:moveTo>
                  <a:lnTo>
                    <a:pt x="0" y="0"/>
                  </a:lnTo>
                  <a:lnTo>
                    <a:pt x="0" y="1600"/>
                  </a:lnTo>
                  <a:lnTo>
                    <a:pt x="401" y="1600"/>
                  </a:lnTo>
                  <a:lnTo>
                    <a:pt x="401" y="1200"/>
                  </a:lnTo>
                  <a:lnTo>
                    <a:pt x="200" y="1200"/>
                  </a:lnTo>
                  <a:lnTo>
                    <a:pt x="401" y="1200"/>
                  </a:lnTo>
                  <a:lnTo>
                    <a:pt x="600" y="1200"/>
                  </a:lnTo>
                  <a:lnTo>
                    <a:pt x="401" y="1200"/>
                  </a:lnTo>
                  <a:lnTo>
                    <a:pt x="401" y="1600"/>
                  </a:lnTo>
                  <a:lnTo>
                    <a:pt x="1200" y="1600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234" name="Freeform 290"/>
            <p:cNvSpPr>
              <a:spLocks noChangeAspect="1"/>
            </p:cNvSpPr>
            <p:nvPr/>
          </p:nvSpPr>
          <p:spPr bwMode="auto">
            <a:xfrm>
              <a:off x="2187" y="1960"/>
              <a:ext cx="240" cy="320"/>
            </a:xfrm>
            <a:custGeom>
              <a:avLst/>
              <a:gdLst>
                <a:gd name="T0" fmla="*/ 1199 w 1199"/>
                <a:gd name="T1" fmla="*/ 0 h 1600"/>
                <a:gd name="T2" fmla="*/ 0 w 1199"/>
                <a:gd name="T3" fmla="*/ 0 h 1600"/>
                <a:gd name="T4" fmla="*/ 799 w 1199"/>
                <a:gd name="T5" fmla="*/ 1600 h 1600"/>
                <a:gd name="T6" fmla="*/ 1199 w 1199"/>
                <a:gd name="T7" fmla="*/ 1600 h 1600"/>
                <a:gd name="T8" fmla="*/ 1199 w 1199"/>
                <a:gd name="T9" fmla="*/ 0 h 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9" h="1600">
                  <a:moveTo>
                    <a:pt x="1199" y="0"/>
                  </a:moveTo>
                  <a:lnTo>
                    <a:pt x="0" y="0"/>
                  </a:lnTo>
                  <a:lnTo>
                    <a:pt x="799" y="1600"/>
                  </a:lnTo>
                  <a:lnTo>
                    <a:pt x="1199" y="1600"/>
                  </a:lnTo>
                  <a:lnTo>
                    <a:pt x="11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235" name="Rectangle 291"/>
            <p:cNvSpPr>
              <a:spLocks noChangeAspect="1" noChangeArrowheads="1"/>
            </p:cNvSpPr>
            <p:nvPr/>
          </p:nvSpPr>
          <p:spPr bwMode="auto">
            <a:xfrm>
              <a:off x="1787" y="1960"/>
              <a:ext cx="80" cy="3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236" name="Freeform 292"/>
            <p:cNvSpPr>
              <a:spLocks noChangeAspect="1"/>
            </p:cNvSpPr>
            <p:nvPr/>
          </p:nvSpPr>
          <p:spPr bwMode="auto">
            <a:xfrm>
              <a:off x="1867" y="1960"/>
              <a:ext cx="240" cy="320"/>
            </a:xfrm>
            <a:custGeom>
              <a:avLst/>
              <a:gdLst>
                <a:gd name="T0" fmla="*/ 799 w 1199"/>
                <a:gd name="T1" fmla="*/ 1200 h 1600"/>
                <a:gd name="T2" fmla="*/ 1000 w 1199"/>
                <a:gd name="T3" fmla="*/ 1200 h 1600"/>
                <a:gd name="T4" fmla="*/ 799 w 1199"/>
                <a:gd name="T5" fmla="*/ 1200 h 1600"/>
                <a:gd name="T6" fmla="*/ 799 w 1199"/>
                <a:gd name="T7" fmla="*/ 1600 h 1600"/>
                <a:gd name="T8" fmla="*/ 1199 w 1199"/>
                <a:gd name="T9" fmla="*/ 1600 h 1600"/>
                <a:gd name="T10" fmla="*/ 1199 w 1199"/>
                <a:gd name="T11" fmla="*/ 0 h 1600"/>
                <a:gd name="T12" fmla="*/ 0 w 1199"/>
                <a:gd name="T13" fmla="*/ 0 h 1600"/>
                <a:gd name="T14" fmla="*/ 0 w 1199"/>
                <a:gd name="T15" fmla="*/ 1600 h 1600"/>
                <a:gd name="T16" fmla="*/ 799 w 1199"/>
                <a:gd name="T17" fmla="*/ 1600 h 1600"/>
                <a:gd name="T18" fmla="*/ 799 w 1199"/>
                <a:gd name="T19" fmla="*/ 1200 h 1600"/>
                <a:gd name="T20" fmla="*/ 599 w 1199"/>
                <a:gd name="T21" fmla="*/ 1200 h 1600"/>
                <a:gd name="T22" fmla="*/ 799 w 1199"/>
                <a:gd name="T23" fmla="*/ 1200 h 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99" h="1600">
                  <a:moveTo>
                    <a:pt x="799" y="1200"/>
                  </a:moveTo>
                  <a:lnTo>
                    <a:pt x="1000" y="1200"/>
                  </a:lnTo>
                  <a:lnTo>
                    <a:pt x="799" y="1200"/>
                  </a:lnTo>
                  <a:lnTo>
                    <a:pt x="799" y="1600"/>
                  </a:lnTo>
                  <a:lnTo>
                    <a:pt x="1199" y="1600"/>
                  </a:lnTo>
                  <a:lnTo>
                    <a:pt x="1199" y="0"/>
                  </a:lnTo>
                  <a:lnTo>
                    <a:pt x="0" y="0"/>
                  </a:lnTo>
                  <a:lnTo>
                    <a:pt x="0" y="1600"/>
                  </a:lnTo>
                  <a:lnTo>
                    <a:pt x="799" y="1600"/>
                  </a:lnTo>
                  <a:lnTo>
                    <a:pt x="799" y="1200"/>
                  </a:lnTo>
                  <a:lnTo>
                    <a:pt x="599" y="1200"/>
                  </a:lnTo>
                  <a:lnTo>
                    <a:pt x="799" y="12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237" name="Line 293"/>
            <p:cNvSpPr>
              <a:spLocks noChangeAspect="1" noChangeShapeType="1"/>
            </p:cNvSpPr>
            <p:nvPr/>
          </p:nvSpPr>
          <p:spPr bwMode="auto">
            <a:xfrm>
              <a:off x="2027" y="2200"/>
              <a:ext cx="1" cy="8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238" name="Rectangle 294"/>
            <p:cNvSpPr>
              <a:spLocks noChangeAspect="1" noChangeArrowheads="1"/>
            </p:cNvSpPr>
            <p:nvPr/>
          </p:nvSpPr>
          <p:spPr bwMode="auto">
            <a:xfrm>
              <a:off x="1795" y="1968"/>
              <a:ext cx="64" cy="304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239" name="Line 295"/>
            <p:cNvSpPr>
              <a:spLocks noChangeAspect="1" noChangeShapeType="1"/>
            </p:cNvSpPr>
            <p:nvPr/>
          </p:nvSpPr>
          <p:spPr bwMode="auto">
            <a:xfrm>
              <a:off x="2027" y="2280"/>
              <a:ext cx="80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240" name="Freeform 296"/>
            <p:cNvSpPr>
              <a:spLocks noChangeAspect="1"/>
            </p:cNvSpPr>
            <p:nvPr/>
          </p:nvSpPr>
          <p:spPr bwMode="auto">
            <a:xfrm>
              <a:off x="2107" y="1960"/>
              <a:ext cx="320" cy="320"/>
            </a:xfrm>
            <a:custGeom>
              <a:avLst/>
              <a:gdLst>
                <a:gd name="T0" fmla="*/ 0 w 1600"/>
                <a:gd name="T1" fmla="*/ 1600 h 1600"/>
                <a:gd name="T2" fmla="*/ 401 w 1600"/>
                <a:gd name="T3" fmla="*/ 1600 h 1600"/>
                <a:gd name="T4" fmla="*/ 1200 w 1600"/>
                <a:gd name="T5" fmla="*/ 1600 h 1600"/>
                <a:gd name="T6" fmla="*/ 1600 w 1600"/>
                <a:gd name="T7" fmla="*/ 1600 h 1600"/>
                <a:gd name="T8" fmla="*/ 1600 w 1600"/>
                <a:gd name="T9" fmla="*/ 0 h 1600"/>
                <a:gd name="T10" fmla="*/ 401 w 1600"/>
                <a:gd name="T11" fmla="*/ 0 h 1600"/>
                <a:gd name="T12" fmla="*/ 0 w 1600"/>
                <a:gd name="T13" fmla="*/ 0 h 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0" h="1600">
                  <a:moveTo>
                    <a:pt x="0" y="1600"/>
                  </a:moveTo>
                  <a:lnTo>
                    <a:pt x="401" y="1600"/>
                  </a:lnTo>
                  <a:lnTo>
                    <a:pt x="1200" y="1600"/>
                  </a:lnTo>
                  <a:lnTo>
                    <a:pt x="1600" y="1600"/>
                  </a:lnTo>
                  <a:lnTo>
                    <a:pt x="1600" y="0"/>
                  </a:lnTo>
                  <a:lnTo>
                    <a:pt x="401" y="0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241" name="Line 297"/>
            <p:cNvSpPr>
              <a:spLocks noChangeAspect="1" noChangeShapeType="1"/>
            </p:cNvSpPr>
            <p:nvPr/>
          </p:nvSpPr>
          <p:spPr bwMode="auto">
            <a:xfrm flipH="1">
              <a:off x="2027" y="2200"/>
              <a:ext cx="40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242" name="Line 298"/>
            <p:cNvSpPr>
              <a:spLocks noChangeAspect="1" noChangeShapeType="1"/>
            </p:cNvSpPr>
            <p:nvPr/>
          </p:nvSpPr>
          <p:spPr bwMode="auto">
            <a:xfrm>
              <a:off x="1987" y="2200"/>
              <a:ext cx="40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243" name="Line 299"/>
            <p:cNvSpPr>
              <a:spLocks noChangeAspect="1" noChangeShapeType="1"/>
            </p:cNvSpPr>
            <p:nvPr/>
          </p:nvSpPr>
          <p:spPr bwMode="auto">
            <a:xfrm flipH="1">
              <a:off x="1867" y="1960"/>
              <a:ext cx="240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244" name="Line 300"/>
            <p:cNvSpPr>
              <a:spLocks noChangeAspect="1" noChangeShapeType="1"/>
            </p:cNvSpPr>
            <p:nvPr/>
          </p:nvSpPr>
          <p:spPr bwMode="auto">
            <a:xfrm>
              <a:off x="1867" y="2280"/>
              <a:ext cx="160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245" name="Line 301"/>
            <p:cNvSpPr>
              <a:spLocks noChangeAspect="1" noChangeShapeType="1"/>
            </p:cNvSpPr>
            <p:nvPr/>
          </p:nvSpPr>
          <p:spPr bwMode="auto">
            <a:xfrm>
              <a:off x="1867" y="1960"/>
              <a:ext cx="1" cy="32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246" name="Line 302"/>
            <p:cNvSpPr>
              <a:spLocks noChangeAspect="1" noChangeShapeType="1"/>
            </p:cNvSpPr>
            <p:nvPr/>
          </p:nvSpPr>
          <p:spPr bwMode="auto">
            <a:xfrm flipV="1">
              <a:off x="2107" y="1960"/>
              <a:ext cx="1" cy="32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247" name="Line 303"/>
            <p:cNvSpPr>
              <a:spLocks noChangeAspect="1" noChangeShapeType="1"/>
            </p:cNvSpPr>
            <p:nvPr/>
          </p:nvSpPr>
          <p:spPr bwMode="auto">
            <a:xfrm flipH="1" flipV="1">
              <a:off x="2187" y="1960"/>
              <a:ext cx="160" cy="32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248" name="Line 304"/>
            <p:cNvSpPr>
              <a:spLocks noChangeAspect="1" noChangeShapeType="1"/>
            </p:cNvSpPr>
            <p:nvPr/>
          </p:nvSpPr>
          <p:spPr bwMode="auto">
            <a:xfrm flipH="1">
              <a:off x="2147" y="2200"/>
              <a:ext cx="40" cy="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249" name="Line 305"/>
            <p:cNvSpPr>
              <a:spLocks noChangeAspect="1" noChangeShapeType="1"/>
            </p:cNvSpPr>
            <p:nvPr/>
          </p:nvSpPr>
          <p:spPr bwMode="auto">
            <a:xfrm flipH="1">
              <a:off x="2187" y="2200"/>
              <a:ext cx="40" cy="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250" name="Line 306"/>
            <p:cNvSpPr>
              <a:spLocks noChangeAspect="1" noChangeShapeType="1"/>
            </p:cNvSpPr>
            <p:nvPr/>
          </p:nvSpPr>
          <p:spPr bwMode="auto">
            <a:xfrm>
              <a:off x="2187" y="2200"/>
              <a:ext cx="1" cy="8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251" name="Freeform 307"/>
            <p:cNvSpPr>
              <a:spLocks noChangeAspect="1"/>
            </p:cNvSpPr>
            <p:nvPr/>
          </p:nvSpPr>
          <p:spPr bwMode="auto">
            <a:xfrm>
              <a:off x="1827" y="1960"/>
              <a:ext cx="80" cy="80"/>
            </a:xfrm>
            <a:custGeom>
              <a:avLst/>
              <a:gdLst>
                <a:gd name="T0" fmla="*/ 0 w 400"/>
                <a:gd name="T1" fmla="*/ 400 h 400"/>
                <a:gd name="T2" fmla="*/ 400 w 400"/>
                <a:gd name="T3" fmla="*/ 400 h 400"/>
                <a:gd name="T4" fmla="*/ 201 w 400"/>
                <a:gd name="T5" fmla="*/ 0 h 400"/>
                <a:gd name="T6" fmla="*/ 0 w 400"/>
                <a:gd name="T7" fmla="*/ 40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0" h="400">
                  <a:moveTo>
                    <a:pt x="0" y="400"/>
                  </a:moveTo>
                  <a:lnTo>
                    <a:pt x="400" y="400"/>
                  </a:lnTo>
                  <a:lnTo>
                    <a:pt x="201" y="0"/>
                  </a:lnTo>
                  <a:lnTo>
                    <a:pt x="0" y="4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252" name="Line 308"/>
            <p:cNvSpPr>
              <a:spLocks noChangeAspect="1" noChangeShapeType="1"/>
            </p:cNvSpPr>
            <p:nvPr/>
          </p:nvSpPr>
          <p:spPr bwMode="auto">
            <a:xfrm flipH="1">
              <a:off x="1827" y="1960"/>
              <a:ext cx="40" cy="8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253" name="Freeform 309"/>
            <p:cNvSpPr>
              <a:spLocks noChangeAspect="1"/>
            </p:cNvSpPr>
            <p:nvPr/>
          </p:nvSpPr>
          <p:spPr bwMode="auto">
            <a:xfrm>
              <a:off x="1827" y="1960"/>
              <a:ext cx="80" cy="80"/>
            </a:xfrm>
            <a:custGeom>
              <a:avLst/>
              <a:gdLst>
                <a:gd name="T0" fmla="*/ 0 w 400"/>
                <a:gd name="T1" fmla="*/ 400 h 400"/>
                <a:gd name="T2" fmla="*/ 400 w 400"/>
                <a:gd name="T3" fmla="*/ 400 h 400"/>
                <a:gd name="T4" fmla="*/ 201 w 400"/>
                <a:gd name="T5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0" h="400">
                  <a:moveTo>
                    <a:pt x="0" y="400"/>
                  </a:moveTo>
                  <a:lnTo>
                    <a:pt x="400" y="400"/>
                  </a:lnTo>
                  <a:lnTo>
                    <a:pt x="201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254" name="Freeform 310"/>
            <p:cNvSpPr>
              <a:spLocks noChangeAspect="1"/>
            </p:cNvSpPr>
            <p:nvPr/>
          </p:nvSpPr>
          <p:spPr bwMode="auto">
            <a:xfrm>
              <a:off x="2272" y="2191"/>
              <a:ext cx="75" cy="89"/>
            </a:xfrm>
            <a:custGeom>
              <a:avLst/>
              <a:gdLst>
                <a:gd name="T0" fmla="*/ 374 w 374"/>
                <a:gd name="T1" fmla="*/ 447 h 447"/>
                <a:gd name="T2" fmla="*/ 348 w 374"/>
                <a:gd name="T3" fmla="*/ 0 h 447"/>
                <a:gd name="T4" fmla="*/ 0 w 374"/>
                <a:gd name="T5" fmla="*/ 201 h 447"/>
                <a:gd name="T6" fmla="*/ 374 w 374"/>
                <a:gd name="T7" fmla="*/ 447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4" h="447">
                  <a:moveTo>
                    <a:pt x="374" y="447"/>
                  </a:moveTo>
                  <a:lnTo>
                    <a:pt x="348" y="0"/>
                  </a:lnTo>
                  <a:lnTo>
                    <a:pt x="0" y="201"/>
                  </a:lnTo>
                  <a:lnTo>
                    <a:pt x="374" y="447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255" name="Freeform 311"/>
            <p:cNvSpPr>
              <a:spLocks noChangeAspect="1"/>
            </p:cNvSpPr>
            <p:nvPr/>
          </p:nvSpPr>
          <p:spPr bwMode="auto">
            <a:xfrm>
              <a:off x="2272" y="2191"/>
              <a:ext cx="75" cy="89"/>
            </a:xfrm>
            <a:custGeom>
              <a:avLst/>
              <a:gdLst>
                <a:gd name="T0" fmla="*/ 348 w 374"/>
                <a:gd name="T1" fmla="*/ 0 h 447"/>
                <a:gd name="T2" fmla="*/ 0 w 374"/>
                <a:gd name="T3" fmla="*/ 201 h 447"/>
                <a:gd name="T4" fmla="*/ 374 w 374"/>
                <a:gd name="T5" fmla="*/ 447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4" h="447">
                  <a:moveTo>
                    <a:pt x="348" y="0"/>
                  </a:moveTo>
                  <a:lnTo>
                    <a:pt x="0" y="201"/>
                  </a:lnTo>
                  <a:lnTo>
                    <a:pt x="374" y="447"/>
                  </a:lnTo>
                </a:path>
              </a:pathLst>
            </a:custGeom>
            <a:noFill/>
            <a:ln w="2540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256" name="Line 312"/>
            <p:cNvSpPr>
              <a:spLocks noChangeAspect="1" noChangeShapeType="1"/>
            </p:cNvSpPr>
            <p:nvPr/>
          </p:nvSpPr>
          <p:spPr bwMode="auto">
            <a:xfrm flipH="1" flipV="1">
              <a:off x="2342" y="2191"/>
              <a:ext cx="5" cy="89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257" name="Freeform 313"/>
            <p:cNvSpPr>
              <a:spLocks noChangeAspect="1"/>
            </p:cNvSpPr>
            <p:nvPr/>
          </p:nvSpPr>
          <p:spPr bwMode="auto">
            <a:xfrm>
              <a:off x="1467" y="1320"/>
              <a:ext cx="720" cy="480"/>
            </a:xfrm>
            <a:custGeom>
              <a:avLst/>
              <a:gdLst>
                <a:gd name="T0" fmla="*/ 3601 w 3601"/>
                <a:gd name="T1" fmla="*/ 2400 h 2400"/>
                <a:gd name="T2" fmla="*/ 0 w 3601"/>
                <a:gd name="T3" fmla="*/ 2400 h 2400"/>
                <a:gd name="T4" fmla="*/ 0 w 3601"/>
                <a:gd name="T5" fmla="*/ 0 h 2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01" h="2400">
                  <a:moveTo>
                    <a:pt x="3601" y="2400"/>
                  </a:moveTo>
                  <a:lnTo>
                    <a:pt x="0" y="2400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350" name="Freeform 406"/>
            <p:cNvSpPr>
              <a:spLocks noChangeAspect="1"/>
            </p:cNvSpPr>
            <p:nvPr/>
          </p:nvSpPr>
          <p:spPr bwMode="auto">
            <a:xfrm>
              <a:off x="1567" y="920"/>
              <a:ext cx="1108" cy="400"/>
            </a:xfrm>
            <a:custGeom>
              <a:avLst/>
              <a:gdLst>
                <a:gd name="T0" fmla="*/ 5538 w 5538"/>
                <a:gd name="T1" fmla="*/ 0 h 2000"/>
                <a:gd name="T2" fmla="*/ 5180 w 5538"/>
                <a:gd name="T3" fmla="*/ 2000 h 2000"/>
                <a:gd name="T4" fmla="*/ 4780 w 5538"/>
                <a:gd name="T5" fmla="*/ 0 h 2000"/>
                <a:gd name="T6" fmla="*/ 4381 w 5538"/>
                <a:gd name="T7" fmla="*/ 2000 h 2000"/>
                <a:gd name="T8" fmla="*/ 3980 w 5538"/>
                <a:gd name="T9" fmla="*/ 0 h 2000"/>
                <a:gd name="T10" fmla="*/ 3580 w 5538"/>
                <a:gd name="T11" fmla="*/ 2000 h 2000"/>
                <a:gd name="T12" fmla="*/ 3180 w 5538"/>
                <a:gd name="T13" fmla="*/ 0 h 2000"/>
                <a:gd name="T14" fmla="*/ 2780 w 5538"/>
                <a:gd name="T15" fmla="*/ 2000 h 2000"/>
                <a:gd name="T16" fmla="*/ 2380 w 5538"/>
                <a:gd name="T17" fmla="*/ 0 h 2000"/>
                <a:gd name="T18" fmla="*/ 1980 w 5538"/>
                <a:gd name="T19" fmla="*/ 2000 h 2000"/>
                <a:gd name="T20" fmla="*/ 1620 w 5538"/>
                <a:gd name="T21" fmla="*/ 0 h 2000"/>
                <a:gd name="T22" fmla="*/ 1200 w 5538"/>
                <a:gd name="T23" fmla="*/ 2000 h 2000"/>
                <a:gd name="T24" fmla="*/ 800 w 5538"/>
                <a:gd name="T25" fmla="*/ 0 h 2000"/>
                <a:gd name="T26" fmla="*/ 400 w 5538"/>
                <a:gd name="T27" fmla="*/ 2000 h 2000"/>
                <a:gd name="T28" fmla="*/ 0 w 5538"/>
                <a:gd name="T29" fmla="*/ 0 h 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38" h="2000">
                  <a:moveTo>
                    <a:pt x="5538" y="0"/>
                  </a:moveTo>
                  <a:lnTo>
                    <a:pt x="5180" y="2000"/>
                  </a:lnTo>
                  <a:lnTo>
                    <a:pt x="4780" y="0"/>
                  </a:lnTo>
                  <a:lnTo>
                    <a:pt x="4381" y="2000"/>
                  </a:lnTo>
                  <a:lnTo>
                    <a:pt x="3980" y="0"/>
                  </a:lnTo>
                  <a:lnTo>
                    <a:pt x="3580" y="2000"/>
                  </a:lnTo>
                  <a:lnTo>
                    <a:pt x="3180" y="0"/>
                  </a:lnTo>
                  <a:lnTo>
                    <a:pt x="2780" y="2000"/>
                  </a:lnTo>
                  <a:lnTo>
                    <a:pt x="2380" y="0"/>
                  </a:lnTo>
                  <a:lnTo>
                    <a:pt x="1980" y="2000"/>
                  </a:lnTo>
                  <a:lnTo>
                    <a:pt x="1620" y="0"/>
                  </a:lnTo>
                  <a:lnTo>
                    <a:pt x="1200" y="2000"/>
                  </a:lnTo>
                  <a:lnTo>
                    <a:pt x="800" y="0"/>
                  </a:lnTo>
                  <a:lnTo>
                    <a:pt x="400" y="2000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351" name="Rectangle 407"/>
            <p:cNvSpPr>
              <a:spLocks noChangeAspect="1" noChangeArrowheads="1"/>
            </p:cNvSpPr>
            <p:nvPr/>
          </p:nvSpPr>
          <p:spPr bwMode="auto">
            <a:xfrm>
              <a:off x="1403" y="920"/>
              <a:ext cx="80" cy="4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352" name="Rectangle 408"/>
            <p:cNvSpPr>
              <a:spLocks noChangeAspect="1" noChangeArrowheads="1"/>
            </p:cNvSpPr>
            <p:nvPr/>
          </p:nvSpPr>
          <p:spPr bwMode="auto">
            <a:xfrm>
              <a:off x="1419" y="936"/>
              <a:ext cx="1240" cy="368"/>
            </a:xfrm>
            <a:prstGeom prst="rect">
              <a:avLst/>
            </a:prstGeom>
            <a:noFill/>
            <a:ln w="508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353" name="Rectangle 409"/>
            <p:cNvSpPr>
              <a:spLocks noChangeAspect="1" noChangeArrowheads="1"/>
            </p:cNvSpPr>
            <p:nvPr/>
          </p:nvSpPr>
          <p:spPr bwMode="auto">
            <a:xfrm>
              <a:off x="1567" y="1084"/>
              <a:ext cx="1280" cy="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354" name="Freeform 410"/>
            <p:cNvSpPr>
              <a:spLocks noChangeAspect="1"/>
            </p:cNvSpPr>
            <p:nvPr/>
          </p:nvSpPr>
          <p:spPr bwMode="auto">
            <a:xfrm>
              <a:off x="1483" y="920"/>
              <a:ext cx="84" cy="400"/>
            </a:xfrm>
            <a:custGeom>
              <a:avLst/>
              <a:gdLst>
                <a:gd name="T0" fmla="*/ 420 w 420"/>
                <a:gd name="T1" fmla="*/ 1200 h 2000"/>
                <a:gd name="T2" fmla="*/ 420 w 420"/>
                <a:gd name="T3" fmla="*/ 820 h 2000"/>
                <a:gd name="T4" fmla="*/ 420 w 420"/>
                <a:gd name="T5" fmla="*/ 0 h 2000"/>
                <a:gd name="T6" fmla="*/ 0 w 420"/>
                <a:gd name="T7" fmla="*/ 0 h 2000"/>
                <a:gd name="T8" fmla="*/ 0 w 420"/>
                <a:gd name="T9" fmla="*/ 2000 h 2000"/>
                <a:gd name="T10" fmla="*/ 420 w 420"/>
                <a:gd name="T11" fmla="*/ 2000 h 2000"/>
                <a:gd name="T12" fmla="*/ 420 w 420"/>
                <a:gd name="T13" fmla="*/ 1200 h 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0" h="2000">
                  <a:moveTo>
                    <a:pt x="420" y="1200"/>
                  </a:moveTo>
                  <a:lnTo>
                    <a:pt x="420" y="820"/>
                  </a:lnTo>
                  <a:lnTo>
                    <a:pt x="420" y="0"/>
                  </a:lnTo>
                  <a:lnTo>
                    <a:pt x="0" y="0"/>
                  </a:lnTo>
                  <a:lnTo>
                    <a:pt x="0" y="2000"/>
                  </a:lnTo>
                  <a:lnTo>
                    <a:pt x="420" y="2000"/>
                  </a:lnTo>
                  <a:lnTo>
                    <a:pt x="420" y="12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355" name="Line 411"/>
            <p:cNvSpPr>
              <a:spLocks noChangeAspect="1" noChangeShapeType="1"/>
            </p:cNvSpPr>
            <p:nvPr/>
          </p:nvSpPr>
          <p:spPr bwMode="auto">
            <a:xfrm flipV="1">
              <a:off x="1567" y="1084"/>
              <a:ext cx="1" cy="76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356" name="Freeform 412"/>
            <p:cNvSpPr>
              <a:spLocks noChangeAspect="1"/>
            </p:cNvSpPr>
            <p:nvPr/>
          </p:nvSpPr>
          <p:spPr bwMode="auto">
            <a:xfrm>
              <a:off x="1483" y="920"/>
              <a:ext cx="84" cy="400"/>
            </a:xfrm>
            <a:custGeom>
              <a:avLst/>
              <a:gdLst>
                <a:gd name="T0" fmla="*/ 420 w 420"/>
                <a:gd name="T1" fmla="*/ 820 h 2000"/>
                <a:gd name="T2" fmla="*/ 420 w 420"/>
                <a:gd name="T3" fmla="*/ 0 h 2000"/>
                <a:gd name="T4" fmla="*/ 0 w 420"/>
                <a:gd name="T5" fmla="*/ 0 h 2000"/>
                <a:gd name="T6" fmla="*/ 0 w 420"/>
                <a:gd name="T7" fmla="*/ 2000 h 2000"/>
                <a:gd name="T8" fmla="*/ 420 w 420"/>
                <a:gd name="T9" fmla="*/ 2000 h 2000"/>
                <a:gd name="T10" fmla="*/ 420 w 420"/>
                <a:gd name="T11" fmla="*/ 1200 h 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0" h="2000">
                  <a:moveTo>
                    <a:pt x="420" y="820"/>
                  </a:moveTo>
                  <a:lnTo>
                    <a:pt x="420" y="0"/>
                  </a:lnTo>
                  <a:lnTo>
                    <a:pt x="0" y="0"/>
                  </a:lnTo>
                  <a:lnTo>
                    <a:pt x="0" y="2000"/>
                  </a:lnTo>
                  <a:lnTo>
                    <a:pt x="420" y="2000"/>
                  </a:lnTo>
                  <a:lnTo>
                    <a:pt x="420" y="1200"/>
                  </a:lnTo>
                </a:path>
              </a:pathLst>
            </a:custGeom>
            <a:noFill/>
            <a:ln w="508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357" name="Rectangle 413"/>
            <p:cNvSpPr>
              <a:spLocks noChangeAspect="1" noChangeArrowheads="1"/>
            </p:cNvSpPr>
            <p:nvPr/>
          </p:nvSpPr>
          <p:spPr bwMode="auto">
            <a:xfrm>
              <a:off x="1583" y="1100"/>
              <a:ext cx="1248" cy="44"/>
            </a:xfrm>
            <a:prstGeom prst="rect">
              <a:avLst/>
            </a:prstGeom>
            <a:noFill/>
            <a:ln w="508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38948" name="Rectangle 4"/>
          <p:cNvSpPr>
            <a:spLocks noChangeArrowheads="1"/>
          </p:cNvSpPr>
          <p:nvPr/>
        </p:nvSpPr>
        <p:spPr bwMode="auto">
          <a:xfrm>
            <a:off x="1262063" y="1963738"/>
            <a:ext cx="2606675" cy="17605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en-GB">
                <a:solidFill>
                  <a:schemeClr val="tx1"/>
                </a:solidFill>
              </a:rPr>
              <a:t>VSE 3/2 monostable</a:t>
            </a:r>
          </a:p>
        </p:txBody>
      </p:sp>
      <p:grpSp>
        <p:nvGrpSpPr>
          <p:cNvPr id="339453" name="Group 509"/>
          <p:cNvGrpSpPr>
            <a:grpSpLocks noChangeAspect="1"/>
          </p:cNvGrpSpPr>
          <p:nvPr/>
        </p:nvGrpSpPr>
        <p:grpSpPr bwMode="auto">
          <a:xfrm>
            <a:off x="1893888" y="2305050"/>
            <a:ext cx="1147762" cy="1271588"/>
            <a:chOff x="736" y="903"/>
            <a:chExt cx="1444" cy="1600"/>
          </a:xfrm>
        </p:grpSpPr>
        <p:sp>
          <p:nvSpPr>
            <p:cNvPr id="339360" name="Line 416"/>
            <p:cNvSpPr>
              <a:spLocks noChangeAspect="1" noChangeShapeType="1"/>
            </p:cNvSpPr>
            <p:nvPr/>
          </p:nvSpPr>
          <p:spPr bwMode="auto">
            <a:xfrm flipV="1">
              <a:off x="1680" y="2263"/>
              <a:ext cx="1" cy="16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361" name="Line 417"/>
            <p:cNvSpPr>
              <a:spLocks noChangeAspect="1" noChangeShapeType="1"/>
            </p:cNvSpPr>
            <p:nvPr/>
          </p:nvSpPr>
          <p:spPr bwMode="auto">
            <a:xfrm flipV="1">
              <a:off x="1520" y="1783"/>
              <a:ext cx="1" cy="16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362" name="Line 418"/>
            <p:cNvSpPr>
              <a:spLocks noChangeAspect="1" noChangeShapeType="1"/>
            </p:cNvSpPr>
            <p:nvPr/>
          </p:nvSpPr>
          <p:spPr bwMode="auto">
            <a:xfrm flipV="1">
              <a:off x="1520" y="2263"/>
              <a:ext cx="1" cy="16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363" name="Freeform 419"/>
            <p:cNvSpPr>
              <a:spLocks noChangeAspect="1" noEditPoints="1"/>
            </p:cNvSpPr>
            <p:nvPr/>
          </p:nvSpPr>
          <p:spPr bwMode="auto">
            <a:xfrm>
              <a:off x="1480" y="2421"/>
              <a:ext cx="80" cy="80"/>
            </a:xfrm>
            <a:custGeom>
              <a:avLst/>
              <a:gdLst>
                <a:gd name="T0" fmla="*/ 0 w 399"/>
                <a:gd name="T1" fmla="*/ 220 h 400"/>
                <a:gd name="T2" fmla="*/ 7 w 399"/>
                <a:gd name="T3" fmla="*/ 258 h 400"/>
                <a:gd name="T4" fmla="*/ 21 w 399"/>
                <a:gd name="T5" fmla="*/ 294 h 400"/>
                <a:gd name="T6" fmla="*/ 43 w 399"/>
                <a:gd name="T7" fmla="*/ 327 h 400"/>
                <a:gd name="T8" fmla="*/ 73 w 399"/>
                <a:gd name="T9" fmla="*/ 355 h 400"/>
                <a:gd name="T10" fmla="*/ 104 w 399"/>
                <a:gd name="T11" fmla="*/ 376 h 400"/>
                <a:gd name="T12" fmla="*/ 141 w 399"/>
                <a:gd name="T13" fmla="*/ 391 h 400"/>
                <a:gd name="T14" fmla="*/ 179 w 399"/>
                <a:gd name="T15" fmla="*/ 399 h 400"/>
                <a:gd name="T16" fmla="*/ 209 w 399"/>
                <a:gd name="T17" fmla="*/ 399 h 400"/>
                <a:gd name="T18" fmla="*/ 239 w 399"/>
                <a:gd name="T19" fmla="*/ 396 h 400"/>
                <a:gd name="T20" fmla="*/ 266 w 399"/>
                <a:gd name="T21" fmla="*/ 388 h 400"/>
                <a:gd name="T22" fmla="*/ 292 w 399"/>
                <a:gd name="T23" fmla="*/ 376 h 400"/>
                <a:gd name="T24" fmla="*/ 296 w 399"/>
                <a:gd name="T25" fmla="*/ 373 h 400"/>
                <a:gd name="T26" fmla="*/ 309 w 399"/>
                <a:gd name="T27" fmla="*/ 366 h 400"/>
                <a:gd name="T28" fmla="*/ 341 w 399"/>
                <a:gd name="T29" fmla="*/ 342 h 400"/>
                <a:gd name="T30" fmla="*/ 365 w 399"/>
                <a:gd name="T31" fmla="*/ 311 h 400"/>
                <a:gd name="T32" fmla="*/ 372 w 399"/>
                <a:gd name="T33" fmla="*/ 297 h 400"/>
                <a:gd name="T34" fmla="*/ 375 w 399"/>
                <a:gd name="T35" fmla="*/ 294 h 400"/>
                <a:gd name="T36" fmla="*/ 387 w 399"/>
                <a:gd name="T37" fmla="*/ 268 h 400"/>
                <a:gd name="T38" fmla="*/ 395 w 399"/>
                <a:gd name="T39" fmla="*/ 240 h 400"/>
                <a:gd name="T40" fmla="*/ 398 w 399"/>
                <a:gd name="T41" fmla="*/ 210 h 400"/>
                <a:gd name="T42" fmla="*/ 398 w 399"/>
                <a:gd name="T43" fmla="*/ 179 h 400"/>
                <a:gd name="T44" fmla="*/ 390 w 399"/>
                <a:gd name="T45" fmla="*/ 141 h 400"/>
                <a:gd name="T46" fmla="*/ 375 w 399"/>
                <a:gd name="T47" fmla="*/ 104 h 400"/>
                <a:gd name="T48" fmla="*/ 354 w 399"/>
                <a:gd name="T49" fmla="*/ 73 h 400"/>
                <a:gd name="T50" fmla="*/ 325 w 399"/>
                <a:gd name="T51" fmla="*/ 43 h 400"/>
                <a:gd name="T52" fmla="*/ 292 w 399"/>
                <a:gd name="T53" fmla="*/ 21 h 400"/>
                <a:gd name="T54" fmla="*/ 257 w 399"/>
                <a:gd name="T55" fmla="*/ 7 h 400"/>
                <a:gd name="T56" fmla="*/ 219 w 399"/>
                <a:gd name="T57" fmla="*/ 0 h 400"/>
                <a:gd name="T58" fmla="*/ 160 w 399"/>
                <a:gd name="T59" fmla="*/ 3 h 400"/>
                <a:gd name="T60" fmla="*/ 104 w 399"/>
                <a:gd name="T61" fmla="*/ 21 h 400"/>
                <a:gd name="T62" fmla="*/ 58 w 399"/>
                <a:gd name="T63" fmla="*/ 58 h 400"/>
                <a:gd name="T64" fmla="*/ 21 w 399"/>
                <a:gd name="T65" fmla="*/ 104 h 400"/>
                <a:gd name="T66" fmla="*/ 3 w 399"/>
                <a:gd name="T67" fmla="*/ 160 h 400"/>
                <a:gd name="T68" fmla="*/ 0 w 399"/>
                <a:gd name="T69" fmla="*/ 201 h 400"/>
                <a:gd name="T70" fmla="*/ 254 w 399"/>
                <a:gd name="T71" fmla="*/ 282 h 400"/>
                <a:gd name="T72" fmla="*/ 240 w 399"/>
                <a:gd name="T73" fmla="*/ 289 h 400"/>
                <a:gd name="T74" fmla="*/ 237 w 399"/>
                <a:gd name="T75" fmla="*/ 292 h 400"/>
                <a:gd name="T76" fmla="*/ 213 w 399"/>
                <a:gd name="T77" fmla="*/ 298 h 400"/>
                <a:gd name="T78" fmla="*/ 200 w 399"/>
                <a:gd name="T79" fmla="*/ 300 h 400"/>
                <a:gd name="T80" fmla="*/ 161 w 399"/>
                <a:gd name="T81" fmla="*/ 292 h 400"/>
                <a:gd name="T82" fmla="*/ 129 w 399"/>
                <a:gd name="T83" fmla="*/ 270 h 400"/>
                <a:gd name="T84" fmla="*/ 116 w 399"/>
                <a:gd name="T85" fmla="*/ 255 h 400"/>
                <a:gd name="T86" fmla="*/ 107 w 399"/>
                <a:gd name="T87" fmla="*/ 238 h 400"/>
                <a:gd name="T88" fmla="*/ 100 w 399"/>
                <a:gd name="T89" fmla="*/ 201 h 400"/>
                <a:gd name="T90" fmla="*/ 107 w 399"/>
                <a:gd name="T91" fmla="*/ 162 h 400"/>
                <a:gd name="T92" fmla="*/ 129 w 399"/>
                <a:gd name="T93" fmla="*/ 130 h 400"/>
                <a:gd name="T94" fmla="*/ 161 w 399"/>
                <a:gd name="T95" fmla="*/ 107 h 400"/>
                <a:gd name="T96" fmla="*/ 200 w 399"/>
                <a:gd name="T97" fmla="*/ 100 h 400"/>
                <a:gd name="T98" fmla="*/ 237 w 399"/>
                <a:gd name="T99" fmla="*/ 107 h 400"/>
                <a:gd name="T100" fmla="*/ 254 w 399"/>
                <a:gd name="T101" fmla="*/ 116 h 400"/>
                <a:gd name="T102" fmla="*/ 282 w 399"/>
                <a:gd name="T103" fmla="*/ 145 h 400"/>
                <a:gd name="T104" fmla="*/ 297 w 399"/>
                <a:gd name="T105" fmla="*/ 180 h 400"/>
                <a:gd name="T106" fmla="*/ 298 w 399"/>
                <a:gd name="T107" fmla="*/ 210 h 400"/>
                <a:gd name="T108" fmla="*/ 297 w 399"/>
                <a:gd name="T109" fmla="*/ 220 h 400"/>
                <a:gd name="T110" fmla="*/ 287 w 399"/>
                <a:gd name="T111" fmla="*/ 246 h 400"/>
                <a:gd name="T112" fmla="*/ 275 w 399"/>
                <a:gd name="T113" fmla="*/ 262 h 400"/>
                <a:gd name="T114" fmla="*/ 272 w 399"/>
                <a:gd name="T115" fmla="*/ 265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99" h="400">
                  <a:moveTo>
                    <a:pt x="0" y="201"/>
                  </a:moveTo>
                  <a:lnTo>
                    <a:pt x="0" y="220"/>
                  </a:lnTo>
                  <a:lnTo>
                    <a:pt x="3" y="240"/>
                  </a:lnTo>
                  <a:lnTo>
                    <a:pt x="7" y="258"/>
                  </a:lnTo>
                  <a:lnTo>
                    <a:pt x="14" y="278"/>
                  </a:lnTo>
                  <a:lnTo>
                    <a:pt x="21" y="294"/>
                  </a:lnTo>
                  <a:lnTo>
                    <a:pt x="32" y="311"/>
                  </a:lnTo>
                  <a:lnTo>
                    <a:pt x="43" y="327"/>
                  </a:lnTo>
                  <a:lnTo>
                    <a:pt x="58" y="342"/>
                  </a:lnTo>
                  <a:lnTo>
                    <a:pt x="73" y="355"/>
                  </a:lnTo>
                  <a:lnTo>
                    <a:pt x="88" y="366"/>
                  </a:lnTo>
                  <a:lnTo>
                    <a:pt x="104" y="376"/>
                  </a:lnTo>
                  <a:lnTo>
                    <a:pt x="122" y="385"/>
                  </a:lnTo>
                  <a:lnTo>
                    <a:pt x="141" y="391"/>
                  </a:lnTo>
                  <a:lnTo>
                    <a:pt x="160" y="396"/>
                  </a:lnTo>
                  <a:lnTo>
                    <a:pt x="179" y="399"/>
                  </a:lnTo>
                  <a:lnTo>
                    <a:pt x="200" y="400"/>
                  </a:lnTo>
                  <a:lnTo>
                    <a:pt x="209" y="399"/>
                  </a:lnTo>
                  <a:lnTo>
                    <a:pt x="219" y="399"/>
                  </a:lnTo>
                  <a:lnTo>
                    <a:pt x="239" y="396"/>
                  </a:lnTo>
                  <a:lnTo>
                    <a:pt x="257" y="391"/>
                  </a:lnTo>
                  <a:lnTo>
                    <a:pt x="266" y="388"/>
                  </a:lnTo>
                  <a:lnTo>
                    <a:pt x="277" y="385"/>
                  </a:lnTo>
                  <a:lnTo>
                    <a:pt x="292" y="376"/>
                  </a:lnTo>
                  <a:lnTo>
                    <a:pt x="294" y="374"/>
                  </a:lnTo>
                  <a:lnTo>
                    <a:pt x="296" y="373"/>
                  </a:lnTo>
                  <a:lnTo>
                    <a:pt x="300" y="371"/>
                  </a:lnTo>
                  <a:lnTo>
                    <a:pt x="309" y="366"/>
                  </a:lnTo>
                  <a:lnTo>
                    <a:pt x="325" y="355"/>
                  </a:lnTo>
                  <a:lnTo>
                    <a:pt x="341" y="342"/>
                  </a:lnTo>
                  <a:lnTo>
                    <a:pt x="354" y="327"/>
                  </a:lnTo>
                  <a:lnTo>
                    <a:pt x="365" y="311"/>
                  </a:lnTo>
                  <a:lnTo>
                    <a:pt x="370" y="302"/>
                  </a:lnTo>
                  <a:lnTo>
                    <a:pt x="372" y="297"/>
                  </a:lnTo>
                  <a:lnTo>
                    <a:pt x="373" y="295"/>
                  </a:lnTo>
                  <a:lnTo>
                    <a:pt x="375" y="294"/>
                  </a:lnTo>
                  <a:lnTo>
                    <a:pt x="384" y="278"/>
                  </a:lnTo>
                  <a:lnTo>
                    <a:pt x="387" y="268"/>
                  </a:lnTo>
                  <a:lnTo>
                    <a:pt x="390" y="258"/>
                  </a:lnTo>
                  <a:lnTo>
                    <a:pt x="395" y="240"/>
                  </a:lnTo>
                  <a:lnTo>
                    <a:pt x="398" y="220"/>
                  </a:lnTo>
                  <a:lnTo>
                    <a:pt x="398" y="210"/>
                  </a:lnTo>
                  <a:lnTo>
                    <a:pt x="399" y="201"/>
                  </a:lnTo>
                  <a:lnTo>
                    <a:pt x="398" y="179"/>
                  </a:lnTo>
                  <a:lnTo>
                    <a:pt x="395" y="160"/>
                  </a:lnTo>
                  <a:lnTo>
                    <a:pt x="390" y="141"/>
                  </a:lnTo>
                  <a:lnTo>
                    <a:pt x="384" y="122"/>
                  </a:lnTo>
                  <a:lnTo>
                    <a:pt x="375" y="104"/>
                  </a:lnTo>
                  <a:lnTo>
                    <a:pt x="365" y="88"/>
                  </a:lnTo>
                  <a:lnTo>
                    <a:pt x="354" y="73"/>
                  </a:lnTo>
                  <a:lnTo>
                    <a:pt x="341" y="58"/>
                  </a:lnTo>
                  <a:lnTo>
                    <a:pt x="325" y="43"/>
                  </a:lnTo>
                  <a:lnTo>
                    <a:pt x="309" y="32"/>
                  </a:lnTo>
                  <a:lnTo>
                    <a:pt x="292" y="21"/>
                  </a:lnTo>
                  <a:lnTo>
                    <a:pt x="277" y="14"/>
                  </a:lnTo>
                  <a:lnTo>
                    <a:pt x="257" y="7"/>
                  </a:lnTo>
                  <a:lnTo>
                    <a:pt x="239" y="3"/>
                  </a:lnTo>
                  <a:lnTo>
                    <a:pt x="219" y="0"/>
                  </a:lnTo>
                  <a:lnTo>
                    <a:pt x="200" y="0"/>
                  </a:lnTo>
                  <a:lnTo>
                    <a:pt x="160" y="3"/>
                  </a:lnTo>
                  <a:lnTo>
                    <a:pt x="122" y="14"/>
                  </a:lnTo>
                  <a:lnTo>
                    <a:pt x="104" y="21"/>
                  </a:lnTo>
                  <a:lnTo>
                    <a:pt x="88" y="32"/>
                  </a:lnTo>
                  <a:lnTo>
                    <a:pt x="58" y="58"/>
                  </a:lnTo>
                  <a:lnTo>
                    <a:pt x="32" y="88"/>
                  </a:lnTo>
                  <a:lnTo>
                    <a:pt x="21" y="104"/>
                  </a:lnTo>
                  <a:lnTo>
                    <a:pt x="14" y="122"/>
                  </a:lnTo>
                  <a:lnTo>
                    <a:pt x="3" y="160"/>
                  </a:lnTo>
                  <a:lnTo>
                    <a:pt x="0" y="179"/>
                  </a:lnTo>
                  <a:lnTo>
                    <a:pt x="0" y="201"/>
                  </a:lnTo>
                  <a:close/>
                  <a:moveTo>
                    <a:pt x="270" y="270"/>
                  </a:moveTo>
                  <a:lnTo>
                    <a:pt x="254" y="282"/>
                  </a:lnTo>
                  <a:lnTo>
                    <a:pt x="245" y="287"/>
                  </a:lnTo>
                  <a:lnTo>
                    <a:pt x="240" y="289"/>
                  </a:lnTo>
                  <a:lnTo>
                    <a:pt x="238" y="290"/>
                  </a:lnTo>
                  <a:lnTo>
                    <a:pt x="237" y="292"/>
                  </a:lnTo>
                  <a:lnTo>
                    <a:pt x="219" y="298"/>
                  </a:lnTo>
                  <a:lnTo>
                    <a:pt x="213" y="298"/>
                  </a:lnTo>
                  <a:lnTo>
                    <a:pt x="209" y="299"/>
                  </a:lnTo>
                  <a:lnTo>
                    <a:pt x="200" y="300"/>
                  </a:lnTo>
                  <a:lnTo>
                    <a:pt x="179" y="298"/>
                  </a:lnTo>
                  <a:lnTo>
                    <a:pt x="161" y="292"/>
                  </a:lnTo>
                  <a:lnTo>
                    <a:pt x="144" y="282"/>
                  </a:lnTo>
                  <a:lnTo>
                    <a:pt x="129" y="270"/>
                  </a:lnTo>
                  <a:lnTo>
                    <a:pt x="121" y="262"/>
                  </a:lnTo>
                  <a:lnTo>
                    <a:pt x="116" y="255"/>
                  </a:lnTo>
                  <a:lnTo>
                    <a:pt x="110" y="246"/>
                  </a:lnTo>
                  <a:lnTo>
                    <a:pt x="107" y="238"/>
                  </a:lnTo>
                  <a:lnTo>
                    <a:pt x="101" y="220"/>
                  </a:lnTo>
                  <a:lnTo>
                    <a:pt x="100" y="201"/>
                  </a:lnTo>
                  <a:lnTo>
                    <a:pt x="101" y="180"/>
                  </a:lnTo>
                  <a:lnTo>
                    <a:pt x="107" y="162"/>
                  </a:lnTo>
                  <a:lnTo>
                    <a:pt x="116" y="145"/>
                  </a:lnTo>
                  <a:lnTo>
                    <a:pt x="129" y="130"/>
                  </a:lnTo>
                  <a:lnTo>
                    <a:pt x="144" y="116"/>
                  </a:lnTo>
                  <a:lnTo>
                    <a:pt x="161" y="107"/>
                  </a:lnTo>
                  <a:lnTo>
                    <a:pt x="179" y="101"/>
                  </a:lnTo>
                  <a:lnTo>
                    <a:pt x="200" y="100"/>
                  </a:lnTo>
                  <a:lnTo>
                    <a:pt x="219" y="101"/>
                  </a:lnTo>
                  <a:lnTo>
                    <a:pt x="237" y="107"/>
                  </a:lnTo>
                  <a:lnTo>
                    <a:pt x="245" y="110"/>
                  </a:lnTo>
                  <a:lnTo>
                    <a:pt x="254" y="116"/>
                  </a:lnTo>
                  <a:lnTo>
                    <a:pt x="270" y="130"/>
                  </a:lnTo>
                  <a:lnTo>
                    <a:pt x="282" y="145"/>
                  </a:lnTo>
                  <a:lnTo>
                    <a:pt x="291" y="162"/>
                  </a:lnTo>
                  <a:lnTo>
                    <a:pt x="297" y="180"/>
                  </a:lnTo>
                  <a:lnTo>
                    <a:pt x="299" y="201"/>
                  </a:lnTo>
                  <a:lnTo>
                    <a:pt x="298" y="210"/>
                  </a:lnTo>
                  <a:lnTo>
                    <a:pt x="297" y="214"/>
                  </a:lnTo>
                  <a:lnTo>
                    <a:pt x="297" y="220"/>
                  </a:lnTo>
                  <a:lnTo>
                    <a:pt x="291" y="238"/>
                  </a:lnTo>
                  <a:lnTo>
                    <a:pt x="287" y="246"/>
                  </a:lnTo>
                  <a:lnTo>
                    <a:pt x="282" y="255"/>
                  </a:lnTo>
                  <a:lnTo>
                    <a:pt x="275" y="262"/>
                  </a:lnTo>
                  <a:lnTo>
                    <a:pt x="273" y="263"/>
                  </a:lnTo>
                  <a:lnTo>
                    <a:pt x="272" y="265"/>
                  </a:lnTo>
                  <a:lnTo>
                    <a:pt x="270" y="2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364" name="Freeform 420"/>
            <p:cNvSpPr>
              <a:spLocks noChangeAspect="1"/>
            </p:cNvSpPr>
            <p:nvPr/>
          </p:nvSpPr>
          <p:spPr bwMode="auto">
            <a:xfrm>
              <a:off x="1500" y="2441"/>
              <a:ext cx="40" cy="40"/>
            </a:xfrm>
            <a:custGeom>
              <a:avLst/>
              <a:gdLst>
                <a:gd name="T0" fmla="*/ 100 w 199"/>
                <a:gd name="T1" fmla="*/ 200 h 200"/>
                <a:gd name="T2" fmla="*/ 109 w 199"/>
                <a:gd name="T3" fmla="*/ 199 h 200"/>
                <a:gd name="T4" fmla="*/ 113 w 199"/>
                <a:gd name="T5" fmla="*/ 198 h 200"/>
                <a:gd name="T6" fmla="*/ 119 w 199"/>
                <a:gd name="T7" fmla="*/ 198 h 200"/>
                <a:gd name="T8" fmla="*/ 137 w 199"/>
                <a:gd name="T9" fmla="*/ 192 h 200"/>
                <a:gd name="T10" fmla="*/ 138 w 199"/>
                <a:gd name="T11" fmla="*/ 190 h 200"/>
                <a:gd name="T12" fmla="*/ 140 w 199"/>
                <a:gd name="T13" fmla="*/ 189 h 200"/>
                <a:gd name="T14" fmla="*/ 145 w 199"/>
                <a:gd name="T15" fmla="*/ 187 h 200"/>
                <a:gd name="T16" fmla="*/ 154 w 199"/>
                <a:gd name="T17" fmla="*/ 182 h 200"/>
                <a:gd name="T18" fmla="*/ 170 w 199"/>
                <a:gd name="T19" fmla="*/ 170 h 200"/>
                <a:gd name="T20" fmla="*/ 172 w 199"/>
                <a:gd name="T21" fmla="*/ 165 h 200"/>
                <a:gd name="T22" fmla="*/ 173 w 199"/>
                <a:gd name="T23" fmla="*/ 163 h 200"/>
                <a:gd name="T24" fmla="*/ 175 w 199"/>
                <a:gd name="T25" fmla="*/ 162 h 200"/>
                <a:gd name="T26" fmla="*/ 182 w 199"/>
                <a:gd name="T27" fmla="*/ 155 h 200"/>
                <a:gd name="T28" fmla="*/ 187 w 199"/>
                <a:gd name="T29" fmla="*/ 146 h 200"/>
                <a:gd name="T30" fmla="*/ 191 w 199"/>
                <a:gd name="T31" fmla="*/ 138 h 200"/>
                <a:gd name="T32" fmla="*/ 197 w 199"/>
                <a:gd name="T33" fmla="*/ 120 h 200"/>
                <a:gd name="T34" fmla="*/ 197 w 199"/>
                <a:gd name="T35" fmla="*/ 114 h 200"/>
                <a:gd name="T36" fmla="*/ 198 w 199"/>
                <a:gd name="T37" fmla="*/ 110 h 200"/>
                <a:gd name="T38" fmla="*/ 199 w 199"/>
                <a:gd name="T39" fmla="*/ 101 h 200"/>
                <a:gd name="T40" fmla="*/ 197 w 199"/>
                <a:gd name="T41" fmla="*/ 80 h 200"/>
                <a:gd name="T42" fmla="*/ 191 w 199"/>
                <a:gd name="T43" fmla="*/ 62 h 200"/>
                <a:gd name="T44" fmla="*/ 182 w 199"/>
                <a:gd name="T45" fmla="*/ 45 h 200"/>
                <a:gd name="T46" fmla="*/ 170 w 199"/>
                <a:gd name="T47" fmla="*/ 30 h 200"/>
                <a:gd name="T48" fmla="*/ 154 w 199"/>
                <a:gd name="T49" fmla="*/ 16 h 200"/>
                <a:gd name="T50" fmla="*/ 145 w 199"/>
                <a:gd name="T51" fmla="*/ 10 h 200"/>
                <a:gd name="T52" fmla="*/ 137 w 199"/>
                <a:gd name="T53" fmla="*/ 7 h 200"/>
                <a:gd name="T54" fmla="*/ 119 w 199"/>
                <a:gd name="T55" fmla="*/ 1 h 200"/>
                <a:gd name="T56" fmla="*/ 100 w 199"/>
                <a:gd name="T57" fmla="*/ 0 h 200"/>
                <a:gd name="T58" fmla="*/ 79 w 199"/>
                <a:gd name="T59" fmla="*/ 1 h 200"/>
                <a:gd name="T60" fmla="*/ 61 w 199"/>
                <a:gd name="T61" fmla="*/ 7 h 200"/>
                <a:gd name="T62" fmla="*/ 44 w 199"/>
                <a:gd name="T63" fmla="*/ 16 h 200"/>
                <a:gd name="T64" fmla="*/ 29 w 199"/>
                <a:gd name="T65" fmla="*/ 30 h 200"/>
                <a:gd name="T66" fmla="*/ 16 w 199"/>
                <a:gd name="T67" fmla="*/ 45 h 200"/>
                <a:gd name="T68" fmla="*/ 7 w 199"/>
                <a:gd name="T69" fmla="*/ 62 h 200"/>
                <a:gd name="T70" fmla="*/ 1 w 199"/>
                <a:gd name="T71" fmla="*/ 80 h 200"/>
                <a:gd name="T72" fmla="*/ 0 w 199"/>
                <a:gd name="T73" fmla="*/ 101 h 200"/>
                <a:gd name="T74" fmla="*/ 1 w 199"/>
                <a:gd name="T75" fmla="*/ 120 h 200"/>
                <a:gd name="T76" fmla="*/ 7 w 199"/>
                <a:gd name="T77" fmla="*/ 138 h 200"/>
                <a:gd name="T78" fmla="*/ 10 w 199"/>
                <a:gd name="T79" fmla="*/ 146 h 200"/>
                <a:gd name="T80" fmla="*/ 16 w 199"/>
                <a:gd name="T81" fmla="*/ 155 h 200"/>
                <a:gd name="T82" fmla="*/ 21 w 199"/>
                <a:gd name="T83" fmla="*/ 162 h 200"/>
                <a:gd name="T84" fmla="*/ 29 w 199"/>
                <a:gd name="T85" fmla="*/ 170 h 200"/>
                <a:gd name="T86" fmla="*/ 44 w 199"/>
                <a:gd name="T87" fmla="*/ 182 h 200"/>
                <a:gd name="T88" fmla="*/ 61 w 199"/>
                <a:gd name="T89" fmla="*/ 192 h 200"/>
                <a:gd name="T90" fmla="*/ 79 w 199"/>
                <a:gd name="T91" fmla="*/ 198 h 200"/>
                <a:gd name="T92" fmla="*/ 100 w 199"/>
                <a:gd name="T93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9" h="200">
                  <a:moveTo>
                    <a:pt x="100" y="200"/>
                  </a:moveTo>
                  <a:lnTo>
                    <a:pt x="109" y="199"/>
                  </a:lnTo>
                  <a:lnTo>
                    <a:pt x="113" y="198"/>
                  </a:lnTo>
                  <a:lnTo>
                    <a:pt x="119" y="198"/>
                  </a:lnTo>
                  <a:lnTo>
                    <a:pt x="137" y="192"/>
                  </a:lnTo>
                  <a:lnTo>
                    <a:pt x="138" y="190"/>
                  </a:lnTo>
                  <a:lnTo>
                    <a:pt x="140" y="189"/>
                  </a:lnTo>
                  <a:lnTo>
                    <a:pt x="145" y="187"/>
                  </a:lnTo>
                  <a:lnTo>
                    <a:pt x="154" y="182"/>
                  </a:lnTo>
                  <a:lnTo>
                    <a:pt x="170" y="170"/>
                  </a:lnTo>
                  <a:lnTo>
                    <a:pt x="172" y="165"/>
                  </a:lnTo>
                  <a:lnTo>
                    <a:pt x="173" y="163"/>
                  </a:lnTo>
                  <a:lnTo>
                    <a:pt x="175" y="162"/>
                  </a:lnTo>
                  <a:lnTo>
                    <a:pt x="182" y="155"/>
                  </a:lnTo>
                  <a:lnTo>
                    <a:pt x="187" y="146"/>
                  </a:lnTo>
                  <a:lnTo>
                    <a:pt x="191" y="138"/>
                  </a:lnTo>
                  <a:lnTo>
                    <a:pt x="197" y="120"/>
                  </a:lnTo>
                  <a:lnTo>
                    <a:pt x="197" y="114"/>
                  </a:lnTo>
                  <a:lnTo>
                    <a:pt x="198" y="110"/>
                  </a:lnTo>
                  <a:lnTo>
                    <a:pt x="199" y="101"/>
                  </a:lnTo>
                  <a:lnTo>
                    <a:pt x="197" y="80"/>
                  </a:lnTo>
                  <a:lnTo>
                    <a:pt x="191" y="62"/>
                  </a:lnTo>
                  <a:lnTo>
                    <a:pt x="182" y="45"/>
                  </a:lnTo>
                  <a:lnTo>
                    <a:pt x="170" y="30"/>
                  </a:lnTo>
                  <a:lnTo>
                    <a:pt x="154" y="16"/>
                  </a:lnTo>
                  <a:lnTo>
                    <a:pt x="145" y="10"/>
                  </a:lnTo>
                  <a:lnTo>
                    <a:pt x="137" y="7"/>
                  </a:lnTo>
                  <a:lnTo>
                    <a:pt x="119" y="1"/>
                  </a:lnTo>
                  <a:lnTo>
                    <a:pt x="100" y="0"/>
                  </a:lnTo>
                  <a:lnTo>
                    <a:pt x="79" y="1"/>
                  </a:lnTo>
                  <a:lnTo>
                    <a:pt x="61" y="7"/>
                  </a:lnTo>
                  <a:lnTo>
                    <a:pt x="44" y="16"/>
                  </a:lnTo>
                  <a:lnTo>
                    <a:pt x="29" y="30"/>
                  </a:lnTo>
                  <a:lnTo>
                    <a:pt x="16" y="45"/>
                  </a:lnTo>
                  <a:lnTo>
                    <a:pt x="7" y="62"/>
                  </a:lnTo>
                  <a:lnTo>
                    <a:pt x="1" y="80"/>
                  </a:lnTo>
                  <a:lnTo>
                    <a:pt x="0" y="101"/>
                  </a:lnTo>
                  <a:lnTo>
                    <a:pt x="1" y="120"/>
                  </a:lnTo>
                  <a:lnTo>
                    <a:pt x="7" y="138"/>
                  </a:lnTo>
                  <a:lnTo>
                    <a:pt x="10" y="146"/>
                  </a:lnTo>
                  <a:lnTo>
                    <a:pt x="16" y="155"/>
                  </a:lnTo>
                  <a:lnTo>
                    <a:pt x="21" y="162"/>
                  </a:lnTo>
                  <a:lnTo>
                    <a:pt x="29" y="170"/>
                  </a:lnTo>
                  <a:lnTo>
                    <a:pt x="44" y="182"/>
                  </a:lnTo>
                  <a:lnTo>
                    <a:pt x="61" y="192"/>
                  </a:lnTo>
                  <a:lnTo>
                    <a:pt x="79" y="198"/>
                  </a:lnTo>
                  <a:lnTo>
                    <a:pt x="100" y="2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365" name="Freeform 421"/>
            <p:cNvSpPr>
              <a:spLocks noChangeAspect="1"/>
            </p:cNvSpPr>
            <p:nvPr/>
          </p:nvSpPr>
          <p:spPr bwMode="auto">
            <a:xfrm>
              <a:off x="1480" y="2421"/>
              <a:ext cx="80" cy="80"/>
            </a:xfrm>
            <a:custGeom>
              <a:avLst/>
              <a:gdLst>
                <a:gd name="T0" fmla="*/ 73 w 399"/>
                <a:gd name="T1" fmla="*/ 355 h 400"/>
                <a:gd name="T2" fmla="*/ 104 w 399"/>
                <a:gd name="T3" fmla="*/ 376 h 400"/>
                <a:gd name="T4" fmla="*/ 141 w 399"/>
                <a:gd name="T5" fmla="*/ 391 h 400"/>
                <a:gd name="T6" fmla="*/ 179 w 399"/>
                <a:gd name="T7" fmla="*/ 399 h 400"/>
                <a:gd name="T8" fmla="*/ 209 w 399"/>
                <a:gd name="T9" fmla="*/ 399 h 400"/>
                <a:gd name="T10" fmla="*/ 239 w 399"/>
                <a:gd name="T11" fmla="*/ 396 h 400"/>
                <a:gd name="T12" fmla="*/ 266 w 399"/>
                <a:gd name="T13" fmla="*/ 388 h 400"/>
                <a:gd name="T14" fmla="*/ 292 w 399"/>
                <a:gd name="T15" fmla="*/ 376 h 400"/>
                <a:gd name="T16" fmla="*/ 296 w 399"/>
                <a:gd name="T17" fmla="*/ 373 h 400"/>
                <a:gd name="T18" fmla="*/ 309 w 399"/>
                <a:gd name="T19" fmla="*/ 366 h 400"/>
                <a:gd name="T20" fmla="*/ 341 w 399"/>
                <a:gd name="T21" fmla="*/ 342 h 400"/>
                <a:gd name="T22" fmla="*/ 365 w 399"/>
                <a:gd name="T23" fmla="*/ 311 h 400"/>
                <a:gd name="T24" fmla="*/ 372 w 399"/>
                <a:gd name="T25" fmla="*/ 297 h 400"/>
                <a:gd name="T26" fmla="*/ 375 w 399"/>
                <a:gd name="T27" fmla="*/ 294 h 400"/>
                <a:gd name="T28" fmla="*/ 387 w 399"/>
                <a:gd name="T29" fmla="*/ 268 h 400"/>
                <a:gd name="T30" fmla="*/ 395 w 399"/>
                <a:gd name="T31" fmla="*/ 240 h 400"/>
                <a:gd name="T32" fmla="*/ 398 w 399"/>
                <a:gd name="T33" fmla="*/ 210 h 400"/>
                <a:gd name="T34" fmla="*/ 398 w 399"/>
                <a:gd name="T35" fmla="*/ 179 h 400"/>
                <a:gd name="T36" fmla="*/ 390 w 399"/>
                <a:gd name="T37" fmla="*/ 141 h 400"/>
                <a:gd name="T38" fmla="*/ 375 w 399"/>
                <a:gd name="T39" fmla="*/ 104 h 400"/>
                <a:gd name="T40" fmla="*/ 354 w 399"/>
                <a:gd name="T41" fmla="*/ 73 h 400"/>
                <a:gd name="T42" fmla="*/ 325 w 399"/>
                <a:gd name="T43" fmla="*/ 43 h 400"/>
                <a:gd name="T44" fmla="*/ 292 w 399"/>
                <a:gd name="T45" fmla="*/ 21 h 400"/>
                <a:gd name="T46" fmla="*/ 257 w 399"/>
                <a:gd name="T47" fmla="*/ 7 h 400"/>
                <a:gd name="T48" fmla="*/ 219 w 399"/>
                <a:gd name="T49" fmla="*/ 0 h 400"/>
                <a:gd name="T50" fmla="*/ 160 w 399"/>
                <a:gd name="T51" fmla="*/ 3 h 400"/>
                <a:gd name="T52" fmla="*/ 104 w 399"/>
                <a:gd name="T53" fmla="*/ 21 h 400"/>
                <a:gd name="T54" fmla="*/ 58 w 399"/>
                <a:gd name="T55" fmla="*/ 58 h 400"/>
                <a:gd name="T56" fmla="*/ 21 w 399"/>
                <a:gd name="T57" fmla="*/ 104 h 400"/>
                <a:gd name="T58" fmla="*/ 3 w 399"/>
                <a:gd name="T59" fmla="*/ 160 h 400"/>
                <a:gd name="T60" fmla="*/ 0 w 399"/>
                <a:gd name="T61" fmla="*/ 201 h 400"/>
                <a:gd name="T62" fmla="*/ 3 w 399"/>
                <a:gd name="T63" fmla="*/ 240 h 400"/>
                <a:gd name="T64" fmla="*/ 14 w 399"/>
                <a:gd name="T65" fmla="*/ 278 h 400"/>
                <a:gd name="T66" fmla="*/ 32 w 399"/>
                <a:gd name="T67" fmla="*/ 311 h 400"/>
                <a:gd name="T68" fmla="*/ 58 w 399"/>
                <a:gd name="T69" fmla="*/ 342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99" h="400">
                  <a:moveTo>
                    <a:pt x="58" y="342"/>
                  </a:moveTo>
                  <a:lnTo>
                    <a:pt x="73" y="355"/>
                  </a:lnTo>
                  <a:lnTo>
                    <a:pt x="88" y="366"/>
                  </a:lnTo>
                  <a:lnTo>
                    <a:pt x="104" y="376"/>
                  </a:lnTo>
                  <a:lnTo>
                    <a:pt x="122" y="385"/>
                  </a:lnTo>
                  <a:lnTo>
                    <a:pt x="141" y="391"/>
                  </a:lnTo>
                  <a:lnTo>
                    <a:pt x="160" y="396"/>
                  </a:lnTo>
                  <a:lnTo>
                    <a:pt x="179" y="399"/>
                  </a:lnTo>
                  <a:lnTo>
                    <a:pt x="200" y="400"/>
                  </a:lnTo>
                  <a:lnTo>
                    <a:pt x="209" y="399"/>
                  </a:lnTo>
                  <a:lnTo>
                    <a:pt x="219" y="399"/>
                  </a:lnTo>
                  <a:lnTo>
                    <a:pt x="239" y="396"/>
                  </a:lnTo>
                  <a:lnTo>
                    <a:pt x="257" y="391"/>
                  </a:lnTo>
                  <a:lnTo>
                    <a:pt x="266" y="388"/>
                  </a:lnTo>
                  <a:lnTo>
                    <a:pt x="277" y="385"/>
                  </a:lnTo>
                  <a:lnTo>
                    <a:pt x="292" y="376"/>
                  </a:lnTo>
                  <a:lnTo>
                    <a:pt x="294" y="374"/>
                  </a:lnTo>
                  <a:lnTo>
                    <a:pt x="296" y="373"/>
                  </a:lnTo>
                  <a:lnTo>
                    <a:pt x="300" y="371"/>
                  </a:lnTo>
                  <a:lnTo>
                    <a:pt x="309" y="366"/>
                  </a:lnTo>
                  <a:lnTo>
                    <a:pt x="325" y="355"/>
                  </a:lnTo>
                  <a:lnTo>
                    <a:pt x="341" y="342"/>
                  </a:lnTo>
                  <a:lnTo>
                    <a:pt x="354" y="327"/>
                  </a:lnTo>
                  <a:lnTo>
                    <a:pt x="365" y="311"/>
                  </a:lnTo>
                  <a:lnTo>
                    <a:pt x="370" y="302"/>
                  </a:lnTo>
                  <a:lnTo>
                    <a:pt x="372" y="297"/>
                  </a:lnTo>
                  <a:lnTo>
                    <a:pt x="373" y="295"/>
                  </a:lnTo>
                  <a:lnTo>
                    <a:pt x="375" y="294"/>
                  </a:lnTo>
                  <a:lnTo>
                    <a:pt x="384" y="278"/>
                  </a:lnTo>
                  <a:lnTo>
                    <a:pt x="387" y="268"/>
                  </a:lnTo>
                  <a:lnTo>
                    <a:pt x="390" y="258"/>
                  </a:lnTo>
                  <a:lnTo>
                    <a:pt x="395" y="240"/>
                  </a:lnTo>
                  <a:lnTo>
                    <a:pt x="398" y="220"/>
                  </a:lnTo>
                  <a:lnTo>
                    <a:pt x="398" y="210"/>
                  </a:lnTo>
                  <a:lnTo>
                    <a:pt x="399" y="201"/>
                  </a:lnTo>
                  <a:lnTo>
                    <a:pt x="398" y="179"/>
                  </a:lnTo>
                  <a:lnTo>
                    <a:pt x="395" y="160"/>
                  </a:lnTo>
                  <a:lnTo>
                    <a:pt x="390" y="141"/>
                  </a:lnTo>
                  <a:lnTo>
                    <a:pt x="384" y="122"/>
                  </a:lnTo>
                  <a:lnTo>
                    <a:pt x="375" y="104"/>
                  </a:lnTo>
                  <a:lnTo>
                    <a:pt x="365" y="88"/>
                  </a:lnTo>
                  <a:lnTo>
                    <a:pt x="354" y="73"/>
                  </a:lnTo>
                  <a:lnTo>
                    <a:pt x="341" y="58"/>
                  </a:lnTo>
                  <a:lnTo>
                    <a:pt x="325" y="43"/>
                  </a:lnTo>
                  <a:lnTo>
                    <a:pt x="309" y="32"/>
                  </a:lnTo>
                  <a:lnTo>
                    <a:pt x="292" y="21"/>
                  </a:lnTo>
                  <a:lnTo>
                    <a:pt x="277" y="14"/>
                  </a:lnTo>
                  <a:lnTo>
                    <a:pt x="257" y="7"/>
                  </a:lnTo>
                  <a:lnTo>
                    <a:pt x="239" y="3"/>
                  </a:lnTo>
                  <a:lnTo>
                    <a:pt x="219" y="0"/>
                  </a:lnTo>
                  <a:lnTo>
                    <a:pt x="200" y="0"/>
                  </a:lnTo>
                  <a:lnTo>
                    <a:pt x="160" y="3"/>
                  </a:lnTo>
                  <a:lnTo>
                    <a:pt x="122" y="14"/>
                  </a:lnTo>
                  <a:lnTo>
                    <a:pt x="104" y="21"/>
                  </a:lnTo>
                  <a:lnTo>
                    <a:pt x="88" y="32"/>
                  </a:lnTo>
                  <a:lnTo>
                    <a:pt x="58" y="58"/>
                  </a:lnTo>
                  <a:lnTo>
                    <a:pt x="32" y="88"/>
                  </a:lnTo>
                  <a:lnTo>
                    <a:pt x="21" y="104"/>
                  </a:lnTo>
                  <a:lnTo>
                    <a:pt x="14" y="122"/>
                  </a:lnTo>
                  <a:lnTo>
                    <a:pt x="3" y="160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0" y="220"/>
                  </a:lnTo>
                  <a:lnTo>
                    <a:pt x="3" y="240"/>
                  </a:lnTo>
                  <a:lnTo>
                    <a:pt x="7" y="258"/>
                  </a:lnTo>
                  <a:lnTo>
                    <a:pt x="14" y="278"/>
                  </a:lnTo>
                  <a:lnTo>
                    <a:pt x="21" y="294"/>
                  </a:lnTo>
                  <a:lnTo>
                    <a:pt x="32" y="311"/>
                  </a:lnTo>
                  <a:lnTo>
                    <a:pt x="43" y="327"/>
                  </a:lnTo>
                  <a:lnTo>
                    <a:pt x="58" y="342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366" name="Freeform 422"/>
            <p:cNvSpPr>
              <a:spLocks noChangeAspect="1"/>
            </p:cNvSpPr>
            <p:nvPr/>
          </p:nvSpPr>
          <p:spPr bwMode="auto">
            <a:xfrm>
              <a:off x="1640" y="2423"/>
              <a:ext cx="80" cy="80"/>
            </a:xfrm>
            <a:custGeom>
              <a:avLst/>
              <a:gdLst>
                <a:gd name="T0" fmla="*/ 0 w 401"/>
                <a:gd name="T1" fmla="*/ 0 h 401"/>
                <a:gd name="T2" fmla="*/ 200 w 401"/>
                <a:gd name="T3" fmla="*/ 401 h 401"/>
                <a:gd name="T4" fmla="*/ 401 w 401"/>
                <a:gd name="T5" fmla="*/ 0 h 401"/>
                <a:gd name="T6" fmla="*/ 0 w 401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1" h="401">
                  <a:moveTo>
                    <a:pt x="0" y="0"/>
                  </a:moveTo>
                  <a:lnTo>
                    <a:pt x="200" y="401"/>
                  </a:lnTo>
                  <a:lnTo>
                    <a:pt x="40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367" name="Freeform 423"/>
            <p:cNvSpPr>
              <a:spLocks noChangeAspect="1"/>
            </p:cNvSpPr>
            <p:nvPr/>
          </p:nvSpPr>
          <p:spPr bwMode="auto">
            <a:xfrm>
              <a:off x="1640" y="2423"/>
              <a:ext cx="80" cy="80"/>
            </a:xfrm>
            <a:custGeom>
              <a:avLst/>
              <a:gdLst>
                <a:gd name="T0" fmla="*/ 0 w 401"/>
                <a:gd name="T1" fmla="*/ 0 h 401"/>
                <a:gd name="T2" fmla="*/ 401 w 401"/>
                <a:gd name="T3" fmla="*/ 0 h 401"/>
                <a:gd name="T4" fmla="*/ 200 w 401"/>
                <a:gd name="T5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1" h="401">
                  <a:moveTo>
                    <a:pt x="0" y="0"/>
                  </a:moveTo>
                  <a:lnTo>
                    <a:pt x="401" y="0"/>
                  </a:lnTo>
                  <a:lnTo>
                    <a:pt x="200" y="401"/>
                  </a:lnTo>
                </a:path>
              </a:pathLst>
            </a:custGeom>
            <a:noFill/>
            <a:ln w="2540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368" name="Line 424"/>
            <p:cNvSpPr>
              <a:spLocks noChangeAspect="1" noChangeShapeType="1"/>
            </p:cNvSpPr>
            <p:nvPr/>
          </p:nvSpPr>
          <p:spPr bwMode="auto">
            <a:xfrm flipH="1" flipV="1">
              <a:off x="1640" y="2423"/>
              <a:ext cx="40" cy="8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369" name="Freeform 425"/>
            <p:cNvSpPr>
              <a:spLocks noChangeAspect="1"/>
            </p:cNvSpPr>
            <p:nvPr/>
          </p:nvSpPr>
          <p:spPr bwMode="auto">
            <a:xfrm>
              <a:off x="1763" y="2099"/>
              <a:ext cx="320" cy="160"/>
            </a:xfrm>
            <a:custGeom>
              <a:avLst/>
              <a:gdLst>
                <a:gd name="T0" fmla="*/ 0 w 1600"/>
                <a:gd name="T1" fmla="*/ 0 h 801"/>
                <a:gd name="T2" fmla="*/ 321 w 1600"/>
                <a:gd name="T3" fmla="*/ 801 h 801"/>
                <a:gd name="T4" fmla="*/ 641 w 1600"/>
                <a:gd name="T5" fmla="*/ 0 h 801"/>
                <a:gd name="T6" fmla="*/ 960 w 1600"/>
                <a:gd name="T7" fmla="*/ 801 h 801"/>
                <a:gd name="T8" fmla="*/ 1280 w 1600"/>
                <a:gd name="T9" fmla="*/ 0 h 801"/>
                <a:gd name="T10" fmla="*/ 1600 w 1600"/>
                <a:gd name="T11" fmla="*/ 801 h 801"/>
                <a:gd name="T12" fmla="*/ 1600 w 1600"/>
                <a:gd name="T13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0" h="801">
                  <a:moveTo>
                    <a:pt x="0" y="0"/>
                  </a:moveTo>
                  <a:lnTo>
                    <a:pt x="321" y="801"/>
                  </a:lnTo>
                  <a:lnTo>
                    <a:pt x="641" y="0"/>
                  </a:lnTo>
                  <a:lnTo>
                    <a:pt x="960" y="801"/>
                  </a:lnTo>
                  <a:lnTo>
                    <a:pt x="1280" y="0"/>
                  </a:lnTo>
                  <a:lnTo>
                    <a:pt x="1600" y="801"/>
                  </a:lnTo>
                  <a:lnTo>
                    <a:pt x="1600" y="0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370" name="Rectangle 426"/>
            <p:cNvSpPr>
              <a:spLocks noChangeAspect="1" noChangeArrowheads="1"/>
            </p:cNvSpPr>
            <p:nvPr/>
          </p:nvSpPr>
          <p:spPr bwMode="auto">
            <a:xfrm>
              <a:off x="880" y="2103"/>
              <a:ext cx="240" cy="1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371" name="Line 427"/>
            <p:cNvSpPr>
              <a:spLocks noChangeAspect="1" noChangeShapeType="1"/>
            </p:cNvSpPr>
            <p:nvPr/>
          </p:nvSpPr>
          <p:spPr bwMode="auto">
            <a:xfrm>
              <a:off x="1760" y="2103"/>
              <a:ext cx="1" cy="16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372" name="Rectangle 428"/>
            <p:cNvSpPr>
              <a:spLocks noChangeAspect="1" noChangeArrowheads="1"/>
            </p:cNvSpPr>
            <p:nvPr/>
          </p:nvSpPr>
          <p:spPr bwMode="auto">
            <a:xfrm>
              <a:off x="888" y="2111"/>
              <a:ext cx="224" cy="144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373" name="Freeform 429"/>
            <p:cNvSpPr>
              <a:spLocks noChangeAspect="1"/>
            </p:cNvSpPr>
            <p:nvPr/>
          </p:nvSpPr>
          <p:spPr bwMode="auto">
            <a:xfrm>
              <a:off x="1440" y="1943"/>
              <a:ext cx="240" cy="320"/>
            </a:xfrm>
            <a:custGeom>
              <a:avLst/>
              <a:gdLst>
                <a:gd name="T0" fmla="*/ 401 w 1200"/>
                <a:gd name="T1" fmla="*/ 0 h 1600"/>
                <a:gd name="T2" fmla="*/ 0 w 1200"/>
                <a:gd name="T3" fmla="*/ 0 h 1600"/>
                <a:gd name="T4" fmla="*/ 0 w 1200"/>
                <a:gd name="T5" fmla="*/ 1600 h 1600"/>
                <a:gd name="T6" fmla="*/ 401 w 1200"/>
                <a:gd name="T7" fmla="*/ 1600 h 1600"/>
                <a:gd name="T8" fmla="*/ 401 w 1200"/>
                <a:gd name="T9" fmla="*/ 1200 h 1600"/>
                <a:gd name="T10" fmla="*/ 200 w 1200"/>
                <a:gd name="T11" fmla="*/ 1200 h 1600"/>
                <a:gd name="T12" fmla="*/ 401 w 1200"/>
                <a:gd name="T13" fmla="*/ 1200 h 1600"/>
                <a:gd name="T14" fmla="*/ 600 w 1200"/>
                <a:gd name="T15" fmla="*/ 1200 h 1600"/>
                <a:gd name="T16" fmla="*/ 401 w 1200"/>
                <a:gd name="T17" fmla="*/ 1200 h 1600"/>
                <a:gd name="T18" fmla="*/ 401 w 1200"/>
                <a:gd name="T19" fmla="*/ 1600 h 1600"/>
                <a:gd name="T20" fmla="*/ 1200 w 1200"/>
                <a:gd name="T21" fmla="*/ 1600 h 1600"/>
                <a:gd name="T22" fmla="*/ 401 w 1200"/>
                <a:gd name="T23" fmla="*/ 0 h 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00" h="1600">
                  <a:moveTo>
                    <a:pt x="401" y="0"/>
                  </a:moveTo>
                  <a:lnTo>
                    <a:pt x="0" y="0"/>
                  </a:lnTo>
                  <a:lnTo>
                    <a:pt x="0" y="1600"/>
                  </a:lnTo>
                  <a:lnTo>
                    <a:pt x="401" y="1600"/>
                  </a:lnTo>
                  <a:lnTo>
                    <a:pt x="401" y="1200"/>
                  </a:lnTo>
                  <a:lnTo>
                    <a:pt x="200" y="1200"/>
                  </a:lnTo>
                  <a:lnTo>
                    <a:pt x="401" y="1200"/>
                  </a:lnTo>
                  <a:lnTo>
                    <a:pt x="600" y="1200"/>
                  </a:lnTo>
                  <a:lnTo>
                    <a:pt x="401" y="1200"/>
                  </a:lnTo>
                  <a:lnTo>
                    <a:pt x="401" y="1600"/>
                  </a:lnTo>
                  <a:lnTo>
                    <a:pt x="1200" y="1600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374" name="Freeform 430"/>
            <p:cNvSpPr>
              <a:spLocks noChangeAspect="1"/>
            </p:cNvSpPr>
            <p:nvPr/>
          </p:nvSpPr>
          <p:spPr bwMode="auto">
            <a:xfrm>
              <a:off x="1520" y="1943"/>
              <a:ext cx="240" cy="320"/>
            </a:xfrm>
            <a:custGeom>
              <a:avLst/>
              <a:gdLst>
                <a:gd name="T0" fmla="*/ 1199 w 1199"/>
                <a:gd name="T1" fmla="*/ 0 h 1600"/>
                <a:gd name="T2" fmla="*/ 0 w 1199"/>
                <a:gd name="T3" fmla="*/ 0 h 1600"/>
                <a:gd name="T4" fmla="*/ 799 w 1199"/>
                <a:gd name="T5" fmla="*/ 1600 h 1600"/>
                <a:gd name="T6" fmla="*/ 1199 w 1199"/>
                <a:gd name="T7" fmla="*/ 1600 h 1600"/>
                <a:gd name="T8" fmla="*/ 1199 w 1199"/>
                <a:gd name="T9" fmla="*/ 0 h 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9" h="1600">
                  <a:moveTo>
                    <a:pt x="1199" y="0"/>
                  </a:moveTo>
                  <a:lnTo>
                    <a:pt x="0" y="0"/>
                  </a:lnTo>
                  <a:lnTo>
                    <a:pt x="799" y="1600"/>
                  </a:lnTo>
                  <a:lnTo>
                    <a:pt x="1199" y="1600"/>
                  </a:lnTo>
                  <a:lnTo>
                    <a:pt x="11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375" name="Rectangle 431"/>
            <p:cNvSpPr>
              <a:spLocks noChangeAspect="1" noChangeArrowheads="1"/>
            </p:cNvSpPr>
            <p:nvPr/>
          </p:nvSpPr>
          <p:spPr bwMode="auto">
            <a:xfrm>
              <a:off x="1120" y="1943"/>
              <a:ext cx="80" cy="3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376" name="Freeform 432"/>
            <p:cNvSpPr>
              <a:spLocks noChangeAspect="1"/>
            </p:cNvSpPr>
            <p:nvPr/>
          </p:nvSpPr>
          <p:spPr bwMode="auto">
            <a:xfrm>
              <a:off x="1200" y="1943"/>
              <a:ext cx="240" cy="320"/>
            </a:xfrm>
            <a:custGeom>
              <a:avLst/>
              <a:gdLst>
                <a:gd name="T0" fmla="*/ 799 w 1199"/>
                <a:gd name="T1" fmla="*/ 1200 h 1600"/>
                <a:gd name="T2" fmla="*/ 1000 w 1199"/>
                <a:gd name="T3" fmla="*/ 1200 h 1600"/>
                <a:gd name="T4" fmla="*/ 799 w 1199"/>
                <a:gd name="T5" fmla="*/ 1200 h 1600"/>
                <a:gd name="T6" fmla="*/ 799 w 1199"/>
                <a:gd name="T7" fmla="*/ 1600 h 1600"/>
                <a:gd name="T8" fmla="*/ 1199 w 1199"/>
                <a:gd name="T9" fmla="*/ 1600 h 1600"/>
                <a:gd name="T10" fmla="*/ 1199 w 1199"/>
                <a:gd name="T11" fmla="*/ 0 h 1600"/>
                <a:gd name="T12" fmla="*/ 0 w 1199"/>
                <a:gd name="T13" fmla="*/ 0 h 1600"/>
                <a:gd name="T14" fmla="*/ 0 w 1199"/>
                <a:gd name="T15" fmla="*/ 1600 h 1600"/>
                <a:gd name="T16" fmla="*/ 799 w 1199"/>
                <a:gd name="T17" fmla="*/ 1600 h 1600"/>
                <a:gd name="T18" fmla="*/ 799 w 1199"/>
                <a:gd name="T19" fmla="*/ 1200 h 1600"/>
                <a:gd name="T20" fmla="*/ 599 w 1199"/>
                <a:gd name="T21" fmla="*/ 1200 h 1600"/>
                <a:gd name="T22" fmla="*/ 799 w 1199"/>
                <a:gd name="T23" fmla="*/ 1200 h 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99" h="1600">
                  <a:moveTo>
                    <a:pt x="799" y="1200"/>
                  </a:moveTo>
                  <a:lnTo>
                    <a:pt x="1000" y="1200"/>
                  </a:lnTo>
                  <a:lnTo>
                    <a:pt x="799" y="1200"/>
                  </a:lnTo>
                  <a:lnTo>
                    <a:pt x="799" y="1600"/>
                  </a:lnTo>
                  <a:lnTo>
                    <a:pt x="1199" y="1600"/>
                  </a:lnTo>
                  <a:lnTo>
                    <a:pt x="1199" y="0"/>
                  </a:lnTo>
                  <a:lnTo>
                    <a:pt x="0" y="0"/>
                  </a:lnTo>
                  <a:lnTo>
                    <a:pt x="0" y="1600"/>
                  </a:lnTo>
                  <a:lnTo>
                    <a:pt x="799" y="1600"/>
                  </a:lnTo>
                  <a:lnTo>
                    <a:pt x="799" y="1200"/>
                  </a:lnTo>
                  <a:lnTo>
                    <a:pt x="599" y="1200"/>
                  </a:lnTo>
                  <a:lnTo>
                    <a:pt x="799" y="12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377" name="Line 433"/>
            <p:cNvSpPr>
              <a:spLocks noChangeAspect="1" noChangeShapeType="1"/>
            </p:cNvSpPr>
            <p:nvPr/>
          </p:nvSpPr>
          <p:spPr bwMode="auto">
            <a:xfrm>
              <a:off x="1360" y="2183"/>
              <a:ext cx="1" cy="8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378" name="Rectangle 434"/>
            <p:cNvSpPr>
              <a:spLocks noChangeAspect="1" noChangeArrowheads="1"/>
            </p:cNvSpPr>
            <p:nvPr/>
          </p:nvSpPr>
          <p:spPr bwMode="auto">
            <a:xfrm>
              <a:off x="1128" y="1951"/>
              <a:ext cx="64" cy="304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379" name="Line 435"/>
            <p:cNvSpPr>
              <a:spLocks noChangeAspect="1" noChangeShapeType="1"/>
            </p:cNvSpPr>
            <p:nvPr/>
          </p:nvSpPr>
          <p:spPr bwMode="auto">
            <a:xfrm>
              <a:off x="1360" y="2263"/>
              <a:ext cx="80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380" name="Freeform 436"/>
            <p:cNvSpPr>
              <a:spLocks noChangeAspect="1"/>
            </p:cNvSpPr>
            <p:nvPr/>
          </p:nvSpPr>
          <p:spPr bwMode="auto">
            <a:xfrm>
              <a:off x="1440" y="1943"/>
              <a:ext cx="320" cy="320"/>
            </a:xfrm>
            <a:custGeom>
              <a:avLst/>
              <a:gdLst>
                <a:gd name="T0" fmla="*/ 0 w 1600"/>
                <a:gd name="T1" fmla="*/ 1600 h 1600"/>
                <a:gd name="T2" fmla="*/ 401 w 1600"/>
                <a:gd name="T3" fmla="*/ 1600 h 1600"/>
                <a:gd name="T4" fmla="*/ 1200 w 1600"/>
                <a:gd name="T5" fmla="*/ 1600 h 1600"/>
                <a:gd name="T6" fmla="*/ 1600 w 1600"/>
                <a:gd name="T7" fmla="*/ 1600 h 1600"/>
                <a:gd name="T8" fmla="*/ 1600 w 1600"/>
                <a:gd name="T9" fmla="*/ 0 h 1600"/>
                <a:gd name="T10" fmla="*/ 401 w 1600"/>
                <a:gd name="T11" fmla="*/ 0 h 1600"/>
                <a:gd name="T12" fmla="*/ 0 w 1600"/>
                <a:gd name="T13" fmla="*/ 0 h 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0" h="1600">
                  <a:moveTo>
                    <a:pt x="0" y="1600"/>
                  </a:moveTo>
                  <a:lnTo>
                    <a:pt x="401" y="1600"/>
                  </a:lnTo>
                  <a:lnTo>
                    <a:pt x="1200" y="1600"/>
                  </a:lnTo>
                  <a:lnTo>
                    <a:pt x="1600" y="1600"/>
                  </a:lnTo>
                  <a:lnTo>
                    <a:pt x="1600" y="0"/>
                  </a:lnTo>
                  <a:lnTo>
                    <a:pt x="401" y="0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381" name="Line 437"/>
            <p:cNvSpPr>
              <a:spLocks noChangeAspect="1" noChangeShapeType="1"/>
            </p:cNvSpPr>
            <p:nvPr/>
          </p:nvSpPr>
          <p:spPr bwMode="auto">
            <a:xfrm flipH="1">
              <a:off x="1360" y="2183"/>
              <a:ext cx="40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382" name="Line 438"/>
            <p:cNvSpPr>
              <a:spLocks noChangeAspect="1" noChangeShapeType="1"/>
            </p:cNvSpPr>
            <p:nvPr/>
          </p:nvSpPr>
          <p:spPr bwMode="auto">
            <a:xfrm>
              <a:off x="1320" y="2183"/>
              <a:ext cx="40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383" name="Line 439"/>
            <p:cNvSpPr>
              <a:spLocks noChangeAspect="1" noChangeShapeType="1"/>
            </p:cNvSpPr>
            <p:nvPr/>
          </p:nvSpPr>
          <p:spPr bwMode="auto">
            <a:xfrm flipH="1">
              <a:off x="1200" y="1943"/>
              <a:ext cx="240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384" name="Line 440"/>
            <p:cNvSpPr>
              <a:spLocks noChangeAspect="1" noChangeShapeType="1"/>
            </p:cNvSpPr>
            <p:nvPr/>
          </p:nvSpPr>
          <p:spPr bwMode="auto">
            <a:xfrm>
              <a:off x="1200" y="2263"/>
              <a:ext cx="160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385" name="Line 441"/>
            <p:cNvSpPr>
              <a:spLocks noChangeAspect="1" noChangeShapeType="1"/>
            </p:cNvSpPr>
            <p:nvPr/>
          </p:nvSpPr>
          <p:spPr bwMode="auto">
            <a:xfrm>
              <a:off x="1200" y="1943"/>
              <a:ext cx="1" cy="32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386" name="Line 442"/>
            <p:cNvSpPr>
              <a:spLocks noChangeAspect="1" noChangeShapeType="1"/>
            </p:cNvSpPr>
            <p:nvPr/>
          </p:nvSpPr>
          <p:spPr bwMode="auto">
            <a:xfrm flipV="1">
              <a:off x="1440" y="1943"/>
              <a:ext cx="1" cy="32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387" name="Line 443"/>
            <p:cNvSpPr>
              <a:spLocks noChangeAspect="1" noChangeShapeType="1"/>
            </p:cNvSpPr>
            <p:nvPr/>
          </p:nvSpPr>
          <p:spPr bwMode="auto">
            <a:xfrm flipH="1" flipV="1">
              <a:off x="1520" y="1943"/>
              <a:ext cx="160" cy="32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388" name="Line 444"/>
            <p:cNvSpPr>
              <a:spLocks noChangeAspect="1" noChangeShapeType="1"/>
            </p:cNvSpPr>
            <p:nvPr/>
          </p:nvSpPr>
          <p:spPr bwMode="auto">
            <a:xfrm flipH="1">
              <a:off x="1480" y="2183"/>
              <a:ext cx="40" cy="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389" name="Line 445"/>
            <p:cNvSpPr>
              <a:spLocks noChangeAspect="1" noChangeShapeType="1"/>
            </p:cNvSpPr>
            <p:nvPr/>
          </p:nvSpPr>
          <p:spPr bwMode="auto">
            <a:xfrm flipH="1">
              <a:off x="1520" y="2183"/>
              <a:ext cx="40" cy="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390" name="Line 446"/>
            <p:cNvSpPr>
              <a:spLocks noChangeAspect="1" noChangeShapeType="1"/>
            </p:cNvSpPr>
            <p:nvPr/>
          </p:nvSpPr>
          <p:spPr bwMode="auto">
            <a:xfrm>
              <a:off x="1520" y="2183"/>
              <a:ext cx="1" cy="8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391" name="Freeform 447"/>
            <p:cNvSpPr>
              <a:spLocks noChangeAspect="1"/>
            </p:cNvSpPr>
            <p:nvPr/>
          </p:nvSpPr>
          <p:spPr bwMode="auto">
            <a:xfrm>
              <a:off x="1160" y="1943"/>
              <a:ext cx="80" cy="80"/>
            </a:xfrm>
            <a:custGeom>
              <a:avLst/>
              <a:gdLst>
                <a:gd name="T0" fmla="*/ 0 w 400"/>
                <a:gd name="T1" fmla="*/ 400 h 400"/>
                <a:gd name="T2" fmla="*/ 400 w 400"/>
                <a:gd name="T3" fmla="*/ 400 h 400"/>
                <a:gd name="T4" fmla="*/ 201 w 400"/>
                <a:gd name="T5" fmla="*/ 0 h 400"/>
                <a:gd name="T6" fmla="*/ 0 w 400"/>
                <a:gd name="T7" fmla="*/ 40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0" h="400">
                  <a:moveTo>
                    <a:pt x="0" y="400"/>
                  </a:moveTo>
                  <a:lnTo>
                    <a:pt x="400" y="400"/>
                  </a:lnTo>
                  <a:lnTo>
                    <a:pt x="201" y="0"/>
                  </a:lnTo>
                  <a:lnTo>
                    <a:pt x="0" y="4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392" name="Line 448"/>
            <p:cNvSpPr>
              <a:spLocks noChangeAspect="1" noChangeShapeType="1"/>
            </p:cNvSpPr>
            <p:nvPr/>
          </p:nvSpPr>
          <p:spPr bwMode="auto">
            <a:xfrm flipH="1">
              <a:off x="1160" y="1943"/>
              <a:ext cx="40" cy="8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393" name="Freeform 449"/>
            <p:cNvSpPr>
              <a:spLocks noChangeAspect="1"/>
            </p:cNvSpPr>
            <p:nvPr/>
          </p:nvSpPr>
          <p:spPr bwMode="auto">
            <a:xfrm>
              <a:off x="1160" y="1943"/>
              <a:ext cx="80" cy="80"/>
            </a:xfrm>
            <a:custGeom>
              <a:avLst/>
              <a:gdLst>
                <a:gd name="T0" fmla="*/ 0 w 400"/>
                <a:gd name="T1" fmla="*/ 400 h 400"/>
                <a:gd name="T2" fmla="*/ 400 w 400"/>
                <a:gd name="T3" fmla="*/ 400 h 400"/>
                <a:gd name="T4" fmla="*/ 201 w 400"/>
                <a:gd name="T5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0" h="400">
                  <a:moveTo>
                    <a:pt x="0" y="400"/>
                  </a:moveTo>
                  <a:lnTo>
                    <a:pt x="400" y="400"/>
                  </a:lnTo>
                  <a:lnTo>
                    <a:pt x="201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394" name="Freeform 450"/>
            <p:cNvSpPr>
              <a:spLocks noChangeAspect="1"/>
            </p:cNvSpPr>
            <p:nvPr/>
          </p:nvSpPr>
          <p:spPr bwMode="auto">
            <a:xfrm>
              <a:off x="1605" y="2174"/>
              <a:ext cx="75" cy="89"/>
            </a:xfrm>
            <a:custGeom>
              <a:avLst/>
              <a:gdLst>
                <a:gd name="T0" fmla="*/ 374 w 374"/>
                <a:gd name="T1" fmla="*/ 447 h 447"/>
                <a:gd name="T2" fmla="*/ 348 w 374"/>
                <a:gd name="T3" fmla="*/ 0 h 447"/>
                <a:gd name="T4" fmla="*/ 0 w 374"/>
                <a:gd name="T5" fmla="*/ 201 h 447"/>
                <a:gd name="T6" fmla="*/ 374 w 374"/>
                <a:gd name="T7" fmla="*/ 447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4" h="447">
                  <a:moveTo>
                    <a:pt x="374" y="447"/>
                  </a:moveTo>
                  <a:lnTo>
                    <a:pt x="348" y="0"/>
                  </a:lnTo>
                  <a:lnTo>
                    <a:pt x="0" y="201"/>
                  </a:lnTo>
                  <a:lnTo>
                    <a:pt x="374" y="447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395" name="Freeform 451"/>
            <p:cNvSpPr>
              <a:spLocks noChangeAspect="1"/>
            </p:cNvSpPr>
            <p:nvPr/>
          </p:nvSpPr>
          <p:spPr bwMode="auto">
            <a:xfrm>
              <a:off x="1605" y="2174"/>
              <a:ext cx="75" cy="89"/>
            </a:xfrm>
            <a:custGeom>
              <a:avLst/>
              <a:gdLst>
                <a:gd name="T0" fmla="*/ 348 w 374"/>
                <a:gd name="T1" fmla="*/ 0 h 447"/>
                <a:gd name="T2" fmla="*/ 0 w 374"/>
                <a:gd name="T3" fmla="*/ 201 h 447"/>
                <a:gd name="T4" fmla="*/ 374 w 374"/>
                <a:gd name="T5" fmla="*/ 447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4" h="447">
                  <a:moveTo>
                    <a:pt x="348" y="0"/>
                  </a:moveTo>
                  <a:lnTo>
                    <a:pt x="0" y="201"/>
                  </a:lnTo>
                  <a:lnTo>
                    <a:pt x="374" y="447"/>
                  </a:lnTo>
                </a:path>
              </a:pathLst>
            </a:custGeom>
            <a:noFill/>
            <a:ln w="2540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396" name="Line 452"/>
            <p:cNvSpPr>
              <a:spLocks noChangeAspect="1" noChangeShapeType="1"/>
            </p:cNvSpPr>
            <p:nvPr/>
          </p:nvSpPr>
          <p:spPr bwMode="auto">
            <a:xfrm flipH="1" flipV="1">
              <a:off x="1675" y="2174"/>
              <a:ext cx="5" cy="89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397" name="Freeform 453"/>
            <p:cNvSpPr>
              <a:spLocks noChangeAspect="1"/>
            </p:cNvSpPr>
            <p:nvPr/>
          </p:nvSpPr>
          <p:spPr bwMode="auto">
            <a:xfrm>
              <a:off x="800" y="1303"/>
              <a:ext cx="720" cy="480"/>
            </a:xfrm>
            <a:custGeom>
              <a:avLst/>
              <a:gdLst>
                <a:gd name="T0" fmla="*/ 3601 w 3601"/>
                <a:gd name="T1" fmla="*/ 2400 h 2400"/>
                <a:gd name="T2" fmla="*/ 0 w 3601"/>
                <a:gd name="T3" fmla="*/ 2400 h 2400"/>
                <a:gd name="T4" fmla="*/ 0 w 3601"/>
                <a:gd name="T5" fmla="*/ 0 h 2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01" h="2400">
                  <a:moveTo>
                    <a:pt x="3601" y="2400"/>
                  </a:moveTo>
                  <a:lnTo>
                    <a:pt x="0" y="2400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444" name="Freeform 500"/>
            <p:cNvSpPr>
              <a:spLocks noChangeAspect="1"/>
            </p:cNvSpPr>
            <p:nvPr/>
          </p:nvSpPr>
          <p:spPr bwMode="auto">
            <a:xfrm>
              <a:off x="900" y="903"/>
              <a:ext cx="1108" cy="400"/>
            </a:xfrm>
            <a:custGeom>
              <a:avLst/>
              <a:gdLst>
                <a:gd name="T0" fmla="*/ 5538 w 5538"/>
                <a:gd name="T1" fmla="*/ 0 h 2000"/>
                <a:gd name="T2" fmla="*/ 5180 w 5538"/>
                <a:gd name="T3" fmla="*/ 2000 h 2000"/>
                <a:gd name="T4" fmla="*/ 4780 w 5538"/>
                <a:gd name="T5" fmla="*/ 0 h 2000"/>
                <a:gd name="T6" fmla="*/ 4381 w 5538"/>
                <a:gd name="T7" fmla="*/ 2000 h 2000"/>
                <a:gd name="T8" fmla="*/ 3980 w 5538"/>
                <a:gd name="T9" fmla="*/ 0 h 2000"/>
                <a:gd name="T10" fmla="*/ 3580 w 5538"/>
                <a:gd name="T11" fmla="*/ 2000 h 2000"/>
                <a:gd name="T12" fmla="*/ 3180 w 5538"/>
                <a:gd name="T13" fmla="*/ 0 h 2000"/>
                <a:gd name="T14" fmla="*/ 2780 w 5538"/>
                <a:gd name="T15" fmla="*/ 2000 h 2000"/>
                <a:gd name="T16" fmla="*/ 2380 w 5538"/>
                <a:gd name="T17" fmla="*/ 0 h 2000"/>
                <a:gd name="T18" fmla="*/ 1980 w 5538"/>
                <a:gd name="T19" fmla="*/ 2000 h 2000"/>
                <a:gd name="T20" fmla="*/ 1620 w 5538"/>
                <a:gd name="T21" fmla="*/ 0 h 2000"/>
                <a:gd name="T22" fmla="*/ 1200 w 5538"/>
                <a:gd name="T23" fmla="*/ 2000 h 2000"/>
                <a:gd name="T24" fmla="*/ 800 w 5538"/>
                <a:gd name="T25" fmla="*/ 0 h 2000"/>
                <a:gd name="T26" fmla="*/ 400 w 5538"/>
                <a:gd name="T27" fmla="*/ 2000 h 2000"/>
                <a:gd name="T28" fmla="*/ 0 w 5538"/>
                <a:gd name="T29" fmla="*/ 0 h 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38" h="2000">
                  <a:moveTo>
                    <a:pt x="5538" y="0"/>
                  </a:moveTo>
                  <a:lnTo>
                    <a:pt x="5180" y="2000"/>
                  </a:lnTo>
                  <a:lnTo>
                    <a:pt x="4780" y="0"/>
                  </a:lnTo>
                  <a:lnTo>
                    <a:pt x="4381" y="2000"/>
                  </a:lnTo>
                  <a:lnTo>
                    <a:pt x="3980" y="0"/>
                  </a:lnTo>
                  <a:lnTo>
                    <a:pt x="3580" y="2000"/>
                  </a:lnTo>
                  <a:lnTo>
                    <a:pt x="3180" y="0"/>
                  </a:lnTo>
                  <a:lnTo>
                    <a:pt x="2780" y="2000"/>
                  </a:lnTo>
                  <a:lnTo>
                    <a:pt x="2380" y="0"/>
                  </a:lnTo>
                  <a:lnTo>
                    <a:pt x="1980" y="2000"/>
                  </a:lnTo>
                  <a:lnTo>
                    <a:pt x="1620" y="0"/>
                  </a:lnTo>
                  <a:lnTo>
                    <a:pt x="1200" y="2000"/>
                  </a:lnTo>
                  <a:lnTo>
                    <a:pt x="800" y="0"/>
                  </a:lnTo>
                  <a:lnTo>
                    <a:pt x="400" y="2000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445" name="Rectangle 501"/>
            <p:cNvSpPr>
              <a:spLocks noChangeAspect="1" noChangeArrowheads="1"/>
            </p:cNvSpPr>
            <p:nvPr/>
          </p:nvSpPr>
          <p:spPr bwMode="auto">
            <a:xfrm>
              <a:off x="736" y="903"/>
              <a:ext cx="80" cy="4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446" name="Rectangle 502"/>
            <p:cNvSpPr>
              <a:spLocks noChangeAspect="1" noChangeArrowheads="1"/>
            </p:cNvSpPr>
            <p:nvPr/>
          </p:nvSpPr>
          <p:spPr bwMode="auto">
            <a:xfrm>
              <a:off x="752" y="919"/>
              <a:ext cx="1240" cy="368"/>
            </a:xfrm>
            <a:prstGeom prst="rect">
              <a:avLst/>
            </a:prstGeom>
            <a:noFill/>
            <a:ln w="508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447" name="Rectangle 503"/>
            <p:cNvSpPr>
              <a:spLocks noChangeAspect="1" noChangeArrowheads="1"/>
            </p:cNvSpPr>
            <p:nvPr/>
          </p:nvSpPr>
          <p:spPr bwMode="auto">
            <a:xfrm>
              <a:off x="900" y="1067"/>
              <a:ext cx="1280" cy="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448" name="Freeform 504"/>
            <p:cNvSpPr>
              <a:spLocks noChangeAspect="1"/>
            </p:cNvSpPr>
            <p:nvPr/>
          </p:nvSpPr>
          <p:spPr bwMode="auto">
            <a:xfrm>
              <a:off x="816" y="903"/>
              <a:ext cx="84" cy="400"/>
            </a:xfrm>
            <a:custGeom>
              <a:avLst/>
              <a:gdLst>
                <a:gd name="T0" fmla="*/ 420 w 420"/>
                <a:gd name="T1" fmla="*/ 1200 h 2000"/>
                <a:gd name="T2" fmla="*/ 420 w 420"/>
                <a:gd name="T3" fmla="*/ 820 h 2000"/>
                <a:gd name="T4" fmla="*/ 420 w 420"/>
                <a:gd name="T5" fmla="*/ 0 h 2000"/>
                <a:gd name="T6" fmla="*/ 0 w 420"/>
                <a:gd name="T7" fmla="*/ 0 h 2000"/>
                <a:gd name="T8" fmla="*/ 0 w 420"/>
                <a:gd name="T9" fmla="*/ 2000 h 2000"/>
                <a:gd name="T10" fmla="*/ 420 w 420"/>
                <a:gd name="T11" fmla="*/ 2000 h 2000"/>
                <a:gd name="T12" fmla="*/ 420 w 420"/>
                <a:gd name="T13" fmla="*/ 1200 h 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0" h="2000">
                  <a:moveTo>
                    <a:pt x="420" y="1200"/>
                  </a:moveTo>
                  <a:lnTo>
                    <a:pt x="420" y="820"/>
                  </a:lnTo>
                  <a:lnTo>
                    <a:pt x="420" y="0"/>
                  </a:lnTo>
                  <a:lnTo>
                    <a:pt x="0" y="0"/>
                  </a:lnTo>
                  <a:lnTo>
                    <a:pt x="0" y="2000"/>
                  </a:lnTo>
                  <a:lnTo>
                    <a:pt x="420" y="2000"/>
                  </a:lnTo>
                  <a:lnTo>
                    <a:pt x="420" y="12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449" name="Line 505"/>
            <p:cNvSpPr>
              <a:spLocks noChangeAspect="1" noChangeShapeType="1"/>
            </p:cNvSpPr>
            <p:nvPr/>
          </p:nvSpPr>
          <p:spPr bwMode="auto">
            <a:xfrm>
              <a:off x="900" y="1067"/>
              <a:ext cx="1" cy="76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450" name="Freeform 506"/>
            <p:cNvSpPr>
              <a:spLocks noChangeAspect="1"/>
            </p:cNvSpPr>
            <p:nvPr/>
          </p:nvSpPr>
          <p:spPr bwMode="auto">
            <a:xfrm>
              <a:off x="816" y="903"/>
              <a:ext cx="84" cy="400"/>
            </a:xfrm>
            <a:custGeom>
              <a:avLst/>
              <a:gdLst>
                <a:gd name="T0" fmla="*/ 420 w 420"/>
                <a:gd name="T1" fmla="*/ 820 h 2000"/>
                <a:gd name="T2" fmla="*/ 420 w 420"/>
                <a:gd name="T3" fmla="*/ 0 h 2000"/>
                <a:gd name="T4" fmla="*/ 0 w 420"/>
                <a:gd name="T5" fmla="*/ 0 h 2000"/>
                <a:gd name="T6" fmla="*/ 0 w 420"/>
                <a:gd name="T7" fmla="*/ 2000 h 2000"/>
                <a:gd name="T8" fmla="*/ 420 w 420"/>
                <a:gd name="T9" fmla="*/ 2000 h 2000"/>
                <a:gd name="T10" fmla="*/ 420 w 420"/>
                <a:gd name="T11" fmla="*/ 1200 h 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0" h="2000">
                  <a:moveTo>
                    <a:pt x="420" y="820"/>
                  </a:moveTo>
                  <a:lnTo>
                    <a:pt x="420" y="0"/>
                  </a:lnTo>
                  <a:lnTo>
                    <a:pt x="0" y="0"/>
                  </a:lnTo>
                  <a:lnTo>
                    <a:pt x="0" y="2000"/>
                  </a:lnTo>
                  <a:lnTo>
                    <a:pt x="420" y="2000"/>
                  </a:lnTo>
                  <a:lnTo>
                    <a:pt x="420" y="1200"/>
                  </a:lnTo>
                </a:path>
              </a:pathLst>
            </a:custGeom>
            <a:noFill/>
            <a:ln w="508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9451" name="Rectangle 507"/>
            <p:cNvSpPr>
              <a:spLocks noChangeAspect="1" noChangeArrowheads="1"/>
            </p:cNvSpPr>
            <p:nvPr/>
          </p:nvSpPr>
          <p:spPr bwMode="auto">
            <a:xfrm>
              <a:off x="916" y="1083"/>
              <a:ext cx="1248" cy="44"/>
            </a:xfrm>
            <a:prstGeom prst="rect">
              <a:avLst/>
            </a:prstGeom>
            <a:noFill/>
            <a:ln w="508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39454" name="Rectangle 510">
            <a:hlinkClick r:id="rId4" action="ppaction://hlinkfile" tooltip="Cliquez ici pour voir l'animation"/>
          </p:cNvPr>
          <p:cNvSpPr>
            <a:spLocks noChangeArrowheads="1"/>
          </p:cNvSpPr>
          <p:nvPr/>
        </p:nvSpPr>
        <p:spPr bwMode="auto">
          <a:xfrm>
            <a:off x="5240338" y="1981200"/>
            <a:ext cx="2597150" cy="177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fr-FR"/>
          </a:p>
        </p:txBody>
      </p:sp>
      <p:sp>
        <p:nvSpPr>
          <p:cNvPr id="339455" name="Rectangle 511">
            <a:hlinkClick r:id="rId5" action="ppaction://hlinkfile" tooltip="Cliquez ici pour voir l'animation"/>
          </p:cNvPr>
          <p:cNvSpPr>
            <a:spLocks noChangeArrowheads="1"/>
          </p:cNvSpPr>
          <p:nvPr/>
        </p:nvSpPr>
        <p:spPr bwMode="auto">
          <a:xfrm>
            <a:off x="1250950" y="1962150"/>
            <a:ext cx="2597150" cy="177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24662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467544" y="2188840"/>
            <a:ext cx="81369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i="1" dirty="0"/>
              <a:t>Repérage des orifices : Les orifices sont repérés de la façon suivante :</a:t>
            </a:r>
          </a:p>
          <a:p>
            <a:r>
              <a:rPr lang="fr-FR" sz="3200" b="1" dirty="0" smtClean="0">
                <a:solidFill>
                  <a:srgbClr val="FF0000"/>
                </a:solidFill>
              </a:rPr>
              <a:t>1</a:t>
            </a:r>
            <a:r>
              <a:rPr lang="fr-FR" sz="2400" b="1" dirty="0" smtClean="0"/>
              <a:t> OU </a:t>
            </a:r>
            <a:r>
              <a:rPr lang="fr-FR" sz="3200" b="1" dirty="0">
                <a:solidFill>
                  <a:srgbClr val="FF0000"/>
                </a:solidFill>
              </a:rPr>
              <a:t>P </a:t>
            </a:r>
            <a:r>
              <a:rPr lang="fr-FR" sz="2400" b="1" dirty="0" smtClean="0"/>
              <a:t>:Alimentation</a:t>
            </a:r>
            <a:endParaRPr lang="fr-FR" sz="2400" b="1" dirty="0"/>
          </a:p>
          <a:p>
            <a:r>
              <a:rPr lang="fr-FR" sz="2400" b="1" dirty="0"/>
              <a:t>Chiffres </a:t>
            </a:r>
            <a:r>
              <a:rPr lang="fr-FR" sz="2400" b="1" dirty="0" smtClean="0"/>
              <a:t>pairs (</a:t>
            </a:r>
            <a:r>
              <a:rPr lang="fr-FR" sz="3200" b="1" dirty="0">
                <a:solidFill>
                  <a:srgbClr val="FF0000"/>
                </a:solidFill>
              </a:rPr>
              <a:t>2</a:t>
            </a:r>
            <a:r>
              <a:rPr lang="fr-FR" sz="2400" b="1" dirty="0" smtClean="0"/>
              <a:t>,</a:t>
            </a:r>
            <a:r>
              <a:rPr lang="fr-FR" sz="3200" b="1" dirty="0">
                <a:solidFill>
                  <a:srgbClr val="FF0000"/>
                </a:solidFill>
              </a:rPr>
              <a:t>4</a:t>
            </a:r>
            <a:r>
              <a:rPr lang="fr-FR" sz="2400" b="1" dirty="0" smtClean="0"/>
              <a:t>..) OU </a:t>
            </a:r>
            <a:r>
              <a:rPr lang="fr-FR" sz="3200" b="1" dirty="0">
                <a:solidFill>
                  <a:srgbClr val="FF0000"/>
                </a:solidFill>
              </a:rPr>
              <a:t>A</a:t>
            </a:r>
            <a:r>
              <a:rPr lang="fr-FR" sz="2400" b="1" dirty="0" smtClean="0"/>
              <a:t>,</a:t>
            </a:r>
            <a:r>
              <a:rPr lang="fr-FR" sz="3200" b="1" dirty="0">
                <a:solidFill>
                  <a:srgbClr val="FF0000"/>
                </a:solidFill>
              </a:rPr>
              <a:t>B</a:t>
            </a:r>
            <a:r>
              <a:rPr lang="fr-FR" sz="2400" b="1" dirty="0" smtClean="0"/>
              <a:t> ,</a:t>
            </a:r>
            <a:r>
              <a:rPr lang="fr-FR" sz="3200" b="1" dirty="0">
                <a:solidFill>
                  <a:srgbClr val="FF0000"/>
                </a:solidFill>
              </a:rPr>
              <a:t>C</a:t>
            </a:r>
            <a:r>
              <a:rPr lang="fr-FR" sz="2400" b="1" dirty="0" smtClean="0"/>
              <a:t>..: Sorties </a:t>
            </a:r>
            <a:r>
              <a:rPr lang="fr-FR" sz="2400" b="1" dirty="0"/>
              <a:t>(vers l’organe à commander)</a:t>
            </a:r>
          </a:p>
          <a:p>
            <a:r>
              <a:rPr lang="fr-FR" sz="2400" b="1" dirty="0"/>
              <a:t>Chiffres </a:t>
            </a:r>
            <a:r>
              <a:rPr lang="fr-FR" sz="2400" b="1" dirty="0" smtClean="0"/>
              <a:t>impairs (</a:t>
            </a:r>
            <a:r>
              <a:rPr lang="fr-FR" sz="3200" b="1" dirty="0">
                <a:solidFill>
                  <a:srgbClr val="FF0000"/>
                </a:solidFill>
              </a:rPr>
              <a:t>3</a:t>
            </a:r>
            <a:r>
              <a:rPr lang="fr-FR" sz="2400" b="1" dirty="0" smtClean="0"/>
              <a:t>,</a:t>
            </a:r>
            <a:r>
              <a:rPr lang="fr-FR" sz="3200" b="1" dirty="0">
                <a:solidFill>
                  <a:srgbClr val="FF0000"/>
                </a:solidFill>
              </a:rPr>
              <a:t>5</a:t>
            </a:r>
            <a:r>
              <a:rPr lang="fr-FR" sz="2400" b="1" dirty="0" smtClean="0"/>
              <a:t>..) OU </a:t>
            </a:r>
            <a:r>
              <a:rPr lang="fr-FR" sz="3200" b="1" dirty="0" smtClean="0">
                <a:solidFill>
                  <a:srgbClr val="FF0000"/>
                </a:solidFill>
              </a:rPr>
              <a:t>R</a:t>
            </a:r>
            <a:r>
              <a:rPr lang="fr-FR" sz="2400" b="1" dirty="0" smtClean="0"/>
              <a:t>,</a:t>
            </a:r>
            <a:r>
              <a:rPr lang="fr-FR" sz="3200" b="1" dirty="0" smtClean="0">
                <a:solidFill>
                  <a:srgbClr val="FF0000"/>
                </a:solidFill>
              </a:rPr>
              <a:t>S,T</a:t>
            </a:r>
            <a:r>
              <a:rPr lang="fr-FR" sz="2400" b="1" dirty="0" smtClean="0"/>
              <a:t>....: Echappements</a:t>
            </a:r>
          </a:p>
          <a:p>
            <a:r>
              <a:rPr lang="fr-FR" sz="3200" b="1" dirty="0">
                <a:solidFill>
                  <a:srgbClr val="FF0000"/>
                </a:solidFill>
              </a:rPr>
              <a:t>12,14</a:t>
            </a:r>
            <a:r>
              <a:rPr lang="fr-FR" sz="2400" b="1" dirty="0" smtClean="0"/>
              <a:t> ou </a:t>
            </a:r>
            <a:r>
              <a:rPr lang="fr-FR" sz="3200" b="1" dirty="0">
                <a:solidFill>
                  <a:srgbClr val="FF0000"/>
                </a:solidFill>
              </a:rPr>
              <a:t>Y</a:t>
            </a:r>
            <a:r>
              <a:rPr lang="fr-FR" sz="2400" b="1" dirty="0" smtClean="0"/>
              <a:t>,</a:t>
            </a:r>
            <a:r>
              <a:rPr lang="fr-FR" sz="3200" b="1" dirty="0">
                <a:solidFill>
                  <a:srgbClr val="FF0000"/>
                </a:solidFill>
              </a:rPr>
              <a:t>Z</a:t>
            </a:r>
            <a:r>
              <a:rPr lang="fr-FR" sz="2400" b="1" dirty="0" smtClean="0"/>
              <a:t>, </a:t>
            </a:r>
            <a:r>
              <a:rPr lang="fr-FR" sz="3200" b="1" dirty="0">
                <a:solidFill>
                  <a:srgbClr val="FF0000"/>
                </a:solidFill>
              </a:rPr>
              <a:t>X</a:t>
            </a:r>
            <a:r>
              <a:rPr lang="fr-FR" sz="2400" b="1" dirty="0" smtClean="0"/>
              <a:t> : commande (pilotage)</a:t>
            </a:r>
          </a:p>
          <a:p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xmlns="" val="108401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395536" y="1916832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55800368"/>
              </p:ext>
            </p:extLst>
          </p:nvPr>
        </p:nvGraphicFramePr>
        <p:xfrm>
          <a:off x="1379984" y="620688"/>
          <a:ext cx="6792416" cy="59346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6208"/>
                <a:gridCol w="3396208"/>
              </a:tblGrid>
              <a:tr h="504943">
                <a:tc>
                  <a:txBody>
                    <a:bodyPr/>
                    <a:lstStyle/>
                    <a:p>
                      <a:r>
                        <a:rPr lang="fr-FR" sz="2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Distributeur MONOSTABLE</a:t>
                      </a:r>
                      <a:endParaRPr lang="fr-FR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Distributeur BISTABLE</a:t>
                      </a:r>
                      <a:endParaRPr lang="fr-FR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606738">
                <a:tc>
                  <a:txBody>
                    <a:bodyPr/>
                    <a:lstStyle/>
                    <a:p>
                      <a:r>
                        <a:rPr lang="fr-FR" dirty="0" smtClean="0"/>
                        <a:t>Si le distributeur possède un rappel par ressort on dit</a:t>
                      </a:r>
                    </a:p>
                    <a:p>
                      <a:r>
                        <a:rPr lang="fr-FR" dirty="0" smtClean="0"/>
                        <a:t>qu’il est MONOSTABLE. En présence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dirty="0" smtClean="0"/>
                        <a:t>du signal de</a:t>
                      </a:r>
                    </a:p>
                    <a:p>
                      <a:r>
                        <a:rPr lang="fr-FR" dirty="0" smtClean="0"/>
                        <a:t>pilotage, le tiroir bascule et reste dans sa position si le</a:t>
                      </a:r>
                    </a:p>
                    <a:p>
                      <a:r>
                        <a:rPr lang="fr-FR" dirty="0" smtClean="0"/>
                        <a:t>pilotage est maintenu. En l’absence de signal de</a:t>
                      </a:r>
                    </a:p>
                    <a:p>
                      <a:r>
                        <a:rPr lang="fr-FR" dirty="0" smtClean="0"/>
                        <a:t>pilotage le tiroir retrouve sa position repos sous l’action</a:t>
                      </a:r>
                    </a:p>
                    <a:p>
                      <a:r>
                        <a:rPr lang="fr-FR" dirty="0" smtClean="0"/>
                        <a:t>du ressort.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Si le distributeur possède deux pilotages il est dit</a:t>
                      </a:r>
                    </a:p>
                    <a:p>
                      <a:r>
                        <a:rPr lang="fr-FR" dirty="0" smtClean="0"/>
                        <a:t>BISTABLE. En l’absence de signal de pilotage, le tiroir</a:t>
                      </a:r>
                    </a:p>
                    <a:p>
                      <a:r>
                        <a:rPr lang="fr-FR" dirty="0" smtClean="0"/>
                        <a:t>ne bouge pas et occupe la position qu’il avait</a:t>
                      </a:r>
                    </a:p>
                    <a:p>
                      <a:r>
                        <a:rPr lang="fr-FR" dirty="0" smtClean="0"/>
                        <a:t>précédemment</a:t>
                      </a:r>
                      <a:endParaRPr lang="fr-FR" dirty="0"/>
                    </a:p>
                  </a:txBody>
                  <a:tcPr/>
                </a:tc>
              </a:tr>
              <a:tr h="50494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581127"/>
            <a:ext cx="2664296" cy="1330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581128"/>
            <a:ext cx="2699196" cy="1330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0331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Commande directe d’un vérin simple effet</a:t>
            </a:r>
            <a:endParaRPr lang="fr-F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9263" y="1914525"/>
            <a:ext cx="5705475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485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9D820-5611-49E7-90AE-4E55B544AE6F}" type="slidenum">
              <a:rPr lang="fr-FR"/>
              <a:pPr/>
              <a:t>4</a:t>
            </a:fld>
            <a:endParaRPr lang="fr-FR" dirty="0"/>
          </a:p>
        </p:txBody>
      </p:sp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Energies de puissance</a:t>
            </a:r>
          </a:p>
        </p:txBody>
      </p:sp>
      <p:graphicFrame>
        <p:nvGraphicFramePr>
          <p:cNvPr id="313451" name="Group 1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16273365"/>
              </p:ext>
            </p:extLst>
          </p:nvPr>
        </p:nvGraphicFramePr>
        <p:xfrm>
          <a:off x="1639888" y="2311400"/>
          <a:ext cx="6030912" cy="2546351"/>
        </p:xfrm>
        <a:graphic>
          <a:graphicData uri="http://schemas.openxmlformats.org/drawingml/2006/table">
            <a:tbl>
              <a:tblPr/>
              <a:tblGrid>
                <a:gridCol w="1508125"/>
                <a:gridCol w="1508125"/>
                <a:gridCol w="1506537"/>
                <a:gridCol w="1508125"/>
              </a:tblGrid>
              <a:tr h="8683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Pneumatique</a:t>
                      </a:r>
                      <a:endParaRPr kumimoji="0" lang="fr-FR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Hydraulique</a:t>
                      </a:r>
                      <a:endParaRPr kumimoji="0" lang="fr-FR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Electrique</a:t>
                      </a:r>
                      <a:endParaRPr kumimoji="0" lang="fr-FR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</a:tr>
              <a:tr h="8112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Production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Compresseur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par atelier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Groupe hydraulique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par système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Réseau one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866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Rendement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0,3 à 0,5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0,7 à 0,9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33220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i="1" dirty="0"/>
              <a:t>commande indirecte d’un </a:t>
            </a:r>
            <a:r>
              <a:rPr lang="fr-FR" b="1" i="1" dirty="0" smtClean="0"/>
              <a:t>vérin  </a:t>
            </a:r>
            <a:r>
              <a:rPr lang="fr-FR" b="1" i="1" dirty="0"/>
              <a:t>double effet</a:t>
            </a:r>
            <a:endParaRPr lang="fr-F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313" y="1395413"/>
            <a:ext cx="7953375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0864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4"/>
          <p:cNvSpPr>
            <a:spLocks noChangeArrowheads="1"/>
          </p:cNvSpPr>
          <p:nvPr/>
        </p:nvSpPr>
        <p:spPr bwMode="auto">
          <a:xfrm>
            <a:off x="2214563" y="255296"/>
            <a:ext cx="6000750" cy="884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551" tIns="76176" bIns="38088" anchor="ctr">
            <a:spAutoFit/>
          </a:bodyPr>
          <a:lstStyle/>
          <a:p>
            <a:pPr eaLnBrk="1" hangingPunct="1"/>
            <a:r>
              <a:rPr lang="fr-FR" sz="3200" b="1" u="sng" dirty="0" smtClean="0">
                <a:solidFill>
                  <a:srgbClr val="FF0000"/>
                </a:solidFill>
                <a:cs typeface="Times New Roman" pitchFamily="18" charset="0"/>
              </a:rPr>
              <a:t>III-3 Clapet </a:t>
            </a:r>
            <a:r>
              <a:rPr lang="fr-FR" sz="3200" b="1" u="sng" dirty="0">
                <a:solidFill>
                  <a:srgbClr val="FF0000"/>
                </a:solidFill>
                <a:cs typeface="Times New Roman" pitchFamily="18" charset="0"/>
              </a:rPr>
              <a:t>anti-retour</a:t>
            </a:r>
          </a:p>
          <a:p>
            <a:endParaRPr lang="fr-FR" dirty="0"/>
          </a:p>
        </p:txBody>
      </p:sp>
      <p:pic>
        <p:nvPicPr>
          <p:cNvPr id="860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7313" y="857250"/>
            <a:ext cx="5715000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0" name="ZoneTexte 4"/>
          <p:cNvSpPr txBox="1">
            <a:spLocks noChangeArrowheads="1"/>
          </p:cNvSpPr>
          <p:nvPr/>
        </p:nvSpPr>
        <p:spPr bwMode="auto">
          <a:xfrm>
            <a:off x="714375" y="4500563"/>
            <a:ext cx="77152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dirty="0" smtClean="0"/>
              <a:t>Le </a:t>
            </a:r>
            <a:r>
              <a:rPr lang="fr-FR" dirty="0"/>
              <a:t>clapet anti-retour a pour fonction d’autoriser le passage du fluide ou de l’air dans un </a:t>
            </a:r>
            <a:r>
              <a:rPr lang="fr-FR" dirty="0" smtClean="0"/>
              <a:t>sens et </a:t>
            </a:r>
            <a:r>
              <a:rPr lang="fr-FR" dirty="0"/>
              <a:t>de le refuser dans l’autre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68690" y="770868"/>
            <a:ext cx="927100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421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4"/>
          <p:cNvSpPr>
            <a:spLocks noChangeArrowheads="1"/>
          </p:cNvSpPr>
          <p:nvPr/>
        </p:nvSpPr>
        <p:spPr bwMode="auto">
          <a:xfrm>
            <a:off x="2214563" y="393796"/>
            <a:ext cx="6000750" cy="607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551" tIns="76176" bIns="38088" anchor="ctr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III-4  CELLULE ET</a:t>
            </a:r>
            <a:endParaRPr lang="fr-FR" sz="3200" b="1" dirty="0">
              <a:solidFill>
                <a:srgbClr val="FF0000"/>
              </a:solidFill>
            </a:endParaRPr>
          </a:p>
        </p:txBody>
      </p:sp>
      <p:pic>
        <p:nvPicPr>
          <p:cNvPr id="870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3" y="4286250"/>
            <a:ext cx="22860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7625" y="4343400"/>
            <a:ext cx="212407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Connecteur en arc 9"/>
          <p:cNvCxnSpPr/>
          <p:nvPr/>
        </p:nvCxnSpPr>
        <p:spPr>
          <a:xfrm rot="5400000" flipH="1" flipV="1">
            <a:off x="428626" y="4929187"/>
            <a:ext cx="1714500" cy="71437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en arc 11"/>
          <p:cNvCxnSpPr/>
          <p:nvPr/>
        </p:nvCxnSpPr>
        <p:spPr>
          <a:xfrm rot="16200000" flipV="1">
            <a:off x="4429125" y="4929188"/>
            <a:ext cx="1571625" cy="71437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705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8550" y="4972049"/>
            <a:ext cx="1770352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16815744"/>
              </p:ext>
            </p:extLst>
          </p:nvPr>
        </p:nvGraphicFramePr>
        <p:xfrm>
          <a:off x="1207726" y="1124744"/>
          <a:ext cx="6096000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3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fr-FR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3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endParaRPr lang="fr-FR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fr-FR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3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fr-FR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3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fr-FR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3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fr-FR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3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fr-FR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3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fr-FR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3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fr-FR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3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fr-FR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3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fr-FR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3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fr-FR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3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fr-FR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3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fr-FR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3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fr-FR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1799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86842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39713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065" y="3789040"/>
            <a:ext cx="21717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8105" y="3789040"/>
            <a:ext cx="21431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5118" y="3832548"/>
            <a:ext cx="1800200" cy="108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cteur en arc 8"/>
          <p:cNvCxnSpPr/>
          <p:nvPr/>
        </p:nvCxnSpPr>
        <p:spPr>
          <a:xfrm rot="16200000" flipV="1">
            <a:off x="1091048" y="4341704"/>
            <a:ext cx="1714500" cy="71437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en arc 10"/>
          <p:cNvCxnSpPr/>
          <p:nvPr/>
        </p:nvCxnSpPr>
        <p:spPr>
          <a:xfrm rot="5400000" flipH="1" flipV="1">
            <a:off x="4496668" y="4481983"/>
            <a:ext cx="1643062" cy="64293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1885302" y="46952"/>
            <a:ext cx="5091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</a:rPr>
              <a:t>III-5 CELLULE OU</a:t>
            </a:r>
            <a:endParaRPr lang="fr-FR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46434967"/>
              </p:ext>
            </p:extLst>
          </p:nvPr>
        </p:nvGraphicFramePr>
        <p:xfrm>
          <a:off x="966879" y="631727"/>
          <a:ext cx="6096000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52489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3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fr-FR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3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endParaRPr lang="fr-FR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fr-FR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2489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3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fr-FR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3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fr-FR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3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fr-FR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2489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3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fr-FR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3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fr-FR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3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fr-FR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2489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3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fr-FR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3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fr-FR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3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fr-FR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2489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3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fr-FR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3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fr-FR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3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fr-FR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5376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7544" y="620688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EXEMPLE</a:t>
            </a:r>
          </a:p>
          <a:p>
            <a:endParaRPr lang="fr-FR" dirty="0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58910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7544" y="620688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EXEMPLE</a:t>
            </a:r>
          </a:p>
          <a:p>
            <a:endParaRPr lang="fr-FR" dirty="0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44000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58910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4"/>
          <p:cNvSpPr>
            <a:spLocks noChangeArrowheads="1"/>
          </p:cNvSpPr>
          <p:nvPr/>
        </p:nvSpPr>
        <p:spPr bwMode="auto">
          <a:xfrm>
            <a:off x="2286000" y="183859"/>
            <a:ext cx="6000750" cy="884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551" tIns="76176" bIns="38088" anchor="ctr">
            <a:spAutoFit/>
          </a:bodyPr>
          <a:lstStyle/>
          <a:p>
            <a:pPr eaLnBrk="1" hangingPunct="1"/>
            <a:r>
              <a:rPr lang="fr-FR" sz="3200" b="1" dirty="0" smtClean="0">
                <a:solidFill>
                  <a:srgbClr val="FF0000"/>
                </a:solidFill>
                <a:cs typeface="Times New Roman" pitchFamily="18" charset="0"/>
              </a:rPr>
              <a:t>III-6 Réducteur </a:t>
            </a:r>
            <a:r>
              <a:rPr lang="fr-FR" sz="3200" b="1" dirty="0">
                <a:solidFill>
                  <a:srgbClr val="FF0000"/>
                </a:solidFill>
                <a:cs typeface="Times New Roman" pitchFamily="18" charset="0"/>
              </a:rPr>
              <a:t>de débit</a:t>
            </a:r>
          </a:p>
          <a:p>
            <a:endParaRPr lang="fr-FR" dirty="0"/>
          </a:p>
        </p:txBody>
      </p:sp>
      <p:sp>
        <p:nvSpPr>
          <p:cNvPr id="91139" name="ZoneTexte 3"/>
          <p:cNvSpPr txBox="1">
            <a:spLocks noChangeArrowheads="1"/>
          </p:cNvSpPr>
          <p:nvPr/>
        </p:nvSpPr>
        <p:spPr bwMode="auto">
          <a:xfrm>
            <a:off x="500063" y="1071563"/>
            <a:ext cx="82867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/>
              <a:t>Les réducteurs de débit servent à modifier le débit de l’air comprimé dans les deux sens. Si l’on ajoute un clapet anti-retour à ce réducteur de débit, la réduction de vitesse ne se fera que dans un sens.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28625" y="2071688"/>
            <a:ext cx="4214813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r-FR" sz="2400" b="1" dirty="0" smtClean="0">
                <a:latin typeface="Arial" pitchFamily="34" charset="0"/>
              </a:rPr>
              <a:t>A-Réducteur </a:t>
            </a:r>
            <a:r>
              <a:rPr lang="fr-FR" sz="2400" b="1" dirty="0">
                <a:latin typeface="Arial" pitchFamily="34" charset="0"/>
              </a:rPr>
              <a:t>de débit dans les deux sens</a:t>
            </a:r>
          </a:p>
        </p:txBody>
      </p:sp>
      <p:sp>
        <p:nvSpPr>
          <p:cNvPr id="91141" name="ZoneTexte 7"/>
          <p:cNvSpPr txBox="1">
            <a:spLocks noChangeArrowheads="1"/>
          </p:cNvSpPr>
          <p:nvPr/>
        </p:nvSpPr>
        <p:spPr bwMode="auto">
          <a:xfrm>
            <a:off x="458147" y="4043273"/>
            <a:ext cx="43576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dirty="0"/>
              <a:t>Les réducteurs de débit sont réglables. On utilise Le réducteur de débit pour le contrôle de la vitesse de déplacement des vérins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9114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2575" y="2286000"/>
            <a:ext cx="30670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2196536"/>
            <a:ext cx="1298996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77CDA3-CBE2-48F2-A4F7-0E878C59AF4E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341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51521" y="500063"/>
            <a:ext cx="570478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 b="1" dirty="0" smtClean="0">
                <a:latin typeface="Arial" pitchFamily="34" charset="0"/>
              </a:rPr>
              <a:t>B-Réducteur </a:t>
            </a:r>
            <a:r>
              <a:rPr lang="fr-FR" sz="2400" b="1" dirty="0">
                <a:latin typeface="Arial" pitchFamily="34" charset="0"/>
              </a:rPr>
              <a:t>de débit unidirectionnel</a:t>
            </a:r>
          </a:p>
        </p:txBody>
      </p:sp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8863" y="500063"/>
            <a:ext cx="2241550" cy="696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4" name="ZoneTexte 5"/>
          <p:cNvSpPr txBox="1">
            <a:spLocks noChangeArrowheads="1"/>
          </p:cNvSpPr>
          <p:nvPr/>
        </p:nvSpPr>
        <p:spPr bwMode="auto">
          <a:xfrm>
            <a:off x="428625" y="1000125"/>
            <a:ext cx="4429125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dirty="0"/>
              <a:t>Dans le cas de réducteur de débit unidirectionnel, l’étranglement du flux d’agir n’agit que dans un sens. Le clapet anti-retour ferme le passage dans un sens, obligeant le flux d’air à passer par la section réglable. Dans le sens opposé, l’air peut passer librement par le clapet  anti-retour ouvert.</a:t>
            </a:r>
          </a:p>
          <a:p>
            <a:endParaRPr lang="fr-FR" dirty="0"/>
          </a:p>
        </p:txBody>
      </p:sp>
      <p:sp>
        <p:nvSpPr>
          <p:cNvPr id="92165" name="ZoneTexte 6"/>
          <p:cNvSpPr txBox="1">
            <a:spLocks noChangeArrowheads="1"/>
          </p:cNvSpPr>
          <p:nvPr/>
        </p:nvSpPr>
        <p:spPr bwMode="auto">
          <a:xfrm>
            <a:off x="4929188" y="3214688"/>
            <a:ext cx="142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/>
              <a:t>P</a:t>
            </a:r>
          </a:p>
        </p:txBody>
      </p:sp>
      <p:sp>
        <p:nvSpPr>
          <p:cNvPr id="92166" name="ZoneTexte 7"/>
          <p:cNvSpPr txBox="1">
            <a:spLocks noChangeArrowheads="1"/>
          </p:cNvSpPr>
          <p:nvPr/>
        </p:nvSpPr>
        <p:spPr bwMode="auto">
          <a:xfrm>
            <a:off x="8143875" y="3286125"/>
            <a:ext cx="142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/>
              <a:t>R</a:t>
            </a:r>
          </a:p>
        </p:txBody>
      </p:sp>
      <p:sp>
        <p:nvSpPr>
          <p:cNvPr id="92167" name="ZoneTexte 8"/>
          <p:cNvSpPr txBox="1">
            <a:spLocks noChangeArrowheads="1"/>
          </p:cNvSpPr>
          <p:nvPr/>
        </p:nvSpPr>
        <p:spPr bwMode="auto">
          <a:xfrm>
            <a:off x="571500" y="4929188"/>
            <a:ext cx="82153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/>
              <a:t>On distingue essentiellement deux types de réduction sur les vérins double effet:                            - Réduction de l’alimentation</a:t>
            </a:r>
          </a:p>
          <a:p>
            <a:r>
              <a:rPr lang="fr-FR"/>
              <a:t>                                    - Réduction de l’échappement</a:t>
            </a:r>
          </a:p>
        </p:txBody>
      </p:sp>
      <p:grpSp>
        <p:nvGrpSpPr>
          <p:cNvPr id="2" name="Group 264"/>
          <p:cNvGrpSpPr>
            <a:grpSpLocks/>
          </p:cNvGrpSpPr>
          <p:nvPr/>
        </p:nvGrpSpPr>
        <p:grpSpPr bwMode="auto">
          <a:xfrm>
            <a:off x="5121275" y="1714500"/>
            <a:ext cx="3522663" cy="2786063"/>
            <a:chOff x="2953" y="1717"/>
            <a:chExt cx="2219" cy="1759"/>
          </a:xfrm>
        </p:grpSpPr>
        <p:sp>
          <p:nvSpPr>
            <p:cNvPr id="92283" name="Freeform 5"/>
            <p:cNvSpPr>
              <a:spLocks/>
            </p:cNvSpPr>
            <p:nvPr/>
          </p:nvSpPr>
          <p:spPr bwMode="auto">
            <a:xfrm>
              <a:off x="4840" y="3124"/>
              <a:ext cx="332" cy="239"/>
            </a:xfrm>
            <a:custGeom>
              <a:avLst/>
              <a:gdLst>
                <a:gd name="T0" fmla="*/ 208 w 332"/>
                <a:gd name="T1" fmla="*/ 238 h 239"/>
                <a:gd name="T2" fmla="*/ 208 w 332"/>
                <a:gd name="T3" fmla="*/ 238 h 239"/>
                <a:gd name="T4" fmla="*/ 208 w 332"/>
                <a:gd name="T5" fmla="*/ 180 h 239"/>
                <a:gd name="T6" fmla="*/ 0 w 332"/>
                <a:gd name="T7" fmla="*/ 180 h 239"/>
                <a:gd name="T8" fmla="*/ 0 w 332"/>
                <a:gd name="T9" fmla="*/ 51 h 239"/>
                <a:gd name="T10" fmla="*/ 208 w 332"/>
                <a:gd name="T11" fmla="*/ 51 h 239"/>
                <a:gd name="T12" fmla="*/ 208 w 332"/>
                <a:gd name="T13" fmla="*/ 0 h 239"/>
                <a:gd name="T14" fmla="*/ 331 w 332"/>
                <a:gd name="T15" fmla="*/ 116 h 239"/>
                <a:gd name="T16" fmla="*/ 208 w 332"/>
                <a:gd name="T17" fmla="*/ 238 h 2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2"/>
                <a:gd name="T28" fmla="*/ 0 h 239"/>
                <a:gd name="T29" fmla="*/ 332 w 332"/>
                <a:gd name="T30" fmla="*/ 239 h 23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2" h="239">
                  <a:moveTo>
                    <a:pt x="208" y="238"/>
                  </a:moveTo>
                  <a:lnTo>
                    <a:pt x="208" y="238"/>
                  </a:lnTo>
                  <a:lnTo>
                    <a:pt x="208" y="180"/>
                  </a:lnTo>
                  <a:lnTo>
                    <a:pt x="0" y="180"/>
                  </a:lnTo>
                  <a:lnTo>
                    <a:pt x="0" y="51"/>
                  </a:lnTo>
                  <a:lnTo>
                    <a:pt x="208" y="51"/>
                  </a:lnTo>
                  <a:lnTo>
                    <a:pt x="208" y="0"/>
                  </a:lnTo>
                  <a:lnTo>
                    <a:pt x="331" y="116"/>
                  </a:lnTo>
                  <a:lnTo>
                    <a:pt x="208" y="238"/>
                  </a:lnTo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284" name="Freeform 6"/>
            <p:cNvSpPr>
              <a:spLocks/>
            </p:cNvSpPr>
            <p:nvPr/>
          </p:nvSpPr>
          <p:spPr bwMode="auto">
            <a:xfrm>
              <a:off x="2953" y="3124"/>
              <a:ext cx="336" cy="244"/>
            </a:xfrm>
            <a:custGeom>
              <a:avLst/>
              <a:gdLst>
                <a:gd name="T0" fmla="*/ 210 w 336"/>
                <a:gd name="T1" fmla="*/ 184 h 244"/>
                <a:gd name="T2" fmla="*/ 0 w 336"/>
                <a:gd name="T3" fmla="*/ 184 h 244"/>
                <a:gd name="T4" fmla="*/ 0 w 336"/>
                <a:gd name="T5" fmla="*/ 53 h 244"/>
                <a:gd name="T6" fmla="*/ 210 w 336"/>
                <a:gd name="T7" fmla="*/ 53 h 244"/>
                <a:gd name="T8" fmla="*/ 210 w 336"/>
                <a:gd name="T9" fmla="*/ 0 h 244"/>
                <a:gd name="T10" fmla="*/ 335 w 336"/>
                <a:gd name="T11" fmla="*/ 118 h 244"/>
                <a:gd name="T12" fmla="*/ 210 w 336"/>
                <a:gd name="T13" fmla="*/ 243 h 2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244"/>
                <a:gd name="T23" fmla="*/ 336 w 336"/>
                <a:gd name="T24" fmla="*/ 244 h 2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244">
                  <a:moveTo>
                    <a:pt x="210" y="184"/>
                  </a:moveTo>
                  <a:lnTo>
                    <a:pt x="0" y="184"/>
                  </a:lnTo>
                  <a:lnTo>
                    <a:pt x="0" y="53"/>
                  </a:lnTo>
                  <a:lnTo>
                    <a:pt x="210" y="53"/>
                  </a:lnTo>
                  <a:lnTo>
                    <a:pt x="210" y="0"/>
                  </a:lnTo>
                  <a:lnTo>
                    <a:pt x="335" y="118"/>
                  </a:lnTo>
                  <a:lnTo>
                    <a:pt x="210" y="243"/>
                  </a:lnTo>
                </a:path>
              </a:pathLst>
            </a:cu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285" name="Freeform 7"/>
            <p:cNvSpPr>
              <a:spLocks/>
            </p:cNvSpPr>
            <p:nvPr/>
          </p:nvSpPr>
          <p:spPr bwMode="auto">
            <a:xfrm>
              <a:off x="3414" y="2960"/>
              <a:ext cx="956" cy="490"/>
            </a:xfrm>
            <a:custGeom>
              <a:avLst/>
              <a:gdLst>
                <a:gd name="T0" fmla="*/ 0 w 956"/>
                <a:gd name="T1" fmla="*/ 0 h 490"/>
                <a:gd name="T2" fmla="*/ 0 w 956"/>
                <a:gd name="T3" fmla="*/ 0 h 490"/>
                <a:gd name="T4" fmla="*/ 419 w 956"/>
                <a:gd name="T5" fmla="*/ 0 h 490"/>
                <a:gd name="T6" fmla="*/ 419 w 956"/>
                <a:gd name="T7" fmla="*/ 261 h 490"/>
                <a:gd name="T8" fmla="*/ 955 w 956"/>
                <a:gd name="T9" fmla="*/ 254 h 490"/>
                <a:gd name="T10" fmla="*/ 955 w 956"/>
                <a:gd name="T11" fmla="*/ 489 h 490"/>
                <a:gd name="T12" fmla="*/ 0 w 956"/>
                <a:gd name="T13" fmla="*/ 489 h 490"/>
                <a:gd name="T14" fmla="*/ 0 w 956"/>
                <a:gd name="T15" fmla="*/ 0 h 49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56"/>
                <a:gd name="T25" fmla="*/ 0 h 490"/>
                <a:gd name="T26" fmla="*/ 956 w 956"/>
                <a:gd name="T27" fmla="*/ 490 h 49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56" h="490">
                  <a:moveTo>
                    <a:pt x="0" y="0"/>
                  </a:moveTo>
                  <a:lnTo>
                    <a:pt x="0" y="0"/>
                  </a:lnTo>
                  <a:lnTo>
                    <a:pt x="419" y="0"/>
                  </a:lnTo>
                  <a:lnTo>
                    <a:pt x="419" y="261"/>
                  </a:lnTo>
                  <a:lnTo>
                    <a:pt x="955" y="254"/>
                  </a:lnTo>
                  <a:lnTo>
                    <a:pt x="955" y="489"/>
                  </a:lnTo>
                  <a:lnTo>
                    <a:pt x="0" y="489"/>
                  </a:lnTo>
                  <a:lnTo>
                    <a:pt x="0" y="0"/>
                  </a:lnTo>
                </a:path>
              </a:pathLst>
            </a:cu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286" name="Freeform 8"/>
            <p:cNvSpPr>
              <a:spLocks/>
            </p:cNvSpPr>
            <p:nvPr/>
          </p:nvSpPr>
          <p:spPr bwMode="auto">
            <a:xfrm>
              <a:off x="3854" y="2929"/>
              <a:ext cx="889" cy="540"/>
            </a:xfrm>
            <a:custGeom>
              <a:avLst/>
              <a:gdLst>
                <a:gd name="T0" fmla="*/ 0 w 889"/>
                <a:gd name="T1" fmla="*/ 7 h 540"/>
                <a:gd name="T2" fmla="*/ 0 w 889"/>
                <a:gd name="T3" fmla="*/ 7 h 540"/>
                <a:gd name="T4" fmla="*/ 0 w 889"/>
                <a:gd name="T5" fmla="*/ 296 h 540"/>
                <a:gd name="T6" fmla="*/ 138 w 889"/>
                <a:gd name="T7" fmla="*/ 296 h 540"/>
                <a:gd name="T8" fmla="*/ 289 w 889"/>
                <a:gd name="T9" fmla="*/ 296 h 540"/>
                <a:gd name="T10" fmla="*/ 506 w 889"/>
                <a:gd name="T11" fmla="*/ 296 h 540"/>
                <a:gd name="T12" fmla="*/ 520 w 889"/>
                <a:gd name="T13" fmla="*/ 539 h 540"/>
                <a:gd name="T14" fmla="*/ 888 w 889"/>
                <a:gd name="T15" fmla="*/ 532 h 540"/>
                <a:gd name="T16" fmla="*/ 888 w 889"/>
                <a:gd name="T17" fmla="*/ 0 h 540"/>
                <a:gd name="T18" fmla="*/ 0 w 889"/>
                <a:gd name="T19" fmla="*/ 7 h 5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89"/>
                <a:gd name="T31" fmla="*/ 0 h 540"/>
                <a:gd name="T32" fmla="*/ 889 w 889"/>
                <a:gd name="T33" fmla="*/ 540 h 5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89" h="540">
                  <a:moveTo>
                    <a:pt x="0" y="7"/>
                  </a:moveTo>
                  <a:lnTo>
                    <a:pt x="0" y="7"/>
                  </a:lnTo>
                  <a:lnTo>
                    <a:pt x="0" y="296"/>
                  </a:lnTo>
                  <a:lnTo>
                    <a:pt x="138" y="296"/>
                  </a:lnTo>
                  <a:lnTo>
                    <a:pt x="289" y="296"/>
                  </a:lnTo>
                  <a:lnTo>
                    <a:pt x="506" y="296"/>
                  </a:lnTo>
                  <a:lnTo>
                    <a:pt x="520" y="539"/>
                  </a:lnTo>
                  <a:lnTo>
                    <a:pt x="888" y="532"/>
                  </a:lnTo>
                  <a:lnTo>
                    <a:pt x="888" y="0"/>
                  </a:lnTo>
                  <a:lnTo>
                    <a:pt x="0" y="7"/>
                  </a:lnTo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287" name="Freeform 9"/>
            <p:cNvSpPr>
              <a:spLocks/>
            </p:cNvSpPr>
            <p:nvPr/>
          </p:nvSpPr>
          <p:spPr bwMode="auto">
            <a:xfrm>
              <a:off x="3966" y="2965"/>
              <a:ext cx="225" cy="40"/>
            </a:xfrm>
            <a:custGeom>
              <a:avLst/>
              <a:gdLst>
                <a:gd name="T0" fmla="*/ 224 w 225"/>
                <a:gd name="T1" fmla="*/ 0 h 40"/>
                <a:gd name="T2" fmla="*/ 224 w 225"/>
                <a:gd name="T3" fmla="*/ 0 h 40"/>
                <a:gd name="T4" fmla="*/ 224 w 225"/>
                <a:gd name="T5" fmla="*/ 7 h 40"/>
                <a:gd name="T6" fmla="*/ 224 w 225"/>
                <a:gd name="T7" fmla="*/ 13 h 40"/>
                <a:gd name="T8" fmla="*/ 217 w 225"/>
                <a:gd name="T9" fmla="*/ 20 h 40"/>
                <a:gd name="T10" fmla="*/ 211 w 225"/>
                <a:gd name="T11" fmla="*/ 20 h 40"/>
                <a:gd name="T12" fmla="*/ 20 w 225"/>
                <a:gd name="T13" fmla="*/ 39 h 40"/>
                <a:gd name="T14" fmla="*/ 13 w 225"/>
                <a:gd name="T15" fmla="*/ 39 h 40"/>
                <a:gd name="T16" fmla="*/ 7 w 225"/>
                <a:gd name="T17" fmla="*/ 33 h 40"/>
                <a:gd name="T18" fmla="*/ 0 w 225"/>
                <a:gd name="T19" fmla="*/ 33 h 40"/>
                <a:gd name="T20" fmla="*/ 0 w 225"/>
                <a:gd name="T21" fmla="*/ 26 h 40"/>
                <a:gd name="T22" fmla="*/ 0 w 225"/>
                <a:gd name="T23" fmla="*/ 20 h 40"/>
                <a:gd name="T24" fmla="*/ 0 w 225"/>
                <a:gd name="T25" fmla="*/ 13 h 40"/>
                <a:gd name="T26" fmla="*/ 0 w 225"/>
                <a:gd name="T27" fmla="*/ 7 h 40"/>
                <a:gd name="T28" fmla="*/ 7 w 225"/>
                <a:gd name="T29" fmla="*/ 7 h 40"/>
                <a:gd name="T30" fmla="*/ 13 w 225"/>
                <a:gd name="T31" fmla="*/ 7 h 40"/>
                <a:gd name="T32" fmla="*/ 13 w 225"/>
                <a:gd name="T33" fmla="*/ 0 h 40"/>
                <a:gd name="T34" fmla="*/ 224 w 225"/>
                <a:gd name="T35" fmla="*/ 0 h 4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5"/>
                <a:gd name="T55" fmla="*/ 0 h 40"/>
                <a:gd name="T56" fmla="*/ 225 w 225"/>
                <a:gd name="T57" fmla="*/ 40 h 4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5" h="40">
                  <a:moveTo>
                    <a:pt x="224" y="0"/>
                  </a:moveTo>
                  <a:lnTo>
                    <a:pt x="224" y="0"/>
                  </a:lnTo>
                  <a:lnTo>
                    <a:pt x="224" y="7"/>
                  </a:lnTo>
                  <a:lnTo>
                    <a:pt x="224" y="13"/>
                  </a:lnTo>
                  <a:lnTo>
                    <a:pt x="217" y="20"/>
                  </a:lnTo>
                  <a:lnTo>
                    <a:pt x="211" y="20"/>
                  </a:lnTo>
                  <a:lnTo>
                    <a:pt x="20" y="39"/>
                  </a:lnTo>
                  <a:lnTo>
                    <a:pt x="13" y="39"/>
                  </a:lnTo>
                  <a:lnTo>
                    <a:pt x="7" y="33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0" y="7"/>
                  </a:lnTo>
                  <a:lnTo>
                    <a:pt x="7" y="7"/>
                  </a:lnTo>
                  <a:lnTo>
                    <a:pt x="13" y="7"/>
                  </a:lnTo>
                  <a:lnTo>
                    <a:pt x="13" y="0"/>
                  </a:lnTo>
                  <a:lnTo>
                    <a:pt x="224" y="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2288" name="Freeform 10"/>
            <p:cNvSpPr>
              <a:spLocks/>
            </p:cNvSpPr>
            <p:nvPr/>
          </p:nvSpPr>
          <p:spPr bwMode="auto">
            <a:xfrm>
              <a:off x="3966" y="3064"/>
              <a:ext cx="225" cy="53"/>
            </a:xfrm>
            <a:custGeom>
              <a:avLst/>
              <a:gdLst>
                <a:gd name="T0" fmla="*/ 204 w 225"/>
                <a:gd name="T1" fmla="*/ 0 h 53"/>
                <a:gd name="T2" fmla="*/ 204 w 225"/>
                <a:gd name="T3" fmla="*/ 0 h 53"/>
                <a:gd name="T4" fmla="*/ 211 w 225"/>
                <a:gd name="T5" fmla="*/ 0 h 53"/>
                <a:gd name="T6" fmla="*/ 217 w 225"/>
                <a:gd name="T7" fmla="*/ 0 h 53"/>
                <a:gd name="T8" fmla="*/ 224 w 225"/>
                <a:gd name="T9" fmla="*/ 7 h 53"/>
                <a:gd name="T10" fmla="*/ 224 w 225"/>
                <a:gd name="T11" fmla="*/ 13 h 53"/>
                <a:gd name="T12" fmla="*/ 224 w 225"/>
                <a:gd name="T13" fmla="*/ 20 h 53"/>
                <a:gd name="T14" fmla="*/ 224 w 225"/>
                <a:gd name="T15" fmla="*/ 26 h 53"/>
                <a:gd name="T16" fmla="*/ 217 w 225"/>
                <a:gd name="T17" fmla="*/ 26 h 53"/>
                <a:gd name="T18" fmla="*/ 217 w 225"/>
                <a:gd name="T19" fmla="*/ 33 h 53"/>
                <a:gd name="T20" fmla="*/ 211 w 225"/>
                <a:gd name="T21" fmla="*/ 33 h 53"/>
                <a:gd name="T22" fmla="*/ 20 w 225"/>
                <a:gd name="T23" fmla="*/ 52 h 53"/>
                <a:gd name="T24" fmla="*/ 13 w 225"/>
                <a:gd name="T25" fmla="*/ 52 h 53"/>
                <a:gd name="T26" fmla="*/ 13 w 225"/>
                <a:gd name="T27" fmla="*/ 46 h 53"/>
                <a:gd name="T28" fmla="*/ 7 w 225"/>
                <a:gd name="T29" fmla="*/ 46 h 53"/>
                <a:gd name="T30" fmla="*/ 0 w 225"/>
                <a:gd name="T31" fmla="*/ 46 h 53"/>
                <a:gd name="T32" fmla="*/ 0 w 225"/>
                <a:gd name="T33" fmla="*/ 39 h 53"/>
                <a:gd name="T34" fmla="*/ 0 w 225"/>
                <a:gd name="T35" fmla="*/ 33 h 53"/>
                <a:gd name="T36" fmla="*/ 0 w 225"/>
                <a:gd name="T37" fmla="*/ 26 h 53"/>
                <a:gd name="T38" fmla="*/ 0 w 225"/>
                <a:gd name="T39" fmla="*/ 20 h 53"/>
                <a:gd name="T40" fmla="*/ 7 w 225"/>
                <a:gd name="T41" fmla="*/ 20 h 53"/>
                <a:gd name="T42" fmla="*/ 13 w 225"/>
                <a:gd name="T43" fmla="*/ 13 h 53"/>
                <a:gd name="T44" fmla="*/ 204 w 225"/>
                <a:gd name="T45" fmla="*/ 0 h 5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25"/>
                <a:gd name="T70" fmla="*/ 0 h 53"/>
                <a:gd name="T71" fmla="*/ 225 w 225"/>
                <a:gd name="T72" fmla="*/ 53 h 5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25" h="53">
                  <a:moveTo>
                    <a:pt x="204" y="0"/>
                  </a:moveTo>
                  <a:lnTo>
                    <a:pt x="204" y="0"/>
                  </a:lnTo>
                  <a:lnTo>
                    <a:pt x="211" y="0"/>
                  </a:lnTo>
                  <a:lnTo>
                    <a:pt x="217" y="0"/>
                  </a:lnTo>
                  <a:lnTo>
                    <a:pt x="224" y="7"/>
                  </a:lnTo>
                  <a:lnTo>
                    <a:pt x="224" y="13"/>
                  </a:lnTo>
                  <a:lnTo>
                    <a:pt x="224" y="20"/>
                  </a:lnTo>
                  <a:lnTo>
                    <a:pt x="224" y="26"/>
                  </a:lnTo>
                  <a:lnTo>
                    <a:pt x="217" y="26"/>
                  </a:lnTo>
                  <a:lnTo>
                    <a:pt x="217" y="33"/>
                  </a:lnTo>
                  <a:lnTo>
                    <a:pt x="211" y="33"/>
                  </a:lnTo>
                  <a:lnTo>
                    <a:pt x="20" y="52"/>
                  </a:lnTo>
                  <a:lnTo>
                    <a:pt x="13" y="52"/>
                  </a:lnTo>
                  <a:lnTo>
                    <a:pt x="13" y="46"/>
                  </a:lnTo>
                  <a:lnTo>
                    <a:pt x="7" y="46"/>
                  </a:lnTo>
                  <a:lnTo>
                    <a:pt x="0" y="46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7" y="20"/>
                  </a:lnTo>
                  <a:lnTo>
                    <a:pt x="13" y="13"/>
                  </a:lnTo>
                  <a:lnTo>
                    <a:pt x="204" y="0"/>
                  </a:lnTo>
                </a:path>
              </a:pathLst>
            </a:custGeom>
            <a:gradFill rotWithShape="0">
              <a:gsLst>
                <a:gs pos="0">
                  <a:srgbClr val="4C4C4C"/>
                </a:gs>
                <a:gs pos="50000">
                  <a:srgbClr val="FFFFFF"/>
                </a:gs>
                <a:gs pos="100000">
                  <a:srgbClr val="4C4C4C"/>
                </a:gs>
              </a:gsLst>
              <a:lin ang="0" scaled="1"/>
            </a:gra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2289" name="Freeform 11"/>
            <p:cNvSpPr>
              <a:spLocks/>
            </p:cNvSpPr>
            <p:nvPr/>
          </p:nvSpPr>
          <p:spPr bwMode="auto">
            <a:xfrm>
              <a:off x="3966" y="3116"/>
              <a:ext cx="225" cy="34"/>
            </a:xfrm>
            <a:custGeom>
              <a:avLst/>
              <a:gdLst>
                <a:gd name="T0" fmla="*/ 204 w 225"/>
                <a:gd name="T1" fmla="*/ 0 h 34"/>
                <a:gd name="T2" fmla="*/ 204 w 225"/>
                <a:gd name="T3" fmla="*/ 0 h 34"/>
                <a:gd name="T4" fmla="*/ 211 w 225"/>
                <a:gd name="T5" fmla="*/ 0 h 34"/>
                <a:gd name="T6" fmla="*/ 217 w 225"/>
                <a:gd name="T7" fmla="*/ 0 h 34"/>
                <a:gd name="T8" fmla="*/ 217 w 225"/>
                <a:gd name="T9" fmla="*/ 7 h 34"/>
                <a:gd name="T10" fmla="*/ 224 w 225"/>
                <a:gd name="T11" fmla="*/ 7 h 34"/>
                <a:gd name="T12" fmla="*/ 224 w 225"/>
                <a:gd name="T13" fmla="*/ 13 h 34"/>
                <a:gd name="T14" fmla="*/ 224 w 225"/>
                <a:gd name="T15" fmla="*/ 20 h 34"/>
                <a:gd name="T16" fmla="*/ 224 w 225"/>
                <a:gd name="T17" fmla="*/ 26 h 34"/>
                <a:gd name="T18" fmla="*/ 217 w 225"/>
                <a:gd name="T19" fmla="*/ 33 h 34"/>
                <a:gd name="T20" fmla="*/ 211 w 225"/>
                <a:gd name="T21" fmla="*/ 33 h 34"/>
                <a:gd name="T22" fmla="*/ 0 w 225"/>
                <a:gd name="T23" fmla="*/ 33 h 34"/>
                <a:gd name="T24" fmla="*/ 0 w 225"/>
                <a:gd name="T25" fmla="*/ 26 h 34"/>
                <a:gd name="T26" fmla="*/ 7 w 225"/>
                <a:gd name="T27" fmla="*/ 20 h 34"/>
                <a:gd name="T28" fmla="*/ 13 w 225"/>
                <a:gd name="T29" fmla="*/ 20 h 34"/>
                <a:gd name="T30" fmla="*/ 204 w 225"/>
                <a:gd name="T31" fmla="*/ 0 h 3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5"/>
                <a:gd name="T49" fmla="*/ 0 h 34"/>
                <a:gd name="T50" fmla="*/ 225 w 225"/>
                <a:gd name="T51" fmla="*/ 34 h 3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5" h="34">
                  <a:moveTo>
                    <a:pt x="204" y="0"/>
                  </a:moveTo>
                  <a:lnTo>
                    <a:pt x="204" y="0"/>
                  </a:lnTo>
                  <a:lnTo>
                    <a:pt x="211" y="0"/>
                  </a:lnTo>
                  <a:lnTo>
                    <a:pt x="217" y="0"/>
                  </a:lnTo>
                  <a:lnTo>
                    <a:pt x="217" y="7"/>
                  </a:lnTo>
                  <a:lnTo>
                    <a:pt x="224" y="7"/>
                  </a:lnTo>
                  <a:lnTo>
                    <a:pt x="224" y="13"/>
                  </a:lnTo>
                  <a:lnTo>
                    <a:pt x="224" y="20"/>
                  </a:lnTo>
                  <a:lnTo>
                    <a:pt x="224" y="26"/>
                  </a:lnTo>
                  <a:lnTo>
                    <a:pt x="217" y="33"/>
                  </a:lnTo>
                  <a:lnTo>
                    <a:pt x="211" y="33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7" y="20"/>
                  </a:lnTo>
                  <a:lnTo>
                    <a:pt x="13" y="20"/>
                  </a:lnTo>
                  <a:lnTo>
                    <a:pt x="204" y="0"/>
                  </a:lnTo>
                </a:path>
              </a:pathLst>
            </a:custGeom>
            <a:gradFill rotWithShape="0">
              <a:gsLst>
                <a:gs pos="0">
                  <a:srgbClr val="4C4C4C"/>
                </a:gs>
                <a:gs pos="50000">
                  <a:srgbClr val="FFFFFF"/>
                </a:gs>
                <a:gs pos="100000">
                  <a:srgbClr val="4C4C4C"/>
                </a:gs>
              </a:gsLst>
              <a:lin ang="0" scaled="1"/>
            </a:gra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2290" name="Freeform 12"/>
            <p:cNvSpPr>
              <a:spLocks/>
            </p:cNvSpPr>
            <p:nvPr/>
          </p:nvSpPr>
          <p:spPr bwMode="auto">
            <a:xfrm>
              <a:off x="3966" y="3004"/>
              <a:ext cx="225" cy="54"/>
            </a:xfrm>
            <a:custGeom>
              <a:avLst/>
              <a:gdLst>
                <a:gd name="T0" fmla="*/ 204 w 225"/>
                <a:gd name="T1" fmla="*/ 0 h 54"/>
                <a:gd name="T2" fmla="*/ 204 w 225"/>
                <a:gd name="T3" fmla="*/ 0 h 54"/>
                <a:gd name="T4" fmla="*/ 211 w 225"/>
                <a:gd name="T5" fmla="*/ 0 h 54"/>
                <a:gd name="T6" fmla="*/ 217 w 225"/>
                <a:gd name="T7" fmla="*/ 0 h 54"/>
                <a:gd name="T8" fmla="*/ 217 w 225"/>
                <a:gd name="T9" fmla="*/ 7 h 54"/>
                <a:gd name="T10" fmla="*/ 224 w 225"/>
                <a:gd name="T11" fmla="*/ 7 h 54"/>
                <a:gd name="T12" fmla="*/ 224 w 225"/>
                <a:gd name="T13" fmla="*/ 13 h 54"/>
                <a:gd name="T14" fmla="*/ 224 w 225"/>
                <a:gd name="T15" fmla="*/ 20 h 54"/>
                <a:gd name="T16" fmla="*/ 224 w 225"/>
                <a:gd name="T17" fmla="*/ 27 h 54"/>
                <a:gd name="T18" fmla="*/ 224 w 225"/>
                <a:gd name="T19" fmla="*/ 33 h 54"/>
                <a:gd name="T20" fmla="*/ 217 w 225"/>
                <a:gd name="T21" fmla="*/ 33 h 54"/>
                <a:gd name="T22" fmla="*/ 211 w 225"/>
                <a:gd name="T23" fmla="*/ 33 h 54"/>
                <a:gd name="T24" fmla="*/ 211 w 225"/>
                <a:gd name="T25" fmla="*/ 40 h 54"/>
                <a:gd name="T26" fmla="*/ 20 w 225"/>
                <a:gd name="T27" fmla="*/ 53 h 54"/>
                <a:gd name="T28" fmla="*/ 13 w 225"/>
                <a:gd name="T29" fmla="*/ 53 h 54"/>
                <a:gd name="T30" fmla="*/ 7 w 225"/>
                <a:gd name="T31" fmla="*/ 53 h 54"/>
                <a:gd name="T32" fmla="*/ 0 w 225"/>
                <a:gd name="T33" fmla="*/ 46 h 54"/>
                <a:gd name="T34" fmla="*/ 0 w 225"/>
                <a:gd name="T35" fmla="*/ 40 h 54"/>
                <a:gd name="T36" fmla="*/ 0 w 225"/>
                <a:gd name="T37" fmla="*/ 33 h 54"/>
                <a:gd name="T38" fmla="*/ 0 w 225"/>
                <a:gd name="T39" fmla="*/ 27 h 54"/>
                <a:gd name="T40" fmla="*/ 7 w 225"/>
                <a:gd name="T41" fmla="*/ 20 h 54"/>
                <a:gd name="T42" fmla="*/ 13 w 225"/>
                <a:gd name="T43" fmla="*/ 20 h 54"/>
                <a:gd name="T44" fmla="*/ 204 w 225"/>
                <a:gd name="T45" fmla="*/ 0 h 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25"/>
                <a:gd name="T70" fmla="*/ 0 h 54"/>
                <a:gd name="T71" fmla="*/ 225 w 225"/>
                <a:gd name="T72" fmla="*/ 54 h 5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25" h="54">
                  <a:moveTo>
                    <a:pt x="204" y="0"/>
                  </a:moveTo>
                  <a:lnTo>
                    <a:pt x="204" y="0"/>
                  </a:lnTo>
                  <a:lnTo>
                    <a:pt x="211" y="0"/>
                  </a:lnTo>
                  <a:lnTo>
                    <a:pt x="217" y="0"/>
                  </a:lnTo>
                  <a:lnTo>
                    <a:pt x="217" y="7"/>
                  </a:lnTo>
                  <a:lnTo>
                    <a:pt x="224" y="7"/>
                  </a:lnTo>
                  <a:lnTo>
                    <a:pt x="224" y="13"/>
                  </a:lnTo>
                  <a:lnTo>
                    <a:pt x="224" y="20"/>
                  </a:lnTo>
                  <a:lnTo>
                    <a:pt x="224" y="27"/>
                  </a:lnTo>
                  <a:lnTo>
                    <a:pt x="224" y="33"/>
                  </a:lnTo>
                  <a:lnTo>
                    <a:pt x="217" y="33"/>
                  </a:lnTo>
                  <a:lnTo>
                    <a:pt x="211" y="33"/>
                  </a:lnTo>
                  <a:lnTo>
                    <a:pt x="211" y="40"/>
                  </a:lnTo>
                  <a:lnTo>
                    <a:pt x="20" y="53"/>
                  </a:lnTo>
                  <a:lnTo>
                    <a:pt x="13" y="53"/>
                  </a:lnTo>
                  <a:lnTo>
                    <a:pt x="7" y="53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7" y="20"/>
                  </a:lnTo>
                  <a:lnTo>
                    <a:pt x="13" y="20"/>
                  </a:lnTo>
                  <a:lnTo>
                    <a:pt x="204" y="0"/>
                  </a:lnTo>
                </a:path>
              </a:pathLst>
            </a:custGeom>
            <a:gradFill rotWithShape="0">
              <a:gsLst>
                <a:gs pos="0">
                  <a:srgbClr val="4C4C4C"/>
                </a:gs>
                <a:gs pos="50000">
                  <a:srgbClr val="FFFFFF"/>
                </a:gs>
                <a:gs pos="100000">
                  <a:srgbClr val="4C4C4C"/>
                </a:gs>
              </a:gsLst>
              <a:lin ang="0" scaled="1"/>
            </a:gra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2291" name="Freeform 13"/>
            <p:cNvSpPr>
              <a:spLocks/>
            </p:cNvSpPr>
            <p:nvPr/>
          </p:nvSpPr>
          <p:spPr bwMode="auto">
            <a:xfrm>
              <a:off x="3947" y="3129"/>
              <a:ext cx="93" cy="133"/>
            </a:xfrm>
            <a:custGeom>
              <a:avLst/>
              <a:gdLst>
                <a:gd name="T0" fmla="*/ 26 w 93"/>
                <a:gd name="T1" fmla="*/ 112 h 133"/>
                <a:gd name="T2" fmla="*/ 26 w 93"/>
                <a:gd name="T3" fmla="*/ 112 h 133"/>
                <a:gd name="T4" fmla="*/ 26 w 93"/>
                <a:gd name="T5" fmla="*/ 132 h 133"/>
                <a:gd name="T6" fmla="*/ 92 w 93"/>
                <a:gd name="T7" fmla="*/ 132 h 133"/>
                <a:gd name="T8" fmla="*/ 92 w 93"/>
                <a:gd name="T9" fmla="*/ 92 h 133"/>
                <a:gd name="T10" fmla="*/ 59 w 93"/>
                <a:gd name="T11" fmla="*/ 92 h 133"/>
                <a:gd name="T12" fmla="*/ 59 w 93"/>
                <a:gd name="T13" fmla="*/ 53 h 133"/>
                <a:gd name="T14" fmla="*/ 59 w 93"/>
                <a:gd name="T15" fmla="*/ 20 h 133"/>
                <a:gd name="T16" fmla="*/ 13 w 93"/>
                <a:gd name="T17" fmla="*/ 20 h 133"/>
                <a:gd name="T18" fmla="*/ 13 w 93"/>
                <a:gd name="T19" fmla="*/ 0 h 133"/>
                <a:gd name="T20" fmla="*/ 0 w 93"/>
                <a:gd name="T21" fmla="*/ 0 h 133"/>
                <a:gd name="T22" fmla="*/ 0 w 93"/>
                <a:gd name="T23" fmla="*/ 53 h 133"/>
                <a:gd name="T24" fmla="*/ 13 w 93"/>
                <a:gd name="T25" fmla="*/ 53 h 133"/>
                <a:gd name="T26" fmla="*/ 13 w 93"/>
                <a:gd name="T27" fmla="*/ 112 h 133"/>
                <a:gd name="T28" fmla="*/ 26 w 93"/>
                <a:gd name="T29" fmla="*/ 112 h 1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3"/>
                <a:gd name="T46" fmla="*/ 0 h 133"/>
                <a:gd name="T47" fmla="*/ 93 w 93"/>
                <a:gd name="T48" fmla="*/ 133 h 13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3" h="133">
                  <a:moveTo>
                    <a:pt x="26" y="112"/>
                  </a:moveTo>
                  <a:lnTo>
                    <a:pt x="26" y="112"/>
                  </a:lnTo>
                  <a:lnTo>
                    <a:pt x="26" y="132"/>
                  </a:lnTo>
                  <a:lnTo>
                    <a:pt x="92" y="132"/>
                  </a:lnTo>
                  <a:lnTo>
                    <a:pt x="92" y="92"/>
                  </a:lnTo>
                  <a:lnTo>
                    <a:pt x="59" y="92"/>
                  </a:lnTo>
                  <a:lnTo>
                    <a:pt x="59" y="53"/>
                  </a:lnTo>
                  <a:lnTo>
                    <a:pt x="59" y="20"/>
                  </a:lnTo>
                  <a:lnTo>
                    <a:pt x="13" y="2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53"/>
                  </a:lnTo>
                  <a:lnTo>
                    <a:pt x="13" y="53"/>
                  </a:lnTo>
                  <a:lnTo>
                    <a:pt x="13" y="112"/>
                  </a:lnTo>
                  <a:lnTo>
                    <a:pt x="26" y="112"/>
                  </a:lnTo>
                </a:path>
              </a:pathLst>
            </a:custGeom>
            <a:solidFill>
              <a:srgbClr val="FFCC99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2292" name="Freeform 14"/>
            <p:cNvSpPr>
              <a:spLocks/>
            </p:cNvSpPr>
            <p:nvPr/>
          </p:nvSpPr>
          <p:spPr bwMode="auto">
            <a:xfrm>
              <a:off x="3910" y="3149"/>
              <a:ext cx="68" cy="66"/>
            </a:xfrm>
            <a:custGeom>
              <a:avLst/>
              <a:gdLst>
                <a:gd name="T0" fmla="*/ 14 w 68"/>
                <a:gd name="T1" fmla="*/ 0 h 66"/>
                <a:gd name="T2" fmla="*/ 14 w 68"/>
                <a:gd name="T3" fmla="*/ 0 h 66"/>
                <a:gd name="T4" fmla="*/ 0 w 68"/>
                <a:gd name="T5" fmla="*/ 14 h 66"/>
                <a:gd name="T6" fmla="*/ 53 w 68"/>
                <a:gd name="T7" fmla="*/ 65 h 66"/>
                <a:gd name="T8" fmla="*/ 67 w 68"/>
                <a:gd name="T9" fmla="*/ 51 h 66"/>
                <a:gd name="T10" fmla="*/ 14 w 68"/>
                <a:gd name="T11" fmla="*/ 0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8"/>
                <a:gd name="T19" fmla="*/ 0 h 66"/>
                <a:gd name="T20" fmla="*/ 68 w 68"/>
                <a:gd name="T21" fmla="*/ 66 h 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8" h="66">
                  <a:moveTo>
                    <a:pt x="14" y="0"/>
                  </a:moveTo>
                  <a:lnTo>
                    <a:pt x="14" y="0"/>
                  </a:lnTo>
                  <a:lnTo>
                    <a:pt x="0" y="14"/>
                  </a:lnTo>
                  <a:lnTo>
                    <a:pt x="53" y="65"/>
                  </a:lnTo>
                  <a:lnTo>
                    <a:pt x="67" y="51"/>
                  </a:lnTo>
                  <a:lnTo>
                    <a:pt x="14" y="0"/>
                  </a:lnTo>
                </a:path>
              </a:pathLst>
            </a:custGeom>
            <a:solidFill>
              <a:schemeClr val="tx2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2293" name="Freeform 15"/>
            <p:cNvSpPr>
              <a:spLocks/>
            </p:cNvSpPr>
            <p:nvPr/>
          </p:nvSpPr>
          <p:spPr bwMode="auto">
            <a:xfrm>
              <a:off x="3934" y="3241"/>
              <a:ext cx="40" cy="21"/>
            </a:xfrm>
            <a:custGeom>
              <a:avLst/>
              <a:gdLst>
                <a:gd name="T0" fmla="*/ 39 w 40"/>
                <a:gd name="T1" fmla="*/ 0 h 21"/>
                <a:gd name="T2" fmla="*/ 39 w 40"/>
                <a:gd name="T3" fmla="*/ 0 h 21"/>
                <a:gd name="T4" fmla="*/ 39 w 40"/>
                <a:gd name="T5" fmla="*/ 20 h 21"/>
                <a:gd name="T6" fmla="*/ 0 w 40"/>
                <a:gd name="T7" fmla="*/ 20 h 21"/>
                <a:gd name="T8" fmla="*/ 0 w 40"/>
                <a:gd name="T9" fmla="*/ 0 h 21"/>
                <a:gd name="T10" fmla="*/ 39 w 40"/>
                <a:gd name="T11" fmla="*/ 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21"/>
                <a:gd name="T20" fmla="*/ 40 w 40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21">
                  <a:moveTo>
                    <a:pt x="39" y="0"/>
                  </a:moveTo>
                  <a:lnTo>
                    <a:pt x="39" y="0"/>
                  </a:lnTo>
                  <a:lnTo>
                    <a:pt x="39" y="2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solidFill>
              <a:schemeClr val="folHlink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2294" name="Freeform 16"/>
            <p:cNvSpPr>
              <a:spLocks/>
            </p:cNvSpPr>
            <p:nvPr/>
          </p:nvSpPr>
          <p:spPr bwMode="auto">
            <a:xfrm>
              <a:off x="4184" y="3241"/>
              <a:ext cx="40" cy="21"/>
            </a:xfrm>
            <a:custGeom>
              <a:avLst/>
              <a:gdLst>
                <a:gd name="T0" fmla="*/ 39 w 40"/>
                <a:gd name="T1" fmla="*/ 0 h 21"/>
                <a:gd name="T2" fmla="*/ 39 w 40"/>
                <a:gd name="T3" fmla="*/ 0 h 21"/>
                <a:gd name="T4" fmla="*/ 39 w 40"/>
                <a:gd name="T5" fmla="*/ 20 h 21"/>
                <a:gd name="T6" fmla="*/ 0 w 40"/>
                <a:gd name="T7" fmla="*/ 20 h 21"/>
                <a:gd name="T8" fmla="*/ 0 w 40"/>
                <a:gd name="T9" fmla="*/ 0 h 21"/>
                <a:gd name="T10" fmla="*/ 39 w 40"/>
                <a:gd name="T11" fmla="*/ 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21"/>
                <a:gd name="T20" fmla="*/ 40 w 40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21">
                  <a:moveTo>
                    <a:pt x="39" y="0"/>
                  </a:moveTo>
                  <a:lnTo>
                    <a:pt x="39" y="0"/>
                  </a:lnTo>
                  <a:lnTo>
                    <a:pt x="39" y="2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solidFill>
              <a:schemeClr val="folHlink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2295" name="Freeform 17"/>
            <p:cNvSpPr>
              <a:spLocks/>
            </p:cNvSpPr>
            <p:nvPr/>
          </p:nvSpPr>
          <p:spPr bwMode="auto">
            <a:xfrm>
              <a:off x="4118" y="3129"/>
              <a:ext cx="93" cy="133"/>
            </a:xfrm>
            <a:custGeom>
              <a:avLst/>
              <a:gdLst>
                <a:gd name="T0" fmla="*/ 66 w 93"/>
                <a:gd name="T1" fmla="*/ 112 h 133"/>
                <a:gd name="T2" fmla="*/ 66 w 93"/>
                <a:gd name="T3" fmla="*/ 112 h 133"/>
                <a:gd name="T4" fmla="*/ 66 w 93"/>
                <a:gd name="T5" fmla="*/ 132 h 133"/>
                <a:gd name="T6" fmla="*/ 0 w 93"/>
                <a:gd name="T7" fmla="*/ 132 h 133"/>
                <a:gd name="T8" fmla="*/ 0 w 93"/>
                <a:gd name="T9" fmla="*/ 92 h 133"/>
                <a:gd name="T10" fmla="*/ 33 w 93"/>
                <a:gd name="T11" fmla="*/ 92 h 133"/>
                <a:gd name="T12" fmla="*/ 33 w 93"/>
                <a:gd name="T13" fmla="*/ 53 h 133"/>
                <a:gd name="T14" fmla="*/ 33 w 93"/>
                <a:gd name="T15" fmla="*/ 20 h 133"/>
                <a:gd name="T16" fmla="*/ 79 w 93"/>
                <a:gd name="T17" fmla="*/ 20 h 133"/>
                <a:gd name="T18" fmla="*/ 79 w 93"/>
                <a:gd name="T19" fmla="*/ 0 h 133"/>
                <a:gd name="T20" fmla="*/ 92 w 93"/>
                <a:gd name="T21" fmla="*/ 0 h 133"/>
                <a:gd name="T22" fmla="*/ 92 w 93"/>
                <a:gd name="T23" fmla="*/ 53 h 133"/>
                <a:gd name="T24" fmla="*/ 79 w 93"/>
                <a:gd name="T25" fmla="*/ 53 h 133"/>
                <a:gd name="T26" fmla="*/ 79 w 93"/>
                <a:gd name="T27" fmla="*/ 112 h 133"/>
                <a:gd name="T28" fmla="*/ 66 w 93"/>
                <a:gd name="T29" fmla="*/ 112 h 1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3"/>
                <a:gd name="T46" fmla="*/ 0 h 133"/>
                <a:gd name="T47" fmla="*/ 93 w 93"/>
                <a:gd name="T48" fmla="*/ 133 h 13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3" h="133">
                  <a:moveTo>
                    <a:pt x="66" y="112"/>
                  </a:moveTo>
                  <a:lnTo>
                    <a:pt x="66" y="112"/>
                  </a:lnTo>
                  <a:lnTo>
                    <a:pt x="66" y="132"/>
                  </a:lnTo>
                  <a:lnTo>
                    <a:pt x="0" y="132"/>
                  </a:lnTo>
                  <a:lnTo>
                    <a:pt x="0" y="92"/>
                  </a:lnTo>
                  <a:lnTo>
                    <a:pt x="33" y="92"/>
                  </a:lnTo>
                  <a:lnTo>
                    <a:pt x="33" y="53"/>
                  </a:lnTo>
                  <a:lnTo>
                    <a:pt x="33" y="20"/>
                  </a:lnTo>
                  <a:lnTo>
                    <a:pt x="79" y="20"/>
                  </a:lnTo>
                  <a:lnTo>
                    <a:pt x="79" y="0"/>
                  </a:lnTo>
                  <a:lnTo>
                    <a:pt x="92" y="0"/>
                  </a:lnTo>
                  <a:lnTo>
                    <a:pt x="92" y="53"/>
                  </a:lnTo>
                  <a:lnTo>
                    <a:pt x="79" y="53"/>
                  </a:lnTo>
                  <a:lnTo>
                    <a:pt x="79" y="112"/>
                  </a:lnTo>
                  <a:lnTo>
                    <a:pt x="66" y="112"/>
                  </a:lnTo>
                </a:path>
              </a:pathLst>
            </a:custGeom>
            <a:solidFill>
              <a:srgbClr val="FFCC99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2296" name="Freeform 18"/>
            <p:cNvSpPr>
              <a:spLocks/>
            </p:cNvSpPr>
            <p:nvPr/>
          </p:nvSpPr>
          <p:spPr bwMode="auto">
            <a:xfrm>
              <a:off x="3966" y="2965"/>
              <a:ext cx="35" cy="40"/>
            </a:xfrm>
            <a:custGeom>
              <a:avLst/>
              <a:gdLst>
                <a:gd name="T0" fmla="*/ 20 w 35"/>
                <a:gd name="T1" fmla="*/ 39 h 40"/>
                <a:gd name="T2" fmla="*/ 20 w 35"/>
                <a:gd name="T3" fmla="*/ 39 h 40"/>
                <a:gd name="T4" fmla="*/ 27 w 35"/>
                <a:gd name="T5" fmla="*/ 33 h 40"/>
                <a:gd name="T6" fmla="*/ 34 w 35"/>
                <a:gd name="T7" fmla="*/ 26 h 40"/>
                <a:gd name="T8" fmla="*/ 34 w 35"/>
                <a:gd name="T9" fmla="*/ 20 h 40"/>
                <a:gd name="T10" fmla="*/ 34 w 35"/>
                <a:gd name="T11" fmla="*/ 13 h 40"/>
                <a:gd name="T12" fmla="*/ 27 w 35"/>
                <a:gd name="T13" fmla="*/ 7 h 40"/>
                <a:gd name="T14" fmla="*/ 20 w 35"/>
                <a:gd name="T15" fmla="*/ 7 h 40"/>
                <a:gd name="T16" fmla="*/ 20 w 35"/>
                <a:gd name="T17" fmla="*/ 0 h 40"/>
                <a:gd name="T18" fmla="*/ 14 w 35"/>
                <a:gd name="T19" fmla="*/ 0 h 40"/>
                <a:gd name="T20" fmla="*/ 14 w 35"/>
                <a:gd name="T21" fmla="*/ 7 h 40"/>
                <a:gd name="T22" fmla="*/ 7 w 35"/>
                <a:gd name="T23" fmla="*/ 7 h 40"/>
                <a:gd name="T24" fmla="*/ 0 w 35"/>
                <a:gd name="T25" fmla="*/ 7 h 40"/>
                <a:gd name="T26" fmla="*/ 0 w 35"/>
                <a:gd name="T27" fmla="*/ 13 h 40"/>
                <a:gd name="T28" fmla="*/ 0 w 35"/>
                <a:gd name="T29" fmla="*/ 20 h 40"/>
                <a:gd name="T30" fmla="*/ 0 w 35"/>
                <a:gd name="T31" fmla="*/ 26 h 40"/>
                <a:gd name="T32" fmla="*/ 7 w 35"/>
                <a:gd name="T33" fmla="*/ 33 h 40"/>
                <a:gd name="T34" fmla="*/ 14 w 35"/>
                <a:gd name="T35" fmla="*/ 39 h 40"/>
                <a:gd name="T36" fmla="*/ 20 w 35"/>
                <a:gd name="T37" fmla="*/ 39 h 4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5"/>
                <a:gd name="T58" fmla="*/ 0 h 40"/>
                <a:gd name="T59" fmla="*/ 35 w 35"/>
                <a:gd name="T60" fmla="*/ 40 h 4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5" h="40">
                  <a:moveTo>
                    <a:pt x="20" y="39"/>
                  </a:moveTo>
                  <a:lnTo>
                    <a:pt x="20" y="39"/>
                  </a:lnTo>
                  <a:lnTo>
                    <a:pt x="27" y="33"/>
                  </a:lnTo>
                  <a:lnTo>
                    <a:pt x="34" y="26"/>
                  </a:lnTo>
                  <a:lnTo>
                    <a:pt x="34" y="20"/>
                  </a:lnTo>
                  <a:lnTo>
                    <a:pt x="34" y="13"/>
                  </a:lnTo>
                  <a:lnTo>
                    <a:pt x="27" y="7"/>
                  </a:lnTo>
                  <a:lnTo>
                    <a:pt x="20" y="7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4" y="7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0" y="26"/>
                  </a:lnTo>
                  <a:lnTo>
                    <a:pt x="7" y="33"/>
                  </a:lnTo>
                  <a:lnTo>
                    <a:pt x="14" y="39"/>
                  </a:lnTo>
                  <a:lnTo>
                    <a:pt x="20" y="39"/>
                  </a:lnTo>
                </a:path>
              </a:pathLst>
            </a:custGeom>
            <a:solidFill>
              <a:srgbClr val="91919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2297" name="Freeform 19"/>
            <p:cNvSpPr>
              <a:spLocks/>
            </p:cNvSpPr>
            <p:nvPr/>
          </p:nvSpPr>
          <p:spPr bwMode="auto">
            <a:xfrm>
              <a:off x="4157" y="2972"/>
              <a:ext cx="30" cy="17"/>
            </a:xfrm>
            <a:custGeom>
              <a:avLst/>
              <a:gdLst>
                <a:gd name="T0" fmla="*/ 29 w 30"/>
                <a:gd name="T1" fmla="*/ 0 h 17"/>
                <a:gd name="T2" fmla="*/ 29 w 30"/>
                <a:gd name="T3" fmla="*/ 0 h 17"/>
                <a:gd name="T4" fmla="*/ 29 w 30"/>
                <a:gd name="T5" fmla="*/ 8 h 17"/>
                <a:gd name="T6" fmla="*/ 23 w 30"/>
                <a:gd name="T7" fmla="*/ 16 h 17"/>
                <a:gd name="T8" fmla="*/ 17 w 30"/>
                <a:gd name="T9" fmla="*/ 16 h 17"/>
                <a:gd name="T10" fmla="*/ 12 w 30"/>
                <a:gd name="T11" fmla="*/ 16 h 17"/>
                <a:gd name="T12" fmla="*/ 6 w 30"/>
                <a:gd name="T13" fmla="*/ 16 h 17"/>
                <a:gd name="T14" fmla="*/ 6 w 30"/>
                <a:gd name="T15" fmla="*/ 8 h 17"/>
                <a:gd name="T16" fmla="*/ 0 w 30"/>
                <a:gd name="T17" fmla="*/ 8 h 17"/>
                <a:gd name="T18" fmla="*/ 0 w 30"/>
                <a:gd name="T19" fmla="*/ 0 h 17"/>
                <a:gd name="T20" fmla="*/ 29 w 30"/>
                <a:gd name="T21" fmla="*/ 0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0"/>
                <a:gd name="T34" fmla="*/ 0 h 17"/>
                <a:gd name="T35" fmla="*/ 30 w 30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0" h="17">
                  <a:moveTo>
                    <a:pt x="29" y="0"/>
                  </a:moveTo>
                  <a:lnTo>
                    <a:pt x="29" y="0"/>
                  </a:lnTo>
                  <a:lnTo>
                    <a:pt x="29" y="8"/>
                  </a:lnTo>
                  <a:lnTo>
                    <a:pt x="23" y="16"/>
                  </a:lnTo>
                  <a:lnTo>
                    <a:pt x="17" y="16"/>
                  </a:lnTo>
                  <a:lnTo>
                    <a:pt x="12" y="16"/>
                  </a:lnTo>
                  <a:lnTo>
                    <a:pt x="6" y="16"/>
                  </a:lnTo>
                  <a:lnTo>
                    <a:pt x="6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29" y="0"/>
                  </a:lnTo>
                </a:path>
              </a:pathLst>
            </a:custGeom>
            <a:solidFill>
              <a:srgbClr val="919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298" name="Freeform 20"/>
            <p:cNvSpPr>
              <a:spLocks/>
            </p:cNvSpPr>
            <p:nvPr/>
          </p:nvSpPr>
          <p:spPr bwMode="auto">
            <a:xfrm>
              <a:off x="4157" y="2972"/>
              <a:ext cx="34" cy="17"/>
            </a:xfrm>
            <a:custGeom>
              <a:avLst/>
              <a:gdLst>
                <a:gd name="T0" fmla="*/ 33 w 34"/>
                <a:gd name="T1" fmla="*/ 0 h 17"/>
                <a:gd name="T2" fmla="*/ 33 w 34"/>
                <a:gd name="T3" fmla="*/ 8 h 17"/>
                <a:gd name="T4" fmla="*/ 26 w 34"/>
                <a:gd name="T5" fmla="*/ 16 h 17"/>
                <a:gd name="T6" fmla="*/ 20 w 34"/>
                <a:gd name="T7" fmla="*/ 16 h 17"/>
                <a:gd name="T8" fmla="*/ 13 w 34"/>
                <a:gd name="T9" fmla="*/ 16 h 17"/>
                <a:gd name="T10" fmla="*/ 7 w 34"/>
                <a:gd name="T11" fmla="*/ 16 h 17"/>
                <a:gd name="T12" fmla="*/ 7 w 34"/>
                <a:gd name="T13" fmla="*/ 8 h 17"/>
                <a:gd name="T14" fmla="*/ 0 w 34"/>
                <a:gd name="T15" fmla="*/ 8 h 17"/>
                <a:gd name="T16" fmla="*/ 0 w 34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"/>
                <a:gd name="T28" fmla="*/ 0 h 17"/>
                <a:gd name="T29" fmla="*/ 34 w 34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" h="17">
                  <a:moveTo>
                    <a:pt x="33" y="0"/>
                  </a:moveTo>
                  <a:lnTo>
                    <a:pt x="33" y="8"/>
                  </a:lnTo>
                  <a:lnTo>
                    <a:pt x="26" y="16"/>
                  </a:lnTo>
                  <a:lnTo>
                    <a:pt x="20" y="16"/>
                  </a:lnTo>
                  <a:lnTo>
                    <a:pt x="13" y="16"/>
                  </a:lnTo>
                  <a:lnTo>
                    <a:pt x="7" y="16"/>
                  </a:lnTo>
                  <a:lnTo>
                    <a:pt x="7" y="8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299" name="Freeform 21"/>
            <p:cNvSpPr>
              <a:spLocks/>
            </p:cNvSpPr>
            <p:nvPr/>
          </p:nvSpPr>
          <p:spPr bwMode="auto">
            <a:xfrm>
              <a:off x="3966" y="3076"/>
              <a:ext cx="35" cy="41"/>
            </a:xfrm>
            <a:custGeom>
              <a:avLst/>
              <a:gdLst>
                <a:gd name="T0" fmla="*/ 20 w 35"/>
                <a:gd name="T1" fmla="*/ 40 h 41"/>
                <a:gd name="T2" fmla="*/ 20 w 35"/>
                <a:gd name="T3" fmla="*/ 40 h 41"/>
                <a:gd name="T4" fmla="*/ 20 w 35"/>
                <a:gd name="T5" fmla="*/ 33 h 41"/>
                <a:gd name="T6" fmla="*/ 27 w 35"/>
                <a:gd name="T7" fmla="*/ 33 h 41"/>
                <a:gd name="T8" fmla="*/ 34 w 35"/>
                <a:gd name="T9" fmla="*/ 27 h 41"/>
                <a:gd name="T10" fmla="*/ 34 w 35"/>
                <a:gd name="T11" fmla="*/ 20 h 41"/>
                <a:gd name="T12" fmla="*/ 34 w 35"/>
                <a:gd name="T13" fmla="*/ 13 h 41"/>
                <a:gd name="T14" fmla="*/ 27 w 35"/>
                <a:gd name="T15" fmla="*/ 7 h 41"/>
                <a:gd name="T16" fmla="*/ 20 w 35"/>
                <a:gd name="T17" fmla="*/ 0 h 41"/>
                <a:gd name="T18" fmla="*/ 14 w 35"/>
                <a:gd name="T19" fmla="*/ 0 h 41"/>
                <a:gd name="T20" fmla="*/ 7 w 35"/>
                <a:gd name="T21" fmla="*/ 7 h 41"/>
                <a:gd name="T22" fmla="*/ 0 w 35"/>
                <a:gd name="T23" fmla="*/ 7 h 41"/>
                <a:gd name="T24" fmla="*/ 0 w 35"/>
                <a:gd name="T25" fmla="*/ 13 h 41"/>
                <a:gd name="T26" fmla="*/ 0 w 35"/>
                <a:gd name="T27" fmla="*/ 20 h 41"/>
                <a:gd name="T28" fmla="*/ 0 w 35"/>
                <a:gd name="T29" fmla="*/ 27 h 41"/>
                <a:gd name="T30" fmla="*/ 7 w 35"/>
                <a:gd name="T31" fmla="*/ 33 h 41"/>
                <a:gd name="T32" fmla="*/ 14 w 35"/>
                <a:gd name="T33" fmla="*/ 33 h 41"/>
                <a:gd name="T34" fmla="*/ 14 w 35"/>
                <a:gd name="T35" fmla="*/ 40 h 41"/>
                <a:gd name="T36" fmla="*/ 20 w 35"/>
                <a:gd name="T37" fmla="*/ 40 h 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5"/>
                <a:gd name="T58" fmla="*/ 0 h 41"/>
                <a:gd name="T59" fmla="*/ 35 w 35"/>
                <a:gd name="T60" fmla="*/ 41 h 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5" h="41">
                  <a:moveTo>
                    <a:pt x="20" y="40"/>
                  </a:moveTo>
                  <a:lnTo>
                    <a:pt x="20" y="40"/>
                  </a:lnTo>
                  <a:lnTo>
                    <a:pt x="20" y="33"/>
                  </a:lnTo>
                  <a:lnTo>
                    <a:pt x="27" y="33"/>
                  </a:lnTo>
                  <a:lnTo>
                    <a:pt x="34" y="27"/>
                  </a:lnTo>
                  <a:lnTo>
                    <a:pt x="34" y="20"/>
                  </a:lnTo>
                  <a:lnTo>
                    <a:pt x="34" y="13"/>
                  </a:lnTo>
                  <a:lnTo>
                    <a:pt x="27" y="7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7" y="33"/>
                  </a:lnTo>
                  <a:lnTo>
                    <a:pt x="14" y="33"/>
                  </a:lnTo>
                  <a:lnTo>
                    <a:pt x="14" y="40"/>
                  </a:lnTo>
                  <a:lnTo>
                    <a:pt x="20" y="40"/>
                  </a:lnTo>
                </a:path>
              </a:pathLst>
            </a:custGeom>
            <a:solidFill>
              <a:srgbClr val="91919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2300" name="Freeform 22"/>
            <p:cNvSpPr>
              <a:spLocks/>
            </p:cNvSpPr>
            <p:nvPr/>
          </p:nvSpPr>
          <p:spPr bwMode="auto">
            <a:xfrm>
              <a:off x="4157" y="3064"/>
              <a:ext cx="34" cy="33"/>
            </a:xfrm>
            <a:custGeom>
              <a:avLst/>
              <a:gdLst>
                <a:gd name="T0" fmla="*/ 20 w 34"/>
                <a:gd name="T1" fmla="*/ 32 h 33"/>
                <a:gd name="T2" fmla="*/ 20 w 34"/>
                <a:gd name="T3" fmla="*/ 32 h 33"/>
                <a:gd name="T4" fmla="*/ 13 w 34"/>
                <a:gd name="T5" fmla="*/ 32 h 33"/>
                <a:gd name="T6" fmla="*/ 7 w 34"/>
                <a:gd name="T7" fmla="*/ 32 h 33"/>
                <a:gd name="T8" fmla="*/ 7 w 34"/>
                <a:gd name="T9" fmla="*/ 26 h 33"/>
                <a:gd name="T10" fmla="*/ 0 w 34"/>
                <a:gd name="T11" fmla="*/ 26 h 33"/>
                <a:gd name="T12" fmla="*/ 0 w 34"/>
                <a:gd name="T13" fmla="*/ 19 h 33"/>
                <a:gd name="T14" fmla="*/ 0 w 34"/>
                <a:gd name="T15" fmla="*/ 13 h 33"/>
                <a:gd name="T16" fmla="*/ 0 w 34"/>
                <a:gd name="T17" fmla="*/ 6 h 33"/>
                <a:gd name="T18" fmla="*/ 7 w 34"/>
                <a:gd name="T19" fmla="*/ 6 h 33"/>
                <a:gd name="T20" fmla="*/ 7 w 34"/>
                <a:gd name="T21" fmla="*/ 0 h 33"/>
                <a:gd name="T22" fmla="*/ 13 w 34"/>
                <a:gd name="T23" fmla="*/ 0 h 33"/>
                <a:gd name="T24" fmla="*/ 20 w 34"/>
                <a:gd name="T25" fmla="*/ 0 h 33"/>
                <a:gd name="T26" fmla="*/ 26 w 34"/>
                <a:gd name="T27" fmla="*/ 0 h 33"/>
                <a:gd name="T28" fmla="*/ 33 w 34"/>
                <a:gd name="T29" fmla="*/ 6 h 33"/>
                <a:gd name="T30" fmla="*/ 33 w 34"/>
                <a:gd name="T31" fmla="*/ 13 h 33"/>
                <a:gd name="T32" fmla="*/ 33 w 34"/>
                <a:gd name="T33" fmla="*/ 19 h 33"/>
                <a:gd name="T34" fmla="*/ 33 w 34"/>
                <a:gd name="T35" fmla="*/ 26 h 33"/>
                <a:gd name="T36" fmla="*/ 26 w 34"/>
                <a:gd name="T37" fmla="*/ 26 h 33"/>
                <a:gd name="T38" fmla="*/ 26 w 34"/>
                <a:gd name="T39" fmla="*/ 32 h 33"/>
                <a:gd name="T40" fmla="*/ 20 w 34"/>
                <a:gd name="T41" fmla="*/ 32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"/>
                <a:gd name="T64" fmla="*/ 0 h 33"/>
                <a:gd name="T65" fmla="*/ 34 w 34"/>
                <a:gd name="T66" fmla="*/ 33 h 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" h="33">
                  <a:moveTo>
                    <a:pt x="20" y="32"/>
                  </a:moveTo>
                  <a:lnTo>
                    <a:pt x="20" y="32"/>
                  </a:lnTo>
                  <a:lnTo>
                    <a:pt x="13" y="32"/>
                  </a:lnTo>
                  <a:lnTo>
                    <a:pt x="7" y="32"/>
                  </a:lnTo>
                  <a:lnTo>
                    <a:pt x="7" y="26"/>
                  </a:lnTo>
                  <a:lnTo>
                    <a:pt x="0" y="26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0" y="6"/>
                  </a:lnTo>
                  <a:lnTo>
                    <a:pt x="7" y="6"/>
                  </a:lnTo>
                  <a:lnTo>
                    <a:pt x="7" y="0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3" y="6"/>
                  </a:lnTo>
                  <a:lnTo>
                    <a:pt x="33" y="13"/>
                  </a:lnTo>
                  <a:lnTo>
                    <a:pt x="33" y="19"/>
                  </a:lnTo>
                  <a:lnTo>
                    <a:pt x="33" y="26"/>
                  </a:lnTo>
                  <a:lnTo>
                    <a:pt x="26" y="26"/>
                  </a:lnTo>
                  <a:lnTo>
                    <a:pt x="26" y="32"/>
                  </a:lnTo>
                  <a:lnTo>
                    <a:pt x="20" y="32"/>
                  </a:lnTo>
                </a:path>
              </a:pathLst>
            </a:custGeom>
            <a:solidFill>
              <a:srgbClr val="91919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2301" name="Freeform 23"/>
            <p:cNvSpPr>
              <a:spLocks/>
            </p:cNvSpPr>
            <p:nvPr/>
          </p:nvSpPr>
          <p:spPr bwMode="auto">
            <a:xfrm>
              <a:off x="3966" y="3136"/>
              <a:ext cx="30" cy="17"/>
            </a:xfrm>
            <a:custGeom>
              <a:avLst/>
              <a:gdLst>
                <a:gd name="T0" fmla="*/ 29 w 30"/>
                <a:gd name="T1" fmla="*/ 16 h 17"/>
                <a:gd name="T2" fmla="*/ 29 w 30"/>
                <a:gd name="T3" fmla="*/ 16 h 17"/>
                <a:gd name="T4" fmla="*/ 29 w 30"/>
                <a:gd name="T5" fmla="*/ 8 h 17"/>
                <a:gd name="T6" fmla="*/ 23 w 30"/>
                <a:gd name="T7" fmla="*/ 0 h 17"/>
                <a:gd name="T8" fmla="*/ 17 w 30"/>
                <a:gd name="T9" fmla="*/ 0 h 17"/>
                <a:gd name="T10" fmla="*/ 12 w 30"/>
                <a:gd name="T11" fmla="*/ 0 h 17"/>
                <a:gd name="T12" fmla="*/ 6 w 30"/>
                <a:gd name="T13" fmla="*/ 0 h 17"/>
                <a:gd name="T14" fmla="*/ 0 w 30"/>
                <a:gd name="T15" fmla="*/ 8 h 17"/>
                <a:gd name="T16" fmla="*/ 0 w 30"/>
                <a:gd name="T17" fmla="*/ 16 h 17"/>
                <a:gd name="T18" fmla="*/ 29 w 30"/>
                <a:gd name="T19" fmla="*/ 16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17"/>
                <a:gd name="T32" fmla="*/ 30 w 30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17">
                  <a:moveTo>
                    <a:pt x="29" y="16"/>
                  </a:moveTo>
                  <a:lnTo>
                    <a:pt x="29" y="16"/>
                  </a:lnTo>
                  <a:lnTo>
                    <a:pt x="29" y="8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29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302" name="Freeform 24"/>
            <p:cNvSpPr>
              <a:spLocks/>
            </p:cNvSpPr>
            <p:nvPr/>
          </p:nvSpPr>
          <p:spPr bwMode="auto">
            <a:xfrm>
              <a:off x="3966" y="3136"/>
              <a:ext cx="35" cy="17"/>
            </a:xfrm>
            <a:custGeom>
              <a:avLst/>
              <a:gdLst>
                <a:gd name="T0" fmla="*/ 34 w 35"/>
                <a:gd name="T1" fmla="*/ 16 h 17"/>
                <a:gd name="T2" fmla="*/ 34 w 35"/>
                <a:gd name="T3" fmla="*/ 8 h 17"/>
                <a:gd name="T4" fmla="*/ 27 w 35"/>
                <a:gd name="T5" fmla="*/ 0 h 17"/>
                <a:gd name="T6" fmla="*/ 20 w 35"/>
                <a:gd name="T7" fmla="*/ 0 h 17"/>
                <a:gd name="T8" fmla="*/ 14 w 35"/>
                <a:gd name="T9" fmla="*/ 0 h 17"/>
                <a:gd name="T10" fmla="*/ 7 w 35"/>
                <a:gd name="T11" fmla="*/ 0 h 17"/>
                <a:gd name="T12" fmla="*/ 0 w 35"/>
                <a:gd name="T13" fmla="*/ 8 h 17"/>
                <a:gd name="T14" fmla="*/ 0 w 35"/>
                <a:gd name="T15" fmla="*/ 16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17"/>
                <a:gd name="T26" fmla="*/ 35 w 35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17">
                  <a:moveTo>
                    <a:pt x="34" y="16"/>
                  </a:moveTo>
                  <a:lnTo>
                    <a:pt x="34" y="8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8"/>
                  </a:lnTo>
                  <a:lnTo>
                    <a:pt x="0" y="16"/>
                  </a:lnTo>
                </a:path>
              </a:pathLst>
            </a:custGeom>
            <a:solidFill>
              <a:srgbClr val="919191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2303" name="Freeform 25"/>
            <p:cNvSpPr>
              <a:spLocks/>
            </p:cNvSpPr>
            <p:nvPr/>
          </p:nvSpPr>
          <p:spPr bwMode="auto">
            <a:xfrm>
              <a:off x="4157" y="3116"/>
              <a:ext cx="34" cy="34"/>
            </a:xfrm>
            <a:custGeom>
              <a:avLst/>
              <a:gdLst>
                <a:gd name="T0" fmla="*/ 20 w 34"/>
                <a:gd name="T1" fmla="*/ 33 h 34"/>
                <a:gd name="T2" fmla="*/ 20 w 34"/>
                <a:gd name="T3" fmla="*/ 33 h 34"/>
                <a:gd name="T4" fmla="*/ 13 w 34"/>
                <a:gd name="T5" fmla="*/ 33 h 34"/>
                <a:gd name="T6" fmla="*/ 7 w 34"/>
                <a:gd name="T7" fmla="*/ 33 h 34"/>
                <a:gd name="T8" fmla="*/ 7 w 34"/>
                <a:gd name="T9" fmla="*/ 26 h 34"/>
                <a:gd name="T10" fmla="*/ 0 w 34"/>
                <a:gd name="T11" fmla="*/ 26 h 34"/>
                <a:gd name="T12" fmla="*/ 0 w 34"/>
                <a:gd name="T13" fmla="*/ 20 h 34"/>
                <a:gd name="T14" fmla="*/ 0 w 34"/>
                <a:gd name="T15" fmla="*/ 13 h 34"/>
                <a:gd name="T16" fmla="*/ 0 w 34"/>
                <a:gd name="T17" fmla="*/ 7 h 34"/>
                <a:gd name="T18" fmla="*/ 7 w 34"/>
                <a:gd name="T19" fmla="*/ 7 h 34"/>
                <a:gd name="T20" fmla="*/ 7 w 34"/>
                <a:gd name="T21" fmla="*/ 0 h 34"/>
                <a:gd name="T22" fmla="*/ 13 w 34"/>
                <a:gd name="T23" fmla="*/ 0 h 34"/>
                <a:gd name="T24" fmla="*/ 20 w 34"/>
                <a:gd name="T25" fmla="*/ 0 h 34"/>
                <a:gd name="T26" fmla="*/ 26 w 34"/>
                <a:gd name="T27" fmla="*/ 0 h 34"/>
                <a:gd name="T28" fmla="*/ 26 w 34"/>
                <a:gd name="T29" fmla="*/ 7 h 34"/>
                <a:gd name="T30" fmla="*/ 33 w 34"/>
                <a:gd name="T31" fmla="*/ 7 h 34"/>
                <a:gd name="T32" fmla="*/ 33 w 34"/>
                <a:gd name="T33" fmla="*/ 13 h 34"/>
                <a:gd name="T34" fmla="*/ 33 w 34"/>
                <a:gd name="T35" fmla="*/ 20 h 34"/>
                <a:gd name="T36" fmla="*/ 33 w 34"/>
                <a:gd name="T37" fmla="*/ 26 h 34"/>
                <a:gd name="T38" fmla="*/ 26 w 34"/>
                <a:gd name="T39" fmla="*/ 33 h 34"/>
                <a:gd name="T40" fmla="*/ 20 w 34"/>
                <a:gd name="T41" fmla="*/ 33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"/>
                <a:gd name="T64" fmla="*/ 0 h 34"/>
                <a:gd name="T65" fmla="*/ 34 w 34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" h="34">
                  <a:moveTo>
                    <a:pt x="20" y="33"/>
                  </a:moveTo>
                  <a:lnTo>
                    <a:pt x="20" y="33"/>
                  </a:lnTo>
                  <a:lnTo>
                    <a:pt x="13" y="33"/>
                  </a:lnTo>
                  <a:lnTo>
                    <a:pt x="7" y="33"/>
                  </a:lnTo>
                  <a:lnTo>
                    <a:pt x="7" y="26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0" y="7"/>
                  </a:lnTo>
                  <a:lnTo>
                    <a:pt x="7" y="7"/>
                  </a:lnTo>
                  <a:lnTo>
                    <a:pt x="7" y="0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26" y="7"/>
                  </a:lnTo>
                  <a:lnTo>
                    <a:pt x="33" y="7"/>
                  </a:lnTo>
                  <a:lnTo>
                    <a:pt x="33" y="13"/>
                  </a:lnTo>
                  <a:lnTo>
                    <a:pt x="33" y="20"/>
                  </a:lnTo>
                  <a:lnTo>
                    <a:pt x="33" y="26"/>
                  </a:lnTo>
                  <a:lnTo>
                    <a:pt x="26" y="33"/>
                  </a:lnTo>
                  <a:lnTo>
                    <a:pt x="20" y="33"/>
                  </a:lnTo>
                </a:path>
              </a:pathLst>
            </a:custGeom>
            <a:solidFill>
              <a:srgbClr val="91919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2304" name="Freeform 26"/>
            <p:cNvSpPr>
              <a:spLocks/>
            </p:cNvSpPr>
            <p:nvPr/>
          </p:nvSpPr>
          <p:spPr bwMode="auto">
            <a:xfrm>
              <a:off x="3966" y="3024"/>
              <a:ext cx="35" cy="34"/>
            </a:xfrm>
            <a:custGeom>
              <a:avLst/>
              <a:gdLst>
                <a:gd name="T0" fmla="*/ 20 w 35"/>
                <a:gd name="T1" fmla="*/ 33 h 34"/>
                <a:gd name="T2" fmla="*/ 20 w 35"/>
                <a:gd name="T3" fmla="*/ 33 h 34"/>
                <a:gd name="T4" fmla="*/ 27 w 35"/>
                <a:gd name="T5" fmla="*/ 33 h 34"/>
                <a:gd name="T6" fmla="*/ 27 w 35"/>
                <a:gd name="T7" fmla="*/ 26 h 34"/>
                <a:gd name="T8" fmla="*/ 34 w 35"/>
                <a:gd name="T9" fmla="*/ 20 h 34"/>
                <a:gd name="T10" fmla="*/ 34 w 35"/>
                <a:gd name="T11" fmla="*/ 13 h 34"/>
                <a:gd name="T12" fmla="*/ 34 w 35"/>
                <a:gd name="T13" fmla="*/ 7 h 34"/>
                <a:gd name="T14" fmla="*/ 27 w 35"/>
                <a:gd name="T15" fmla="*/ 0 h 34"/>
                <a:gd name="T16" fmla="*/ 20 w 35"/>
                <a:gd name="T17" fmla="*/ 0 h 34"/>
                <a:gd name="T18" fmla="*/ 14 w 35"/>
                <a:gd name="T19" fmla="*/ 0 h 34"/>
                <a:gd name="T20" fmla="*/ 7 w 35"/>
                <a:gd name="T21" fmla="*/ 0 h 34"/>
                <a:gd name="T22" fmla="*/ 0 w 35"/>
                <a:gd name="T23" fmla="*/ 7 h 34"/>
                <a:gd name="T24" fmla="*/ 0 w 35"/>
                <a:gd name="T25" fmla="*/ 13 h 34"/>
                <a:gd name="T26" fmla="*/ 0 w 35"/>
                <a:gd name="T27" fmla="*/ 20 h 34"/>
                <a:gd name="T28" fmla="*/ 0 w 35"/>
                <a:gd name="T29" fmla="*/ 26 h 34"/>
                <a:gd name="T30" fmla="*/ 7 w 35"/>
                <a:gd name="T31" fmla="*/ 33 h 34"/>
                <a:gd name="T32" fmla="*/ 14 w 35"/>
                <a:gd name="T33" fmla="*/ 33 h 34"/>
                <a:gd name="T34" fmla="*/ 20 w 35"/>
                <a:gd name="T35" fmla="*/ 33 h 3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5"/>
                <a:gd name="T55" fmla="*/ 0 h 34"/>
                <a:gd name="T56" fmla="*/ 35 w 35"/>
                <a:gd name="T57" fmla="*/ 34 h 3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5" h="34">
                  <a:moveTo>
                    <a:pt x="20" y="33"/>
                  </a:moveTo>
                  <a:lnTo>
                    <a:pt x="20" y="33"/>
                  </a:lnTo>
                  <a:lnTo>
                    <a:pt x="27" y="33"/>
                  </a:lnTo>
                  <a:lnTo>
                    <a:pt x="27" y="26"/>
                  </a:lnTo>
                  <a:lnTo>
                    <a:pt x="34" y="20"/>
                  </a:lnTo>
                  <a:lnTo>
                    <a:pt x="34" y="13"/>
                  </a:lnTo>
                  <a:lnTo>
                    <a:pt x="34" y="7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7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0" y="26"/>
                  </a:lnTo>
                  <a:lnTo>
                    <a:pt x="7" y="33"/>
                  </a:lnTo>
                  <a:lnTo>
                    <a:pt x="14" y="33"/>
                  </a:lnTo>
                  <a:lnTo>
                    <a:pt x="20" y="33"/>
                  </a:lnTo>
                </a:path>
              </a:pathLst>
            </a:custGeom>
            <a:solidFill>
              <a:srgbClr val="91919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2305" name="Freeform 27"/>
            <p:cNvSpPr>
              <a:spLocks/>
            </p:cNvSpPr>
            <p:nvPr/>
          </p:nvSpPr>
          <p:spPr bwMode="auto">
            <a:xfrm>
              <a:off x="4157" y="3004"/>
              <a:ext cx="34" cy="41"/>
            </a:xfrm>
            <a:custGeom>
              <a:avLst/>
              <a:gdLst>
                <a:gd name="T0" fmla="*/ 20 w 34"/>
                <a:gd name="T1" fmla="*/ 40 h 41"/>
                <a:gd name="T2" fmla="*/ 20 w 34"/>
                <a:gd name="T3" fmla="*/ 40 h 41"/>
                <a:gd name="T4" fmla="*/ 13 w 34"/>
                <a:gd name="T5" fmla="*/ 40 h 41"/>
                <a:gd name="T6" fmla="*/ 13 w 34"/>
                <a:gd name="T7" fmla="*/ 33 h 41"/>
                <a:gd name="T8" fmla="*/ 7 w 34"/>
                <a:gd name="T9" fmla="*/ 33 h 41"/>
                <a:gd name="T10" fmla="*/ 0 w 34"/>
                <a:gd name="T11" fmla="*/ 27 h 41"/>
                <a:gd name="T12" fmla="*/ 0 w 34"/>
                <a:gd name="T13" fmla="*/ 20 h 41"/>
                <a:gd name="T14" fmla="*/ 0 w 34"/>
                <a:gd name="T15" fmla="*/ 13 h 41"/>
                <a:gd name="T16" fmla="*/ 7 w 34"/>
                <a:gd name="T17" fmla="*/ 7 h 41"/>
                <a:gd name="T18" fmla="*/ 13 w 34"/>
                <a:gd name="T19" fmla="*/ 0 h 41"/>
                <a:gd name="T20" fmla="*/ 20 w 34"/>
                <a:gd name="T21" fmla="*/ 0 h 41"/>
                <a:gd name="T22" fmla="*/ 26 w 34"/>
                <a:gd name="T23" fmla="*/ 0 h 41"/>
                <a:gd name="T24" fmla="*/ 26 w 34"/>
                <a:gd name="T25" fmla="*/ 7 h 41"/>
                <a:gd name="T26" fmla="*/ 33 w 34"/>
                <a:gd name="T27" fmla="*/ 7 h 41"/>
                <a:gd name="T28" fmla="*/ 33 w 34"/>
                <a:gd name="T29" fmla="*/ 13 h 41"/>
                <a:gd name="T30" fmla="*/ 33 w 34"/>
                <a:gd name="T31" fmla="*/ 20 h 41"/>
                <a:gd name="T32" fmla="*/ 33 w 34"/>
                <a:gd name="T33" fmla="*/ 27 h 41"/>
                <a:gd name="T34" fmla="*/ 33 w 34"/>
                <a:gd name="T35" fmla="*/ 33 h 41"/>
                <a:gd name="T36" fmla="*/ 26 w 34"/>
                <a:gd name="T37" fmla="*/ 33 h 41"/>
                <a:gd name="T38" fmla="*/ 20 w 34"/>
                <a:gd name="T39" fmla="*/ 33 h 41"/>
                <a:gd name="T40" fmla="*/ 20 w 34"/>
                <a:gd name="T41" fmla="*/ 40 h 4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"/>
                <a:gd name="T64" fmla="*/ 0 h 41"/>
                <a:gd name="T65" fmla="*/ 34 w 34"/>
                <a:gd name="T66" fmla="*/ 41 h 4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" h="41">
                  <a:moveTo>
                    <a:pt x="20" y="40"/>
                  </a:moveTo>
                  <a:lnTo>
                    <a:pt x="20" y="40"/>
                  </a:lnTo>
                  <a:lnTo>
                    <a:pt x="13" y="40"/>
                  </a:lnTo>
                  <a:lnTo>
                    <a:pt x="13" y="33"/>
                  </a:lnTo>
                  <a:lnTo>
                    <a:pt x="7" y="33"/>
                  </a:lnTo>
                  <a:lnTo>
                    <a:pt x="0" y="27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7" y="7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26" y="7"/>
                  </a:lnTo>
                  <a:lnTo>
                    <a:pt x="33" y="7"/>
                  </a:lnTo>
                  <a:lnTo>
                    <a:pt x="33" y="13"/>
                  </a:lnTo>
                  <a:lnTo>
                    <a:pt x="33" y="20"/>
                  </a:lnTo>
                  <a:lnTo>
                    <a:pt x="33" y="27"/>
                  </a:lnTo>
                  <a:lnTo>
                    <a:pt x="33" y="33"/>
                  </a:lnTo>
                  <a:lnTo>
                    <a:pt x="26" y="33"/>
                  </a:lnTo>
                  <a:lnTo>
                    <a:pt x="20" y="33"/>
                  </a:lnTo>
                  <a:lnTo>
                    <a:pt x="20" y="40"/>
                  </a:lnTo>
                </a:path>
              </a:pathLst>
            </a:custGeom>
            <a:solidFill>
              <a:srgbClr val="91919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2306" name="Freeform 28"/>
            <p:cNvSpPr>
              <a:spLocks/>
            </p:cNvSpPr>
            <p:nvPr/>
          </p:nvSpPr>
          <p:spPr bwMode="auto">
            <a:xfrm>
              <a:off x="4182" y="3151"/>
              <a:ext cx="66" cy="68"/>
            </a:xfrm>
            <a:custGeom>
              <a:avLst/>
              <a:gdLst>
                <a:gd name="T0" fmla="*/ 65 w 66"/>
                <a:gd name="T1" fmla="*/ 14 h 68"/>
                <a:gd name="T2" fmla="*/ 65 w 66"/>
                <a:gd name="T3" fmla="*/ 14 h 68"/>
                <a:gd name="T4" fmla="*/ 51 w 66"/>
                <a:gd name="T5" fmla="*/ 0 h 68"/>
                <a:gd name="T6" fmla="*/ 0 w 66"/>
                <a:gd name="T7" fmla="*/ 53 h 68"/>
                <a:gd name="T8" fmla="*/ 14 w 66"/>
                <a:gd name="T9" fmla="*/ 67 h 68"/>
                <a:gd name="T10" fmla="*/ 65 w 66"/>
                <a:gd name="T11" fmla="*/ 14 h 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6"/>
                <a:gd name="T19" fmla="*/ 0 h 68"/>
                <a:gd name="T20" fmla="*/ 66 w 66"/>
                <a:gd name="T21" fmla="*/ 68 h 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6" h="68">
                  <a:moveTo>
                    <a:pt x="65" y="14"/>
                  </a:moveTo>
                  <a:lnTo>
                    <a:pt x="65" y="14"/>
                  </a:lnTo>
                  <a:lnTo>
                    <a:pt x="51" y="0"/>
                  </a:lnTo>
                  <a:lnTo>
                    <a:pt x="0" y="53"/>
                  </a:lnTo>
                  <a:lnTo>
                    <a:pt x="14" y="67"/>
                  </a:lnTo>
                  <a:lnTo>
                    <a:pt x="65" y="14"/>
                  </a:lnTo>
                </a:path>
              </a:pathLst>
            </a:custGeom>
            <a:solidFill>
              <a:schemeClr val="tx2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2307" name="Freeform 29"/>
            <p:cNvSpPr>
              <a:spLocks/>
            </p:cNvSpPr>
            <p:nvPr/>
          </p:nvSpPr>
          <p:spPr bwMode="auto">
            <a:xfrm>
              <a:off x="3414" y="2960"/>
              <a:ext cx="962" cy="494"/>
            </a:xfrm>
            <a:custGeom>
              <a:avLst/>
              <a:gdLst>
                <a:gd name="T0" fmla="*/ 421 w 962"/>
                <a:gd name="T1" fmla="*/ 0 h 494"/>
                <a:gd name="T2" fmla="*/ 421 w 962"/>
                <a:gd name="T3" fmla="*/ 263 h 494"/>
                <a:gd name="T4" fmla="*/ 961 w 962"/>
                <a:gd name="T5" fmla="*/ 256 h 494"/>
                <a:gd name="T6" fmla="*/ 961 w 962"/>
                <a:gd name="T7" fmla="*/ 493 h 494"/>
                <a:gd name="T8" fmla="*/ 0 w 962"/>
                <a:gd name="T9" fmla="*/ 493 h 494"/>
                <a:gd name="T10" fmla="*/ 0 w 962"/>
                <a:gd name="T11" fmla="*/ 0 h 4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62"/>
                <a:gd name="T19" fmla="*/ 0 h 494"/>
                <a:gd name="T20" fmla="*/ 962 w 962"/>
                <a:gd name="T21" fmla="*/ 494 h 4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62" h="494">
                  <a:moveTo>
                    <a:pt x="421" y="0"/>
                  </a:moveTo>
                  <a:lnTo>
                    <a:pt x="421" y="263"/>
                  </a:lnTo>
                  <a:lnTo>
                    <a:pt x="961" y="256"/>
                  </a:lnTo>
                  <a:lnTo>
                    <a:pt x="961" y="493"/>
                  </a:lnTo>
                  <a:lnTo>
                    <a:pt x="0" y="49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308" name="Freeform 30"/>
            <p:cNvSpPr>
              <a:spLocks/>
            </p:cNvSpPr>
            <p:nvPr/>
          </p:nvSpPr>
          <p:spPr bwMode="auto">
            <a:xfrm>
              <a:off x="4605" y="3053"/>
              <a:ext cx="22" cy="344"/>
            </a:xfrm>
            <a:custGeom>
              <a:avLst/>
              <a:gdLst>
                <a:gd name="T0" fmla="*/ 21 w 22"/>
                <a:gd name="T1" fmla="*/ 0 h 344"/>
                <a:gd name="T2" fmla="*/ 21 w 22"/>
                <a:gd name="T3" fmla="*/ 0 h 344"/>
                <a:gd name="T4" fmla="*/ 0 w 22"/>
                <a:gd name="T5" fmla="*/ 343 h 344"/>
                <a:gd name="T6" fmla="*/ 21 w 22"/>
                <a:gd name="T7" fmla="*/ 0 h 3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344"/>
                <a:gd name="T14" fmla="*/ 22 w 22"/>
                <a:gd name="T15" fmla="*/ 344 h 3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344">
                  <a:moveTo>
                    <a:pt x="21" y="0"/>
                  </a:moveTo>
                  <a:lnTo>
                    <a:pt x="21" y="0"/>
                  </a:lnTo>
                  <a:lnTo>
                    <a:pt x="0" y="343"/>
                  </a:lnTo>
                  <a:lnTo>
                    <a:pt x="2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309" name="Freeform 31"/>
            <p:cNvSpPr>
              <a:spLocks/>
            </p:cNvSpPr>
            <p:nvPr/>
          </p:nvSpPr>
          <p:spPr bwMode="auto">
            <a:xfrm>
              <a:off x="4533" y="3053"/>
              <a:ext cx="28" cy="344"/>
            </a:xfrm>
            <a:custGeom>
              <a:avLst/>
              <a:gdLst>
                <a:gd name="T0" fmla="*/ 27 w 28"/>
                <a:gd name="T1" fmla="*/ 0 h 344"/>
                <a:gd name="T2" fmla="*/ 27 w 28"/>
                <a:gd name="T3" fmla="*/ 0 h 344"/>
                <a:gd name="T4" fmla="*/ 0 w 28"/>
                <a:gd name="T5" fmla="*/ 343 h 344"/>
                <a:gd name="T6" fmla="*/ 27 w 28"/>
                <a:gd name="T7" fmla="*/ 0 h 3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344"/>
                <a:gd name="T14" fmla="*/ 28 w 28"/>
                <a:gd name="T15" fmla="*/ 344 h 3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344">
                  <a:moveTo>
                    <a:pt x="27" y="0"/>
                  </a:moveTo>
                  <a:lnTo>
                    <a:pt x="27" y="0"/>
                  </a:lnTo>
                  <a:lnTo>
                    <a:pt x="0" y="343"/>
                  </a:lnTo>
                  <a:lnTo>
                    <a:pt x="27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310" name="Freeform 32"/>
            <p:cNvSpPr>
              <a:spLocks/>
            </p:cNvSpPr>
            <p:nvPr/>
          </p:nvSpPr>
          <p:spPr bwMode="auto">
            <a:xfrm>
              <a:off x="4678" y="3053"/>
              <a:ext cx="22" cy="344"/>
            </a:xfrm>
            <a:custGeom>
              <a:avLst/>
              <a:gdLst>
                <a:gd name="T0" fmla="*/ 21 w 22"/>
                <a:gd name="T1" fmla="*/ 0 h 344"/>
                <a:gd name="T2" fmla="*/ 21 w 22"/>
                <a:gd name="T3" fmla="*/ 0 h 344"/>
                <a:gd name="T4" fmla="*/ 0 w 22"/>
                <a:gd name="T5" fmla="*/ 343 h 344"/>
                <a:gd name="T6" fmla="*/ 21 w 22"/>
                <a:gd name="T7" fmla="*/ 0 h 3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344"/>
                <a:gd name="T14" fmla="*/ 22 w 22"/>
                <a:gd name="T15" fmla="*/ 344 h 3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344">
                  <a:moveTo>
                    <a:pt x="21" y="0"/>
                  </a:moveTo>
                  <a:lnTo>
                    <a:pt x="21" y="0"/>
                  </a:lnTo>
                  <a:lnTo>
                    <a:pt x="0" y="343"/>
                  </a:lnTo>
                  <a:lnTo>
                    <a:pt x="2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311" name="Freeform 33"/>
            <p:cNvSpPr>
              <a:spLocks/>
            </p:cNvSpPr>
            <p:nvPr/>
          </p:nvSpPr>
          <p:spPr bwMode="auto">
            <a:xfrm>
              <a:off x="3454" y="3053"/>
              <a:ext cx="22" cy="344"/>
            </a:xfrm>
            <a:custGeom>
              <a:avLst/>
              <a:gdLst>
                <a:gd name="T0" fmla="*/ 0 w 22"/>
                <a:gd name="T1" fmla="*/ 343 h 344"/>
                <a:gd name="T2" fmla="*/ 0 w 22"/>
                <a:gd name="T3" fmla="*/ 343 h 344"/>
                <a:gd name="T4" fmla="*/ 21 w 22"/>
                <a:gd name="T5" fmla="*/ 0 h 344"/>
                <a:gd name="T6" fmla="*/ 0 w 22"/>
                <a:gd name="T7" fmla="*/ 343 h 3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344"/>
                <a:gd name="T14" fmla="*/ 22 w 22"/>
                <a:gd name="T15" fmla="*/ 344 h 3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344">
                  <a:moveTo>
                    <a:pt x="0" y="343"/>
                  </a:moveTo>
                  <a:lnTo>
                    <a:pt x="0" y="343"/>
                  </a:lnTo>
                  <a:lnTo>
                    <a:pt x="21" y="0"/>
                  </a:lnTo>
                  <a:lnTo>
                    <a:pt x="0" y="34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312" name="Freeform 34"/>
            <p:cNvSpPr>
              <a:spLocks/>
            </p:cNvSpPr>
            <p:nvPr/>
          </p:nvSpPr>
          <p:spPr bwMode="auto">
            <a:xfrm>
              <a:off x="3710" y="2256"/>
              <a:ext cx="738" cy="712"/>
            </a:xfrm>
            <a:custGeom>
              <a:avLst/>
              <a:gdLst>
                <a:gd name="T0" fmla="*/ 441 w 738"/>
                <a:gd name="T1" fmla="*/ 711 h 712"/>
                <a:gd name="T2" fmla="*/ 441 w 738"/>
                <a:gd name="T3" fmla="*/ 711 h 712"/>
                <a:gd name="T4" fmla="*/ 553 w 738"/>
                <a:gd name="T5" fmla="*/ 711 h 712"/>
                <a:gd name="T6" fmla="*/ 572 w 738"/>
                <a:gd name="T7" fmla="*/ 691 h 712"/>
                <a:gd name="T8" fmla="*/ 553 w 738"/>
                <a:gd name="T9" fmla="*/ 672 h 712"/>
                <a:gd name="T10" fmla="*/ 592 w 738"/>
                <a:gd name="T11" fmla="*/ 632 h 712"/>
                <a:gd name="T12" fmla="*/ 553 w 738"/>
                <a:gd name="T13" fmla="*/ 599 h 712"/>
                <a:gd name="T14" fmla="*/ 592 w 738"/>
                <a:gd name="T15" fmla="*/ 560 h 712"/>
                <a:gd name="T16" fmla="*/ 553 w 738"/>
                <a:gd name="T17" fmla="*/ 520 h 712"/>
                <a:gd name="T18" fmla="*/ 592 w 738"/>
                <a:gd name="T19" fmla="*/ 487 h 712"/>
                <a:gd name="T20" fmla="*/ 592 w 738"/>
                <a:gd name="T21" fmla="*/ 448 h 712"/>
                <a:gd name="T22" fmla="*/ 592 w 738"/>
                <a:gd name="T23" fmla="*/ 415 h 712"/>
                <a:gd name="T24" fmla="*/ 625 w 738"/>
                <a:gd name="T25" fmla="*/ 415 h 712"/>
                <a:gd name="T26" fmla="*/ 625 w 738"/>
                <a:gd name="T27" fmla="*/ 375 h 712"/>
                <a:gd name="T28" fmla="*/ 704 w 738"/>
                <a:gd name="T29" fmla="*/ 375 h 712"/>
                <a:gd name="T30" fmla="*/ 737 w 738"/>
                <a:gd name="T31" fmla="*/ 336 h 712"/>
                <a:gd name="T32" fmla="*/ 737 w 738"/>
                <a:gd name="T33" fmla="*/ 191 h 712"/>
                <a:gd name="T34" fmla="*/ 704 w 738"/>
                <a:gd name="T35" fmla="*/ 151 h 712"/>
                <a:gd name="T36" fmla="*/ 592 w 738"/>
                <a:gd name="T37" fmla="*/ 151 h 712"/>
                <a:gd name="T38" fmla="*/ 592 w 738"/>
                <a:gd name="T39" fmla="*/ 0 h 712"/>
                <a:gd name="T40" fmla="*/ 441 w 738"/>
                <a:gd name="T41" fmla="*/ 0 h 712"/>
                <a:gd name="T42" fmla="*/ 296 w 738"/>
                <a:gd name="T43" fmla="*/ 0 h 712"/>
                <a:gd name="T44" fmla="*/ 145 w 738"/>
                <a:gd name="T45" fmla="*/ 0 h 712"/>
                <a:gd name="T46" fmla="*/ 145 w 738"/>
                <a:gd name="T47" fmla="*/ 151 h 712"/>
                <a:gd name="T48" fmla="*/ 33 w 738"/>
                <a:gd name="T49" fmla="*/ 151 h 712"/>
                <a:gd name="T50" fmla="*/ 0 w 738"/>
                <a:gd name="T51" fmla="*/ 191 h 712"/>
                <a:gd name="T52" fmla="*/ 0 w 738"/>
                <a:gd name="T53" fmla="*/ 336 h 712"/>
                <a:gd name="T54" fmla="*/ 33 w 738"/>
                <a:gd name="T55" fmla="*/ 375 h 712"/>
                <a:gd name="T56" fmla="*/ 112 w 738"/>
                <a:gd name="T57" fmla="*/ 375 h 712"/>
                <a:gd name="T58" fmla="*/ 112 w 738"/>
                <a:gd name="T59" fmla="*/ 415 h 712"/>
                <a:gd name="T60" fmla="*/ 145 w 738"/>
                <a:gd name="T61" fmla="*/ 415 h 712"/>
                <a:gd name="T62" fmla="*/ 145 w 738"/>
                <a:gd name="T63" fmla="*/ 448 h 712"/>
                <a:gd name="T64" fmla="*/ 184 w 738"/>
                <a:gd name="T65" fmla="*/ 487 h 712"/>
                <a:gd name="T66" fmla="*/ 145 w 738"/>
                <a:gd name="T67" fmla="*/ 520 h 712"/>
                <a:gd name="T68" fmla="*/ 184 w 738"/>
                <a:gd name="T69" fmla="*/ 560 h 712"/>
                <a:gd name="T70" fmla="*/ 145 w 738"/>
                <a:gd name="T71" fmla="*/ 599 h 712"/>
                <a:gd name="T72" fmla="*/ 184 w 738"/>
                <a:gd name="T73" fmla="*/ 632 h 712"/>
                <a:gd name="T74" fmla="*/ 145 w 738"/>
                <a:gd name="T75" fmla="*/ 672 h 712"/>
                <a:gd name="T76" fmla="*/ 184 w 738"/>
                <a:gd name="T77" fmla="*/ 711 h 712"/>
                <a:gd name="T78" fmla="*/ 296 w 738"/>
                <a:gd name="T79" fmla="*/ 711 h 712"/>
                <a:gd name="T80" fmla="*/ 441 w 738"/>
                <a:gd name="T81" fmla="*/ 711 h 71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38"/>
                <a:gd name="T124" fmla="*/ 0 h 712"/>
                <a:gd name="T125" fmla="*/ 738 w 738"/>
                <a:gd name="T126" fmla="*/ 712 h 71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38" h="712">
                  <a:moveTo>
                    <a:pt x="441" y="711"/>
                  </a:moveTo>
                  <a:lnTo>
                    <a:pt x="441" y="711"/>
                  </a:lnTo>
                  <a:lnTo>
                    <a:pt x="553" y="711"/>
                  </a:lnTo>
                  <a:lnTo>
                    <a:pt x="572" y="691"/>
                  </a:lnTo>
                  <a:lnTo>
                    <a:pt x="553" y="672"/>
                  </a:lnTo>
                  <a:lnTo>
                    <a:pt x="592" y="632"/>
                  </a:lnTo>
                  <a:lnTo>
                    <a:pt x="553" y="599"/>
                  </a:lnTo>
                  <a:lnTo>
                    <a:pt x="592" y="560"/>
                  </a:lnTo>
                  <a:lnTo>
                    <a:pt x="553" y="520"/>
                  </a:lnTo>
                  <a:lnTo>
                    <a:pt x="592" y="487"/>
                  </a:lnTo>
                  <a:lnTo>
                    <a:pt x="592" y="448"/>
                  </a:lnTo>
                  <a:lnTo>
                    <a:pt x="592" y="415"/>
                  </a:lnTo>
                  <a:lnTo>
                    <a:pt x="625" y="415"/>
                  </a:lnTo>
                  <a:lnTo>
                    <a:pt x="625" y="375"/>
                  </a:lnTo>
                  <a:lnTo>
                    <a:pt x="704" y="375"/>
                  </a:lnTo>
                  <a:lnTo>
                    <a:pt x="737" y="336"/>
                  </a:lnTo>
                  <a:lnTo>
                    <a:pt x="737" y="191"/>
                  </a:lnTo>
                  <a:lnTo>
                    <a:pt x="704" y="151"/>
                  </a:lnTo>
                  <a:lnTo>
                    <a:pt x="592" y="151"/>
                  </a:lnTo>
                  <a:lnTo>
                    <a:pt x="592" y="0"/>
                  </a:lnTo>
                  <a:lnTo>
                    <a:pt x="441" y="0"/>
                  </a:lnTo>
                  <a:lnTo>
                    <a:pt x="296" y="0"/>
                  </a:lnTo>
                  <a:lnTo>
                    <a:pt x="145" y="0"/>
                  </a:lnTo>
                  <a:lnTo>
                    <a:pt x="145" y="151"/>
                  </a:lnTo>
                  <a:lnTo>
                    <a:pt x="33" y="151"/>
                  </a:lnTo>
                  <a:lnTo>
                    <a:pt x="0" y="191"/>
                  </a:lnTo>
                  <a:lnTo>
                    <a:pt x="0" y="336"/>
                  </a:lnTo>
                  <a:lnTo>
                    <a:pt x="33" y="375"/>
                  </a:lnTo>
                  <a:lnTo>
                    <a:pt x="112" y="375"/>
                  </a:lnTo>
                  <a:lnTo>
                    <a:pt x="112" y="415"/>
                  </a:lnTo>
                  <a:lnTo>
                    <a:pt x="145" y="415"/>
                  </a:lnTo>
                  <a:lnTo>
                    <a:pt x="145" y="448"/>
                  </a:lnTo>
                  <a:lnTo>
                    <a:pt x="184" y="487"/>
                  </a:lnTo>
                  <a:lnTo>
                    <a:pt x="145" y="520"/>
                  </a:lnTo>
                  <a:lnTo>
                    <a:pt x="184" y="560"/>
                  </a:lnTo>
                  <a:lnTo>
                    <a:pt x="145" y="599"/>
                  </a:lnTo>
                  <a:lnTo>
                    <a:pt x="184" y="632"/>
                  </a:lnTo>
                  <a:lnTo>
                    <a:pt x="145" y="672"/>
                  </a:lnTo>
                  <a:lnTo>
                    <a:pt x="184" y="711"/>
                  </a:lnTo>
                  <a:lnTo>
                    <a:pt x="296" y="711"/>
                  </a:lnTo>
                  <a:lnTo>
                    <a:pt x="441" y="711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2313" name="Freeform 35"/>
            <p:cNvSpPr>
              <a:spLocks/>
            </p:cNvSpPr>
            <p:nvPr/>
          </p:nvSpPr>
          <p:spPr bwMode="auto">
            <a:xfrm>
              <a:off x="3822" y="2671"/>
              <a:ext cx="34" cy="34"/>
            </a:xfrm>
            <a:custGeom>
              <a:avLst/>
              <a:gdLst>
                <a:gd name="T0" fmla="*/ 33 w 34"/>
                <a:gd name="T1" fmla="*/ 13 h 34"/>
                <a:gd name="T2" fmla="*/ 33 w 34"/>
                <a:gd name="T3" fmla="*/ 13 h 34"/>
                <a:gd name="T4" fmla="*/ 33 w 34"/>
                <a:gd name="T5" fmla="*/ 7 h 34"/>
                <a:gd name="T6" fmla="*/ 26 w 34"/>
                <a:gd name="T7" fmla="*/ 7 h 34"/>
                <a:gd name="T8" fmla="*/ 26 w 34"/>
                <a:gd name="T9" fmla="*/ 0 h 34"/>
                <a:gd name="T10" fmla="*/ 20 w 34"/>
                <a:gd name="T11" fmla="*/ 0 h 34"/>
                <a:gd name="T12" fmla="*/ 13 w 34"/>
                <a:gd name="T13" fmla="*/ 0 h 34"/>
                <a:gd name="T14" fmla="*/ 7 w 34"/>
                <a:gd name="T15" fmla="*/ 0 h 34"/>
                <a:gd name="T16" fmla="*/ 7 w 34"/>
                <a:gd name="T17" fmla="*/ 7 h 34"/>
                <a:gd name="T18" fmla="*/ 0 w 34"/>
                <a:gd name="T19" fmla="*/ 7 h 34"/>
                <a:gd name="T20" fmla="*/ 0 w 34"/>
                <a:gd name="T21" fmla="*/ 13 h 34"/>
                <a:gd name="T22" fmla="*/ 0 w 34"/>
                <a:gd name="T23" fmla="*/ 20 h 34"/>
                <a:gd name="T24" fmla="*/ 0 w 34"/>
                <a:gd name="T25" fmla="*/ 26 h 34"/>
                <a:gd name="T26" fmla="*/ 7 w 34"/>
                <a:gd name="T27" fmla="*/ 33 h 34"/>
                <a:gd name="T28" fmla="*/ 13 w 34"/>
                <a:gd name="T29" fmla="*/ 33 h 34"/>
                <a:gd name="T30" fmla="*/ 20 w 34"/>
                <a:gd name="T31" fmla="*/ 33 h 34"/>
                <a:gd name="T32" fmla="*/ 26 w 34"/>
                <a:gd name="T33" fmla="*/ 33 h 34"/>
                <a:gd name="T34" fmla="*/ 33 w 34"/>
                <a:gd name="T35" fmla="*/ 26 h 34"/>
                <a:gd name="T36" fmla="*/ 33 w 34"/>
                <a:gd name="T37" fmla="*/ 20 h 34"/>
                <a:gd name="T38" fmla="*/ 33 w 34"/>
                <a:gd name="T39" fmla="*/ 13 h 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4"/>
                <a:gd name="T61" fmla="*/ 0 h 34"/>
                <a:gd name="T62" fmla="*/ 34 w 34"/>
                <a:gd name="T63" fmla="*/ 34 h 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4" h="34">
                  <a:moveTo>
                    <a:pt x="33" y="13"/>
                  </a:moveTo>
                  <a:lnTo>
                    <a:pt x="33" y="13"/>
                  </a:lnTo>
                  <a:lnTo>
                    <a:pt x="33" y="7"/>
                  </a:lnTo>
                  <a:lnTo>
                    <a:pt x="26" y="7"/>
                  </a:lnTo>
                  <a:lnTo>
                    <a:pt x="26" y="0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7" y="0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0" y="26"/>
                  </a:lnTo>
                  <a:lnTo>
                    <a:pt x="7" y="33"/>
                  </a:lnTo>
                  <a:lnTo>
                    <a:pt x="13" y="33"/>
                  </a:lnTo>
                  <a:lnTo>
                    <a:pt x="20" y="33"/>
                  </a:lnTo>
                  <a:lnTo>
                    <a:pt x="26" y="33"/>
                  </a:lnTo>
                  <a:lnTo>
                    <a:pt x="33" y="26"/>
                  </a:lnTo>
                  <a:lnTo>
                    <a:pt x="33" y="20"/>
                  </a:lnTo>
                  <a:lnTo>
                    <a:pt x="33" y="13"/>
                  </a:lnTo>
                </a:path>
              </a:pathLst>
            </a:custGeom>
            <a:solidFill>
              <a:schemeClr val="tx2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2314" name="Freeform 36"/>
            <p:cNvSpPr>
              <a:spLocks/>
            </p:cNvSpPr>
            <p:nvPr/>
          </p:nvSpPr>
          <p:spPr bwMode="auto">
            <a:xfrm>
              <a:off x="4303" y="2671"/>
              <a:ext cx="33" cy="34"/>
            </a:xfrm>
            <a:custGeom>
              <a:avLst/>
              <a:gdLst>
                <a:gd name="T0" fmla="*/ 32 w 33"/>
                <a:gd name="T1" fmla="*/ 13 h 34"/>
                <a:gd name="T2" fmla="*/ 32 w 33"/>
                <a:gd name="T3" fmla="*/ 13 h 34"/>
                <a:gd name="T4" fmla="*/ 32 w 33"/>
                <a:gd name="T5" fmla="*/ 7 h 34"/>
                <a:gd name="T6" fmla="*/ 26 w 33"/>
                <a:gd name="T7" fmla="*/ 7 h 34"/>
                <a:gd name="T8" fmla="*/ 19 w 33"/>
                <a:gd name="T9" fmla="*/ 0 h 34"/>
                <a:gd name="T10" fmla="*/ 13 w 33"/>
                <a:gd name="T11" fmla="*/ 0 h 34"/>
                <a:gd name="T12" fmla="*/ 6 w 33"/>
                <a:gd name="T13" fmla="*/ 7 h 34"/>
                <a:gd name="T14" fmla="*/ 0 w 33"/>
                <a:gd name="T15" fmla="*/ 7 h 34"/>
                <a:gd name="T16" fmla="*/ 0 w 33"/>
                <a:gd name="T17" fmla="*/ 13 h 34"/>
                <a:gd name="T18" fmla="*/ 0 w 33"/>
                <a:gd name="T19" fmla="*/ 20 h 34"/>
                <a:gd name="T20" fmla="*/ 0 w 33"/>
                <a:gd name="T21" fmla="*/ 26 h 34"/>
                <a:gd name="T22" fmla="*/ 6 w 33"/>
                <a:gd name="T23" fmla="*/ 33 h 34"/>
                <a:gd name="T24" fmla="*/ 13 w 33"/>
                <a:gd name="T25" fmla="*/ 33 h 34"/>
                <a:gd name="T26" fmla="*/ 19 w 33"/>
                <a:gd name="T27" fmla="*/ 33 h 34"/>
                <a:gd name="T28" fmla="*/ 26 w 33"/>
                <a:gd name="T29" fmla="*/ 33 h 34"/>
                <a:gd name="T30" fmla="*/ 32 w 33"/>
                <a:gd name="T31" fmla="*/ 26 h 34"/>
                <a:gd name="T32" fmla="*/ 32 w 33"/>
                <a:gd name="T33" fmla="*/ 20 h 34"/>
                <a:gd name="T34" fmla="*/ 32 w 33"/>
                <a:gd name="T35" fmla="*/ 13 h 3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3"/>
                <a:gd name="T55" fmla="*/ 0 h 34"/>
                <a:gd name="T56" fmla="*/ 33 w 33"/>
                <a:gd name="T57" fmla="*/ 34 h 3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3" h="34">
                  <a:moveTo>
                    <a:pt x="32" y="13"/>
                  </a:moveTo>
                  <a:lnTo>
                    <a:pt x="32" y="13"/>
                  </a:lnTo>
                  <a:lnTo>
                    <a:pt x="32" y="7"/>
                  </a:lnTo>
                  <a:lnTo>
                    <a:pt x="26" y="7"/>
                  </a:lnTo>
                  <a:lnTo>
                    <a:pt x="19" y="0"/>
                  </a:lnTo>
                  <a:lnTo>
                    <a:pt x="13" y="0"/>
                  </a:lnTo>
                  <a:lnTo>
                    <a:pt x="6" y="7"/>
                  </a:lnTo>
                  <a:lnTo>
                    <a:pt x="0" y="7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0" y="26"/>
                  </a:lnTo>
                  <a:lnTo>
                    <a:pt x="6" y="33"/>
                  </a:lnTo>
                  <a:lnTo>
                    <a:pt x="13" y="33"/>
                  </a:lnTo>
                  <a:lnTo>
                    <a:pt x="19" y="33"/>
                  </a:lnTo>
                  <a:lnTo>
                    <a:pt x="26" y="33"/>
                  </a:lnTo>
                  <a:lnTo>
                    <a:pt x="32" y="26"/>
                  </a:lnTo>
                  <a:lnTo>
                    <a:pt x="32" y="20"/>
                  </a:lnTo>
                  <a:lnTo>
                    <a:pt x="32" y="13"/>
                  </a:lnTo>
                </a:path>
              </a:pathLst>
            </a:custGeom>
            <a:solidFill>
              <a:schemeClr val="tx2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2315" name="Freeform 37"/>
            <p:cNvSpPr>
              <a:spLocks/>
            </p:cNvSpPr>
            <p:nvPr/>
          </p:nvSpPr>
          <p:spPr bwMode="auto">
            <a:xfrm>
              <a:off x="4460" y="3053"/>
              <a:ext cx="30" cy="344"/>
            </a:xfrm>
            <a:custGeom>
              <a:avLst/>
              <a:gdLst>
                <a:gd name="T0" fmla="*/ 29 w 30"/>
                <a:gd name="T1" fmla="*/ 0 h 344"/>
                <a:gd name="T2" fmla="*/ 29 w 30"/>
                <a:gd name="T3" fmla="*/ 0 h 344"/>
                <a:gd name="T4" fmla="*/ 0 w 30"/>
                <a:gd name="T5" fmla="*/ 343 h 344"/>
                <a:gd name="T6" fmla="*/ 29 w 30"/>
                <a:gd name="T7" fmla="*/ 0 h 3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344"/>
                <a:gd name="T14" fmla="*/ 30 w 30"/>
                <a:gd name="T15" fmla="*/ 344 h 3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344">
                  <a:moveTo>
                    <a:pt x="29" y="0"/>
                  </a:moveTo>
                  <a:lnTo>
                    <a:pt x="29" y="0"/>
                  </a:lnTo>
                  <a:lnTo>
                    <a:pt x="0" y="343"/>
                  </a:lnTo>
                  <a:lnTo>
                    <a:pt x="29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316" name="Freeform 38"/>
            <p:cNvSpPr>
              <a:spLocks/>
            </p:cNvSpPr>
            <p:nvPr/>
          </p:nvSpPr>
          <p:spPr bwMode="auto">
            <a:xfrm>
              <a:off x="4421" y="3046"/>
              <a:ext cx="17" cy="101"/>
            </a:xfrm>
            <a:custGeom>
              <a:avLst/>
              <a:gdLst>
                <a:gd name="T0" fmla="*/ 16 w 17"/>
                <a:gd name="T1" fmla="*/ 0 h 101"/>
                <a:gd name="T2" fmla="*/ 16 w 17"/>
                <a:gd name="T3" fmla="*/ 0 h 101"/>
                <a:gd name="T4" fmla="*/ 0 w 17"/>
                <a:gd name="T5" fmla="*/ 100 h 101"/>
                <a:gd name="T6" fmla="*/ 16 w 17"/>
                <a:gd name="T7" fmla="*/ 0 h 1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01"/>
                <a:gd name="T14" fmla="*/ 17 w 17"/>
                <a:gd name="T15" fmla="*/ 101 h 1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01">
                  <a:moveTo>
                    <a:pt x="16" y="0"/>
                  </a:moveTo>
                  <a:lnTo>
                    <a:pt x="16" y="0"/>
                  </a:lnTo>
                  <a:lnTo>
                    <a:pt x="0" y="100"/>
                  </a:lnTo>
                  <a:lnTo>
                    <a:pt x="1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317" name="Freeform 39"/>
            <p:cNvSpPr>
              <a:spLocks/>
            </p:cNvSpPr>
            <p:nvPr/>
          </p:nvSpPr>
          <p:spPr bwMode="auto">
            <a:xfrm>
              <a:off x="3414" y="2671"/>
              <a:ext cx="515" cy="593"/>
            </a:xfrm>
            <a:custGeom>
              <a:avLst/>
              <a:gdLst>
                <a:gd name="T0" fmla="*/ 481 w 515"/>
                <a:gd name="T1" fmla="*/ 553 h 593"/>
                <a:gd name="T2" fmla="*/ 481 w 515"/>
                <a:gd name="T3" fmla="*/ 553 h 593"/>
                <a:gd name="T4" fmla="*/ 481 w 515"/>
                <a:gd name="T5" fmla="*/ 296 h 593"/>
                <a:gd name="T6" fmla="*/ 442 w 515"/>
                <a:gd name="T7" fmla="*/ 257 h 593"/>
                <a:gd name="T8" fmla="*/ 481 w 515"/>
                <a:gd name="T9" fmla="*/ 217 h 593"/>
                <a:gd name="T10" fmla="*/ 442 w 515"/>
                <a:gd name="T11" fmla="*/ 184 h 593"/>
                <a:gd name="T12" fmla="*/ 481 w 515"/>
                <a:gd name="T13" fmla="*/ 145 h 593"/>
                <a:gd name="T14" fmla="*/ 442 w 515"/>
                <a:gd name="T15" fmla="*/ 105 h 593"/>
                <a:gd name="T16" fmla="*/ 481 w 515"/>
                <a:gd name="T17" fmla="*/ 72 h 593"/>
                <a:gd name="T18" fmla="*/ 442 w 515"/>
                <a:gd name="T19" fmla="*/ 33 h 593"/>
                <a:gd name="T20" fmla="*/ 409 w 515"/>
                <a:gd name="T21" fmla="*/ 33 h 593"/>
                <a:gd name="T22" fmla="*/ 409 w 515"/>
                <a:gd name="T23" fmla="*/ 0 h 593"/>
                <a:gd name="T24" fmla="*/ 0 w 515"/>
                <a:gd name="T25" fmla="*/ 0 h 593"/>
                <a:gd name="T26" fmla="*/ 0 w 515"/>
                <a:gd name="T27" fmla="*/ 329 h 593"/>
                <a:gd name="T28" fmla="*/ 0 w 515"/>
                <a:gd name="T29" fmla="*/ 382 h 593"/>
                <a:gd name="T30" fmla="*/ 40 w 515"/>
                <a:gd name="T31" fmla="*/ 329 h 593"/>
                <a:gd name="T32" fmla="*/ 66 w 515"/>
                <a:gd name="T33" fmla="*/ 382 h 593"/>
                <a:gd name="T34" fmla="*/ 112 w 515"/>
                <a:gd name="T35" fmla="*/ 329 h 593"/>
                <a:gd name="T36" fmla="*/ 138 w 515"/>
                <a:gd name="T37" fmla="*/ 382 h 593"/>
                <a:gd name="T38" fmla="*/ 185 w 515"/>
                <a:gd name="T39" fmla="*/ 329 h 593"/>
                <a:gd name="T40" fmla="*/ 211 w 515"/>
                <a:gd name="T41" fmla="*/ 382 h 593"/>
                <a:gd name="T42" fmla="*/ 257 w 515"/>
                <a:gd name="T43" fmla="*/ 329 h 593"/>
                <a:gd name="T44" fmla="*/ 283 w 515"/>
                <a:gd name="T45" fmla="*/ 382 h 593"/>
                <a:gd name="T46" fmla="*/ 369 w 515"/>
                <a:gd name="T47" fmla="*/ 382 h 593"/>
                <a:gd name="T48" fmla="*/ 369 w 515"/>
                <a:gd name="T49" fmla="*/ 592 h 593"/>
                <a:gd name="T50" fmla="*/ 514 w 515"/>
                <a:gd name="T51" fmla="*/ 592 h 593"/>
                <a:gd name="T52" fmla="*/ 514 w 515"/>
                <a:gd name="T53" fmla="*/ 553 h 593"/>
                <a:gd name="T54" fmla="*/ 481 w 515"/>
                <a:gd name="T55" fmla="*/ 553 h 5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15"/>
                <a:gd name="T85" fmla="*/ 0 h 593"/>
                <a:gd name="T86" fmla="*/ 515 w 515"/>
                <a:gd name="T87" fmla="*/ 593 h 5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15" h="593">
                  <a:moveTo>
                    <a:pt x="481" y="553"/>
                  </a:moveTo>
                  <a:lnTo>
                    <a:pt x="481" y="553"/>
                  </a:lnTo>
                  <a:lnTo>
                    <a:pt x="481" y="296"/>
                  </a:lnTo>
                  <a:lnTo>
                    <a:pt x="442" y="257"/>
                  </a:lnTo>
                  <a:lnTo>
                    <a:pt x="481" y="217"/>
                  </a:lnTo>
                  <a:lnTo>
                    <a:pt x="442" y="184"/>
                  </a:lnTo>
                  <a:lnTo>
                    <a:pt x="481" y="145"/>
                  </a:lnTo>
                  <a:lnTo>
                    <a:pt x="442" y="105"/>
                  </a:lnTo>
                  <a:lnTo>
                    <a:pt x="481" y="72"/>
                  </a:lnTo>
                  <a:lnTo>
                    <a:pt x="442" y="33"/>
                  </a:lnTo>
                  <a:lnTo>
                    <a:pt x="409" y="33"/>
                  </a:lnTo>
                  <a:lnTo>
                    <a:pt x="409" y="0"/>
                  </a:lnTo>
                  <a:lnTo>
                    <a:pt x="0" y="0"/>
                  </a:lnTo>
                  <a:lnTo>
                    <a:pt x="0" y="329"/>
                  </a:lnTo>
                  <a:lnTo>
                    <a:pt x="0" y="382"/>
                  </a:lnTo>
                  <a:lnTo>
                    <a:pt x="40" y="329"/>
                  </a:lnTo>
                  <a:lnTo>
                    <a:pt x="66" y="382"/>
                  </a:lnTo>
                  <a:lnTo>
                    <a:pt x="112" y="329"/>
                  </a:lnTo>
                  <a:lnTo>
                    <a:pt x="138" y="382"/>
                  </a:lnTo>
                  <a:lnTo>
                    <a:pt x="185" y="329"/>
                  </a:lnTo>
                  <a:lnTo>
                    <a:pt x="211" y="382"/>
                  </a:lnTo>
                  <a:lnTo>
                    <a:pt x="257" y="329"/>
                  </a:lnTo>
                  <a:lnTo>
                    <a:pt x="283" y="382"/>
                  </a:lnTo>
                  <a:lnTo>
                    <a:pt x="369" y="382"/>
                  </a:lnTo>
                  <a:lnTo>
                    <a:pt x="369" y="592"/>
                  </a:lnTo>
                  <a:lnTo>
                    <a:pt x="514" y="592"/>
                  </a:lnTo>
                  <a:lnTo>
                    <a:pt x="514" y="553"/>
                  </a:lnTo>
                  <a:lnTo>
                    <a:pt x="481" y="553"/>
                  </a:lnTo>
                </a:path>
              </a:pathLst>
            </a:custGeom>
            <a:solidFill>
              <a:srgbClr val="80808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2318" name="Freeform 40"/>
            <p:cNvSpPr>
              <a:spLocks/>
            </p:cNvSpPr>
            <p:nvPr/>
          </p:nvSpPr>
          <p:spPr bwMode="auto">
            <a:xfrm>
              <a:off x="3520" y="2730"/>
              <a:ext cx="191" cy="192"/>
            </a:xfrm>
            <a:custGeom>
              <a:avLst/>
              <a:gdLst>
                <a:gd name="T0" fmla="*/ 98 w 191"/>
                <a:gd name="T1" fmla="*/ 191 h 192"/>
                <a:gd name="T2" fmla="*/ 79 w 191"/>
                <a:gd name="T3" fmla="*/ 191 h 192"/>
                <a:gd name="T4" fmla="*/ 59 w 191"/>
                <a:gd name="T5" fmla="*/ 184 h 192"/>
                <a:gd name="T6" fmla="*/ 46 w 191"/>
                <a:gd name="T7" fmla="*/ 171 h 192"/>
                <a:gd name="T8" fmla="*/ 33 w 191"/>
                <a:gd name="T9" fmla="*/ 165 h 192"/>
                <a:gd name="T10" fmla="*/ 20 w 191"/>
                <a:gd name="T11" fmla="*/ 145 h 192"/>
                <a:gd name="T12" fmla="*/ 7 w 191"/>
                <a:gd name="T13" fmla="*/ 132 h 192"/>
                <a:gd name="T14" fmla="*/ 7 w 191"/>
                <a:gd name="T15" fmla="*/ 112 h 192"/>
                <a:gd name="T16" fmla="*/ 0 w 191"/>
                <a:gd name="T17" fmla="*/ 92 h 192"/>
                <a:gd name="T18" fmla="*/ 7 w 191"/>
                <a:gd name="T19" fmla="*/ 72 h 192"/>
                <a:gd name="T20" fmla="*/ 7 w 191"/>
                <a:gd name="T21" fmla="*/ 59 h 192"/>
                <a:gd name="T22" fmla="*/ 13 w 191"/>
                <a:gd name="T23" fmla="*/ 46 h 192"/>
                <a:gd name="T24" fmla="*/ 26 w 191"/>
                <a:gd name="T25" fmla="*/ 33 h 192"/>
                <a:gd name="T26" fmla="*/ 39 w 191"/>
                <a:gd name="T27" fmla="*/ 20 h 192"/>
                <a:gd name="T28" fmla="*/ 52 w 191"/>
                <a:gd name="T29" fmla="*/ 7 h 192"/>
                <a:gd name="T30" fmla="*/ 66 w 191"/>
                <a:gd name="T31" fmla="*/ 0 h 192"/>
                <a:gd name="T32" fmla="*/ 85 w 191"/>
                <a:gd name="T33" fmla="*/ 0 h 192"/>
                <a:gd name="T34" fmla="*/ 98 w 191"/>
                <a:gd name="T35" fmla="*/ 0 h 192"/>
                <a:gd name="T36" fmla="*/ 118 w 191"/>
                <a:gd name="T37" fmla="*/ 0 h 192"/>
                <a:gd name="T38" fmla="*/ 138 w 191"/>
                <a:gd name="T39" fmla="*/ 7 h 192"/>
                <a:gd name="T40" fmla="*/ 151 w 191"/>
                <a:gd name="T41" fmla="*/ 13 h 192"/>
                <a:gd name="T42" fmla="*/ 164 w 191"/>
                <a:gd name="T43" fmla="*/ 26 h 192"/>
                <a:gd name="T44" fmla="*/ 177 w 191"/>
                <a:gd name="T45" fmla="*/ 40 h 192"/>
                <a:gd name="T46" fmla="*/ 183 w 191"/>
                <a:gd name="T47" fmla="*/ 59 h 192"/>
                <a:gd name="T48" fmla="*/ 190 w 191"/>
                <a:gd name="T49" fmla="*/ 72 h 192"/>
                <a:gd name="T50" fmla="*/ 190 w 191"/>
                <a:gd name="T51" fmla="*/ 92 h 192"/>
                <a:gd name="T52" fmla="*/ 190 w 191"/>
                <a:gd name="T53" fmla="*/ 112 h 192"/>
                <a:gd name="T54" fmla="*/ 183 w 191"/>
                <a:gd name="T55" fmla="*/ 132 h 192"/>
                <a:gd name="T56" fmla="*/ 177 w 191"/>
                <a:gd name="T57" fmla="*/ 145 h 192"/>
                <a:gd name="T58" fmla="*/ 164 w 191"/>
                <a:gd name="T59" fmla="*/ 165 h 192"/>
                <a:gd name="T60" fmla="*/ 151 w 191"/>
                <a:gd name="T61" fmla="*/ 171 h 192"/>
                <a:gd name="T62" fmla="*/ 138 w 191"/>
                <a:gd name="T63" fmla="*/ 184 h 192"/>
                <a:gd name="T64" fmla="*/ 118 w 191"/>
                <a:gd name="T65" fmla="*/ 191 h 192"/>
                <a:gd name="T66" fmla="*/ 98 w 191"/>
                <a:gd name="T67" fmla="*/ 191 h 19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91"/>
                <a:gd name="T103" fmla="*/ 0 h 192"/>
                <a:gd name="T104" fmla="*/ 191 w 191"/>
                <a:gd name="T105" fmla="*/ 192 h 19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91" h="192">
                  <a:moveTo>
                    <a:pt x="98" y="191"/>
                  </a:moveTo>
                  <a:lnTo>
                    <a:pt x="98" y="191"/>
                  </a:lnTo>
                  <a:lnTo>
                    <a:pt x="85" y="191"/>
                  </a:lnTo>
                  <a:lnTo>
                    <a:pt x="79" y="191"/>
                  </a:lnTo>
                  <a:lnTo>
                    <a:pt x="66" y="184"/>
                  </a:lnTo>
                  <a:lnTo>
                    <a:pt x="59" y="184"/>
                  </a:lnTo>
                  <a:lnTo>
                    <a:pt x="52" y="178"/>
                  </a:lnTo>
                  <a:lnTo>
                    <a:pt x="46" y="171"/>
                  </a:lnTo>
                  <a:lnTo>
                    <a:pt x="39" y="171"/>
                  </a:lnTo>
                  <a:lnTo>
                    <a:pt x="33" y="165"/>
                  </a:lnTo>
                  <a:lnTo>
                    <a:pt x="26" y="158"/>
                  </a:lnTo>
                  <a:lnTo>
                    <a:pt x="20" y="145"/>
                  </a:lnTo>
                  <a:lnTo>
                    <a:pt x="13" y="138"/>
                  </a:lnTo>
                  <a:lnTo>
                    <a:pt x="7" y="132"/>
                  </a:lnTo>
                  <a:lnTo>
                    <a:pt x="7" y="125"/>
                  </a:lnTo>
                  <a:lnTo>
                    <a:pt x="7" y="112"/>
                  </a:lnTo>
                  <a:lnTo>
                    <a:pt x="0" y="105"/>
                  </a:lnTo>
                  <a:lnTo>
                    <a:pt x="0" y="92"/>
                  </a:lnTo>
                  <a:lnTo>
                    <a:pt x="0" y="86"/>
                  </a:lnTo>
                  <a:lnTo>
                    <a:pt x="7" y="72"/>
                  </a:lnTo>
                  <a:lnTo>
                    <a:pt x="7" y="66"/>
                  </a:lnTo>
                  <a:lnTo>
                    <a:pt x="7" y="59"/>
                  </a:lnTo>
                  <a:lnTo>
                    <a:pt x="13" y="53"/>
                  </a:lnTo>
                  <a:lnTo>
                    <a:pt x="13" y="46"/>
                  </a:lnTo>
                  <a:lnTo>
                    <a:pt x="20" y="40"/>
                  </a:lnTo>
                  <a:lnTo>
                    <a:pt x="26" y="33"/>
                  </a:lnTo>
                  <a:lnTo>
                    <a:pt x="33" y="26"/>
                  </a:lnTo>
                  <a:lnTo>
                    <a:pt x="39" y="20"/>
                  </a:lnTo>
                  <a:lnTo>
                    <a:pt x="46" y="13"/>
                  </a:lnTo>
                  <a:lnTo>
                    <a:pt x="52" y="7"/>
                  </a:lnTo>
                  <a:lnTo>
                    <a:pt x="59" y="7"/>
                  </a:lnTo>
                  <a:lnTo>
                    <a:pt x="66" y="0"/>
                  </a:lnTo>
                  <a:lnTo>
                    <a:pt x="79" y="0"/>
                  </a:lnTo>
                  <a:lnTo>
                    <a:pt x="85" y="0"/>
                  </a:lnTo>
                  <a:lnTo>
                    <a:pt x="92" y="0"/>
                  </a:lnTo>
                  <a:lnTo>
                    <a:pt x="98" y="0"/>
                  </a:lnTo>
                  <a:lnTo>
                    <a:pt x="105" y="0"/>
                  </a:lnTo>
                  <a:lnTo>
                    <a:pt x="118" y="0"/>
                  </a:lnTo>
                  <a:lnTo>
                    <a:pt x="124" y="0"/>
                  </a:lnTo>
                  <a:lnTo>
                    <a:pt x="138" y="7"/>
                  </a:lnTo>
                  <a:lnTo>
                    <a:pt x="144" y="7"/>
                  </a:lnTo>
                  <a:lnTo>
                    <a:pt x="151" y="13"/>
                  </a:lnTo>
                  <a:lnTo>
                    <a:pt x="157" y="20"/>
                  </a:lnTo>
                  <a:lnTo>
                    <a:pt x="164" y="26"/>
                  </a:lnTo>
                  <a:lnTo>
                    <a:pt x="170" y="33"/>
                  </a:lnTo>
                  <a:lnTo>
                    <a:pt x="177" y="40"/>
                  </a:lnTo>
                  <a:lnTo>
                    <a:pt x="183" y="46"/>
                  </a:lnTo>
                  <a:lnTo>
                    <a:pt x="183" y="59"/>
                  </a:lnTo>
                  <a:lnTo>
                    <a:pt x="190" y="66"/>
                  </a:lnTo>
                  <a:lnTo>
                    <a:pt x="190" y="72"/>
                  </a:lnTo>
                  <a:lnTo>
                    <a:pt x="190" y="86"/>
                  </a:lnTo>
                  <a:lnTo>
                    <a:pt x="190" y="92"/>
                  </a:lnTo>
                  <a:lnTo>
                    <a:pt x="190" y="105"/>
                  </a:lnTo>
                  <a:lnTo>
                    <a:pt x="190" y="112"/>
                  </a:lnTo>
                  <a:lnTo>
                    <a:pt x="190" y="125"/>
                  </a:lnTo>
                  <a:lnTo>
                    <a:pt x="183" y="132"/>
                  </a:lnTo>
                  <a:lnTo>
                    <a:pt x="183" y="138"/>
                  </a:lnTo>
                  <a:lnTo>
                    <a:pt x="177" y="145"/>
                  </a:lnTo>
                  <a:lnTo>
                    <a:pt x="170" y="158"/>
                  </a:lnTo>
                  <a:lnTo>
                    <a:pt x="164" y="165"/>
                  </a:lnTo>
                  <a:lnTo>
                    <a:pt x="157" y="171"/>
                  </a:lnTo>
                  <a:lnTo>
                    <a:pt x="151" y="171"/>
                  </a:lnTo>
                  <a:lnTo>
                    <a:pt x="144" y="178"/>
                  </a:lnTo>
                  <a:lnTo>
                    <a:pt x="138" y="184"/>
                  </a:lnTo>
                  <a:lnTo>
                    <a:pt x="124" y="184"/>
                  </a:lnTo>
                  <a:lnTo>
                    <a:pt x="118" y="191"/>
                  </a:lnTo>
                  <a:lnTo>
                    <a:pt x="105" y="191"/>
                  </a:lnTo>
                  <a:lnTo>
                    <a:pt x="98" y="191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2319" name="Freeform 41"/>
            <p:cNvSpPr>
              <a:spLocks/>
            </p:cNvSpPr>
            <p:nvPr/>
          </p:nvSpPr>
          <p:spPr bwMode="auto">
            <a:xfrm>
              <a:off x="4263" y="2671"/>
              <a:ext cx="477" cy="378"/>
            </a:xfrm>
            <a:custGeom>
              <a:avLst/>
              <a:gdLst>
                <a:gd name="T0" fmla="*/ 476 w 477"/>
                <a:gd name="T1" fmla="*/ 299 h 378"/>
                <a:gd name="T2" fmla="*/ 476 w 477"/>
                <a:gd name="T3" fmla="*/ 299 h 378"/>
                <a:gd name="T4" fmla="*/ 476 w 477"/>
                <a:gd name="T5" fmla="*/ 0 h 378"/>
                <a:gd name="T6" fmla="*/ 72 w 477"/>
                <a:gd name="T7" fmla="*/ 0 h 378"/>
                <a:gd name="T8" fmla="*/ 72 w 477"/>
                <a:gd name="T9" fmla="*/ 33 h 378"/>
                <a:gd name="T10" fmla="*/ 39 w 477"/>
                <a:gd name="T11" fmla="*/ 33 h 378"/>
                <a:gd name="T12" fmla="*/ 39 w 477"/>
                <a:gd name="T13" fmla="*/ 72 h 378"/>
                <a:gd name="T14" fmla="*/ 0 w 477"/>
                <a:gd name="T15" fmla="*/ 104 h 378"/>
                <a:gd name="T16" fmla="*/ 39 w 477"/>
                <a:gd name="T17" fmla="*/ 143 h 378"/>
                <a:gd name="T18" fmla="*/ 0 w 477"/>
                <a:gd name="T19" fmla="*/ 182 h 378"/>
                <a:gd name="T20" fmla="*/ 39 w 477"/>
                <a:gd name="T21" fmla="*/ 215 h 378"/>
                <a:gd name="T22" fmla="*/ 0 w 477"/>
                <a:gd name="T23" fmla="*/ 254 h 378"/>
                <a:gd name="T24" fmla="*/ 39 w 477"/>
                <a:gd name="T25" fmla="*/ 293 h 378"/>
                <a:gd name="T26" fmla="*/ 0 w 477"/>
                <a:gd name="T27" fmla="*/ 325 h 378"/>
                <a:gd name="T28" fmla="*/ 0 w 477"/>
                <a:gd name="T29" fmla="*/ 364 h 378"/>
                <a:gd name="T30" fmla="*/ 163 w 477"/>
                <a:gd name="T31" fmla="*/ 364 h 378"/>
                <a:gd name="T32" fmla="*/ 196 w 477"/>
                <a:gd name="T33" fmla="*/ 325 h 378"/>
                <a:gd name="T34" fmla="*/ 228 w 477"/>
                <a:gd name="T35" fmla="*/ 377 h 378"/>
                <a:gd name="T36" fmla="*/ 267 w 477"/>
                <a:gd name="T37" fmla="*/ 325 h 378"/>
                <a:gd name="T38" fmla="*/ 300 w 477"/>
                <a:gd name="T39" fmla="*/ 377 h 378"/>
                <a:gd name="T40" fmla="*/ 339 w 477"/>
                <a:gd name="T41" fmla="*/ 325 h 378"/>
                <a:gd name="T42" fmla="*/ 372 w 477"/>
                <a:gd name="T43" fmla="*/ 377 h 378"/>
                <a:gd name="T44" fmla="*/ 411 w 477"/>
                <a:gd name="T45" fmla="*/ 325 h 378"/>
                <a:gd name="T46" fmla="*/ 443 w 477"/>
                <a:gd name="T47" fmla="*/ 377 h 378"/>
                <a:gd name="T48" fmla="*/ 476 w 477"/>
                <a:gd name="T49" fmla="*/ 325 h 378"/>
                <a:gd name="T50" fmla="*/ 476 w 477"/>
                <a:gd name="T51" fmla="*/ 299 h 37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77"/>
                <a:gd name="T79" fmla="*/ 0 h 378"/>
                <a:gd name="T80" fmla="*/ 477 w 477"/>
                <a:gd name="T81" fmla="*/ 378 h 37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77" h="378">
                  <a:moveTo>
                    <a:pt x="476" y="299"/>
                  </a:moveTo>
                  <a:lnTo>
                    <a:pt x="476" y="299"/>
                  </a:lnTo>
                  <a:lnTo>
                    <a:pt x="476" y="0"/>
                  </a:lnTo>
                  <a:lnTo>
                    <a:pt x="72" y="0"/>
                  </a:lnTo>
                  <a:lnTo>
                    <a:pt x="72" y="33"/>
                  </a:lnTo>
                  <a:lnTo>
                    <a:pt x="39" y="33"/>
                  </a:lnTo>
                  <a:lnTo>
                    <a:pt x="39" y="72"/>
                  </a:lnTo>
                  <a:lnTo>
                    <a:pt x="0" y="104"/>
                  </a:lnTo>
                  <a:lnTo>
                    <a:pt x="39" y="143"/>
                  </a:lnTo>
                  <a:lnTo>
                    <a:pt x="0" y="182"/>
                  </a:lnTo>
                  <a:lnTo>
                    <a:pt x="39" y="215"/>
                  </a:lnTo>
                  <a:lnTo>
                    <a:pt x="0" y="254"/>
                  </a:lnTo>
                  <a:lnTo>
                    <a:pt x="39" y="293"/>
                  </a:lnTo>
                  <a:lnTo>
                    <a:pt x="0" y="325"/>
                  </a:lnTo>
                  <a:lnTo>
                    <a:pt x="0" y="364"/>
                  </a:lnTo>
                  <a:lnTo>
                    <a:pt x="163" y="364"/>
                  </a:lnTo>
                  <a:lnTo>
                    <a:pt x="196" y="325"/>
                  </a:lnTo>
                  <a:lnTo>
                    <a:pt x="228" y="377"/>
                  </a:lnTo>
                  <a:lnTo>
                    <a:pt x="267" y="325"/>
                  </a:lnTo>
                  <a:lnTo>
                    <a:pt x="300" y="377"/>
                  </a:lnTo>
                  <a:lnTo>
                    <a:pt x="339" y="325"/>
                  </a:lnTo>
                  <a:lnTo>
                    <a:pt x="372" y="377"/>
                  </a:lnTo>
                  <a:lnTo>
                    <a:pt x="411" y="325"/>
                  </a:lnTo>
                  <a:lnTo>
                    <a:pt x="443" y="377"/>
                  </a:lnTo>
                  <a:lnTo>
                    <a:pt x="476" y="325"/>
                  </a:lnTo>
                  <a:lnTo>
                    <a:pt x="476" y="299"/>
                  </a:lnTo>
                </a:path>
              </a:pathLst>
            </a:custGeom>
            <a:solidFill>
              <a:srgbClr val="80808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2320" name="Freeform 42"/>
            <p:cNvSpPr>
              <a:spLocks/>
            </p:cNvSpPr>
            <p:nvPr/>
          </p:nvSpPr>
          <p:spPr bwMode="auto">
            <a:xfrm>
              <a:off x="4447" y="2730"/>
              <a:ext cx="191" cy="192"/>
            </a:xfrm>
            <a:custGeom>
              <a:avLst/>
              <a:gdLst>
                <a:gd name="T0" fmla="*/ 98 w 191"/>
                <a:gd name="T1" fmla="*/ 191 h 192"/>
                <a:gd name="T2" fmla="*/ 79 w 191"/>
                <a:gd name="T3" fmla="*/ 191 h 192"/>
                <a:gd name="T4" fmla="*/ 59 w 191"/>
                <a:gd name="T5" fmla="*/ 184 h 192"/>
                <a:gd name="T6" fmla="*/ 39 w 191"/>
                <a:gd name="T7" fmla="*/ 171 h 192"/>
                <a:gd name="T8" fmla="*/ 26 w 191"/>
                <a:gd name="T9" fmla="*/ 165 h 192"/>
                <a:gd name="T10" fmla="*/ 13 w 191"/>
                <a:gd name="T11" fmla="*/ 145 h 192"/>
                <a:gd name="T12" fmla="*/ 7 w 191"/>
                <a:gd name="T13" fmla="*/ 132 h 192"/>
                <a:gd name="T14" fmla="*/ 0 w 191"/>
                <a:gd name="T15" fmla="*/ 112 h 192"/>
                <a:gd name="T16" fmla="*/ 0 w 191"/>
                <a:gd name="T17" fmla="*/ 92 h 192"/>
                <a:gd name="T18" fmla="*/ 0 w 191"/>
                <a:gd name="T19" fmla="*/ 72 h 192"/>
                <a:gd name="T20" fmla="*/ 7 w 191"/>
                <a:gd name="T21" fmla="*/ 59 h 192"/>
                <a:gd name="T22" fmla="*/ 13 w 191"/>
                <a:gd name="T23" fmla="*/ 40 h 192"/>
                <a:gd name="T24" fmla="*/ 26 w 191"/>
                <a:gd name="T25" fmla="*/ 26 h 192"/>
                <a:gd name="T26" fmla="*/ 39 w 191"/>
                <a:gd name="T27" fmla="*/ 13 h 192"/>
                <a:gd name="T28" fmla="*/ 59 w 191"/>
                <a:gd name="T29" fmla="*/ 7 h 192"/>
                <a:gd name="T30" fmla="*/ 79 w 191"/>
                <a:gd name="T31" fmla="*/ 0 h 192"/>
                <a:gd name="T32" fmla="*/ 98 w 191"/>
                <a:gd name="T33" fmla="*/ 0 h 192"/>
                <a:gd name="T34" fmla="*/ 111 w 191"/>
                <a:gd name="T35" fmla="*/ 0 h 192"/>
                <a:gd name="T36" fmla="*/ 131 w 191"/>
                <a:gd name="T37" fmla="*/ 7 h 192"/>
                <a:gd name="T38" fmla="*/ 151 w 191"/>
                <a:gd name="T39" fmla="*/ 13 h 192"/>
                <a:gd name="T40" fmla="*/ 164 w 191"/>
                <a:gd name="T41" fmla="*/ 26 h 192"/>
                <a:gd name="T42" fmla="*/ 177 w 191"/>
                <a:gd name="T43" fmla="*/ 40 h 192"/>
                <a:gd name="T44" fmla="*/ 183 w 191"/>
                <a:gd name="T45" fmla="*/ 59 h 192"/>
                <a:gd name="T46" fmla="*/ 190 w 191"/>
                <a:gd name="T47" fmla="*/ 72 h 192"/>
                <a:gd name="T48" fmla="*/ 190 w 191"/>
                <a:gd name="T49" fmla="*/ 92 h 192"/>
                <a:gd name="T50" fmla="*/ 190 w 191"/>
                <a:gd name="T51" fmla="*/ 112 h 192"/>
                <a:gd name="T52" fmla="*/ 183 w 191"/>
                <a:gd name="T53" fmla="*/ 132 h 192"/>
                <a:gd name="T54" fmla="*/ 177 w 191"/>
                <a:gd name="T55" fmla="*/ 145 h 192"/>
                <a:gd name="T56" fmla="*/ 164 w 191"/>
                <a:gd name="T57" fmla="*/ 165 h 192"/>
                <a:gd name="T58" fmla="*/ 151 w 191"/>
                <a:gd name="T59" fmla="*/ 171 h 192"/>
                <a:gd name="T60" fmla="*/ 131 w 191"/>
                <a:gd name="T61" fmla="*/ 184 h 192"/>
                <a:gd name="T62" fmla="*/ 111 w 191"/>
                <a:gd name="T63" fmla="*/ 191 h 192"/>
                <a:gd name="T64" fmla="*/ 98 w 191"/>
                <a:gd name="T65" fmla="*/ 191 h 19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1"/>
                <a:gd name="T100" fmla="*/ 0 h 192"/>
                <a:gd name="T101" fmla="*/ 191 w 191"/>
                <a:gd name="T102" fmla="*/ 192 h 19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1" h="192">
                  <a:moveTo>
                    <a:pt x="98" y="191"/>
                  </a:moveTo>
                  <a:lnTo>
                    <a:pt x="98" y="191"/>
                  </a:lnTo>
                  <a:lnTo>
                    <a:pt x="85" y="191"/>
                  </a:lnTo>
                  <a:lnTo>
                    <a:pt x="79" y="191"/>
                  </a:lnTo>
                  <a:lnTo>
                    <a:pt x="66" y="184"/>
                  </a:lnTo>
                  <a:lnTo>
                    <a:pt x="59" y="184"/>
                  </a:lnTo>
                  <a:lnTo>
                    <a:pt x="52" y="178"/>
                  </a:lnTo>
                  <a:lnTo>
                    <a:pt x="39" y="171"/>
                  </a:lnTo>
                  <a:lnTo>
                    <a:pt x="33" y="171"/>
                  </a:lnTo>
                  <a:lnTo>
                    <a:pt x="26" y="165"/>
                  </a:lnTo>
                  <a:lnTo>
                    <a:pt x="20" y="158"/>
                  </a:lnTo>
                  <a:lnTo>
                    <a:pt x="13" y="145"/>
                  </a:lnTo>
                  <a:lnTo>
                    <a:pt x="13" y="138"/>
                  </a:lnTo>
                  <a:lnTo>
                    <a:pt x="7" y="132"/>
                  </a:lnTo>
                  <a:lnTo>
                    <a:pt x="7" y="125"/>
                  </a:lnTo>
                  <a:lnTo>
                    <a:pt x="0" y="112"/>
                  </a:lnTo>
                  <a:lnTo>
                    <a:pt x="0" y="105"/>
                  </a:lnTo>
                  <a:lnTo>
                    <a:pt x="0" y="92"/>
                  </a:lnTo>
                  <a:lnTo>
                    <a:pt x="0" y="86"/>
                  </a:lnTo>
                  <a:lnTo>
                    <a:pt x="0" y="72"/>
                  </a:lnTo>
                  <a:lnTo>
                    <a:pt x="7" y="66"/>
                  </a:lnTo>
                  <a:lnTo>
                    <a:pt x="7" y="59"/>
                  </a:lnTo>
                  <a:lnTo>
                    <a:pt x="13" y="46"/>
                  </a:lnTo>
                  <a:lnTo>
                    <a:pt x="13" y="40"/>
                  </a:lnTo>
                  <a:lnTo>
                    <a:pt x="20" y="33"/>
                  </a:lnTo>
                  <a:lnTo>
                    <a:pt x="26" y="26"/>
                  </a:lnTo>
                  <a:lnTo>
                    <a:pt x="33" y="20"/>
                  </a:lnTo>
                  <a:lnTo>
                    <a:pt x="39" y="13"/>
                  </a:lnTo>
                  <a:lnTo>
                    <a:pt x="52" y="7"/>
                  </a:lnTo>
                  <a:lnTo>
                    <a:pt x="59" y="7"/>
                  </a:lnTo>
                  <a:lnTo>
                    <a:pt x="66" y="0"/>
                  </a:lnTo>
                  <a:lnTo>
                    <a:pt x="79" y="0"/>
                  </a:lnTo>
                  <a:lnTo>
                    <a:pt x="85" y="0"/>
                  </a:lnTo>
                  <a:lnTo>
                    <a:pt x="98" y="0"/>
                  </a:lnTo>
                  <a:lnTo>
                    <a:pt x="105" y="0"/>
                  </a:lnTo>
                  <a:lnTo>
                    <a:pt x="111" y="0"/>
                  </a:lnTo>
                  <a:lnTo>
                    <a:pt x="124" y="0"/>
                  </a:lnTo>
                  <a:lnTo>
                    <a:pt x="131" y="7"/>
                  </a:lnTo>
                  <a:lnTo>
                    <a:pt x="138" y="7"/>
                  </a:lnTo>
                  <a:lnTo>
                    <a:pt x="151" y="13"/>
                  </a:lnTo>
                  <a:lnTo>
                    <a:pt x="157" y="20"/>
                  </a:lnTo>
                  <a:lnTo>
                    <a:pt x="164" y="26"/>
                  </a:lnTo>
                  <a:lnTo>
                    <a:pt x="170" y="33"/>
                  </a:lnTo>
                  <a:lnTo>
                    <a:pt x="177" y="40"/>
                  </a:lnTo>
                  <a:lnTo>
                    <a:pt x="177" y="46"/>
                  </a:lnTo>
                  <a:lnTo>
                    <a:pt x="183" y="59"/>
                  </a:lnTo>
                  <a:lnTo>
                    <a:pt x="183" y="66"/>
                  </a:lnTo>
                  <a:lnTo>
                    <a:pt x="190" y="72"/>
                  </a:lnTo>
                  <a:lnTo>
                    <a:pt x="190" y="86"/>
                  </a:lnTo>
                  <a:lnTo>
                    <a:pt x="190" y="92"/>
                  </a:lnTo>
                  <a:lnTo>
                    <a:pt x="190" y="105"/>
                  </a:lnTo>
                  <a:lnTo>
                    <a:pt x="190" y="112"/>
                  </a:lnTo>
                  <a:lnTo>
                    <a:pt x="183" y="125"/>
                  </a:lnTo>
                  <a:lnTo>
                    <a:pt x="183" y="132"/>
                  </a:lnTo>
                  <a:lnTo>
                    <a:pt x="177" y="138"/>
                  </a:lnTo>
                  <a:lnTo>
                    <a:pt x="177" y="145"/>
                  </a:lnTo>
                  <a:lnTo>
                    <a:pt x="170" y="158"/>
                  </a:lnTo>
                  <a:lnTo>
                    <a:pt x="164" y="165"/>
                  </a:lnTo>
                  <a:lnTo>
                    <a:pt x="157" y="171"/>
                  </a:lnTo>
                  <a:lnTo>
                    <a:pt x="151" y="171"/>
                  </a:lnTo>
                  <a:lnTo>
                    <a:pt x="138" y="178"/>
                  </a:lnTo>
                  <a:lnTo>
                    <a:pt x="131" y="184"/>
                  </a:lnTo>
                  <a:lnTo>
                    <a:pt x="124" y="184"/>
                  </a:lnTo>
                  <a:lnTo>
                    <a:pt x="111" y="191"/>
                  </a:lnTo>
                  <a:lnTo>
                    <a:pt x="105" y="191"/>
                  </a:lnTo>
                  <a:lnTo>
                    <a:pt x="98" y="191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2321" name="Freeform 43"/>
            <p:cNvSpPr>
              <a:spLocks/>
            </p:cNvSpPr>
            <p:nvPr/>
          </p:nvSpPr>
          <p:spPr bwMode="auto">
            <a:xfrm>
              <a:off x="3414" y="3190"/>
              <a:ext cx="1326" cy="286"/>
            </a:xfrm>
            <a:custGeom>
              <a:avLst/>
              <a:gdLst>
                <a:gd name="T0" fmla="*/ 1325 w 1326"/>
                <a:gd name="T1" fmla="*/ 207 h 286"/>
                <a:gd name="T2" fmla="*/ 1325 w 1326"/>
                <a:gd name="T3" fmla="*/ 207 h 286"/>
                <a:gd name="T4" fmla="*/ 1292 w 1326"/>
                <a:gd name="T5" fmla="*/ 253 h 286"/>
                <a:gd name="T6" fmla="*/ 1259 w 1326"/>
                <a:gd name="T7" fmla="*/ 207 h 286"/>
                <a:gd name="T8" fmla="*/ 1220 w 1326"/>
                <a:gd name="T9" fmla="*/ 253 h 286"/>
                <a:gd name="T10" fmla="*/ 1187 w 1326"/>
                <a:gd name="T11" fmla="*/ 207 h 286"/>
                <a:gd name="T12" fmla="*/ 1148 w 1326"/>
                <a:gd name="T13" fmla="*/ 253 h 286"/>
                <a:gd name="T14" fmla="*/ 1115 w 1326"/>
                <a:gd name="T15" fmla="*/ 207 h 286"/>
                <a:gd name="T16" fmla="*/ 1076 w 1326"/>
                <a:gd name="T17" fmla="*/ 253 h 286"/>
                <a:gd name="T18" fmla="*/ 1043 w 1326"/>
                <a:gd name="T19" fmla="*/ 207 h 286"/>
                <a:gd name="T20" fmla="*/ 1036 w 1326"/>
                <a:gd name="T21" fmla="*/ 214 h 286"/>
                <a:gd name="T22" fmla="*/ 997 w 1326"/>
                <a:gd name="T23" fmla="*/ 214 h 286"/>
                <a:gd name="T24" fmla="*/ 998 w 1326"/>
                <a:gd name="T25" fmla="*/ 2 h 286"/>
                <a:gd name="T26" fmla="*/ 846 w 1326"/>
                <a:gd name="T27" fmla="*/ 0 h 286"/>
                <a:gd name="T28" fmla="*/ 846 w 1326"/>
                <a:gd name="T29" fmla="*/ 33 h 286"/>
                <a:gd name="T30" fmla="*/ 813 w 1326"/>
                <a:gd name="T31" fmla="*/ 33 h 286"/>
                <a:gd name="T32" fmla="*/ 813 w 1326"/>
                <a:gd name="T33" fmla="*/ 72 h 286"/>
                <a:gd name="T34" fmla="*/ 918 w 1326"/>
                <a:gd name="T35" fmla="*/ 74 h 286"/>
                <a:gd name="T36" fmla="*/ 918 w 1326"/>
                <a:gd name="T37" fmla="*/ 207 h 286"/>
                <a:gd name="T38" fmla="*/ 295 w 1326"/>
                <a:gd name="T39" fmla="*/ 207 h 286"/>
                <a:gd name="T40" fmla="*/ 275 w 1326"/>
                <a:gd name="T41" fmla="*/ 240 h 286"/>
                <a:gd name="T42" fmla="*/ 256 w 1326"/>
                <a:gd name="T43" fmla="*/ 207 h 286"/>
                <a:gd name="T44" fmla="*/ 216 w 1326"/>
                <a:gd name="T45" fmla="*/ 253 h 286"/>
                <a:gd name="T46" fmla="*/ 184 w 1326"/>
                <a:gd name="T47" fmla="*/ 207 h 286"/>
                <a:gd name="T48" fmla="*/ 144 w 1326"/>
                <a:gd name="T49" fmla="*/ 253 h 286"/>
                <a:gd name="T50" fmla="*/ 112 w 1326"/>
                <a:gd name="T51" fmla="*/ 207 h 286"/>
                <a:gd name="T52" fmla="*/ 72 w 1326"/>
                <a:gd name="T53" fmla="*/ 253 h 286"/>
                <a:gd name="T54" fmla="*/ 39 w 1326"/>
                <a:gd name="T55" fmla="*/ 207 h 286"/>
                <a:gd name="T56" fmla="*/ 0 w 1326"/>
                <a:gd name="T57" fmla="*/ 253 h 286"/>
                <a:gd name="T58" fmla="*/ 0 w 1326"/>
                <a:gd name="T59" fmla="*/ 285 h 286"/>
                <a:gd name="T60" fmla="*/ 1325 w 1326"/>
                <a:gd name="T61" fmla="*/ 285 h 286"/>
                <a:gd name="T62" fmla="*/ 1325 w 1326"/>
                <a:gd name="T63" fmla="*/ 246 h 286"/>
                <a:gd name="T64" fmla="*/ 1325 w 1326"/>
                <a:gd name="T65" fmla="*/ 207 h 2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26"/>
                <a:gd name="T100" fmla="*/ 0 h 286"/>
                <a:gd name="T101" fmla="*/ 1326 w 1326"/>
                <a:gd name="T102" fmla="*/ 286 h 2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26" h="286">
                  <a:moveTo>
                    <a:pt x="1325" y="207"/>
                  </a:moveTo>
                  <a:lnTo>
                    <a:pt x="1325" y="207"/>
                  </a:lnTo>
                  <a:lnTo>
                    <a:pt x="1292" y="253"/>
                  </a:lnTo>
                  <a:lnTo>
                    <a:pt x="1259" y="207"/>
                  </a:lnTo>
                  <a:lnTo>
                    <a:pt x="1220" y="253"/>
                  </a:lnTo>
                  <a:lnTo>
                    <a:pt x="1187" y="207"/>
                  </a:lnTo>
                  <a:lnTo>
                    <a:pt x="1148" y="253"/>
                  </a:lnTo>
                  <a:lnTo>
                    <a:pt x="1115" y="207"/>
                  </a:lnTo>
                  <a:lnTo>
                    <a:pt x="1076" y="253"/>
                  </a:lnTo>
                  <a:lnTo>
                    <a:pt x="1043" y="207"/>
                  </a:lnTo>
                  <a:lnTo>
                    <a:pt x="1036" y="214"/>
                  </a:lnTo>
                  <a:lnTo>
                    <a:pt x="997" y="214"/>
                  </a:lnTo>
                  <a:lnTo>
                    <a:pt x="998" y="2"/>
                  </a:lnTo>
                  <a:lnTo>
                    <a:pt x="846" y="0"/>
                  </a:lnTo>
                  <a:lnTo>
                    <a:pt x="846" y="33"/>
                  </a:lnTo>
                  <a:lnTo>
                    <a:pt x="813" y="33"/>
                  </a:lnTo>
                  <a:lnTo>
                    <a:pt x="813" y="72"/>
                  </a:lnTo>
                  <a:lnTo>
                    <a:pt x="918" y="74"/>
                  </a:lnTo>
                  <a:lnTo>
                    <a:pt x="918" y="207"/>
                  </a:lnTo>
                  <a:lnTo>
                    <a:pt x="295" y="207"/>
                  </a:lnTo>
                  <a:lnTo>
                    <a:pt x="275" y="240"/>
                  </a:lnTo>
                  <a:lnTo>
                    <a:pt x="256" y="207"/>
                  </a:lnTo>
                  <a:lnTo>
                    <a:pt x="216" y="253"/>
                  </a:lnTo>
                  <a:lnTo>
                    <a:pt x="184" y="207"/>
                  </a:lnTo>
                  <a:lnTo>
                    <a:pt x="144" y="253"/>
                  </a:lnTo>
                  <a:lnTo>
                    <a:pt x="112" y="207"/>
                  </a:lnTo>
                  <a:lnTo>
                    <a:pt x="72" y="253"/>
                  </a:lnTo>
                  <a:lnTo>
                    <a:pt x="39" y="207"/>
                  </a:lnTo>
                  <a:lnTo>
                    <a:pt x="0" y="253"/>
                  </a:lnTo>
                  <a:lnTo>
                    <a:pt x="0" y="285"/>
                  </a:lnTo>
                  <a:lnTo>
                    <a:pt x="1325" y="285"/>
                  </a:lnTo>
                  <a:lnTo>
                    <a:pt x="1325" y="246"/>
                  </a:lnTo>
                  <a:lnTo>
                    <a:pt x="1325" y="207"/>
                  </a:lnTo>
                </a:path>
              </a:pathLst>
            </a:custGeom>
            <a:solidFill>
              <a:srgbClr val="80808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2322" name="Freeform 44"/>
            <p:cNvSpPr>
              <a:spLocks/>
            </p:cNvSpPr>
            <p:nvPr/>
          </p:nvSpPr>
          <p:spPr bwMode="auto">
            <a:xfrm>
              <a:off x="3526" y="3053"/>
              <a:ext cx="22" cy="344"/>
            </a:xfrm>
            <a:custGeom>
              <a:avLst/>
              <a:gdLst>
                <a:gd name="T0" fmla="*/ 0 w 22"/>
                <a:gd name="T1" fmla="*/ 343 h 344"/>
                <a:gd name="T2" fmla="*/ 0 w 22"/>
                <a:gd name="T3" fmla="*/ 343 h 344"/>
                <a:gd name="T4" fmla="*/ 21 w 22"/>
                <a:gd name="T5" fmla="*/ 0 h 344"/>
                <a:gd name="T6" fmla="*/ 0 w 22"/>
                <a:gd name="T7" fmla="*/ 343 h 3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344"/>
                <a:gd name="T14" fmla="*/ 22 w 22"/>
                <a:gd name="T15" fmla="*/ 344 h 3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344">
                  <a:moveTo>
                    <a:pt x="0" y="343"/>
                  </a:moveTo>
                  <a:lnTo>
                    <a:pt x="0" y="343"/>
                  </a:lnTo>
                  <a:lnTo>
                    <a:pt x="21" y="0"/>
                  </a:lnTo>
                  <a:lnTo>
                    <a:pt x="0" y="34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323" name="Freeform 45"/>
            <p:cNvSpPr>
              <a:spLocks/>
            </p:cNvSpPr>
            <p:nvPr/>
          </p:nvSpPr>
          <p:spPr bwMode="auto">
            <a:xfrm>
              <a:off x="3599" y="3053"/>
              <a:ext cx="22" cy="344"/>
            </a:xfrm>
            <a:custGeom>
              <a:avLst/>
              <a:gdLst>
                <a:gd name="T0" fmla="*/ 0 w 22"/>
                <a:gd name="T1" fmla="*/ 343 h 344"/>
                <a:gd name="T2" fmla="*/ 0 w 22"/>
                <a:gd name="T3" fmla="*/ 343 h 344"/>
                <a:gd name="T4" fmla="*/ 21 w 22"/>
                <a:gd name="T5" fmla="*/ 0 h 344"/>
                <a:gd name="T6" fmla="*/ 0 w 22"/>
                <a:gd name="T7" fmla="*/ 343 h 3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344"/>
                <a:gd name="T14" fmla="*/ 22 w 22"/>
                <a:gd name="T15" fmla="*/ 344 h 3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344">
                  <a:moveTo>
                    <a:pt x="0" y="343"/>
                  </a:moveTo>
                  <a:lnTo>
                    <a:pt x="0" y="343"/>
                  </a:lnTo>
                  <a:lnTo>
                    <a:pt x="21" y="0"/>
                  </a:lnTo>
                  <a:lnTo>
                    <a:pt x="0" y="34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324" name="Freeform 46"/>
            <p:cNvSpPr>
              <a:spLocks/>
            </p:cNvSpPr>
            <p:nvPr/>
          </p:nvSpPr>
          <p:spPr bwMode="auto">
            <a:xfrm>
              <a:off x="3670" y="3053"/>
              <a:ext cx="23" cy="344"/>
            </a:xfrm>
            <a:custGeom>
              <a:avLst/>
              <a:gdLst>
                <a:gd name="T0" fmla="*/ 0 w 23"/>
                <a:gd name="T1" fmla="*/ 343 h 344"/>
                <a:gd name="T2" fmla="*/ 0 w 23"/>
                <a:gd name="T3" fmla="*/ 343 h 344"/>
                <a:gd name="T4" fmla="*/ 22 w 23"/>
                <a:gd name="T5" fmla="*/ 0 h 344"/>
                <a:gd name="T6" fmla="*/ 0 w 23"/>
                <a:gd name="T7" fmla="*/ 343 h 3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344"/>
                <a:gd name="T14" fmla="*/ 23 w 23"/>
                <a:gd name="T15" fmla="*/ 344 h 3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344">
                  <a:moveTo>
                    <a:pt x="0" y="343"/>
                  </a:moveTo>
                  <a:lnTo>
                    <a:pt x="0" y="343"/>
                  </a:lnTo>
                  <a:lnTo>
                    <a:pt x="22" y="0"/>
                  </a:lnTo>
                  <a:lnTo>
                    <a:pt x="0" y="34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325" name="Freeform 47"/>
            <p:cNvSpPr>
              <a:spLocks/>
            </p:cNvSpPr>
            <p:nvPr/>
          </p:nvSpPr>
          <p:spPr bwMode="auto">
            <a:xfrm>
              <a:off x="3888" y="1750"/>
              <a:ext cx="371" cy="1"/>
            </a:xfrm>
            <a:custGeom>
              <a:avLst/>
              <a:gdLst>
                <a:gd name="T0" fmla="*/ 0 w 371"/>
                <a:gd name="T1" fmla="*/ 0 h 1"/>
                <a:gd name="T2" fmla="*/ 0 w 371"/>
                <a:gd name="T3" fmla="*/ 0 h 1"/>
                <a:gd name="T4" fmla="*/ 370 w 371"/>
                <a:gd name="T5" fmla="*/ 0 h 1"/>
                <a:gd name="T6" fmla="*/ 0 w 37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1"/>
                <a:gd name="T13" fmla="*/ 0 h 1"/>
                <a:gd name="T14" fmla="*/ 371 w 37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1" h="1">
                  <a:moveTo>
                    <a:pt x="0" y="0"/>
                  </a:moveTo>
                  <a:lnTo>
                    <a:pt x="0" y="0"/>
                  </a:lnTo>
                  <a:lnTo>
                    <a:pt x="370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4C4C4C"/>
                </a:gs>
                <a:gs pos="50000">
                  <a:srgbClr val="FFFFFF"/>
                </a:gs>
                <a:gs pos="100000">
                  <a:srgbClr val="4C4C4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326" name="Line 48"/>
            <p:cNvSpPr>
              <a:spLocks noChangeShapeType="1"/>
            </p:cNvSpPr>
            <p:nvPr/>
          </p:nvSpPr>
          <p:spPr bwMode="auto">
            <a:xfrm flipH="1">
              <a:off x="3888" y="1750"/>
              <a:ext cx="3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2327" name="Freeform 49"/>
            <p:cNvSpPr>
              <a:spLocks/>
            </p:cNvSpPr>
            <p:nvPr/>
          </p:nvSpPr>
          <p:spPr bwMode="auto">
            <a:xfrm>
              <a:off x="3895" y="1717"/>
              <a:ext cx="364" cy="292"/>
            </a:xfrm>
            <a:custGeom>
              <a:avLst/>
              <a:gdLst>
                <a:gd name="T0" fmla="*/ 32 w 364"/>
                <a:gd name="T1" fmla="*/ 291 h 292"/>
                <a:gd name="T2" fmla="*/ 32 w 364"/>
                <a:gd name="T3" fmla="*/ 291 h 292"/>
                <a:gd name="T4" fmla="*/ 0 w 364"/>
                <a:gd name="T5" fmla="*/ 259 h 292"/>
                <a:gd name="T6" fmla="*/ 0 w 364"/>
                <a:gd name="T7" fmla="*/ 39 h 292"/>
                <a:gd name="T8" fmla="*/ 32 w 364"/>
                <a:gd name="T9" fmla="*/ 0 h 292"/>
                <a:gd name="T10" fmla="*/ 331 w 364"/>
                <a:gd name="T11" fmla="*/ 0 h 292"/>
                <a:gd name="T12" fmla="*/ 363 w 364"/>
                <a:gd name="T13" fmla="*/ 39 h 292"/>
                <a:gd name="T14" fmla="*/ 363 w 364"/>
                <a:gd name="T15" fmla="*/ 259 h 292"/>
                <a:gd name="T16" fmla="*/ 331 w 364"/>
                <a:gd name="T17" fmla="*/ 291 h 292"/>
                <a:gd name="T18" fmla="*/ 32 w 364"/>
                <a:gd name="T19" fmla="*/ 291 h 2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4"/>
                <a:gd name="T31" fmla="*/ 0 h 292"/>
                <a:gd name="T32" fmla="*/ 364 w 364"/>
                <a:gd name="T33" fmla="*/ 292 h 29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4" h="292">
                  <a:moveTo>
                    <a:pt x="32" y="291"/>
                  </a:moveTo>
                  <a:lnTo>
                    <a:pt x="32" y="291"/>
                  </a:lnTo>
                  <a:lnTo>
                    <a:pt x="0" y="259"/>
                  </a:lnTo>
                  <a:lnTo>
                    <a:pt x="0" y="39"/>
                  </a:lnTo>
                  <a:lnTo>
                    <a:pt x="32" y="0"/>
                  </a:lnTo>
                  <a:lnTo>
                    <a:pt x="331" y="0"/>
                  </a:lnTo>
                  <a:lnTo>
                    <a:pt x="363" y="39"/>
                  </a:lnTo>
                  <a:lnTo>
                    <a:pt x="363" y="259"/>
                  </a:lnTo>
                  <a:lnTo>
                    <a:pt x="331" y="291"/>
                  </a:lnTo>
                  <a:lnTo>
                    <a:pt x="32" y="291"/>
                  </a:lnTo>
                </a:path>
              </a:pathLst>
            </a:custGeom>
            <a:gradFill rotWithShape="0">
              <a:gsLst>
                <a:gs pos="0">
                  <a:srgbClr val="4C4C4C"/>
                </a:gs>
                <a:gs pos="50000">
                  <a:srgbClr val="FFFFFF"/>
                </a:gs>
                <a:gs pos="100000">
                  <a:srgbClr val="4C4C4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328" name="Freeform 50"/>
            <p:cNvSpPr>
              <a:spLocks/>
            </p:cNvSpPr>
            <p:nvPr/>
          </p:nvSpPr>
          <p:spPr bwMode="auto">
            <a:xfrm>
              <a:off x="3895" y="1717"/>
              <a:ext cx="369" cy="297"/>
            </a:xfrm>
            <a:custGeom>
              <a:avLst/>
              <a:gdLst>
                <a:gd name="T0" fmla="*/ 0 w 369"/>
                <a:gd name="T1" fmla="*/ 263 h 297"/>
                <a:gd name="T2" fmla="*/ 0 w 369"/>
                <a:gd name="T3" fmla="*/ 39 h 297"/>
                <a:gd name="T4" fmla="*/ 33 w 369"/>
                <a:gd name="T5" fmla="*/ 0 h 297"/>
                <a:gd name="T6" fmla="*/ 335 w 369"/>
                <a:gd name="T7" fmla="*/ 0 h 297"/>
                <a:gd name="T8" fmla="*/ 368 w 369"/>
                <a:gd name="T9" fmla="*/ 39 h 297"/>
                <a:gd name="T10" fmla="*/ 368 w 369"/>
                <a:gd name="T11" fmla="*/ 263 h 297"/>
                <a:gd name="T12" fmla="*/ 335 w 369"/>
                <a:gd name="T13" fmla="*/ 296 h 297"/>
                <a:gd name="T14" fmla="*/ 33 w 369"/>
                <a:gd name="T15" fmla="*/ 296 h 29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9"/>
                <a:gd name="T25" fmla="*/ 0 h 297"/>
                <a:gd name="T26" fmla="*/ 369 w 369"/>
                <a:gd name="T27" fmla="*/ 297 h 29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9" h="297">
                  <a:moveTo>
                    <a:pt x="0" y="263"/>
                  </a:moveTo>
                  <a:lnTo>
                    <a:pt x="0" y="39"/>
                  </a:lnTo>
                  <a:lnTo>
                    <a:pt x="33" y="0"/>
                  </a:lnTo>
                  <a:lnTo>
                    <a:pt x="335" y="0"/>
                  </a:lnTo>
                  <a:lnTo>
                    <a:pt x="368" y="39"/>
                  </a:lnTo>
                  <a:lnTo>
                    <a:pt x="368" y="263"/>
                  </a:lnTo>
                  <a:lnTo>
                    <a:pt x="335" y="296"/>
                  </a:lnTo>
                  <a:lnTo>
                    <a:pt x="33" y="296"/>
                  </a:lnTo>
                </a:path>
              </a:pathLst>
            </a:custGeom>
            <a:gradFill rotWithShape="0">
              <a:gsLst>
                <a:gs pos="0">
                  <a:srgbClr val="4C4C4C"/>
                </a:gs>
                <a:gs pos="50000">
                  <a:srgbClr val="FFFFFF"/>
                </a:gs>
                <a:gs pos="100000">
                  <a:srgbClr val="4C4C4C"/>
                </a:gs>
              </a:gsLst>
              <a:lin ang="0" scaled="1"/>
            </a:gra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2329" name="Freeform 51"/>
            <p:cNvSpPr>
              <a:spLocks/>
            </p:cNvSpPr>
            <p:nvPr/>
          </p:nvSpPr>
          <p:spPr bwMode="auto">
            <a:xfrm>
              <a:off x="3895" y="1756"/>
              <a:ext cx="364" cy="1"/>
            </a:xfrm>
            <a:custGeom>
              <a:avLst/>
              <a:gdLst>
                <a:gd name="T0" fmla="*/ 0 w 364"/>
                <a:gd name="T1" fmla="*/ 0 h 1"/>
                <a:gd name="T2" fmla="*/ 0 w 364"/>
                <a:gd name="T3" fmla="*/ 0 h 1"/>
                <a:gd name="T4" fmla="*/ 363 w 364"/>
                <a:gd name="T5" fmla="*/ 0 h 1"/>
                <a:gd name="T6" fmla="*/ 0 w 364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4"/>
                <a:gd name="T13" fmla="*/ 0 h 1"/>
                <a:gd name="T14" fmla="*/ 364 w 364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4" h="1">
                  <a:moveTo>
                    <a:pt x="0" y="0"/>
                  </a:moveTo>
                  <a:lnTo>
                    <a:pt x="0" y="0"/>
                  </a:lnTo>
                  <a:lnTo>
                    <a:pt x="363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4C4C4C"/>
                </a:gs>
                <a:gs pos="50000">
                  <a:srgbClr val="FFFFFF"/>
                </a:gs>
                <a:gs pos="100000">
                  <a:srgbClr val="4C4C4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330" name="Line 52"/>
            <p:cNvSpPr>
              <a:spLocks noChangeShapeType="1"/>
            </p:cNvSpPr>
            <p:nvPr/>
          </p:nvSpPr>
          <p:spPr bwMode="auto">
            <a:xfrm flipH="1">
              <a:off x="3895" y="1756"/>
              <a:ext cx="36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2331" name="Freeform 53"/>
            <p:cNvSpPr>
              <a:spLocks/>
            </p:cNvSpPr>
            <p:nvPr/>
          </p:nvSpPr>
          <p:spPr bwMode="auto">
            <a:xfrm>
              <a:off x="3895" y="1981"/>
              <a:ext cx="364" cy="1"/>
            </a:xfrm>
            <a:custGeom>
              <a:avLst/>
              <a:gdLst>
                <a:gd name="T0" fmla="*/ 0 w 364"/>
                <a:gd name="T1" fmla="*/ 0 h 1"/>
                <a:gd name="T2" fmla="*/ 0 w 364"/>
                <a:gd name="T3" fmla="*/ 0 h 1"/>
                <a:gd name="T4" fmla="*/ 363 w 364"/>
                <a:gd name="T5" fmla="*/ 0 h 1"/>
                <a:gd name="T6" fmla="*/ 0 w 364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4"/>
                <a:gd name="T13" fmla="*/ 0 h 1"/>
                <a:gd name="T14" fmla="*/ 364 w 364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4" h="1">
                  <a:moveTo>
                    <a:pt x="0" y="0"/>
                  </a:moveTo>
                  <a:lnTo>
                    <a:pt x="0" y="0"/>
                  </a:lnTo>
                  <a:lnTo>
                    <a:pt x="363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4C4C4C"/>
                </a:gs>
                <a:gs pos="50000">
                  <a:srgbClr val="FFFFFF"/>
                </a:gs>
                <a:gs pos="100000">
                  <a:srgbClr val="4C4C4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332" name="Line 54"/>
            <p:cNvSpPr>
              <a:spLocks noChangeShapeType="1"/>
            </p:cNvSpPr>
            <p:nvPr/>
          </p:nvSpPr>
          <p:spPr bwMode="auto">
            <a:xfrm flipH="1">
              <a:off x="3895" y="1981"/>
              <a:ext cx="36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2333" name="Freeform 55"/>
            <p:cNvSpPr>
              <a:spLocks/>
            </p:cNvSpPr>
            <p:nvPr/>
          </p:nvSpPr>
          <p:spPr bwMode="auto">
            <a:xfrm>
              <a:off x="3987" y="2006"/>
              <a:ext cx="180" cy="1293"/>
            </a:xfrm>
            <a:custGeom>
              <a:avLst/>
              <a:gdLst>
                <a:gd name="T0" fmla="*/ 13 w 180"/>
                <a:gd name="T1" fmla="*/ 735 h 1293"/>
                <a:gd name="T2" fmla="*/ 45 w 180"/>
                <a:gd name="T3" fmla="*/ 846 h 1293"/>
                <a:gd name="T4" fmla="*/ 13 w 180"/>
                <a:gd name="T5" fmla="*/ 879 h 1293"/>
                <a:gd name="T6" fmla="*/ 45 w 180"/>
                <a:gd name="T7" fmla="*/ 1030 h 1293"/>
                <a:gd name="T8" fmla="*/ 102 w 180"/>
                <a:gd name="T9" fmla="*/ 1292 h 1293"/>
                <a:gd name="T10" fmla="*/ 153 w 180"/>
                <a:gd name="T11" fmla="*/ 997 h 1293"/>
                <a:gd name="T12" fmla="*/ 121 w 180"/>
                <a:gd name="T13" fmla="*/ 879 h 1293"/>
                <a:gd name="T14" fmla="*/ 153 w 180"/>
                <a:gd name="T15" fmla="*/ 846 h 1293"/>
                <a:gd name="T16" fmla="*/ 179 w 180"/>
                <a:gd name="T17" fmla="*/ 702 h 1293"/>
                <a:gd name="T18" fmla="*/ 179 w 180"/>
                <a:gd name="T19" fmla="*/ 676 h 1293"/>
                <a:gd name="T20" fmla="*/ 179 w 180"/>
                <a:gd name="T21" fmla="*/ 643 h 1293"/>
                <a:gd name="T22" fmla="*/ 179 w 180"/>
                <a:gd name="T23" fmla="*/ 616 h 1293"/>
                <a:gd name="T24" fmla="*/ 179 w 180"/>
                <a:gd name="T25" fmla="*/ 584 h 1293"/>
                <a:gd name="T26" fmla="*/ 179 w 180"/>
                <a:gd name="T27" fmla="*/ 557 h 1293"/>
                <a:gd name="T28" fmla="*/ 179 w 180"/>
                <a:gd name="T29" fmla="*/ 525 h 1293"/>
                <a:gd name="T30" fmla="*/ 179 w 180"/>
                <a:gd name="T31" fmla="*/ 498 h 1293"/>
                <a:gd name="T32" fmla="*/ 179 w 180"/>
                <a:gd name="T33" fmla="*/ 466 h 1293"/>
                <a:gd name="T34" fmla="*/ 179 w 180"/>
                <a:gd name="T35" fmla="*/ 439 h 1293"/>
                <a:gd name="T36" fmla="*/ 179 w 180"/>
                <a:gd name="T37" fmla="*/ 407 h 1293"/>
                <a:gd name="T38" fmla="*/ 179 w 180"/>
                <a:gd name="T39" fmla="*/ 374 h 1293"/>
                <a:gd name="T40" fmla="*/ 179 w 180"/>
                <a:gd name="T41" fmla="*/ 348 h 1293"/>
                <a:gd name="T42" fmla="*/ 179 w 180"/>
                <a:gd name="T43" fmla="*/ 315 h 1293"/>
                <a:gd name="T44" fmla="*/ 179 w 180"/>
                <a:gd name="T45" fmla="*/ 289 h 1293"/>
                <a:gd name="T46" fmla="*/ 179 w 180"/>
                <a:gd name="T47" fmla="*/ 256 h 1293"/>
                <a:gd name="T48" fmla="*/ 179 w 180"/>
                <a:gd name="T49" fmla="*/ 230 h 1293"/>
                <a:gd name="T50" fmla="*/ 179 w 180"/>
                <a:gd name="T51" fmla="*/ 197 h 1293"/>
                <a:gd name="T52" fmla="*/ 179 w 180"/>
                <a:gd name="T53" fmla="*/ 164 h 1293"/>
                <a:gd name="T54" fmla="*/ 179 w 180"/>
                <a:gd name="T55" fmla="*/ 138 h 1293"/>
                <a:gd name="T56" fmla="*/ 179 w 180"/>
                <a:gd name="T57" fmla="*/ 105 h 1293"/>
                <a:gd name="T58" fmla="*/ 179 w 180"/>
                <a:gd name="T59" fmla="*/ 79 h 1293"/>
                <a:gd name="T60" fmla="*/ 179 w 180"/>
                <a:gd name="T61" fmla="*/ 46 h 1293"/>
                <a:gd name="T62" fmla="*/ 179 w 180"/>
                <a:gd name="T63" fmla="*/ 20 h 1293"/>
                <a:gd name="T64" fmla="*/ 0 w 180"/>
                <a:gd name="T65" fmla="*/ 7 h 1293"/>
                <a:gd name="T66" fmla="*/ 0 w 180"/>
                <a:gd name="T67" fmla="*/ 33 h 1293"/>
                <a:gd name="T68" fmla="*/ 0 w 180"/>
                <a:gd name="T69" fmla="*/ 66 h 1293"/>
                <a:gd name="T70" fmla="*/ 0 w 180"/>
                <a:gd name="T71" fmla="*/ 92 h 1293"/>
                <a:gd name="T72" fmla="*/ 0 w 180"/>
                <a:gd name="T73" fmla="*/ 125 h 1293"/>
                <a:gd name="T74" fmla="*/ 0 w 180"/>
                <a:gd name="T75" fmla="*/ 151 h 1293"/>
                <a:gd name="T76" fmla="*/ 0 w 180"/>
                <a:gd name="T77" fmla="*/ 184 h 1293"/>
                <a:gd name="T78" fmla="*/ 0 w 180"/>
                <a:gd name="T79" fmla="*/ 210 h 1293"/>
                <a:gd name="T80" fmla="*/ 0 w 180"/>
                <a:gd name="T81" fmla="*/ 243 h 1293"/>
                <a:gd name="T82" fmla="*/ 0 w 180"/>
                <a:gd name="T83" fmla="*/ 269 h 1293"/>
                <a:gd name="T84" fmla="*/ 0 w 180"/>
                <a:gd name="T85" fmla="*/ 302 h 1293"/>
                <a:gd name="T86" fmla="*/ 0 w 180"/>
                <a:gd name="T87" fmla="*/ 334 h 1293"/>
                <a:gd name="T88" fmla="*/ 0 w 180"/>
                <a:gd name="T89" fmla="*/ 361 h 1293"/>
                <a:gd name="T90" fmla="*/ 0 w 180"/>
                <a:gd name="T91" fmla="*/ 394 h 1293"/>
                <a:gd name="T92" fmla="*/ 0 w 180"/>
                <a:gd name="T93" fmla="*/ 420 h 1293"/>
                <a:gd name="T94" fmla="*/ 0 w 180"/>
                <a:gd name="T95" fmla="*/ 453 h 1293"/>
                <a:gd name="T96" fmla="*/ 0 w 180"/>
                <a:gd name="T97" fmla="*/ 479 h 1293"/>
                <a:gd name="T98" fmla="*/ 0 w 180"/>
                <a:gd name="T99" fmla="*/ 512 h 1293"/>
                <a:gd name="T100" fmla="*/ 0 w 180"/>
                <a:gd name="T101" fmla="*/ 538 h 1293"/>
                <a:gd name="T102" fmla="*/ 0 w 180"/>
                <a:gd name="T103" fmla="*/ 571 h 1293"/>
                <a:gd name="T104" fmla="*/ 0 w 180"/>
                <a:gd name="T105" fmla="*/ 603 h 1293"/>
                <a:gd name="T106" fmla="*/ 0 w 180"/>
                <a:gd name="T107" fmla="*/ 630 h 1293"/>
                <a:gd name="T108" fmla="*/ 0 w 180"/>
                <a:gd name="T109" fmla="*/ 662 h 1293"/>
                <a:gd name="T110" fmla="*/ 0 w 180"/>
                <a:gd name="T111" fmla="*/ 689 h 1293"/>
                <a:gd name="T112" fmla="*/ 0 w 180"/>
                <a:gd name="T113" fmla="*/ 721 h 129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0"/>
                <a:gd name="T172" fmla="*/ 0 h 1293"/>
                <a:gd name="T173" fmla="*/ 180 w 180"/>
                <a:gd name="T174" fmla="*/ 1293 h 129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0" h="1293">
                  <a:moveTo>
                    <a:pt x="13" y="735"/>
                  </a:moveTo>
                  <a:lnTo>
                    <a:pt x="13" y="735"/>
                  </a:lnTo>
                  <a:lnTo>
                    <a:pt x="13" y="846"/>
                  </a:lnTo>
                  <a:lnTo>
                    <a:pt x="45" y="846"/>
                  </a:lnTo>
                  <a:lnTo>
                    <a:pt x="45" y="879"/>
                  </a:lnTo>
                  <a:lnTo>
                    <a:pt x="13" y="879"/>
                  </a:lnTo>
                  <a:lnTo>
                    <a:pt x="13" y="997"/>
                  </a:lnTo>
                  <a:lnTo>
                    <a:pt x="45" y="1030"/>
                  </a:lnTo>
                  <a:lnTo>
                    <a:pt x="64" y="1292"/>
                  </a:lnTo>
                  <a:lnTo>
                    <a:pt x="102" y="1292"/>
                  </a:lnTo>
                  <a:lnTo>
                    <a:pt x="121" y="1030"/>
                  </a:lnTo>
                  <a:lnTo>
                    <a:pt x="153" y="997"/>
                  </a:lnTo>
                  <a:lnTo>
                    <a:pt x="153" y="879"/>
                  </a:lnTo>
                  <a:lnTo>
                    <a:pt x="121" y="879"/>
                  </a:lnTo>
                  <a:lnTo>
                    <a:pt x="121" y="846"/>
                  </a:lnTo>
                  <a:lnTo>
                    <a:pt x="153" y="846"/>
                  </a:lnTo>
                  <a:lnTo>
                    <a:pt x="153" y="721"/>
                  </a:lnTo>
                  <a:lnTo>
                    <a:pt x="179" y="702"/>
                  </a:lnTo>
                  <a:lnTo>
                    <a:pt x="160" y="689"/>
                  </a:lnTo>
                  <a:lnTo>
                    <a:pt x="179" y="676"/>
                  </a:lnTo>
                  <a:lnTo>
                    <a:pt x="160" y="662"/>
                  </a:lnTo>
                  <a:lnTo>
                    <a:pt x="179" y="643"/>
                  </a:lnTo>
                  <a:lnTo>
                    <a:pt x="160" y="630"/>
                  </a:lnTo>
                  <a:lnTo>
                    <a:pt x="179" y="616"/>
                  </a:lnTo>
                  <a:lnTo>
                    <a:pt x="160" y="603"/>
                  </a:lnTo>
                  <a:lnTo>
                    <a:pt x="179" y="584"/>
                  </a:lnTo>
                  <a:lnTo>
                    <a:pt x="160" y="571"/>
                  </a:lnTo>
                  <a:lnTo>
                    <a:pt x="179" y="557"/>
                  </a:lnTo>
                  <a:lnTo>
                    <a:pt x="160" y="544"/>
                  </a:lnTo>
                  <a:lnTo>
                    <a:pt x="179" y="525"/>
                  </a:lnTo>
                  <a:lnTo>
                    <a:pt x="160" y="512"/>
                  </a:lnTo>
                  <a:lnTo>
                    <a:pt x="179" y="498"/>
                  </a:lnTo>
                  <a:lnTo>
                    <a:pt x="160" y="479"/>
                  </a:lnTo>
                  <a:lnTo>
                    <a:pt x="179" y="466"/>
                  </a:lnTo>
                  <a:lnTo>
                    <a:pt x="160" y="453"/>
                  </a:lnTo>
                  <a:lnTo>
                    <a:pt x="179" y="439"/>
                  </a:lnTo>
                  <a:lnTo>
                    <a:pt x="160" y="420"/>
                  </a:lnTo>
                  <a:lnTo>
                    <a:pt x="179" y="407"/>
                  </a:lnTo>
                  <a:lnTo>
                    <a:pt x="160" y="394"/>
                  </a:lnTo>
                  <a:lnTo>
                    <a:pt x="179" y="374"/>
                  </a:lnTo>
                  <a:lnTo>
                    <a:pt x="160" y="361"/>
                  </a:lnTo>
                  <a:lnTo>
                    <a:pt x="179" y="348"/>
                  </a:lnTo>
                  <a:lnTo>
                    <a:pt x="160" y="334"/>
                  </a:lnTo>
                  <a:lnTo>
                    <a:pt x="179" y="315"/>
                  </a:lnTo>
                  <a:lnTo>
                    <a:pt x="160" y="302"/>
                  </a:lnTo>
                  <a:lnTo>
                    <a:pt x="179" y="289"/>
                  </a:lnTo>
                  <a:lnTo>
                    <a:pt x="160" y="275"/>
                  </a:lnTo>
                  <a:lnTo>
                    <a:pt x="179" y="256"/>
                  </a:lnTo>
                  <a:lnTo>
                    <a:pt x="160" y="243"/>
                  </a:lnTo>
                  <a:lnTo>
                    <a:pt x="179" y="230"/>
                  </a:lnTo>
                  <a:lnTo>
                    <a:pt x="160" y="210"/>
                  </a:lnTo>
                  <a:lnTo>
                    <a:pt x="179" y="197"/>
                  </a:lnTo>
                  <a:lnTo>
                    <a:pt x="160" y="184"/>
                  </a:lnTo>
                  <a:lnTo>
                    <a:pt x="179" y="164"/>
                  </a:lnTo>
                  <a:lnTo>
                    <a:pt x="160" y="151"/>
                  </a:lnTo>
                  <a:lnTo>
                    <a:pt x="179" y="138"/>
                  </a:lnTo>
                  <a:lnTo>
                    <a:pt x="160" y="125"/>
                  </a:lnTo>
                  <a:lnTo>
                    <a:pt x="179" y="105"/>
                  </a:lnTo>
                  <a:lnTo>
                    <a:pt x="160" y="92"/>
                  </a:lnTo>
                  <a:lnTo>
                    <a:pt x="179" y="79"/>
                  </a:lnTo>
                  <a:lnTo>
                    <a:pt x="160" y="66"/>
                  </a:lnTo>
                  <a:lnTo>
                    <a:pt x="179" y="46"/>
                  </a:lnTo>
                  <a:lnTo>
                    <a:pt x="160" y="33"/>
                  </a:lnTo>
                  <a:lnTo>
                    <a:pt x="179" y="20"/>
                  </a:lnTo>
                  <a:lnTo>
                    <a:pt x="160" y="0"/>
                  </a:lnTo>
                  <a:lnTo>
                    <a:pt x="0" y="7"/>
                  </a:lnTo>
                  <a:lnTo>
                    <a:pt x="19" y="13"/>
                  </a:lnTo>
                  <a:lnTo>
                    <a:pt x="0" y="33"/>
                  </a:lnTo>
                  <a:lnTo>
                    <a:pt x="19" y="46"/>
                  </a:lnTo>
                  <a:lnTo>
                    <a:pt x="0" y="66"/>
                  </a:lnTo>
                  <a:lnTo>
                    <a:pt x="19" y="79"/>
                  </a:lnTo>
                  <a:lnTo>
                    <a:pt x="0" y="92"/>
                  </a:lnTo>
                  <a:lnTo>
                    <a:pt x="19" y="105"/>
                  </a:lnTo>
                  <a:lnTo>
                    <a:pt x="0" y="125"/>
                  </a:lnTo>
                  <a:lnTo>
                    <a:pt x="19" y="138"/>
                  </a:lnTo>
                  <a:lnTo>
                    <a:pt x="0" y="151"/>
                  </a:lnTo>
                  <a:lnTo>
                    <a:pt x="19" y="164"/>
                  </a:lnTo>
                  <a:lnTo>
                    <a:pt x="0" y="184"/>
                  </a:lnTo>
                  <a:lnTo>
                    <a:pt x="19" y="197"/>
                  </a:lnTo>
                  <a:lnTo>
                    <a:pt x="0" y="210"/>
                  </a:lnTo>
                  <a:lnTo>
                    <a:pt x="19" y="223"/>
                  </a:lnTo>
                  <a:lnTo>
                    <a:pt x="0" y="243"/>
                  </a:lnTo>
                  <a:lnTo>
                    <a:pt x="19" y="256"/>
                  </a:lnTo>
                  <a:lnTo>
                    <a:pt x="0" y="269"/>
                  </a:lnTo>
                  <a:lnTo>
                    <a:pt x="19" y="282"/>
                  </a:lnTo>
                  <a:lnTo>
                    <a:pt x="0" y="302"/>
                  </a:lnTo>
                  <a:lnTo>
                    <a:pt x="19" y="315"/>
                  </a:lnTo>
                  <a:lnTo>
                    <a:pt x="0" y="334"/>
                  </a:lnTo>
                  <a:lnTo>
                    <a:pt x="19" y="341"/>
                  </a:lnTo>
                  <a:lnTo>
                    <a:pt x="0" y="361"/>
                  </a:lnTo>
                  <a:lnTo>
                    <a:pt x="19" y="374"/>
                  </a:lnTo>
                  <a:lnTo>
                    <a:pt x="0" y="394"/>
                  </a:lnTo>
                  <a:lnTo>
                    <a:pt x="19" y="407"/>
                  </a:lnTo>
                  <a:lnTo>
                    <a:pt x="0" y="420"/>
                  </a:lnTo>
                  <a:lnTo>
                    <a:pt x="19" y="433"/>
                  </a:lnTo>
                  <a:lnTo>
                    <a:pt x="0" y="453"/>
                  </a:lnTo>
                  <a:lnTo>
                    <a:pt x="19" y="466"/>
                  </a:lnTo>
                  <a:lnTo>
                    <a:pt x="0" y="479"/>
                  </a:lnTo>
                  <a:lnTo>
                    <a:pt x="19" y="492"/>
                  </a:lnTo>
                  <a:lnTo>
                    <a:pt x="0" y="512"/>
                  </a:lnTo>
                  <a:lnTo>
                    <a:pt x="19" y="525"/>
                  </a:lnTo>
                  <a:lnTo>
                    <a:pt x="0" y="538"/>
                  </a:lnTo>
                  <a:lnTo>
                    <a:pt x="19" y="551"/>
                  </a:lnTo>
                  <a:lnTo>
                    <a:pt x="0" y="571"/>
                  </a:lnTo>
                  <a:lnTo>
                    <a:pt x="19" y="584"/>
                  </a:lnTo>
                  <a:lnTo>
                    <a:pt x="0" y="603"/>
                  </a:lnTo>
                  <a:lnTo>
                    <a:pt x="19" y="610"/>
                  </a:lnTo>
                  <a:lnTo>
                    <a:pt x="0" y="630"/>
                  </a:lnTo>
                  <a:lnTo>
                    <a:pt x="19" y="643"/>
                  </a:lnTo>
                  <a:lnTo>
                    <a:pt x="0" y="662"/>
                  </a:lnTo>
                  <a:lnTo>
                    <a:pt x="19" y="676"/>
                  </a:lnTo>
                  <a:lnTo>
                    <a:pt x="0" y="689"/>
                  </a:lnTo>
                  <a:lnTo>
                    <a:pt x="19" y="702"/>
                  </a:lnTo>
                  <a:lnTo>
                    <a:pt x="0" y="721"/>
                  </a:lnTo>
                  <a:lnTo>
                    <a:pt x="13" y="735"/>
                  </a:lnTo>
                </a:path>
              </a:pathLst>
            </a:custGeom>
            <a:gradFill rotWithShape="0">
              <a:gsLst>
                <a:gs pos="0">
                  <a:srgbClr val="4C4C4C"/>
                </a:gs>
                <a:gs pos="50000">
                  <a:srgbClr val="FFFFFF"/>
                </a:gs>
                <a:gs pos="100000">
                  <a:srgbClr val="4C4C4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334" name="Freeform 56"/>
            <p:cNvSpPr>
              <a:spLocks/>
            </p:cNvSpPr>
            <p:nvPr/>
          </p:nvSpPr>
          <p:spPr bwMode="auto">
            <a:xfrm>
              <a:off x="3987" y="2013"/>
              <a:ext cx="185" cy="1291"/>
            </a:xfrm>
            <a:custGeom>
              <a:avLst/>
              <a:gdLst>
                <a:gd name="T0" fmla="*/ 46 w 185"/>
                <a:gd name="T1" fmla="*/ 842 h 1291"/>
                <a:gd name="T2" fmla="*/ 13 w 185"/>
                <a:gd name="T3" fmla="*/ 875 h 1291"/>
                <a:gd name="T4" fmla="*/ 46 w 185"/>
                <a:gd name="T5" fmla="*/ 1027 h 1291"/>
                <a:gd name="T6" fmla="*/ 105 w 185"/>
                <a:gd name="T7" fmla="*/ 1290 h 1291"/>
                <a:gd name="T8" fmla="*/ 158 w 185"/>
                <a:gd name="T9" fmla="*/ 994 h 1291"/>
                <a:gd name="T10" fmla="*/ 125 w 185"/>
                <a:gd name="T11" fmla="*/ 875 h 1291"/>
                <a:gd name="T12" fmla="*/ 158 w 185"/>
                <a:gd name="T13" fmla="*/ 842 h 1291"/>
                <a:gd name="T14" fmla="*/ 184 w 185"/>
                <a:gd name="T15" fmla="*/ 698 h 1291"/>
                <a:gd name="T16" fmla="*/ 184 w 185"/>
                <a:gd name="T17" fmla="*/ 671 h 1291"/>
                <a:gd name="T18" fmla="*/ 184 w 185"/>
                <a:gd name="T19" fmla="*/ 638 h 1291"/>
                <a:gd name="T20" fmla="*/ 184 w 185"/>
                <a:gd name="T21" fmla="*/ 612 h 1291"/>
                <a:gd name="T22" fmla="*/ 184 w 185"/>
                <a:gd name="T23" fmla="*/ 579 h 1291"/>
                <a:gd name="T24" fmla="*/ 184 w 185"/>
                <a:gd name="T25" fmla="*/ 553 h 1291"/>
                <a:gd name="T26" fmla="*/ 184 w 185"/>
                <a:gd name="T27" fmla="*/ 520 h 1291"/>
                <a:gd name="T28" fmla="*/ 184 w 185"/>
                <a:gd name="T29" fmla="*/ 494 h 1291"/>
                <a:gd name="T30" fmla="*/ 184 w 185"/>
                <a:gd name="T31" fmla="*/ 461 h 1291"/>
                <a:gd name="T32" fmla="*/ 184 w 185"/>
                <a:gd name="T33" fmla="*/ 434 h 1291"/>
                <a:gd name="T34" fmla="*/ 184 w 185"/>
                <a:gd name="T35" fmla="*/ 401 h 1291"/>
                <a:gd name="T36" fmla="*/ 184 w 185"/>
                <a:gd name="T37" fmla="*/ 369 h 1291"/>
                <a:gd name="T38" fmla="*/ 184 w 185"/>
                <a:gd name="T39" fmla="*/ 342 h 1291"/>
                <a:gd name="T40" fmla="*/ 184 w 185"/>
                <a:gd name="T41" fmla="*/ 309 h 1291"/>
                <a:gd name="T42" fmla="*/ 184 w 185"/>
                <a:gd name="T43" fmla="*/ 283 h 1291"/>
                <a:gd name="T44" fmla="*/ 184 w 185"/>
                <a:gd name="T45" fmla="*/ 250 h 1291"/>
                <a:gd name="T46" fmla="*/ 184 w 185"/>
                <a:gd name="T47" fmla="*/ 224 h 1291"/>
                <a:gd name="T48" fmla="*/ 184 w 185"/>
                <a:gd name="T49" fmla="*/ 191 h 1291"/>
                <a:gd name="T50" fmla="*/ 184 w 185"/>
                <a:gd name="T51" fmla="*/ 158 h 1291"/>
                <a:gd name="T52" fmla="*/ 184 w 185"/>
                <a:gd name="T53" fmla="*/ 132 h 1291"/>
                <a:gd name="T54" fmla="*/ 184 w 185"/>
                <a:gd name="T55" fmla="*/ 99 h 1291"/>
                <a:gd name="T56" fmla="*/ 184 w 185"/>
                <a:gd name="T57" fmla="*/ 72 h 1291"/>
                <a:gd name="T58" fmla="*/ 184 w 185"/>
                <a:gd name="T59" fmla="*/ 39 h 1291"/>
                <a:gd name="T60" fmla="*/ 184 w 185"/>
                <a:gd name="T61" fmla="*/ 13 h 1291"/>
                <a:gd name="T62" fmla="*/ 0 w 185"/>
                <a:gd name="T63" fmla="*/ 0 h 1291"/>
                <a:gd name="T64" fmla="*/ 0 w 185"/>
                <a:gd name="T65" fmla="*/ 26 h 1291"/>
                <a:gd name="T66" fmla="*/ 0 w 185"/>
                <a:gd name="T67" fmla="*/ 59 h 1291"/>
                <a:gd name="T68" fmla="*/ 0 w 185"/>
                <a:gd name="T69" fmla="*/ 86 h 1291"/>
                <a:gd name="T70" fmla="*/ 0 w 185"/>
                <a:gd name="T71" fmla="*/ 118 h 1291"/>
                <a:gd name="T72" fmla="*/ 0 w 185"/>
                <a:gd name="T73" fmla="*/ 145 h 1291"/>
                <a:gd name="T74" fmla="*/ 0 w 185"/>
                <a:gd name="T75" fmla="*/ 178 h 1291"/>
                <a:gd name="T76" fmla="*/ 0 w 185"/>
                <a:gd name="T77" fmla="*/ 204 h 1291"/>
                <a:gd name="T78" fmla="*/ 0 w 185"/>
                <a:gd name="T79" fmla="*/ 237 h 1291"/>
                <a:gd name="T80" fmla="*/ 0 w 185"/>
                <a:gd name="T81" fmla="*/ 270 h 1291"/>
                <a:gd name="T82" fmla="*/ 0 w 185"/>
                <a:gd name="T83" fmla="*/ 296 h 1291"/>
                <a:gd name="T84" fmla="*/ 0 w 185"/>
                <a:gd name="T85" fmla="*/ 329 h 1291"/>
                <a:gd name="T86" fmla="*/ 0 w 185"/>
                <a:gd name="T87" fmla="*/ 355 h 1291"/>
                <a:gd name="T88" fmla="*/ 0 w 185"/>
                <a:gd name="T89" fmla="*/ 388 h 1291"/>
                <a:gd name="T90" fmla="*/ 0 w 185"/>
                <a:gd name="T91" fmla="*/ 415 h 1291"/>
                <a:gd name="T92" fmla="*/ 0 w 185"/>
                <a:gd name="T93" fmla="*/ 448 h 1291"/>
                <a:gd name="T94" fmla="*/ 0 w 185"/>
                <a:gd name="T95" fmla="*/ 474 h 1291"/>
                <a:gd name="T96" fmla="*/ 0 w 185"/>
                <a:gd name="T97" fmla="*/ 507 h 1291"/>
                <a:gd name="T98" fmla="*/ 0 w 185"/>
                <a:gd name="T99" fmla="*/ 533 h 1291"/>
                <a:gd name="T100" fmla="*/ 0 w 185"/>
                <a:gd name="T101" fmla="*/ 566 h 1291"/>
                <a:gd name="T102" fmla="*/ 0 w 185"/>
                <a:gd name="T103" fmla="*/ 599 h 1291"/>
                <a:gd name="T104" fmla="*/ 0 w 185"/>
                <a:gd name="T105" fmla="*/ 625 h 1291"/>
                <a:gd name="T106" fmla="*/ 0 w 185"/>
                <a:gd name="T107" fmla="*/ 658 h 1291"/>
                <a:gd name="T108" fmla="*/ 0 w 185"/>
                <a:gd name="T109" fmla="*/ 684 h 1291"/>
                <a:gd name="T110" fmla="*/ 0 w 185"/>
                <a:gd name="T111" fmla="*/ 717 h 129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85"/>
                <a:gd name="T169" fmla="*/ 0 h 1291"/>
                <a:gd name="T170" fmla="*/ 185 w 185"/>
                <a:gd name="T171" fmla="*/ 1291 h 129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85" h="1291">
                  <a:moveTo>
                    <a:pt x="13" y="842"/>
                  </a:moveTo>
                  <a:lnTo>
                    <a:pt x="46" y="842"/>
                  </a:lnTo>
                  <a:lnTo>
                    <a:pt x="46" y="875"/>
                  </a:lnTo>
                  <a:lnTo>
                    <a:pt x="13" y="875"/>
                  </a:lnTo>
                  <a:lnTo>
                    <a:pt x="13" y="994"/>
                  </a:lnTo>
                  <a:lnTo>
                    <a:pt x="46" y="1027"/>
                  </a:lnTo>
                  <a:lnTo>
                    <a:pt x="66" y="1290"/>
                  </a:lnTo>
                  <a:lnTo>
                    <a:pt x="105" y="1290"/>
                  </a:lnTo>
                  <a:lnTo>
                    <a:pt x="125" y="1027"/>
                  </a:lnTo>
                  <a:lnTo>
                    <a:pt x="158" y="994"/>
                  </a:lnTo>
                  <a:lnTo>
                    <a:pt x="158" y="875"/>
                  </a:lnTo>
                  <a:lnTo>
                    <a:pt x="125" y="875"/>
                  </a:lnTo>
                  <a:lnTo>
                    <a:pt x="125" y="842"/>
                  </a:lnTo>
                  <a:lnTo>
                    <a:pt x="158" y="842"/>
                  </a:lnTo>
                  <a:lnTo>
                    <a:pt x="158" y="717"/>
                  </a:lnTo>
                  <a:lnTo>
                    <a:pt x="184" y="698"/>
                  </a:lnTo>
                  <a:lnTo>
                    <a:pt x="164" y="684"/>
                  </a:lnTo>
                  <a:lnTo>
                    <a:pt x="184" y="671"/>
                  </a:lnTo>
                  <a:lnTo>
                    <a:pt x="164" y="658"/>
                  </a:lnTo>
                  <a:lnTo>
                    <a:pt x="184" y="638"/>
                  </a:lnTo>
                  <a:lnTo>
                    <a:pt x="164" y="625"/>
                  </a:lnTo>
                  <a:lnTo>
                    <a:pt x="184" y="612"/>
                  </a:lnTo>
                  <a:lnTo>
                    <a:pt x="164" y="599"/>
                  </a:lnTo>
                  <a:lnTo>
                    <a:pt x="184" y="579"/>
                  </a:lnTo>
                  <a:lnTo>
                    <a:pt x="164" y="566"/>
                  </a:lnTo>
                  <a:lnTo>
                    <a:pt x="184" y="553"/>
                  </a:lnTo>
                  <a:lnTo>
                    <a:pt x="164" y="540"/>
                  </a:lnTo>
                  <a:lnTo>
                    <a:pt x="184" y="520"/>
                  </a:lnTo>
                  <a:lnTo>
                    <a:pt x="164" y="507"/>
                  </a:lnTo>
                  <a:lnTo>
                    <a:pt x="184" y="494"/>
                  </a:lnTo>
                  <a:lnTo>
                    <a:pt x="164" y="480"/>
                  </a:lnTo>
                  <a:lnTo>
                    <a:pt x="184" y="461"/>
                  </a:lnTo>
                  <a:lnTo>
                    <a:pt x="164" y="448"/>
                  </a:lnTo>
                  <a:lnTo>
                    <a:pt x="184" y="434"/>
                  </a:lnTo>
                  <a:lnTo>
                    <a:pt x="164" y="421"/>
                  </a:lnTo>
                  <a:lnTo>
                    <a:pt x="184" y="401"/>
                  </a:lnTo>
                  <a:lnTo>
                    <a:pt x="164" y="388"/>
                  </a:lnTo>
                  <a:lnTo>
                    <a:pt x="184" y="369"/>
                  </a:lnTo>
                  <a:lnTo>
                    <a:pt x="164" y="355"/>
                  </a:lnTo>
                  <a:lnTo>
                    <a:pt x="184" y="342"/>
                  </a:lnTo>
                  <a:lnTo>
                    <a:pt x="164" y="329"/>
                  </a:lnTo>
                  <a:lnTo>
                    <a:pt x="184" y="309"/>
                  </a:lnTo>
                  <a:lnTo>
                    <a:pt x="164" y="296"/>
                  </a:lnTo>
                  <a:lnTo>
                    <a:pt x="184" y="283"/>
                  </a:lnTo>
                  <a:lnTo>
                    <a:pt x="164" y="270"/>
                  </a:lnTo>
                  <a:lnTo>
                    <a:pt x="184" y="250"/>
                  </a:lnTo>
                  <a:lnTo>
                    <a:pt x="164" y="237"/>
                  </a:lnTo>
                  <a:lnTo>
                    <a:pt x="184" y="224"/>
                  </a:lnTo>
                  <a:lnTo>
                    <a:pt x="164" y="211"/>
                  </a:lnTo>
                  <a:lnTo>
                    <a:pt x="184" y="191"/>
                  </a:lnTo>
                  <a:lnTo>
                    <a:pt x="164" y="178"/>
                  </a:lnTo>
                  <a:lnTo>
                    <a:pt x="184" y="158"/>
                  </a:lnTo>
                  <a:lnTo>
                    <a:pt x="164" y="145"/>
                  </a:lnTo>
                  <a:lnTo>
                    <a:pt x="184" y="132"/>
                  </a:lnTo>
                  <a:lnTo>
                    <a:pt x="164" y="118"/>
                  </a:lnTo>
                  <a:lnTo>
                    <a:pt x="184" y="99"/>
                  </a:lnTo>
                  <a:lnTo>
                    <a:pt x="164" y="86"/>
                  </a:lnTo>
                  <a:lnTo>
                    <a:pt x="184" y="72"/>
                  </a:lnTo>
                  <a:lnTo>
                    <a:pt x="164" y="59"/>
                  </a:lnTo>
                  <a:lnTo>
                    <a:pt x="184" y="39"/>
                  </a:lnTo>
                  <a:lnTo>
                    <a:pt x="164" y="26"/>
                  </a:lnTo>
                  <a:lnTo>
                    <a:pt x="184" y="13"/>
                  </a:lnTo>
                  <a:lnTo>
                    <a:pt x="164" y="0"/>
                  </a:lnTo>
                  <a:lnTo>
                    <a:pt x="0" y="0"/>
                  </a:lnTo>
                  <a:lnTo>
                    <a:pt x="20" y="13"/>
                  </a:lnTo>
                  <a:lnTo>
                    <a:pt x="0" y="26"/>
                  </a:lnTo>
                  <a:lnTo>
                    <a:pt x="20" y="39"/>
                  </a:lnTo>
                  <a:lnTo>
                    <a:pt x="0" y="59"/>
                  </a:lnTo>
                  <a:lnTo>
                    <a:pt x="20" y="72"/>
                  </a:lnTo>
                  <a:lnTo>
                    <a:pt x="0" y="86"/>
                  </a:lnTo>
                  <a:lnTo>
                    <a:pt x="20" y="99"/>
                  </a:lnTo>
                  <a:lnTo>
                    <a:pt x="0" y="118"/>
                  </a:lnTo>
                  <a:lnTo>
                    <a:pt x="20" y="132"/>
                  </a:lnTo>
                  <a:lnTo>
                    <a:pt x="0" y="145"/>
                  </a:lnTo>
                  <a:lnTo>
                    <a:pt x="20" y="158"/>
                  </a:lnTo>
                  <a:lnTo>
                    <a:pt x="0" y="178"/>
                  </a:lnTo>
                  <a:lnTo>
                    <a:pt x="20" y="191"/>
                  </a:lnTo>
                  <a:lnTo>
                    <a:pt x="0" y="204"/>
                  </a:lnTo>
                  <a:lnTo>
                    <a:pt x="20" y="217"/>
                  </a:lnTo>
                  <a:lnTo>
                    <a:pt x="0" y="237"/>
                  </a:lnTo>
                  <a:lnTo>
                    <a:pt x="20" y="250"/>
                  </a:lnTo>
                  <a:lnTo>
                    <a:pt x="0" y="270"/>
                  </a:lnTo>
                  <a:lnTo>
                    <a:pt x="20" y="276"/>
                  </a:lnTo>
                  <a:lnTo>
                    <a:pt x="0" y="296"/>
                  </a:lnTo>
                  <a:lnTo>
                    <a:pt x="20" y="309"/>
                  </a:lnTo>
                  <a:lnTo>
                    <a:pt x="0" y="329"/>
                  </a:lnTo>
                  <a:lnTo>
                    <a:pt x="20" y="336"/>
                  </a:lnTo>
                  <a:lnTo>
                    <a:pt x="0" y="355"/>
                  </a:lnTo>
                  <a:lnTo>
                    <a:pt x="20" y="369"/>
                  </a:lnTo>
                  <a:lnTo>
                    <a:pt x="0" y="388"/>
                  </a:lnTo>
                  <a:lnTo>
                    <a:pt x="20" y="401"/>
                  </a:lnTo>
                  <a:lnTo>
                    <a:pt x="0" y="415"/>
                  </a:lnTo>
                  <a:lnTo>
                    <a:pt x="20" y="428"/>
                  </a:lnTo>
                  <a:lnTo>
                    <a:pt x="0" y="448"/>
                  </a:lnTo>
                  <a:lnTo>
                    <a:pt x="20" y="461"/>
                  </a:lnTo>
                  <a:lnTo>
                    <a:pt x="0" y="474"/>
                  </a:lnTo>
                  <a:lnTo>
                    <a:pt x="20" y="487"/>
                  </a:lnTo>
                  <a:lnTo>
                    <a:pt x="0" y="507"/>
                  </a:lnTo>
                  <a:lnTo>
                    <a:pt x="20" y="520"/>
                  </a:lnTo>
                  <a:lnTo>
                    <a:pt x="0" y="533"/>
                  </a:lnTo>
                  <a:lnTo>
                    <a:pt x="20" y="546"/>
                  </a:lnTo>
                  <a:lnTo>
                    <a:pt x="0" y="566"/>
                  </a:lnTo>
                  <a:lnTo>
                    <a:pt x="20" y="579"/>
                  </a:lnTo>
                  <a:lnTo>
                    <a:pt x="0" y="599"/>
                  </a:lnTo>
                  <a:lnTo>
                    <a:pt x="20" y="612"/>
                  </a:lnTo>
                  <a:lnTo>
                    <a:pt x="0" y="625"/>
                  </a:lnTo>
                  <a:lnTo>
                    <a:pt x="20" y="638"/>
                  </a:lnTo>
                  <a:lnTo>
                    <a:pt x="0" y="658"/>
                  </a:lnTo>
                  <a:lnTo>
                    <a:pt x="20" y="671"/>
                  </a:lnTo>
                  <a:lnTo>
                    <a:pt x="0" y="684"/>
                  </a:lnTo>
                  <a:lnTo>
                    <a:pt x="20" y="698"/>
                  </a:lnTo>
                  <a:lnTo>
                    <a:pt x="0" y="717"/>
                  </a:lnTo>
                  <a:lnTo>
                    <a:pt x="13" y="73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335" name="Freeform 57"/>
            <p:cNvSpPr>
              <a:spLocks/>
            </p:cNvSpPr>
            <p:nvPr/>
          </p:nvSpPr>
          <p:spPr bwMode="auto">
            <a:xfrm>
              <a:off x="3987" y="2263"/>
              <a:ext cx="180" cy="17"/>
            </a:xfrm>
            <a:custGeom>
              <a:avLst/>
              <a:gdLst>
                <a:gd name="T0" fmla="*/ 179 w 180"/>
                <a:gd name="T1" fmla="*/ 0 h 17"/>
                <a:gd name="T2" fmla="*/ 179 w 180"/>
                <a:gd name="T3" fmla="*/ 0 h 17"/>
                <a:gd name="T4" fmla="*/ 0 w 180"/>
                <a:gd name="T5" fmla="*/ 16 h 17"/>
                <a:gd name="T6" fmla="*/ 179 w 180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0"/>
                <a:gd name="T13" fmla="*/ 0 h 17"/>
                <a:gd name="T14" fmla="*/ 180 w 18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0" h="17">
                  <a:moveTo>
                    <a:pt x="179" y="0"/>
                  </a:moveTo>
                  <a:lnTo>
                    <a:pt x="179" y="0"/>
                  </a:lnTo>
                  <a:lnTo>
                    <a:pt x="0" y="16"/>
                  </a:lnTo>
                  <a:lnTo>
                    <a:pt x="179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336" name="Line 58"/>
            <p:cNvSpPr>
              <a:spLocks noChangeShapeType="1"/>
            </p:cNvSpPr>
            <p:nvPr/>
          </p:nvSpPr>
          <p:spPr bwMode="auto">
            <a:xfrm flipV="1">
              <a:off x="3987" y="2263"/>
              <a:ext cx="184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2337" name="Freeform 59"/>
            <p:cNvSpPr>
              <a:spLocks/>
            </p:cNvSpPr>
            <p:nvPr/>
          </p:nvSpPr>
          <p:spPr bwMode="auto">
            <a:xfrm>
              <a:off x="3987" y="2296"/>
              <a:ext cx="180" cy="17"/>
            </a:xfrm>
            <a:custGeom>
              <a:avLst/>
              <a:gdLst>
                <a:gd name="T0" fmla="*/ 179 w 180"/>
                <a:gd name="T1" fmla="*/ 0 h 17"/>
                <a:gd name="T2" fmla="*/ 179 w 180"/>
                <a:gd name="T3" fmla="*/ 0 h 17"/>
                <a:gd name="T4" fmla="*/ 0 w 180"/>
                <a:gd name="T5" fmla="*/ 16 h 17"/>
                <a:gd name="T6" fmla="*/ 179 w 180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0"/>
                <a:gd name="T13" fmla="*/ 0 h 17"/>
                <a:gd name="T14" fmla="*/ 180 w 18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0" h="17">
                  <a:moveTo>
                    <a:pt x="179" y="0"/>
                  </a:moveTo>
                  <a:lnTo>
                    <a:pt x="179" y="0"/>
                  </a:lnTo>
                  <a:lnTo>
                    <a:pt x="0" y="16"/>
                  </a:lnTo>
                  <a:lnTo>
                    <a:pt x="179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338" name="Line 60"/>
            <p:cNvSpPr>
              <a:spLocks noChangeShapeType="1"/>
            </p:cNvSpPr>
            <p:nvPr/>
          </p:nvSpPr>
          <p:spPr bwMode="auto">
            <a:xfrm flipV="1">
              <a:off x="3987" y="2296"/>
              <a:ext cx="184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2339" name="Freeform 61"/>
            <p:cNvSpPr>
              <a:spLocks/>
            </p:cNvSpPr>
            <p:nvPr/>
          </p:nvSpPr>
          <p:spPr bwMode="auto">
            <a:xfrm>
              <a:off x="3987" y="2322"/>
              <a:ext cx="180" cy="17"/>
            </a:xfrm>
            <a:custGeom>
              <a:avLst/>
              <a:gdLst>
                <a:gd name="T0" fmla="*/ 179 w 180"/>
                <a:gd name="T1" fmla="*/ 0 h 17"/>
                <a:gd name="T2" fmla="*/ 179 w 180"/>
                <a:gd name="T3" fmla="*/ 0 h 17"/>
                <a:gd name="T4" fmla="*/ 0 w 180"/>
                <a:gd name="T5" fmla="*/ 16 h 17"/>
                <a:gd name="T6" fmla="*/ 179 w 180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0"/>
                <a:gd name="T13" fmla="*/ 0 h 17"/>
                <a:gd name="T14" fmla="*/ 180 w 18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0" h="17">
                  <a:moveTo>
                    <a:pt x="179" y="0"/>
                  </a:moveTo>
                  <a:lnTo>
                    <a:pt x="179" y="0"/>
                  </a:lnTo>
                  <a:lnTo>
                    <a:pt x="0" y="16"/>
                  </a:lnTo>
                  <a:lnTo>
                    <a:pt x="179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340" name="Line 62"/>
            <p:cNvSpPr>
              <a:spLocks noChangeShapeType="1"/>
            </p:cNvSpPr>
            <p:nvPr/>
          </p:nvSpPr>
          <p:spPr bwMode="auto">
            <a:xfrm flipV="1">
              <a:off x="3987" y="2322"/>
              <a:ext cx="184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2341" name="Freeform 63"/>
            <p:cNvSpPr>
              <a:spLocks/>
            </p:cNvSpPr>
            <p:nvPr/>
          </p:nvSpPr>
          <p:spPr bwMode="auto">
            <a:xfrm>
              <a:off x="3987" y="2355"/>
              <a:ext cx="180" cy="17"/>
            </a:xfrm>
            <a:custGeom>
              <a:avLst/>
              <a:gdLst>
                <a:gd name="T0" fmla="*/ 179 w 180"/>
                <a:gd name="T1" fmla="*/ 0 h 17"/>
                <a:gd name="T2" fmla="*/ 179 w 180"/>
                <a:gd name="T3" fmla="*/ 0 h 17"/>
                <a:gd name="T4" fmla="*/ 0 w 180"/>
                <a:gd name="T5" fmla="*/ 16 h 17"/>
                <a:gd name="T6" fmla="*/ 179 w 180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0"/>
                <a:gd name="T13" fmla="*/ 0 h 17"/>
                <a:gd name="T14" fmla="*/ 180 w 18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0" h="17">
                  <a:moveTo>
                    <a:pt x="179" y="0"/>
                  </a:moveTo>
                  <a:lnTo>
                    <a:pt x="179" y="0"/>
                  </a:lnTo>
                  <a:lnTo>
                    <a:pt x="0" y="16"/>
                  </a:lnTo>
                  <a:lnTo>
                    <a:pt x="179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342" name="Line 64"/>
            <p:cNvSpPr>
              <a:spLocks noChangeShapeType="1"/>
            </p:cNvSpPr>
            <p:nvPr/>
          </p:nvSpPr>
          <p:spPr bwMode="auto">
            <a:xfrm flipV="1">
              <a:off x="3987" y="2355"/>
              <a:ext cx="184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2343" name="Freeform 65"/>
            <p:cNvSpPr>
              <a:spLocks/>
            </p:cNvSpPr>
            <p:nvPr/>
          </p:nvSpPr>
          <p:spPr bwMode="auto">
            <a:xfrm>
              <a:off x="3987" y="2177"/>
              <a:ext cx="180" cy="17"/>
            </a:xfrm>
            <a:custGeom>
              <a:avLst/>
              <a:gdLst>
                <a:gd name="T0" fmla="*/ 179 w 180"/>
                <a:gd name="T1" fmla="*/ 0 h 17"/>
                <a:gd name="T2" fmla="*/ 179 w 180"/>
                <a:gd name="T3" fmla="*/ 0 h 17"/>
                <a:gd name="T4" fmla="*/ 0 w 180"/>
                <a:gd name="T5" fmla="*/ 16 h 17"/>
                <a:gd name="T6" fmla="*/ 179 w 180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0"/>
                <a:gd name="T13" fmla="*/ 0 h 17"/>
                <a:gd name="T14" fmla="*/ 180 w 18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0" h="17">
                  <a:moveTo>
                    <a:pt x="179" y="0"/>
                  </a:moveTo>
                  <a:lnTo>
                    <a:pt x="179" y="0"/>
                  </a:lnTo>
                  <a:lnTo>
                    <a:pt x="0" y="16"/>
                  </a:lnTo>
                  <a:lnTo>
                    <a:pt x="179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344" name="Line 66"/>
            <p:cNvSpPr>
              <a:spLocks noChangeShapeType="1"/>
            </p:cNvSpPr>
            <p:nvPr/>
          </p:nvSpPr>
          <p:spPr bwMode="auto">
            <a:xfrm flipV="1">
              <a:off x="3987" y="2177"/>
              <a:ext cx="184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2345" name="Freeform 67"/>
            <p:cNvSpPr>
              <a:spLocks/>
            </p:cNvSpPr>
            <p:nvPr/>
          </p:nvSpPr>
          <p:spPr bwMode="auto">
            <a:xfrm>
              <a:off x="3987" y="2204"/>
              <a:ext cx="180" cy="17"/>
            </a:xfrm>
            <a:custGeom>
              <a:avLst/>
              <a:gdLst>
                <a:gd name="T0" fmla="*/ 179 w 180"/>
                <a:gd name="T1" fmla="*/ 0 h 17"/>
                <a:gd name="T2" fmla="*/ 179 w 180"/>
                <a:gd name="T3" fmla="*/ 0 h 17"/>
                <a:gd name="T4" fmla="*/ 0 w 180"/>
                <a:gd name="T5" fmla="*/ 16 h 17"/>
                <a:gd name="T6" fmla="*/ 179 w 180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0"/>
                <a:gd name="T13" fmla="*/ 0 h 17"/>
                <a:gd name="T14" fmla="*/ 180 w 18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0" h="17">
                  <a:moveTo>
                    <a:pt x="179" y="0"/>
                  </a:moveTo>
                  <a:lnTo>
                    <a:pt x="179" y="0"/>
                  </a:lnTo>
                  <a:lnTo>
                    <a:pt x="0" y="16"/>
                  </a:lnTo>
                  <a:lnTo>
                    <a:pt x="179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346" name="Line 68"/>
            <p:cNvSpPr>
              <a:spLocks noChangeShapeType="1"/>
            </p:cNvSpPr>
            <p:nvPr/>
          </p:nvSpPr>
          <p:spPr bwMode="auto">
            <a:xfrm flipV="1">
              <a:off x="3987" y="2204"/>
              <a:ext cx="184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2347" name="Freeform 69"/>
            <p:cNvSpPr>
              <a:spLocks/>
            </p:cNvSpPr>
            <p:nvPr/>
          </p:nvSpPr>
          <p:spPr bwMode="auto">
            <a:xfrm>
              <a:off x="3987" y="2237"/>
              <a:ext cx="180" cy="17"/>
            </a:xfrm>
            <a:custGeom>
              <a:avLst/>
              <a:gdLst>
                <a:gd name="T0" fmla="*/ 179 w 180"/>
                <a:gd name="T1" fmla="*/ 0 h 17"/>
                <a:gd name="T2" fmla="*/ 179 w 180"/>
                <a:gd name="T3" fmla="*/ 0 h 17"/>
                <a:gd name="T4" fmla="*/ 0 w 180"/>
                <a:gd name="T5" fmla="*/ 16 h 17"/>
                <a:gd name="T6" fmla="*/ 179 w 180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0"/>
                <a:gd name="T13" fmla="*/ 0 h 17"/>
                <a:gd name="T14" fmla="*/ 180 w 18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0" h="17">
                  <a:moveTo>
                    <a:pt x="179" y="0"/>
                  </a:moveTo>
                  <a:lnTo>
                    <a:pt x="179" y="0"/>
                  </a:lnTo>
                  <a:lnTo>
                    <a:pt x="0" y="16"/>
                  </a:lnTo>
                  <a:lnTo>
                    <a:pt x="179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348" name="Line 70"/>
            <p:cNvSpPr>
              <a:spLocks noChangeShapeType="1"/>
            </p:cNvSpPr>
            <p:nvPr/>
          </p:nvSpPr>
          <p:spPr bwMode="auto">
            <a:xfrm flipV="1">
              <a:off x="3987" y="2237"/>
              <a:ext cx="184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2349" name="Freeform 71"/>
            <p:cNvSpPr>
              <a:spLocks/>
            </p:cNvSpPr>
            <p:nvPr/>
          </p:nvSpPr>
          <p:spPr bwMode="auto">
            <a:xfrm>
              <a:off x="3987" y="2026"/>
              <a:ext cx="180" cy="17"/>
            </a:xfrm>
            <a:custGeom>
              <a:avLst/>
              <a:gdLst>
                <a:gd name="T0" fmla="*/ 179 w 180"/>
                <a:gd name="T1" fmla="*/ 0 h 17"/>
                <a:gd name="T2" fmla="*/ 179 w 180"/>
                <a:gd name="T3" fmla="*/ 0 h 17"/>
                <a:gd name="T4" fmla="*/ 0 w 180"/>
                <a:gd name="T5" fmla="*/ 16 h 17"/>
                <a:gd name="T6" fmla="*/ 179 w 180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0"/>
                <a:gd name="T13" fmla="*/ 0 h 17"/>
                <a:gd name="T14" fmla="*/ 180 w 18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0" h="17">
                  <a:moveTo>
                    <a:pt x="179" y="0"/>
                  </a:moveTo>
                  <a:lnTo>
                    <a:pt x="179" y="0"/>
                  </a:lnTo>
                  <a:lnTo>
                    <a:pt x="0" y="16"/>
                  </a:lnTo>
                  <a:lnTo>
                    <a:pt x="179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350" name="Line 72"/>
            <p:cNvSpPr>
              <a:spLocks noChangeShapeType="1"/>
            </p:cNvSpPr>
            <p:nvPr/>
          </p:nvSpPr>
          <p:spPr bwMode="auto">
            <a:xfrm flipV="1">
              <a:off x="3987" y="2026"/>
              <a:ext cx="184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2351" name="Freeform 73"/>
            <p:cNvSpPr>
              <a:spLocks/>
            </p:cNvSpPr>
            <p:nvPr/>
          </p:nvSpPr>
          <p:spPr bwMode="auto">
            <a:xfrm>
              <a:off x="3987" y="2052"/>
              <a:ext cx="180" cy="17"/>
            </a:xfrm>
            <a:custGeom>
              <a:avLst/>
              <a:gdLst>
                <a:gd name="T0" fmla="*/ 179 w 180"/>
                <a:gd name="T1" fmla="*/ 0 h 17"/>
                <a:gd name="T2" fmla="*/ 179 w 180"/>
                <a:gd name="T3" fmla="*/ 0 h 17"/>
                <a:gd name="T4" fmla="*/ 0 w 180"/>
                <a:gd name="T5" fmla="*/ 16 h 17"/>
                <a:gd name="T6" fmla="*/ 179 w 180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0"/>
                <a:gd name="T13" fmla="*/ 0 h 17"/>
                <a:gd name="T14" fmla="*/ 180 w 18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0" h="17">
                  <a:moveTo>
                    <a:pt x="179" y="0"/>
                  </a:moveTo>
                  <a:lnTo>
                    <a:pt x="179" y="0"/>
                  </a:lnTo>
                  <a:lnTo>
                    <a:pt x="0" y="16"/>
                  </a:lnTo>
                  <a:lnTo>
                    <a:pt x="179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352" name="Line 74"/>
            <p:cNvSpPr>
              <a:spLocks noChangeShapeType="1"/>
            </p:cNvSpPr>
            <p:nvPr/>
          </p:nvSpPr>
          <p:spPr bwMode="auto">
            <a:xfrm flipV="1">
              <a:off x="3987" y="2052"/>
              <a:ext cx="184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2353" name="Freeform 75"/>
            <p:cNvSpPr>
              <a:spLocks/>
            </p:cNvSpPr>
            <p:nvPr/>
          </p:nvSpPr>
          <p:spPr bwMode="auto">
            <a:xfrm>
              <a:off x="3987" y="2085"/>
              <a:ext cx="180" cy="17"/>
            </a:xfrm>
            <a:custGeom>
              <a:avLst/>
              <a:gdLst>
                <a:gd name="T0" fmla="*/ 179 w 180"/>
                <a:gd name="T1" fmla="*/ 0 h 17"/>
                <a:gd name="T2" fmla="*/ 179 w 180"/>
                <a:gd name="T3" fmla="*/ 0 h 17"/>
                <a:gd name="T4" fmla="*/ 0 w 180"/>
                <a:gd name="T5" fmla="*/ 16 h 17"/>
                <a:gd name="T6" fmla="*/ 179 w 180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0"/>
                <a:gd name="T13" fmla="*/ 0 h 17"/>
                <a:gd name="T14" fmla="*/ 180 w 18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0" h="17">
                  <a:moveTo>
                    <a:pt x="179" y="0"/>
                  </a:moveTo>
                  <a:lnTo>
                    <a:pt x="179" y="0"/>
                  </a:lnTo>
                  <a:lnTo>
                    <a:pt x="0" y="16"/>
                  </a:lnTo>
                  <a:lnTo>
                    <a:pt x="179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354" name="Line 76"/>
            <p:cNvSpPr>
              <a:spLocks noChangeShapeType="1"/>
            </p:cNvSpPr>
            <p:nvPr/>
          </p:nvSpPr>
          <p:spPr bwMode="auto">
            <a:xfrm flipV="1">
              <a:off x="3987" y="2085"/>
              <a:ext cx="184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2355" name="Freeform 77"/>
            <p:cNvSpPr>
              <a:spLocks/>
            </p:cNvSpPr>
            <p:nvPr/>
          </p:nvSpPr>
          <p:spPr bwMode="auto">
            <a:xfrm>
              <a:off x="3987" y="2112"/>
              <a:ext cx="180" cy="17"/>
            </a:xfrm>
            <a:custGeom>
              <a:avLst/>
              <a:gdLst>
                <a:gd name="T0" fmla="*/ 179 w 180"/>
                <a:gd name="T1" fmla="*/ 0 h 17"/>
                <a:gd name="T2" fmla="*/ 179 w 180"/>
                <a:gd name="T3" fmla="*/ 0 h 17"/>
                <a:gd name="T4" fmla="*/ 0 w 180"/>
                <a:gd name="T5" fmla="*/ 16 h 17"/>
                <a:gd name="T6" fmla="*/ 179 w 180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0"/>
                <a:gd name="T13" fmla="*/ 0 h 17"/>
                <a:gd name="T14" fmla="*/ 180 w 18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0" h="17">
                  <a:moveTo>
                    <a:pt x="179" y="0"/>
                  </a:moveTo>
                  <a:lnTo>
                    <a:pt x="179" y="0"/>
                  </a:lnTo>
                  <a:lnTo>
                    <a:pt x="0" y="16"/>
                  </a:lnTo>
                  <a:lnTo>
                    <a:pt x="179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356" name="Line 78"/>
            <p:cNvSpPr>
              <a:spLocks noChangeShapeType="1"/>
            </p:cNvSpPr>
            <p:nvPr/>
          </p:nvSpPr>
          <p:spPr bwMode="auto">
            <a:xfrm flipV="1">
              <a:off x="3987" y="2118"/>
              <a:ext cx="184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2357" name="Freeform 79"/>
            <p:cNvSpPr>
              <a:spLocks/>
            </p:cNvSpPr>
            <p:nvPr/>
          </p:nvSpPr>
          <p:spPr bwMode="auto">
            <a:xfrm>
              <a:off x="3987" y="2145"/>
              <a:ext cx="180" cy="17"/>
            </a:xfrm>
            <a:custGeom>
              <a:avLst/>
              <a:gdLst>
                <a:gd name="T0" fmla="*/ 179 w 180"/>
                <a:gd name="T1" fmla="*/ 0 h 17"/>
                <a:gd name="T2" fmla="*/ 179 w 180"/>
                <a:gd name="T3" fmla="*/ 0 h 17"/>
                <a:gd name="T4" fmla="*/ 0 w 180"/>
                <a:gd name="T5" fmla="*/ 16 h 17"/>
                <a:gd name="T6" fmla="*/ 179 w 180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0"/>
                <a:gd name="T13" fmla="*/ 0 h 17"/>
                <a:gd name="T14" fmla="*/ 180 w 18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0" h="17">
                  <a:moveTo>
                    <a:pt x="179" y="0"/>
                  </a:moveTo>
                  <a:lnTo>
                    <a:pt x="179" y="0"/>
                  </a:lnTo>
                  <a:lnTo>
                    <a:pt x="0" y="16"/>
                  </a:lnTo>
                  <a:lnTo>
                    <a:pt x="179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358" name="Line 80"/>
            <p:cNvSpPr>
              <a:spLocks noChangeShapeType="1"/>
            </p:cNvSpPr>
            <p:nvPr/>
          </p:nvSpPr>
          <p:spPr bwMode="auto">
            <a:xfrm flipV="1">
              <a:off x="3987" y="2145"/>
              <a:ext cx="184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2359" name="Freeform 81"/>
            <p:cNvSpPr>
              <a:spLocks/>
            </p:cNvSpPr>
            <p:nvPr/>
          </p:nvSpPr>
          <p:spPr bwMode="auto">
            <a:xfrm>
              <a:off x="3987" y="2533"/>
              <a:ext cx="180" cy="17"/>
            </a:xfrm>
            <a:custGeom>
              <a:avLst/>
              <a:gdLst>
                <a:gd name="T0" fmla="*/ 179 w 180"/>
                <a:gd name="T1" fmla="*/ 0 h 17"/>
                <a:gd name="T2" fmla="*/ 179 w 180"/>
                <a:gd name="T3" fmla="*/ 0 h 17"/>
                <a:gd name="T4" fmla="*/ 0 w 180"/>
                <a:gd name="T5" fmla="*/ 16 h 17"/>
                <a:gd name="T6" fmla="*/ 179 w 180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0"/>
                <a:gd name="T13" fmla="*/ 0 h 17"/>
                <a:gd name="T14" fmla="*/ 180 w 18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0" h="17">
                  <a:moveTo>
                    <a:pt x="179" y="0"/>
                  </a:moveTo>
                  <a:lnTo>
                    <a:pt x="179" y="0"/>
                  </a:lnTo>
                  <a:lnTo>
                    <a:pt x="0" y="16"/>
                  </a:lnTo>
                  <a:lnTo>
                    <a:pt x="179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360" name="Line 82"/>
            <p:cNvSpPr>
              <a:spLocks noChangeShapeType="1"/>
            </p:cNvSpPr>
            <p:nvPr/>
          </p:nvSpPr>
          <p:spPr bwMode="auto">
            <a:xfrm flipV="1">
              <a:off x="3987" y="2533"/>
              <a:ext cx="184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2361" name="Freeform 83"/>
            <p:cNvSpPr>
              <a:spLocks/>
            </p:cNvSpPr>
            <p:nvPr/>
          </p:nvSpPr>
          <p:spPr bwMode="auto">
            <a:xfrm>
              <a:off x="3987" y="2565"/>
              <a:ext cx="180" cy="17"/>
            </a:xfrm>
            <a:custGeom>
              <a:avLst/>
              <a:gdLst>
                <a:gd name="T0" fmla="*/ 179 w 180"/>
                <a:gd name="T1" fmla="*/ 0 h 17"/>
                <a:gd name="T2" fmla="*/ 179 w 180"/>
                <a:gd name="T3" fmla="*/ 0 h 17"/>
                <a:gd name="T4" fmla="*/ 0 w 180"/>
                <a:gd name="T5" fmla="*/ 16 h 17"/>
                <a:gd name="T6" fmla="*/ 179 w 180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0"/>
                <a:gd name="T13" fmla="*/ 0 h 17"/>
                <a:gd name="T14" fmla="*/ 180 w 18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0" h="17">
                  <a:moveTo>
                    <a:pt x="179" y="0"/>
                  </a:moveTo>
                  <a:lnTo>
                    <a:pt x="179" y="0"/>
                  </a:lnTo>
                  <a:lnTo>
                    <a:pt x="0" y="16"/>
                  </a:lnTo>
                  <a:lnTo>
                    <a:pt x="179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362" name="Line 84"/>
            <p:cNvSpPr>
              <a:spLocks noChangeShapeType="1"/>
            </p:cNvSpPr>
            <p:nvPr/>
          </p:nvSpPr>
          <p:spPr bwMode="auto">
            <a:xfrm flipV="1">
              <a:off x="3987" y="2565"/>
              <a:ext cx="184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2363" name="Freeform 85"/>
            <p:cNvSpPr>
              <a:spLocks/>
            </p:cNvSpPr>
            <p:nvPr/>
          </p:nvSpPr>
          <p:spPr bwMode="auto">
            <a:xfrm>
              <a:off x="3987" y="2592"/>
              <a:ext cx="180" cy="17"/>
            </a:xfrm>
            <a:custGeom>
              <a:avLst/>
              <a:gdLst>
                <a:gd name="T0" fmla="*/ 179 w 180"/>
                <a:gd name="T1" fmla="*/ 0 h 17"/>
                <a:gd name="T2" fmla="*/ 179 w 180"/>
                <a:gd name="T3" fmla="*/ 0 h 17"/>
                <a:gd name="T4" fmla="*/ 0 w 180"/>
                <a:gd name="T5" fmla="*/ 16 h 17"/>
                <a:gd name="T6" fmla="*/ 179 w 180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0"/>
                <a:gd name="T13" fmla="*/ 0 h 17"/>
                <a:gd name="T14" fmla="*/ 180 w 18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0" h="17">
                  <a:moveTo>
                    <a:pt x="179" y="0"/>
                  </a:moveTo>
                  <a:lnTo>
                    <a:pt x="179" y="0"/>
                  </a:lnTo>
                  <a:lnTo>
                    <a:pt x="0" y="16"/>
                  </a:lnTo>
                  <a:lnTo>
                    <a:pt x="179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364" name="Line 86"/>
            <p:cNvSpPr>
              <a:spLocks noChangeShapeType="1"/>
            </p:cNvSpPr>
            <p:nvPr/>
          </p:nvSpPr>
          <p:spPr bwMode="auto">
            <a:xfrm flipV="1">
              <a:off x="3987" y="2592"/>
              <a:ext cx="184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2365" name="Freeform 87"/>
            <p:cNvSpPr>
              <a:spLocks/>
            </p:cNvSpPr>
            <p:nvPr/>
          </p:nvSpPr>
          <p:spPr bwMode="auto">
            <a:xfrm>
              <a:off x="3987" y="2624"/>
              <a:ext cx="180" cy="17"/>
            </a:xfrm>
            <a:custGeom>
              <a:avLst/>
              <a:gdLst>
                <a:gd name="T0" fmla="*/ 179 w 180"/>
                <a:gd name="T1" fmla="*/ 0 h 17"/>
                <a:gd name="T2" fmla="*/ 179 w 180"/>
                <a:gd name="T3" fmla="*/ 0 h 17"/>
                <a:gd name="T4" fmla="*/ 0 w 180"/>
                <a:gd name="T5" fmla="*/ 16 h 17"/>
                <a:gd name="T6" fmla="*/ 179 w 180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0"/>
                <a:gd name="T13" fmla="*/ 0 h 17"/>
                <a:gd name="T14" fmla="*/ 180 w 18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0" h="17">
                  <a:moveTo>
                    <a:pt x="179" y="0"/>
                  </a:moveTo>
                  <a:lnTo>
                    <a:pt x="179" y="0"/>
                  </a:lnTo>
                  <a:lnTo>
                    <a:pt x="0" y="16"/>
                  </a:lnTo>
                  <a:lnTo>
                    <a:pt x="179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366" name="Line 88"/>
            <p:cNvSpPr>
              <a:spLocks noChangeShapeType="1"/>
            </p:cNvSpPr>
            <p:nvPr/>
          </p:nvSpPr>
          <p:spPr bwMode="auto">
            <a:xfrm flipV="1">
              <a:off x="3987" y="2624"/>
              <a:ext cx="184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2367" name="Freeform 89"/>
            <p:cNvSpPr>
              <a:spLocks/>
            </p:cNvSpPr>
            <p:nvPr/>
          </p:nvSpPr>
          <p:spPr bwMode="auto">
            <a:xfrm>
              <a:off x="3987" y="2651"/>
              <a:ext cx="180" cy="17"/>
            </a:xfrm>
            <a:custGeom>
              <a:avLst/>
              <a:gdLst>
                <a:gd name="T0" fmla="*/ 179 w 180"/>
                <a:gd name="T1" fmla="*/ 0 h 17"/>
                <a:gd name="T2" fmla="*/ 179 w 180"/>
                <a:gd name="T3" fmla="*/ 0 h 17"/>
                <a:gd name="T4" fmla="*/ 0 w 180"/>
                <a:gd name="T5" fmla="*/ 16 h 17"/>
                <a:gd name="T6" fmla="*/ 179 w 180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0"/>
                <a:gd name="T13" fmla="*/ 0 h 17"/>
                <a:gd name="T14" fmla="*/ 180 w 18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0" h="17">
                  <a:moveTo>
                    <a:pt x="179" y="0"/>
                  </a:moveTo>
                  <a:lnTo>
                    <a:pt x="179" y="0"/>
                  </a:lnTo>
                  <a:lnTo>
                    <a:pt x="0" y="16"/>
                  </a:lnTo>
                  <a:lnTo>
                    <a:pt x="179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368" name="Line 90"/>
            <p:cNvSpPr>
              <a:spLocks noChangeShapeType="1"/>
            </p:cNvSpPr>
            <p:nvPr/>
          </p:nvSpPr>
          <p:spPr bwMode="auto">
            <a:xfrm flipV="1">
              <a:off x="3987" y="2651"/>
              <a:ext cx="184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2369" name="Freeform 91"/>
            <p:cNvSpPr>
              <a:spLocks/>
            </p:cNvSpPr>
            <p:nvPr/>
          </p:nvSpPr>
          <p:spPr bwMode="auto">
            <a:xfrm>
              <a:off x="3987" y="2684"/>
              <a:ext cx="180" cy="17"/>
            </a:xfrm>
            <a:custGeom>
              <a:avLst/>
              <a:gdLst>
                <a:gd name="T0" fmla="*/ 179 w 180"/>
                <a:gd name="T1" fmla="*/ 0 h 17"/>
                <a:gd name="T2" fmla="*/ 179 w 180"/>
                <a:gd name="T3" fmla="*/ 0 h 17"/>
                <a:gd name="T4" fmla="*/ 0 w 180"/>
                <a:gd name="T5" fmla="*/ 16 h 17"/>
                <a:gd name="T6" fmla="*/ 179 w 180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0"/>
                <a:gd name="T13" fmla="*/ 0 h 17"/>
                <a:gd name="T14" fmla="*/ 180 w 18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0" h="17">
                  <a:moveTo>
                    <a:pt x="179" y="0"/>
                  </a:moveTo>
                  <a:lnTo>
                    <a:pt x="179" y="0"/>
                  </a:lnTo>
                  <a:lnTo>
                    <a:pt x="0" y="16"/>
                  </a:lnTo>
                  <a:lnTo>
                    <a:pt x="179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370" name="Line 92"/>
            <p:cNvSpPr>
              <a:spLocks noChangeShapeType="1"/>
            </p:cNvSpPr>
            <p:nvPr/>
          </p:nvSpPr>
          <p:spPr bwMode="auto">
            <a:xfrm flipV="1">
              <a:off x="3987" y="2684"/>
              <a:ext cx="184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2371" name="Freeform 93"/>
            <p:cNvSpPr>
              <a:spLocks/>
            </p:cNvSpPr>
            <p:nvPr/>
          </p:nvSpPr>
          <p:spPr bwMode="auto">
            <a:xfrm>
              <a:off x="3987" y="2710"/>
              <a:ext cx="180" cy="17"/>
            </a:xfrm>
            <a:custGeom>
              <a:avLst/>
              <a:gdLst>
                <a:gd name="T0" fmla="*/ 179 w 180"/>
                <a:gd name="T1" fmla="*/ 0 h 17"/>
                <a:gd name="T2" fmla="*/ 179 w 180"/>
                <a:gd name="T3" fmla="*/ 0 h 17"/>
                <a:gd name="T4" fmla="*/ 0 w 180"/>
                <a:gd name="T5" fmla="*/ 16 h 17"/>
                <a:gd name="T6" fmla="*/ 179 w 180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0"/>
                <a:gd name="T13" fmla="*/ 0 h 17"/>
                <a:gd name="T14" fmla="*/ 180 w 18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0" h="17">
                  <a:moveTo>
                    <a:pt x="179" y="0"/>
                  </a:moveTo>
                  <a:lnTo>
                    <a:pt x="179" y="0"/>
                  </a:lnTo>
                  <a:lnTo>
                    <a:pt x="0" y="16"/>
                  </a:lnTo>
                  <a:lnTo>
                    <a:pt x="179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372" name="Line 94"/>
            <p:cNvSpPr>
              <a:spLocks noChangeShapeType="1"/>
            </p:cNvSpPr>
            <p:nvPr/>
          </p:nvSpPr>
          <p:spPr bwMode="auto">
            <a:xfrm flipV="1">
              <a:off x="3987" y="2717"/>
              <a:ext cx="184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2373" name="Freeform 95"/>
            <p:cNvSpPr>
              <a:spLocks/>
            </p:cNvSpPr>
            <p:nvPr/>
          </p:nvSpPr>
          <p:spPr bwMode="auto">
            <a:xfrm>
              <a:off x="3987" y="2381"/>
              <a:ext cx="180" cy="17"/>
            </a:xfrm>
            <a:custGeom>
              <a:avLst/>
              <a:gdLst>
                <a:gd name="T0" fmla="*/ 179 w 180"/>
                <a:gd name="T1" fmla="*/ 0 h 17"/>
                <a:gd name="T2" fmla="*/ 179 w 180"/>
                <a:gd name="T3" fmla="*/ 0 h 17"/>
                <a:gd name="T4" fmla="*/ 0 w 180"/>
                <a:gd name="T5" fmla="*/ 16 h 17"/>
                <a:gd name="T6" fmla="*/ 179 w 180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0"/>
                <a:gd name="T13" fmla="*/ 0 h 17"/>
                <a:gd name="T14" fmla="*/ 180 w 18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0" h="17">
                  <a:moveTo>
                    <a:pt x="179" y="0"/>
                  </a:moveTo>
                  <a:lnTo>
                    <a:pt x="179" y="0"/>
                  </a:lnTo>
                  <a:lnTo>
                    <a:pt x="0" y="16"/>
                  </a:lnTo>
                  <a:lnTo>
                    <a:pt x="179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374" name="Line 96"/>
            <p:cNvSpPr>
              <a:spLocks noChangeShapeType="1"/>
            </p:cNvSpPr>
            <p:nvPr/>
          </p:nvSpPr>
          <p:spPr bwMode="auto">
            <a:xfrm flipV="1">
              <a:off x="3987" y="2388"/>
              <a:ext cx="184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2375" name="Freeform 97"/>
            <p:cNvSpPr>
              <a:spLocks/>
            </p:cNvSpPr>
            <p:nvPr/>
          </p:nvSpPr>
          <p:spPr bwMode="auto">
            <a:xfrm>
              <a:off x="3987" y="2415"/>
              <a:ext cx="180" cy="17"/>
            </a:xfrm>
            <a:custGeom>
              <a:avLst/>
              <a:gdLst>
                <a:gd name="T0" fmla="*/ 179 w 180"/>
                <a:gd name="T1" fmla="*/ 0 h 17"/>
                <a:gd name="T2" fmla="*/ 179 w 180"/>
                <a:gd name="T3" fmla="*/ 0 h 17"/>
                <a:gd name="T4" fmla="*/ 0 w 180"/>
                <a:gd name="T5" fmla="*/ 16 h 17"/>
                <a:gd name="T6" fmla="*/ 179 w 180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0"/>
                <a:gd name="T13" fmla="*/ 0 h 17"/>
                <a:gd name="T14" fmla="*/ 180 w 18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0" h="17">
                  <a:moveTo>
                    <a:pt x="179" y="0"/>
                  </a:moveTo>
                  <a:lnTo>
                    <a:pt x="179" y="0"/>
                  </a:lnTo>
                  <a:lnTo>
                    <a:pt x="0" y="16"/>
                  </a:lnTo>
                  <a:lnTo>
                    <a:pt x="179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376" name="Line 98"/>
            <p:cNvSpPr>
              <a:spLocks noChangeShapeType="1"/>
            </p:cNvSpPr>
            <p:nvPr/>
          </p:nvSpPr>
          <p:spPr bwMode="auto">
            <a:xfrm flipV="1">
              <a:off x="3987" y="2415"/>
              <a:ext cx="184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2377" name="Freeform 99"/>
            <p:cNvSpPr>
              <a:spLocks/>
            </p:cNvSpPr>
            <p:nvPr/>
          </p:nvSpPr>
          <p:spPr bwMode="auto">
            <a:xfrm>
              <a:off x="3987" y="2447"/>
              <a:ext cx="180" cy="17"/>
            </a:xfrm>
            <a:custGeom>
              <a:avLst/>
              <a:gdLst>
                <a:gd name="T0" fmla="*/ 179 w 180"/>
                <a:gd name="T1" fmla="*/ 0 h 17"/>
                <a:gd name="T2" fmla="*/ 179 w 180"/>
                <a:gd name="T3" fmla="*/ 0 h 17"/>
                <a:gd name="T4" fmla="*/ 0 w 180"/>
                <a:gd name="T5" fmla="*/ 16 h 17"/>
                <a:gd name="T6" fmla="*/ 179 w 180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0"/>
                <a:gd name="T13" fmla="*/ 0 h 17"/>
                <a:gd name="T14" fmla="*/ 180 w 18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0" h="17">
                  <a:moveTo>
                    <a:pt x="179" y="0"/>
                  </a:moveTo>
                  <a:lnTo>
                    <a:pt x="179" y="0"/>
                  </a:lnTo>
                  <a:lnTo>
                    <a:pt x="0" y="16"/>
                  </a:lnTo>
                  <a:lnTo>
                    <a:pt x="179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378" name="Line 100"/>
            <p:cNvSpPr>
              <a:spLocks noChangeShapeType="1"/>
            </p:cNvSpPr>
            <p:nvPr/>
          </p:nvSpPr>
          <p:spPr bwMode="auto">
            <a:xfrm flipV="1">
              <a:off x="3987" y="2447"/>
              <a:ext cx="184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2379" name="Freeform 101"/>
            <p:cNvSpPr>
              <a:spLocks/>
            </p:cNvSpPr>
            <p:nvPr/>
          </p:nvSpPr>
          <p:spPr bwMode="auto">
            <a:xfrm>
              <a:off x="3987" y="2474"/>
              <a:ext cx="180" cy="17"/>
            </a:xfrm>
            <a:custGeom>
              <a:avLst/>
              <a:gdLst>
                <a:gd name="T0" fmla="*/ 179 w 180"/>
                <a:gd name="T1" fmla="*/ 0 h 17"/>
                <a:gd name="T2" fmla="*/ 179 w 180"/>
                <a:gd name="T3" fmla="*/ 0 h 17"/>
                <a:gd name="T4" fmla="*/ 0 w 180"/>
                <a:gd name="T5" fmla="*/ 16 h 17"/>
                <a:gd name="T6" fmla="*/ 179 w 180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0"/>
                <a:gd name="T13" fmla="*/ 0 h 17"/>
                <a:gd name="T14" fmla="*/ 180 w 18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0" h="17">
                  <a:moveTo>
                    <a:pt x="179" y="0"/>
                  </a:moveTo>
                  <a:lnTo>
                    <a:pt x="179" y="0"/>
                  </a:lnTo>
                  <a:lnTo>
                    <a:pt x="0" y="16"/>
                  </a:lnTo>
                  <a:lnTo>
                    <a:pt x="179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380" name="Line 102"/>
            <p:cNvSpPr>
              <a:spLocks noChangeShapeType="1"/>
            </p:cNvSpPr>
            <p:nvPr/>
          </p:nvSpPr>
          <p:spPr bwMode="auto">
            <a:xfrm flipV="1">
              <a:off x="3987" y="2474"/>
              <a:ext cx="184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2381" name="Freeform 103"/>
            <p:cNvSpPr>
              <a:spLocks/>
            </p:cNvSpPr>
            <p:nvPr/>
          </p:nvSpPr>
          <p:spPr bwMode="auto">
            <a:xfrm>
              <a:off x="3987" y="2506"/>
              <a:ext cx="180" cy="17"/>
            </a:xfrm>
            <a:custGeom>
              <a:avLst/>
              <a:gdLst>
                <a:gd name="T0" fmla="*/ 179 w 180"/>
                <a:gd name="T1" fmla="*/ 0 h 17"/>
                <a:gd name="T2" fmla="*/ 179 w 180"/>
                <a:gd name="T3" fmla="*/ 0 h 17"/>
                <a:gd name="T4" fmla="*/ 0 w 180"/>
                <a:gd name="T5" fmla="*/ 16 h 17"/>
                <a:gd name="T6" fmla="*/ 179 w 180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0"/>
                <a:gd name="T13" fmla="*/ 0 h 17"/>
                <a:gd name="T14" fmla="*/ 180 w 18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0" h="17">
                  <a:moveTo>
                    <a:pt x="179" y="0"/>
                  </a:moveTo>
                  <a:lnTo>
                    <a:pt x="179" y="0"/>
                  </a:lnTo>
                  <a:lnTo>
                    <a:pt x="0" y="16"/>
                  </a:lnTo>
                  <a:lnTo>
                    <a:pt x="179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382" name="Line 104"/>
            <p:cNvSpPr>
              <a:spLocks noChangeShapeType="1"/>
            </p:cNvSpPr>
            <p:nvPr/>
          </p:nvSpPr>
          <p:spPr bwMode="auto">
            <a:xfrm flipV="1">
              <a:off x="3987" y="2506"/>
              <a:ext cx="184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2383" name="Freeform 105"/>
            <p:cNvSpPr>
              <a:spLocks/>
            </p:cNvSpPr>
            <p:nvPr/>
          </p:nvSpPr>
          <p:spPr bwMode="auto">
            <a:xfrm>
              <a:off x="4002" y="2855"/>
              <a:ext cx="146" cy="34"/>
            </a:xfrm>
            <a:custGeom>
              <a:avLst/>
              <a:gdLst>
                <a:gd name="T0" fmla="*/ 132 w 146"/>
                <a:gd name="T1" fmla="*/ 33 h 34"/>
                <a:gd name="T2" fmla="*/ 132 w 146"/>
                <a:gd name="T3" fmla="*/ 33 h 34"/>
                <a:gd name="T4" fmla="*/ 138 w 146"/>
                <a:gd name="T5" fmla="*/ 33 h 34"/>
                <a:gd name="T6" fmla="*/ 145 w 146"/>
                <a:gd name="T7" fmla="*/ 26 h 34"/>
                <a:gd name="T8" fmla="*/ 145 w 146"/>
                <a:gd name="T9" fmla="*/ 20 h 34"/>
                <a:gd name="T10" fmla="*/ 145 w 146"/>
                <a:gd name="T11" fmla="*/ 13 h 34"/>
                <a:gd name="T12" fmla="*/ 145 w 146"/>
                <a:gd name="T13" fmla="*/ 7 h 34"/>
                <a:gd name="T14" fmla="*/ 138 w 146"/>
                <a:gd name="T15" fmla="*/ 7 h 34"/>
                <a:gd name="T16" fmla="*/ 132 w 146"/>
                <a:gd name="T17" fmla="*/ 0 h 34"/>
                <a:gd name="T18" fmla="*/ 13 w 146"/>
                <a:gd name="T19" fmla="*/ 0 h 34"/>
                <a:gd name="T20" fmla="*/ 13 w 146"/>
                <a:gd name="T21" fmla="*/ 7 h 34"/>
                <a:gd name="T22" fmla="*/ 7 w 146"/>
                <a:gd name="T23" fmla="*/ 7 h 34"/>
                <a:gd name="T24" fmla="*/ 0 w 146"/>
                <a:gd name="T25" fmla="*/ 7 h 34"/>
                <a:gd name="T26" fmla="*/ 0 w 146"/>
                <a:gd name="T27" fmla="*/ 13 h 34"/>
                <a:gd name="T28" fmla="*/ 0 w 146"/>
                <a:gd name="T29" fmla="*/ 20 h 34"/>
                <a:gd name="T30" fmla="*/ 0 w 146"/>
                <a:gd name="T31" fmla="*/ 26 h 34"/>
                <a:gd name="T32" fmla="*/ 7 w 146"/>
                <a:gd name="T33" fmla="*/ 33 h 34"/>
                <a:gd name="T34" fmla="*/ 13 w 146"/>
                <a:gd name="T35" fmla="*/ 33 h 34"/>
                <a:gd name="T36" fmla="*/ 132 w 146"/>
                <a:gd name="T37" fmla="*/ 33 h 3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34"/>
                <a:gd name="T59" fmla="*/ 146 w 146"/>
                <a:gd name="T60" fmla="*/ 34 h 3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34">
                  <a:moveTo>
                    <a:pt x="132" y="33"/>
                  </a:moveTo>
                  <a:lnTo>
                    <a:pt x="132" y="33"/>
                  </a:lnTo>
                  <a:lnTo>
                    <a:pt x="138" y="33"/>
                  </a:lnTo>
                  <a:lnTo>
                    <a:pt x="145" y="26"/>
                  </a:lnTo>
                  <a:lnTo>
                    <a:pt x="145" y="20"/>
                  </a:lnTo>
                  <a:lnTo>
                    <a:pt x="145" y="13"/>
                  </a:lnTo>
                  <a:lnTo>
                    <a:pt x="145" y="7"/>
                  </a:lnTo>
                  <a:lnTo>
                    <a:pt x="138" y="7"/>
                  </a:lnTo>
                  <a:lnTo>
                    <a:pt x="132" y="0"/>
                  </a:lnTo>
                  <a:lnTo>
                    <a:pt x="13" y="0"/>
                  </a:lnTo>
                  <a:lnTo>
                    <a:pt x="13" y="7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0" y="26"/>
                  </a:lnTo>
                  <a:lnTo>
                    <a:pt x="7" y="33"/>
                  </a:lnTo>
                  <a:lnTo>
                    <a:pt x="13" y="33"/>
                  </a:lnTo>
                  <a:lnTo>
                    <a:pt x="132" y="33"/>
                  </a:lnTo>
                </a:path>
              </a:pathLst>
            </a:custGeom>
            <a:gradFill rotWithShape="0">
              <a:gsLst>
                <a:gs pos="0">
                  <a:srgbClr val="640000"/>
                </a:gs>
                <a:gs pos="50000">
                  <a:srgbClr val="FF0000"/>
                </a:gs>
                <a:gs pos="100000">
                  <a:srgbClr val="640000"/>
                </a:gs>
              </a:gsLst>
              <a:lin ang="0" scaled="1"/>
            </a:gra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2384" name="Freeform 106"/>
            <p:cNvSpPr>
              <a:spLocks/>
            </p:cNvSpPr>
            <p:nvPr/>
          </p:nvSpPr>
          <p:spPr bwMode="auto">
            <a:xfrm>
              <a:off x="3954" y="2204"/>
              <a:ext cx="239" cy="48"/>
            </a:xfrm>
            <a:custGeom>
              <a:avLst/>
              <a:gdLst>
                <a:gd name="T0" fmla="*/ 238 w 239"/>
                <a:gd name="T1" fmla="*/ 47 h 48"/>
                <a:gd name="T2" fmla="*/ 238 w 239"/>
                <a:gd name="T3" fmla="*/ 47 h 48"/>
                <a:gd name="T4" fmla="*/ 0 w 239"/>
                <a:gd name="T5" fmla="*/ 47 h 48"/>
                <a:gd name="T6" fmla="*/ 0 w 239"/>
                <a:gd name="T7" fmla="*/ 0 h 48"/>
                <a:gd name="T8" fmla="*/ 238 w 239"/>
                <a:gd name="T9" fmla="*/ 0 h 48"/>
                <a:gd name="T10" fmla="*/ 238 w 239"/>
                <a:gd name="T11" fmla="*/ 47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9"/>
                <a:gd name="T19" fmla="*/ 0 h 48"/>
                <a:gd name="T20" fmla="*/ 239 w 239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9" h="48">
                  <a:moveTo>
                    <a:pt x="238" y="47"/>
                  </a:moveTo>
                  <a:lnTo>
                    <a:pt x="238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38" y="0"/>
                  </a:lnTo>
                  <a:lnTo>
                    <a:pt x="238" y="4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385" name="Freeform 107"/>
            <p:cNvSpPr>
              <a:spLocks/>
            </p:cNvSpPr>
            <p:nvPr/>
          </p:nvSpPr>
          <p:spPr bwMode="auto">
            <a:xfrm>
              <a:off x="3954" y="2204"/>
              <a:ext cx="244" cy="53"/>
            </a:xfrm>
            <a:custGeom>
              <a:avLst/>
              <a:gdLst>
                <a:gd name="T0" fmla="*/ 0 w 244"/>
                <a:gd name="T1" fmla="*/ 52 h 53"/>
                <a:gd name="T2" fmla="*/ 0 w 244"/>
                <a:gd name="T3" fmla="*/ 0 h 53"/>
                <a:gd name="T4" fmla="*/ 243 w 244"/>
                <a:gd name="T5" fmla="*/ 0 h 53"/>
                <a:gd name="T6" fmla="*/ 243 w 244"/>
                <a:gd name="T7" fmla="*/ 52 h 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4"/>
                <a:gd name="T13" fmla="*/ 0 h 53"/>
                <a:gd name="T14" fmla="*/ 244 w 244"/>
                <a:gd name="T15" fmla="*/ 53 h 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4" h="53">
                  <a:moveTo>
                    <a:pt x="0" y="52"/>
                  </a:moveTo>
                  <a:lnTo>
                    <a:pt x="0" y="0"/>
                  </a:lnTo>
                  <a:lnTo>
                    <a:pt x="243" y="0"/>
                  </a:lnTo>
                  <a:lnTo>
                    <a:pt x="243" y="52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386" name="Freeform 108"/>
            <p:cNvSpPr>
              <a:spLocks/>
            </p:cNvSpPr>
            <p:nvPr/>
          </p:nvSpPr>
          <p:spPr bwMode="auto">
            <a:xfrm>
              <a:off x="3954" y="2151"/>
              <a:ext cx="246" cy="49"/>
            </a:xfrm>
            <a:custGeom>
              <a:avLst/>
              <a:gdLst>
                <a:gd name="T0" fmla="*/ 239 w 246"/>
                <a:gd name="T1" fmla="*/ 0 h 49"/>
                <a:gd name="T2" fmla="*/ 239 w 246"/>
                <a:gd name="T3" fmla="*/ 0 h 49"/>
                <a:gd name="T4" fmla="*/ 0 w 246"/>
                <a:gd name="T5" fmla="*/ 0 h 49"/>
                <a:gd name="T6" fmla="*/ 0 w 246"/>
                <a:gd name="T7" fmla="*/ 48 h 49"/>
                <a:gd name="T8" fmla="*/ 245 w 246"/>
                <a:gd name="T9" fmla="*/ 48 h 49"/>
                <a:gd name="T10" fmla="*/ 239 w 246"/>
                <a:gd name="T11" fmla="*/ 0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6"/>
                <a:gd name="T19" fmla="*/ 0 h 49"/>
                <a:gd name="T20" fmla="*/ 246 w 246"/>
                <a:gd name="T21" fmla="*/ 49 h 4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6" h="49">
                  <a:moveTo>
                    <a:pt x="239" y="0"/>
                  </a:moveTo>
                  <a:lnTo>
                    <a:pt x="239" y="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245" y="48"/>
                  </a:lnTo>
                  <a:lnTo>
                    <a:pt x="239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387" name="Freeform 109"/>
            <p:cNvSpPr>
              <a:spLocks/>
            </p:cNvSpPr>
            <p:nvPr/>
          </p:nvSpPr>
          <p:spPr bwMode="auto">
            <a:xfrm>
              <a:off x="3954" y="2151"/>
              <a:ext cx="251" cy="54"/>
            </a:xfrm>
            <a:custGeom>
              <a:avLst/>
              <a:gdLst>
                <a:gd name="T0" fmla="*/ 0 w 251"/>
                <a:gd name="T1" fmla="*/ 0 h 54"/>
                <a:gd name="T2" fmla="*/ 0 w 251"/>
                <a:gd name="T3" fmla="*/ 53 h 54"/>
                <a:gd name="T4" fmla="*/ 250 w 251"/>
                <a:gd name="T5" fmla="*/ 53 h 54"/>
                <a:gd name="T6" fmla="*/ 243 w 251"/>
                <a:gd name="T7" fmla="*/ 0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1"/>
                <a:gd name="T13" fmla="*/ 0 h 54"/>
                <a:gd name="T14" fmla="*/ 251 w 251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1" h="54">
                  <a:moveTo>
                    <a:pt x="0" y="0"/>
                  </a:moveTo>
                  <a:lnTo>
                    <a:pt x="0" y="53"/>
                  </a:lnTo>
                  <a:lnTo>
                    <a:pt x="250" y="53"/>
                  </a:lnTo>
                  <a:lnTo>
                    <a:pt x="243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388" name="Freeform 110"/>
            <p:cNvSpPr>
              <a:spLocks/>
            </p:cNvSpPr>
            <p:nvPr/>
          </p:nvSpPr>
          <p:spPr bwMode="auto">
            <a:xfrm>
              <a:off x="3999" y="2151"/>
              <a:ext cx="160" cy="106"/>
            </a:xfrm>
            <a:custGeom>
              <a:avLst/>
              <a:gdLst>
                <a:gd name="T0" fmla="*/ 159 w 160"/>
                <a:gd name="T1" fmla="*/ 13 h 106"/>
                <a:gd name="T2" fmla="*/ 159 w 160"/>
                <a:gd name="T3" fmla="*/ 13 h 106"/>
                <a:gd name="T4" fmla="*/ 152 w 160"/>
                <a:gd name="T5" fmla="*/ 7 h 106"/>
                <a:gd name="T6" fmla="*/ 139 w 160"/>
                <a:gd name="T7" fmla="*/ 7 h 106"/>
                <a:gd name="T8" fmla="*/ 133 w 160"/>
                <a:gd name="T9" fmla="*/ 7 h 106"/>
                <a:gd name="T10" fmla="*/ 119 w 160"/>
                <a:gd name="T11" fmla="*/ 0 h 106"/>
                <a:gd name="T12" fmla="*/ 99 w 160"/>
                <a:gd name="T13" fmla="*/ 0 h 106"/>
                <a:gd name="T14" fmla="*/ 93 w 160"/>
                <a:gd name="T15" fmla="*/ 0 h 106"/>
                <a:gd name="T16" fmla="*/ 80 w 160"/>
                <a:gd name="T17" fmla="*/ 0 h 106"/>
                <a:gd name="T18" fmla="*/ 66 w 160"/>
                <a:gd name="T19" fmla="*/ 0 h 106"/>
                <a:gd name="T20" fmla="*/ 60 w 160"/>
                <a:gd name="T21" fmla="*/ 0 h 106"/>
                <a:gd name="T22" fmla="*/ 46 w 160"/>
                <a:gd name="T23" fmla="*/ 0 h 106"/>
                <a:gd name="T24" fmla="*/ 40 w 160"/>
                <a:gd name="T25" fmla="*/ 0 h 106"/>
                <a:gd name="T26" fmla="*/ 27 w 160"/>
                <a:gd name="T27" fmla="*/ 7 h 106"/>
                <a:gd name="T28" fmla="*/ 13 w 160"/>
                <a:gd name="T29" fmla="*/ 7 h 106"/>
                <a:gd name="T30" fmla="*/ 7 w 160"/>
                <a:gd name="T31" fmla="*/ 7 h 106"/>
                <a:gd name="T32" fmla="*/ 0 w 160"/>
                <a:gd name="T33" fmla="*/ 13 h 106"/>
                <a:gd name="T34" fmla="*/ 0 w 160"/>
                <a:gd name="T35" fmla="*/ 98 h 106"/>
                <a:gd name="T36" fmla="*/ 7 w 160"/>
                <a:gd name="T37" fmla="*/ 98 h 106"/>
                <a:gd name="T38" fmla="*/ 13 w 160"/>
                <a:gd name="T39" fmla="*/ 98 h 106"/>
                <a:gd name="T40" fmla="*/ 27 w 160"/>
                <a:gd name="T41" fmla="*/ 105 h 106"/>
                <a:gd name="T42" fmla="*/ 40 w 160"/>
                <a:gd name="T43" fmla="*/ 105 h 106"/>
                <a:gd name="T44" fmla="*/ 46 w 160"/>
                <a:gd name="T45" fmla="*/ 105 h 106"/>
                <a:gd name="T46" fmla="*/ 60 w 160"/>
                <a:gd name="T47" fmla="*/ 105 h 106"/>
                <a:gd name="T48" fmla="*/ 66 w 160"/>
                <a:gd name="T49" fmla="*/ 105 h 106"/>
                <a:gd name="T50" fmla="*/ 80 w 160"/>
                <a:gd name="T51" fmla="*/ 105 h 106"/>
                <a:gd name="T52" fmla="*/ 93 w 160"/>
                <a:gd name="T53" fmla="*/ 105 h 106"/>
                <a:gd name="T54" fmla="*/ 99 w 160"/>
                <a:gd name="T55" fmla="*/ 105 h 106"/>
                <a:gd name="T56" fmla="*/ 119 w 160"/>
                <a:gd name="T57" fmla="*/ 105 h 106"/>
                <a:gd name="T58" fmla="*/ 133 w 160"/>
                <a:gd name="T59" fmla="*/ 105 h 106"/>
                <a:gd name="T60" fmla="*/ 139 w 160"/>
                <a:gd name="T61" fmla="*/ 98 h 106"/>
                <a:gd name="T62" fmla="*/ 152 w 160"/>
                <a:gd name="T63" fmla="*/ 98 h 106"/>
                <a:gd name="T64" fmla="*/ 159 w 160"/>
                <a:gd name="T65" fmla="*/ 98 h 106"/>
                <a:gd name="T66" fmla="*/ 159 w 160"/>
                <a:gd name="T67" fmla="*/ 13 h 10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60"/>
                <a:gd name="T103" fmla="*/ 0 h 106"/>
                <a:gd name="T104" fmla="*/ 160 w 160"/>
                <a:gd name="T105" fmla="*/ 106 h 10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60" h="106">
                  <a:moveTo>
                    <a:pt x="159" y="13"/>
                  </a:moveTo>
                  <a:lnTo>
                    <a:pt x="159" y="13"/>
                  </a:lnTo>
                  <a:lnTo>
                    <a:pt x="152" y="7"/>
                  </a:lnTo>
                  <a:lnTo>
                    <a:pt x="139" y="7"/>
                  </a:lnTo>
                  <a:lnTo>
                    <a:pt x="133" y="7"/>
                  </a:lnTo>
                  <a:lnTo>
                    <a:pt x="119" y="0"/>
                  </a:lnTo>
                  <a:lnTo>
                    <a:pt x="99" y="0"/>
                  </a:lnTo>
                  <a:lnTo>
                    <a:pt x="93" y="0"/>
                  </a:lnTo>
                  <a:lnTo>
                    <a:pt x="80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46" y="0"/>
                  </a:lnTo>
                  <a:lnTo>
                    <a:pt x="40" y="0"/>
                  </a:lnTo>
                  <a:lnTo>
                    <a:pt x="27" y="7"/>
                  </a:lnTo>
                  <a:lnTo>
                    <a:pt x="13" y="7"/>
                  </a:lnTo>
                  <a:lnTo>
                    <a:pt x="7" y="7"/>
                  </a:lnTo>
                  <a:lnTo>
                    <a:pt x="0" y="13"/>
                  </a:lnTo>
                  <a:lnTo>
                    <a:pt x="0" y="98"/>
                  </a:lnTo>
                  <a:lnTo>
                    <a:pt x="7" y="98"/>
                  </a:lnTo>
                  <a:lnTo>
                    <a:pt x="13" y="98"/>
                  </a:lnTo>
                  <a:lnTo>
                    <a:pt x="27" y="105"/>
                  </a:lnTo>
                  <a:lnTo>
                    <a:pt x="40" y="105"/>
                  </a:lnTo>
                  <a:lnTo>
                    <a:pt x="46" y="105"/>
                  </a:lnTo>
                  <a:lnTo>
                    <a:pt x="60" y="105"/>
                  </a:lnTo>
                  <a:lnTo>
                    <a:pt x="66" y="105"/>
                  </a:lnTo>
                  <a:lnTo>
                    <a:pt x="80" y="105"/>
                  </a:lnTo>
                  <a:lnTo>
                    <a:pt x="93" y="105"/>
                  </a:lnTo>
                  <a:lnTo>
                    <a:pt x="99" y="105"/>
                  </a:lnTo>
                  <a:lnTo>
                    <a:pt x="119" y="105"/>
                  </a:lnTo>
                  <a:lnTo>
                    <a:pt x="133" y="105"/>
                  </a:lnTo>
                  <a:lnTo>
                    <a:pt x="139" y="98"/>
                  </a:lnTo>
                  <a:lnTo>
                    <a:pt x="152" y="98"/>
                  </a:lnTo>
                  <a:lnTo>
                    <a:pt x="159" y="98"/>
                  </a:lnTo>
                  <a:lnTo>
                    <a:pt x="159" y="13"/>
                  </a:lnTo>
                </a:path>
              </a:pathLst>
            </a:custGeom>
            <a:solidFill>
              <a:srgbClr val="91919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2389" name="Freeform 111"/>
            <p:cNvSpPr>
              <a:spLocks/>
            </p:cNvSpPr>
            <p:nvPr/>
          </p:nvSpPr>
          <p:spPr bwMode="auto">
            <a:xfrm>
              <a:off x="3915" y="2151"/>
              <a:ext cx="85" cy="106"/>
            </a:xfrm>
            <a:custGeom>
              <a:avLst/>
              <a:gdLst>
                <a:gd name="T0" fmla="*/ 84 w 85"/>
                <a:gd name="T1" fmla="*/ 13 h 106"/>
                <a:gd name="T2" fmla="*/ 84 w 85"/>
                <a:gd name="T3" fmla="*/ 13 h 106"/>
                <a:gd name="T4" fmla="*/ 71 w 85"/>
                <a:gd name="T5" fmla="*/ 7 h 106"/>
                <a:gd name="T6" fmla="*/ 65 w 85"/>
                <a:gd name="T7" fmla="*/ 7 h 106"/>
                <a:gd name="T8" fmla="*/ 65 w 85"/>
                <a:gd name="T9" fmla="*/ 0 h 106"/>
                <a:gd name="T10" fmla="*/ 58 w 85"/>
                <a:gd name="T11" fmla="*/ 0 h 106"/>
                <a:gd name="T12" fmla="*/ 52 w 85"/>
                <a:gd name="T13" fmla="*/ 0 h 106"/>
                <a:gd name="T14" fmla="*/ 45 w 85"/>
                <a:gd name="T15" fmla="*/ 0 h 106"/>
                <a:gd name="T16" fmla="*/ 39 w 85"/>
                <a:gd name="T17" fmla="*/ 0 h 106"/>
                <a:gd name="T18" fmla="*/ 32 w 85"/>
                <a:gd name="T19" fmla="*/ 0 h 106"/>
                <a:gd name="T20" fmla="*/ 26 w 85"/>
                <a:gd name="T21" fmla="*/ 0 h 106"/>
                <a:gd name="T22" fmla="*/ 19 w 85"/>
                <a:gd name="T23" fmla="*/ 0 h 106"/>
                <a:gd name="T24" fmla="*/ 13 w 85"/>
                <a:gd name="T25" fmla="*/ 7 h 106"/>
                <a:gd name="T26" fmla="*/ 6 w 85"/>
                <a:gd name="T27" fmla="*/ 7 h 106"/>
                <a:gd name="T28" fmla="*/ 0 w 85"/>
                <a:gd name="T29" fmla="*/ 13 h 106"/>
                <a:gd name="T30" fmla="*/ 0 w 85"/>
                <a:gd name="T31" fmla="*/ 98 h 106"/>
                <a:gd name="T32" fmla="*/ 13 w 85"/>
                <a:gd name="T33" fmla="*/ 98 h 106"/>
                <a:gd name="T34" fmla="*/ 19 w 85"/>
                <a:gd name="T35" fmla="*/ 105 h 106"/>
                <a:gd name="T36" fmla="*/ 32 w 85"/>
                <a:gd name="T37" fmla="*/ 105 h 106"/>
                <a:gd name="T38" fmla="*/ 39 w 85"/>
                <a:gd name="T39" fmla="*/ 105 h 106"/>
                <a:gd name="T40" fmla="*/ 45 w 85"/>
                <a:gd name="T41" fmla="*/ 105 h 106"/>
                <a:gd name="T42" fmla="*/ 52 w 85"/>
                <a:gd name="T43" fmla="*/ 105 h 106"/>
                <a:gd name="T44" fmla="*/ 58 w 85"/>
                <a:gd name="T45" fmla="*/ 105 h 106"/>
                <a:gd name="T46" fmla="*/ 65 w 85"/>
                <a:gd name="T47" fmla="*/ 105 h 106"/>
                <a:gd name="T48" fmla="*/ 71 w 85"/>
                <a:gd name="T49" fmla="*/ 98 h 106"/>
                <a:gd name="T50" fmla="*/ 84 w 85"/>
                <a:gd name="T51" fmla="*/ 98 h 106"/>
                <a:gd name="T52" fmla="*/ 84 w 85"/>
                <a:gd name="T53" fmla="*/ 13 h 10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5"/>
                <a:gd name="T82" fmla="*/ 0 h 106"/>
                <a:gd name="T83" fmla="*/ 85 w 85"/>
                <a:gd name="T84" fmla="*/ 106 h 10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5" h="106">
                  <a:moveTo>
                    <a:pt x="84" y="13"/>
                  </a:moveTo>
                  <a:lnTo>
                    <a:pt x="84" y="13"/>
                  </a:lnTo>
                  <a:lnTo>
                    <a:pt x="71" y="7"/>
                  </a:lnTo>
                  <a:lnTo>
                    <a:pt x="65" y="7"/>
                  </a:lnTo>
                  <a:lnTo>
                    <a:pt x="65" y="0"/>
                  </a:lnTo>
                  <a:lnTo>
                    <a:pt x="58" y="0"/>
                  </a:lnTo>
                  <a:lnTo>
                    <a:pt x="52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3" y="7"/>
                  </a:lnTo>
                  <a:lnTo>
                    <a:pt x="6" y="7"/>
                  </a:lnTo>
                  <a:lnTo>
                    <a:pt x="0" y="13"/>
                  </a:lnTo>
                  <a:lnTo>
                    <a:pt x="0" y="98"/>
                  </a:lnTo>
                  <a:lnTo>
                    <a:pt x="13" y="98"/>
                  </a:lnTo>
                  <a:lnTo>
                    <a:pt x="19" y="105"/>
                  </a:lnTo>
                  <a:lnTo>
                    <a:pt x="32" y="105"/>
                  </a:lnTo>
                  <a:lnTo>
                    <a:pt x="39" y="105"/>
                  </a:lnTo>
                  <a:lnTo>
                    <a:pt x="45" y="105"/>
                  </a:lnTo>
                  <a:lnTo>
                    <a:pt x="52" y="105"/>
                  </a:lnTo>
                  <a:lnTo>
                    <a:pt x="58" y="105"/>
                  </a:lnTo>
                  <a:lnTo>
                    <a:pt x="65" y="105"/>
                  </a:lnTo>
                  <a:lnTo>
                    <a:pt x="71" y="98"/>
                  </a:lnTo>
                  <a:lnTo>
                    <a:pt x="84" y="98"/>
                  </a:lnTo>
                  <a:lnTo>
                    <a:pt x="84" y="13"/>
                  </a:lnTo>
                </a:path>
              </a:pathLst>
            </a:custGeom>
            <a:solidFill>
              <a:srgbClr val="DADADA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2390" name="Freeform 112"/>
            <p:cNvSpPr>
              <a:spLocks/>
            </p:cNvSpPr>
            <p:nvPr/>
          </p:nvSpPr>
          <p:spPr bwMode="auto">
            <a:xfrm>
              <a:off x="4158" y="2151"/>
              <a:ext cx="80" cy="106"/>
            </a:xfrm>
            <a:custGeom>
              <a:avLst/>
              <a:gdLst>
                <a:gd name="T0" fmla="*/ 0 w 80"/>
                <a:gd name="T1" fmla="*/ 98 h 106"/>
                <a:gd name="T2" fmla="*/ 0 w 80"/>
                <a:gd name="T3" fmla="*/ 98 h 106"/>
                <a:gd name="T4" fmla="*/ 13 w 80"/>
                <a:gd name="T5" fmla="*/ 98 h 106"/>
                <a:gd name="T6" fmla="*/ 13 w 80"/>
                <a:gd name="T7" fmla="*/ 105 h 106"/>
                <a:gd name="T8" fmla="*/ 20 w 80"/>
                <a:gd name="T9" fmla="*/ 105 h 106"/>
                <a:gd name="T10" fmla="*/ 33 w 80"/>
                <a:gd name="T11" fmla="*/ 105 h 106"/>
                <a:gd name="T12" fmla="*/ 40 w 80"/>
                <a:gd name="T13" fmla="*/ 105 h 106"/>
                <a:gd name="T14" fmla="*/ 46 w 80"/>
                <a:gd name="T15" fmla="*/ 105 h 106"/>
                <a:gd name="T16" fmla="*/ 53 w 80"/>
                <a:gd name="T17" fmla="*/ 105 h 106"/>
                <a:gd name="T18" fmla="*/ 59 w 80"/>
                <a:gd name="T19" fmla="*/ 105 h 106"/>
                <a:gd name="T20" fmla="*/ 66 w 80"/>
                <a:gd name="T21" fmla="*/ 105 h 106"/>
                <a:gd name="T22" fmla="*/ 72 w 80"/>
                <a:gd name="T23" fmla="*/ 98 h 106"/>
                <a:gd name="T24" fmla="*/ 79 w 80"/>
                <a:gd name="T25" fmla="*/ 98 h 106"/>
                <a:gd name="T26" fmla="*/ 79 w 80"/>
                <a:gd name="T27" fmla="*/ 13 h 106"/>
                <a:gd name="T28" fmla="*/ 72 w 80"/>
                <a:gd name="T29" fmla="*/ 7 h 106"/>
                <a:gd name="T30" fmla="*/ 66 w 80"/>
                <a:gd name="T31" fmla="*/ 0 h 106"/>
                <a:gd name="T32" fmla="*/ 59 w 80"/>
                <a:gd name="T33" fmla="*/ 0 h 106"/>
                <a:gd name="T34" fmla="*/ 53 w 80"/>
                <a:gd name="T35" fmla="*/ 0 h 106"/>
                <a:gd name="T36" fmla="*/ 46 w 80"/>
                <a:gd name="T37" fmla="*/ 0 h 106"/>
                <a:gd name="T38" fmla="*/ 40 w 80"/>
                <a:gd name="T39" fmla="*/ 0 h 106"/>
                <a:gd name="T40" fmla="*/ 33 w 80"/>
                <a:gd name="T41" fmla="*/ 0 h 106"/>
                <a:gd name="T42" fmla="*/ 26 w 80"/>
                <a:gd name="T43" fmla="*/ 0 h 106"/>
                <a:gd name="T44" fmla="*/ 20 w 80"/>
                <a:gd name="T45" fmla="*/ 0 h 106"/>
                <a:gd name="T46" fmla="*/ 13 w 80"/>
                <a:gd name="T47" fmla="*/ 7 h 106"/>
                <a:gd name="T48" fmla="*/ 7 w 80"/>
                <a:gd name="T49" fmla="*/ 7 h 106"/>
                <a:gd name="T50" fmla="*/ 0 w 80"/>
                <a:gd name="T51" fmla="*/ 13 h 106"/>
                <a:gd name="T52" fmla="*/ 0 w 80"/>
                <a:gd name="T53" fmla="*/ 98 h 10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0"/>
                <a:gd name="T82" fmla="*/ 0 h 106"/>
                <a:gd name="T83" fmla="*/ 80 w 80"/>
                <a:gd name="T84" fmla="*/ 106 h 10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0" h="106">
                  <a:moveTo>
                    <a:pt x="0" y="98"/>
                  </a:moveTo>
                  <a:lnTo>
                    <a:pt x="0" y="98"/>
                  </a:lnTo>
                  <a:lnTo>
                    <a:pt x="13" y="98"/>
                  </a:lnTo>
                  <a:lnTo>
                    <a:pt x="13" y="105"/>
                  </a:lnTo>
                  <a:lnTo>
                    <a:pt x="20" y="105"/>
                  </a:lnTo>
                  <a:lnTo>
                    <a:pt x="33" y="105"/>
                  </a:lnTo>
                  <a:lnTo>
                    <a:pt x="40" y="105"/>
                  </a:lnTo>
                  <a:lnTo>
                    <a:pt x="46" y="105"/>
                  </a:lnTo>
                  <a:lnTo>
                    <a:pt x="53" y="105"/>
                  </a:lnTo>
                  <a:lnTo>
                    <a:pt x="59" y="105"/>
                  </a:lnTo>
                  <a:lnTo>
                    <a:pt x="66" y="105"/>
                  </a:lnTo>
                  <a:lnTo>
                    <a:pt x="72" y="98"/>
                  </a:lnTo>
                  <a:lnTo>
                    <a:pt x="79" y="98"/>
                  </a:lnTo>
                  <a:lnTo>
                    <a:pt x="79" y="13"/>
                  </a:lnTo>
                  <a:lnTo>
                    <a:pt x="72" y="7"/>
                  </a:lnTo>
                  <a:lnTo>
                    <a:pt x="66" y="0"/>
                  </a:lnTo>
                  <a:lnTo>
                    <a:pt x="59" y="0"/>
                  </a:lnTo>
                  <a:lnTo>
                    <a:pt x="53" y="0"/>
                  </a:lnTo>
                  <a:lnTo>
                    <a:pt x="46" y="0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0"/>
                  </a:lnTo>
                  <a:lnTo>
                    <a:pt x="13" y="7"/>
                  </a:lnTo>
                  <a:lnTo>
                    <a:pt x="7" y="7"/>
                  </a:lnTo>
                  <a:lnTo>
                    <a:pt x="0" y="13"/>
                  </a:lnTo>
                  <a:lnTo>
                    <a:pt x="0" y="98"/>
                  </a:lnTo>
                </a:path>
              </a:pathLst>
            </a:custGeom>
            <a:solidFill>
              <a:srgbClr val="474747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2391" name="Freeform 113"/>
            <p:cNvSpPr>
              <a:spLocks/>
            </p:cNvSpPr>
            <p:nvPr/>
          </p:nvSpPr>
          <p:spPr bwMode="auto">
            <a:xfrm>
              <a:off x="3999" y="2165"/>
              <a:ext cx="1" cy="74"/>
            </a:xfrm>
            <a:custGeom>
              <a:avLst/>
              <a:gdLst>
                <a:gd name="T0" fmla="*/ 0 w 1"/>
                <a:gd name="T1" fmla="*/ 73 h 74"/>
                <a:gd name="T2" fmla="*/ 0 w 1"/>
                <a:gd name="T3" fmla="*/ 73 h 74"/>
                <a:gd name="T4" fmla="*/ 0 w 1"/>
                <a:gd name="T5" fmla="*/ 0 h 74"/>
                <a:gd name="T6" fmla="*/ 0 w 1"/>
                <a:gd name="T7" fmla="*/ 73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74"/>
                <a:gd name="T14" fmla="*/ 1 w 1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74">
                  <a:moveTo>
                    <a:pt x="0" y="73"/>
                  </a:moveTo>
                  <a:lnTo>
                    <a:pt x="0" y="73"/>
                  </a:lnTo>
                  <a:lnTo>
                    <a:pt x="0" y="0"/>
                  </a:lnTo>
                  <a:lnTo>
                    <a:pt x="0" y="7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392" name="Line 114"/>
            <p:cNvSpPr>
              <a:spLocks noChangeShapeType="1"/>
            </p:cNvSpPr>
            <p:nvPr/>
          </p:nvSpPr>
          <p:spPr bwMode="auto">
            <a:xfrm>
              <a:off x="3999" y="2165"/>
              <a:ext cx="0" cy="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4" name="Group 263"/>
          <p:cNvGrpSpPr>
            <a:grpSpLocks/>
          </p:cNvGrpSpPr>
          <p:nvPr/>
        </p:nvGrpSpPr>
        <p:grpSpPr bwMode="auto">
          <a:xfrm>
            <a:off x="5113338" y="1714500"/>
            <a:ext cx="3530600" cy="2928938"/>
            <a:chOff x="492" y="1717"/>
            <a:chExt cx="2224" cy="1759"/>
          </a:xfrm>
        </p:grpSpPr>
        <p:sp>
          <p:nvSpPr>
            <p:cNvPr id="92171" name="Freeform 3"/>
            <p:cNvSpPr>
              <a:spLocks/>
            </p:cNvSpPr>
            <p:nvPr/>
          </p:nvSpPr>
          <p:spPr bwMode="auto">
            <a:xfrm>
              <a:off x="492" y="3124"/>
              <a:ext cx="330" cy="244"/>
            </a:xfrm>
            <a:custGeom>
              <a:avLst/>
              <a:gdLst>
                <a:gd name="T0" fmla="*/ 118 w 330"/>
                <a:gd name="T1" fmla="*/ 184 h 244"/>
                <a:gd name="T2" fmla="*/ 329 w 330"/>
                <a:gd name="T3" fmla="*/ 184 h 244"/>
                <a:gd name="T4" fmla="*/ 329 w 330"/>
                <a:gd name="T5" fmla="*/ 53 h 244"/>
                <a:gd name="T6" fmla="*/ 118 w 330"/>
                <a:gd name="T7" fmla="*/ 53 h 244"/>
                <a:gd name="T8" fmla="*/ 118 w 330"/>
                <a:gd name="T9" fmla="*/ 0 h 244"/>
                <a:gd name="T10" fmla="*/ 0 w 330"/>
                <a:gd name="T11" fmla="*/ 118 h 244"/>
                <a:gd name="T12" fmla="*/ 118 w 330"/>
                <a:gd name="T13" fmla="*/ 243 h 2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0"/>
                <a:gd name="T22" fmla="*/ 0 h 244"/>
                <a:gd name="T23" fmla="*/ 330 w 330"/>
                <a:gd name="T24" fmla="*/ 244 h 2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0" h="244">
                  <a:moveTo>
                    <a:pt x="118" y="184"/>
                  </a:moveTo>
                  <a:lnTo>
                    <a:pt x="329" y="184"/>
                  </a:lnTo>
                  <a:lnTo>
                    <a:pt x="329" y="53"/>
                  </a:lnTo>
                  <a:lnTo>
                    <a:pt x="118" y="53"/>
                  </a:lnTo>
                  <a:lnTo>
                    <a:pt x="118" y="0"/>
                  </a:lnTo>
                  <a:lnTo>
                    <a:pt x="0" y="118"/>
                  </a:lnTo>
                  <a:lnTo>
                    <a:pt x="118" y="243"/>
                  </a:lnTo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172" name="Freeform 4"/>
            <p:cNvSpPr>
              <a:spLocks/>
            </p:cNvSpPr>
            <p:nvPr/>
          </p:nvSpPr>
          <p:spPr bwMode="auto">
            <a:xfrm>
              <a:off x="2380" y="3124"/>
              <a:ext cx="336" cy="244"/>
            </a:xfrm>
            <a:custGeom>
              <a:avLst/>
              <a:gdLst>
                <a:gd name="T0" fmla="*/ 125 w 336"/>
                <a:gd name="T1" fmla="*/ 184 h 244"/>
                <a:gd name="T2" fmla="*/ 335 w 336"/>
                <a:gd name="T3" fmla="*/ 184 h 244"/>
                <a:gd name="T4" fmla="*/ 335 w 336"/>
                <a:gd name="T5" fmla="*/ 53 h 244"/>
                <a:gd name="T6" fmla="*/ 125 w 336"/>
                <a:gd name="T7" fmla="*/ 53 h 244"/>
                <a:gd name="T8" fmla="*/ 125 w 336"/>
                <a:gd name="T9" fmla="*/ 0 h 244"/>
                <a:gd name="T10" fmla="*/ 0 w 336"/>
                <a:gd name="T11" fmla="*/ 118 h 244"/>
                <a:gd name="T12" fmla="*/ 125 w 336"/>
                <a:gd name="T13" fmla="*/ 243 h 2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244"/>
                <a:gd name="T23" fmla="*/ 336 w 336"/>
                <a:gd name="T24" fmla="*/ 244 h 2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244">
                  <a:moveTo>
                    <a:pt x="125" y="184"/>
                  </a:moveTo>
                  <a:lnTo>
                    <a:pt x="335" y="184"/>
                  </a:lnTo>
                  <a:lnTo>
                    <a:pt x="335" y="53"/>
                  </a:lnTo>
                  <a:lnTo>
                    <a:pt x="125" y="53"/>
                  </a:lnTo>
                  <a:lnTo>
                    <a:pt x="125" y="0"/>
                  </a:lnTo>
                  <a:lnTo>
                    <a:pt x="0" y="118"/>
                  </a:lnTo>
                  <a:lnTo>
                    <a:pt x="125" y="243"/>
                  </a:lnTo>
                </a:path>
              </a:pathLst>
            </a:cu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173" name="Freeform 115"/>
            <p:cNvSpPr>
              <a:spLocks/>
            </p:cNvSpPr>
            <p:nvPr/>
          </p:nvSpPr>
          <p:spPr bwMode="auto">
            <a:xfrm>
              <a:off x="954" y="2960"/>
              <a:ext cx="957" cy="490"/>
            </a:xfrm>
            <a:custGeom>
              <a:avLst/>
              <a:gdLst>
                <a:gd name="T0" fmla="*/ 0 w 957"/>
                <a:gd name="T1" fmla="*/ 0 h 490"/>
                <a:gd name="T2" fmla="*/ 0 w 957"/>
                <a:gd name="T3" fmla="*/ 0 h 490"/>
                <a:gd name="T4" fmla="*/ 419 w 957"/>
                <a:gd name="T5" fmla="*/ 0 h 490"/>
                <a:gd name="T6" fmla="*/ 419 w 957"/>
                <a:gd name="T7" fmla="*/ 261 h 490"/>
                <a:gd name="T8" fmla="*/ 956 w 957"/>
                <a:gd name="T9" fmla="*/ 254 h 490"/>
                <a:gd name="T10" fmla="*/ 956 w 957"/>
                <a:gd name="T11" fmla="*/ 489 h 490"/>
                <a:gd name="T12" fmla="*/ 0 w 957"/>
                <a:gd name="T13" fmla="*/ 489 h 490"/>
                <a:gd name="T14" fmla="*/ 0 w 957"/>
                <a:gd name="T15" fmla="*/ 0 h 49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57"/>
                <a:gd name="T25" fmla="*/ 0 h 490"/>
                <a:gd name="T26" fmla="*/ 957 w 957"/>
                <a:gd name="T27" fmla="*/ 490 h 49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57" h="490">
                  <a:moveTo>
                    <a:pt x="0" y="0"/>
                  </a:moveTo>
                  <a:lnTo>
                    <a:pt x="0" y="0"/>
                  </a:lnTo>
                  <a:lnTo>
                    <a:pt x="419" y="0"/>
                  </a:lnTo>
                  <a:lnTo>
                    <a:pt x="419" y="261"/>
                  </a:lnTo>
                  <a:lnTo>
                    <a:pt x="956" y="254"/>
                  </a:lnTo>
                  <a:lnTo>
                    <a:pt x="956" y="489"/>
                  </a:lnTo>
                  <a:lnTo>
                    <a:pt x="0" y="489"/>
                  </a:lnTo>
                  <a:lnTo>
                    <a:pt x="0" y="0"/>
                  </a:lnTo>
                </a:path>
              </a:pathLst>
            </a:custGeom>
            <a:solidFill>
              <a:srgbClr val="66CC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2174" name="Freeform 116"/>
            <p:cNvSpPr>
              <a:spLocks/>
            </p:cNvSpPr>
            <p:nvPr/>
          </p:nvSpPr>
          <p:spPr bwMode="auto">
            <a:xfrm>
              <a:off x="1395" y="2928"/>
              <a:ext cx="884" cy="535"/>
            </a:xfrm>
            <a:custGeom>
              <a:avLst/>
              <a:gdLst>
                <a:gd name="T0" fmla="*/ 0 w 884"/>
                <a:gd name="T1" fmla="*/ 7 h 535"/>
                <a:gd name="T2" fmla="*/ 0 w 884"/>
                <a:gd name="T3" fmla="*/ 7 h 535"/>
                <a:gd name="T4" fmla="*/ 0 w 884"/>
                <a:gd name="T5" fmla="*/ 293 h 535"/>
                <a:gd name="T6" fmla="*/ 137 w 884"/>
                <a:gd name="T7" fmla="*/ 293 h 535"/>
                <a:gd name="T8" fmla="*/ 157 w 884"/>
                <a:gd name="T9" fmla="*/ 332 h 535"/>
                <a:gd name="T10" fmla="*/ 275 w 884"/>
                <a:gd name="T11" fmla="*/ 332 h 535"/>
                <a:gd name="T12" fmla="*/ 288 w 884"/>
                <a:gd name="T13" fmla="*/ 293 h 535"/>
                <a:gd name="T14" fmla="*/ 504 w 884"/>
                <a:gd name="T15" fmla="*/ 293 h 535"/>
                <a:gd name="T16" fmla="*/ 517 w 884"/>
                <a:gd name="T17" fmla="*/ 534 h 535"/>
                <a:gd name="T18" fmla="*/ 883 w 884"/>
                <a:gd name="T19" fmla="*/ 527 h 535"/>
                <a:gd name="T20" fmla="*/ 883 w 884"/>
                <a:gd name="T21" fmla="*/ 0 h 535"/>
                <a:gd name="T22" fmla="*/ 0 w 884"/>
                <a:gd name="T23" fmla="*/ 7 h 53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84"/>
                <a:gd name="T37" fmla="*/ 0 h 535"/>
                <a:gd name="T38" fmla="*/ 884 w 884"/>
                <a:gd name="T39" fmla="*/ 535 h 53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84" h="535">
                  <a:moveTo>
                    <a:pt x="0" y="7"/>
                  </a:moveTo>
                  <a:lnTo>
                    <a:pt x="0" y="7"/>
                  </a:lnTo>
                  <a:lnTo>
                    <a:pt x="0" y="293"/>
                  </a:lnTo>
                  <a:lnTo>
                    <a:pt x="137" y="293"/>
                  </a:lnTo>
                  <a:lnTo>
                    <a:pt x="157" y="332"/>
                  </a:lnTo>
                  <a:lnTo>
                    <a:pt x="275" y="332"/>
                  </a:lnTo>
                  <a:lnTo>
                    <a:pt x="288" y="293"/>
                  </a:lnTo>
                  <a:lnTo>
                    <a:pt x="504" y="293"/>
                  </a:lnTo>
                  <a:lnTo>
                    <a:pt x="517" y="534"/>
                  </a:lnTo>
                  <a:lnTo>
                    <a:pt x="883" y="527"/>
                  </a:lnTo>
                  <a:lnTo>
                    <a:pt x="883" y="0"/>
                  </a:lnTo>
                  <a:lnTo>
                    <a:pt x="0" y="7"/>
                  </a:lnTo>
                </a:path>
              </a:pathLst>
            </a:cu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175" name="Freeform 117"/>
            <p:cNvSpPr>
              <a:spLocks/>
            </p:cNvSpPr>
            <p:nvPr/>
          </p:nvSpPr>
          <p:spPr bwMode="auto">
            <a:xfrm>
              <a:off x="1506" y="2967"/>
              <a:ext cx="225" cy="40"/>
            </a:xfrm>
            <a:custGeom>
              <a:avLst/>
              <a:gdLst>
                <a:gd name="T0" fmla="*/ 224 w 225"/>
                <a:gd name="T1" fmla="*/ 0 h 40"/>
                <a:gd name="T2" fmla="*/ 224 w 225"/>
                <a:gd name="T3" fmla="*/ 0 h 40"/>
                <a:gd name="T4" fmla="*/ 224 w 225"/>
                <a:gd name="T5" fmla="*/ 7 h 40"/>
                <a:gd name="T6" fmla="*/ 224 w 225"/>
                <a:gd name="T7" fmla="*/ 13 h 40"/>
                <a:gd name="T8" fmla="*/ 217 w 225"/>
                <a:gd name="T9" fmla="*/ 20 h 40"/>
                <a:gd name="T10" fmla="*/ 211 w 225"/>
                <a:gd name="T11" fmla="*/ 20 h 40"/>
                <a:gd name="T12" fmla="*/ 20 w 225"/>
                <a:gd name="T13" fmla="*/ 39 h 40"/>
                <a:gd name="T14" fmla="*/ 13 w 225"/>
                <a:gd name="T15" fmla="*/ 39 h 40"/>
                <a:gd name="T16" fmla="*/ 7 w 225"/>
                <a:gd name="T17" fmla="*/ 33 h 40"/>
                <a:gd name="T18" fmla="*/ 0 w 225"/>
                <a:gd name="T19" fmla="*/ 33 h 40"/>
                <a:gd name="T20" fmla="*/ 0 w 225"/>
                <a:gd name="T21" fmla="*/ 26 h 40"/>
                <a:gd name="T22" fmla="*/ 0 w 225"/>
                <a:gd name="T23" fmla="*/ 20 h 40"/>
                <a:gd name="T24" fmla="*/ 0 w 225"/>
                <a:gd name="T25" fmla="*/ 13 h 40"/>
                <a:gd name="T26" fmla="*/ 0 w 225"/>
                <a:gd name="T27" fmla="*/ 7 h 40"/>
                <a:gd name="T28" fmla="*/ 7 w 225"/>
                <a:gd name="T29" fmla="*/ 7 h 40"/>
                <a:gd name="T30" fmla="*/ 13 w 225"/>
                <a:gd name="T31" fmla="*/ 7 h 40"/>
                <a:gd name="T32" fmla="*/ 13 w 225"/>
                <a:gd name="T33" fmla="*/ 0 h 40"/>
                <a:gd name="T34" fmla="*/ 224 w 225"/>
                <a:gd name="T35" fmla="*/ 0 h 4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5"/>
                <a:gd name="T55" fmla="*/ 0 h 40"/>
                <a:gd name="T56" fmla="*/ 225 w 225"/>
                <a:gd name="T57" fmla="*/ 40 h 4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5" h="40">
                  <a:moveTo>
                    <a:pt x="224" y="0"/>
                  </a:moveTo>
                  <a:lnTo>
                    <a:pt x="224" y="0"/>
                  </a:lnTo>
                  <a:lnTo>
                    <a:pt x="224" y="7"/>
                  </a:lnTo>
                  <a:lnTo>
                    <a:pt x="224" y="13"/>
                  </a:lnTo>
                  <a:lnTo>
                    <a:pt x="217" y="20"/>
                  </a:lnTo>
                  <a:lnTo>
                    <a:pt x="211" y="20"/>
                  </a:lnTo>
                  <a:lnTo>
                    <a:pt x="20" y="39"/>
                  </a:lnTo>
                  <a:lnTo>
                    <a:pt x="13" y="39"/>
                  </a:lnTo>
                  <a:lnTo>
                    <a:pt x="7" y="33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0" y="7"/>
                  </a:lnTo>
                  <a:lnTo>
                    <a:pt x="7" y="7"/>
                  </a:lnTo>
                  <a:lnTo>
                    <a:pt x="13" y="7"/>
                  </a:lnTo>
                  <a:lnTo>
                    <a:pt x="13" y="0"/>
                  </a:lnTo>
                  <a:lnTo>
                    <a:pt x="224" y="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2176" name="Freeform 118"/>
            <p:cNvSpPr>
              <a:spLocks/>
            </p:cNvSpPr>
            <p:nvPr/>
          </p:nvSpPr>
          <p:spPr bwMode="auto">
            <a:xfrm>
              <a:off x="1506" y="3066"/>
              <a:ext cx="225" cy="53"/>
            </a:xfrm>
            <a:custGeom>
              <a:avLst/>
              <a:gdLst>
                <a:gd name="T0" fmla="*/ 204 w 225"/>
                <a:gd name="T1" fmla="*/ 0 h 53"/>
                <a:gd name="T2" fmla="*/ 204 w 225"/>
                <a:gd name="T3" fmla="*/ 0 h 53"/>
                <a:gd name="T4" fmla="*/ 211 w 225"/>
                <a:gd name="T5" fmla="*/ 0 h 53"/>
                <a:gd name="T6" fmla="*/ 217 w 225"/>
                <a:gd name="T7" fmla="*/ 0 h 53"/>
                <a:gd name="T8" fmla="*/ 224 w 225"/>
                <a:gd name="T9" fmla="*/ 7 h 53"/>
                <a:gd name="T10" fmla="*/ 224 w 225"/>
                <a:gd name="T11" fmla="*/ 13 h 53"/>
                <a:gd name="T12" fmla="*/ 224 w 225"/>
                <a:gd name="T13" fmla="*/ 20 h 53"/>
                <a:gd name="T14" fmla="*/ 224 w 225"/>
                <a:gd name="T15" fmla="*/ 26 h 53"/>
                <a:gd name="T16" fmla="*/ 217 w 225"/>
                <a:gd name="T17" fmla="*/ 26 h 53"/>
                <a:gd name="T18" fmla="*/ 217 w 225"/>
                <a:gd name="T19" fmla="*/ 33 h 53"/>
                <a:gd name="T20" fmla="*/ 211 w 225"/>
                <a:gd name="T21" fmla="*/ 33 h 53"/>
                <a:gd name="T22" fmla="*/ 20 w 225"/>
                <a:gd name="T23" fmla="*/ 52 h 53"/>
                <a:gd name="T24" fmla="*/ 13 w 225"/>
                <a:gd name="T25" fmla="*/ 52 h 53"/>
                <a:gd name="T26" fmla="*/ 13 w 225"/>
                <a:gd name="T27" fmla="*/ 46 h 53"/>
                <a:gd name="T28" fmla="*/ 7 w 225"/>
                <a:gd name="T29" fmla="*/ 46 h 53"/>
                <a:gd name="T30" fmla="*/ 0 w 225"/>
                <a:gd name="T31" fmla="*/ 46 h 53"/>
                <a:gd name="T32" fmla="*/ 0 w 225"/>
                <a:gd name="T33" fmla="*/ 39 h 53"/>
                <a:gd name="T34" fmla="*/ 0 w 225"/>
                <a:gd name="T35" fmla="*/ 33 h 53"/>
                <a:gd name="T36" fmla="*/ 0 w 225"/>
                <a:gd name="T37" fmla="*/ 26 h 53"/>
                <a:gd name="T38" fmla="*/ 0 w 225"/>
                <a:gd name="T39" fmla="*/ 20 h 53"/>
                <a:gd name="T40" fmla="*/ 7 w 225"/>
                <a:gd name="T41" fmla="*/ 20 h 53"/>
                <a:gd name="T42" fmla="*/ 13 w 225"/>
                <a:gd name="T43" fmla="*/ 13 h 53"/>
                <a:gd name="T44" fmla="*/ 204 w 225"/>
                <a:gd name="T45" fmla="*/ 0 h 5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25"/>
                <a:gd name="T70" fmla="*/ 0 h 53"/>
                <a:gd name="T71" fmla="*/ 225 w 225"/>
                <a:gd name="T72" fmla="*/ 53 h 5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25" h="53">
                  <a:moveTo>
                    <a:pt x="204" y="0"/>
                  </a:moveTo>
                  <a:lnTo>
                    <a:pt x="204" y="0"/>
                  </a:lnTo>
                  <a:lnTo>
                    <a:pt x="211" y="0"/>
                  </a:lnTo>
                  <a:lnTo>
                    <a:pt x="217" y="0"/>
                  </a:lnTo>
                  <a:lnTo>
                    <a:pt x="224" y="7"/>
                  </a:lnTo>
                  <a:lnTo>
                    <a:pt x="224" y="13"/>
                  </a:lnTo>
                  <a:lnTo>
                    <a:pt x="224" y="20"/>
                  </a:lnTo>
                  <a:lnTo>
                    <a:pt x="224" y="26"/>
                  </a:lnTo>
                  <a:lnTo>
                    <a:pt x="217" y="26"/>
                  </a:lnTo>
                  <a:lnTo>
                    <a:pt x="217" y="33"/>
                  </a:lnTo>
                  <a:lnTo>
                    <a:pt x="211" y="33"/>
                  </a:lnTo>
                  <a:lnTo>
                    <a:pt x="20" y="52"/>
                  </a:lnTo>
                  <a:lnTo>
                    <a:pt x="13" y="52"/>
                  </a:lnTo>
                  <a:lnTo>
                    <a:pt x="13" y="46"/>
                  </a:lnTo>
                  <a:lnTo>
                    <a:pt x="7" y="46"/>
                  </a:lnTo>
                  <a:lnTo>
                    <a:pt x="0" y="46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7" y="20"/>
                  </a:lnTo>
                  <a:lnTo>
                    <a:pt x="13" y="13"/>
                  </a:lnTo>
                  <a:lnTo>
                    <a:pt x="204" y="0"/>
                  </a:lnTo>
                </a:path>
              </a:pathLst>
            </a:custGeom>
            <a:gradFill rotWithShape="0">
              <a:gsLst>
                <a:gs pos="0">
                  <a:srgbClr val="4C4C4C"/>
                </a:gs>
                <a:gs pos="50000">
                  <a:srgbClr val="FFFFFF"/>
                </a:gs>
                <a:gs pos="100000">
                  <a:srgbClr val="4C4C4C"/>
                </a:gs>
              </a:gsLst>
              <a:lin ang="0" scaled="1"/>
            </a:gra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2177" name="Freeform 119"/>
            <p:cNvSpPr>
              <a:spLocks/>
            </p:cNvSpPr>
            <p:nvPr/>
          </p:nvSpPr>
          <p:spPr bwMode="auto">
            <a:xfrm>
              <a:off x="1506" y="3118"/>
              <a:ext cx="225" cy="34"/>
            </a:xfrm>
            <a:custGeom>
              <a:avLst/>
              <a:gdLst>
                <a:gd name="T0" fmla="*/ 204 w 225"/>
                <a:gd name="T1" fmla="*/ 0 h 34"/>
                <a:gd name="T2" fmla="*/ 204 w 225"/>
                <a:gd name="T3" fmla="*/ 0 h 34"/>
                <a:gd name="T4" fmla="*/ 211 w 225"/>
                <a:gd name="T5" fmla="*/ 0 h 34"/>
                <a:gd name="T6" fmla="*/ 217 w 225"/>
                <a:gd name="T7" fmla="*/ 0 h 34"/>
                <a:gd name="T8" fmla="*/ 217 w 225"/>
                <a:gd name="T9" fmla="*/ 7 h 34"/>
                <a:gd name="T10" fmla="*/ 224 w 225"/>
                <a:gd name="T11" fmla="*/ 7 h 34"/>
                <a:gd name="T12" fmla="*/ 224 w 225"/>
                <a:gd name="T13" fmla="*/ 13 h 34"/>
                <a:gd name="T14" fmla="*/ 224 w 225"/>
                <a:gd name="T15" fmla="*/ 20 h 34"/>
                <a:gd name="T16" fmla="*/ 224 w 225"/>
                <a:gd name="T17" fmla="*/ 26 h 34"/>
                <a:gd name="T18" fmla="*/ 217 w 225"/>
                <a:gd name="T19" fmla="*/ 33 h 34"/>
                <a:gd name="T20" fmla="*/ 211 w 225"/>
                <a:gd name="T21" fmla="*/ 33 h 34"/>
                <a:gd name="T22" fmla="*/ 0 w 225"/>
                <a:gd name="T23" fmla="*/ 33 h 34"/>
                <a:gd name="T24" fmla="*/ 0 w 225"/>
                <a:gd name="T25" fmla="*/ 26 h 34"/>
                <a:gd name="T26" fmla="*/ 7 w 225"/>
                <a:gd name="T27" fmla="*/ 20 h 34"/>
                <a:gd name="T28" fmla="*/ 13 w 225"/>
                <a:gd name="T29" fmla="*/ 20 h 34"/>
                <a:gd name="T30" fmla="*/ 204 w 225"/>
                <a:gd name="T31" fmla="*/ 0 h 3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5"/>
                <a:gd name="T49" fmla="*/ 0 h 34"/>
                <a:gd name="T50" fmla="*/ 225 w 225"/>
                <a:gd name="T51" fmla="*/ 34 h 3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5" h="34">
                  <a:moveTo>
                    <a:pt x="204" y="0"/>
                  </a:moveTo>
                  <a:lnTo>
                    <a:pt x="204" y="0"/>
                  </a:lnTo>
                  <a:lnTo>
                    <a:pt x="211" y="0"/>
                  </a:lnTo>
                  <a:lnTo>
                    <a:pt x="217" y="0"/>
                  </a:lnTo>
                  <a:lnTo>
                    <a:pt x="217" y="7"/>
                  </a:lnTo>
                  <a:lnTo>
                    <a:pt x="224" y="7"/>
                  </a:lnTo>
                  <a:lnTo>
                    <a:pt x="224" y="13"/>
                  </a:lnTo>
                  <a:lnTo>
                    <a:pt x="224" y="20"/>
                  </a:lnTo>
                  <a:lnTo>
                    <a:pt x="224" y="26"/>
                  </a:lnTo>
                  <a:lnTo>
                    <a:pt x="217" y="33"/>
                  </a:lnTo>
                  <a:lnTo>
                    <a:pt x="211" y="33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7" y="20"/>
                  </a:lnTo>
                  <a:lnTo>
                    <a:pt x="13" y="20"/>
                  </a:lnTo>
                  <a:lnTo>
                    <a:pt x="204" y="0"/>
                  </a:lnTo>
                </a:path>
              </a:pathLst>
            </a:custGeom>
            <a:gradFill rotWithShape="0">
              <a:gsLst>
                <a:gs pos="0">
                  <a:srgbClr val="4C4C4C"/>
                </a:gs>
                <a:gs pos="50000">
                  <a:srgbClr val="FFFFFF"/>
                </a:gs>
                <a:gs pos="100000">
                  <a:srgbClr val="4C4C4C"/>
                </a:gs>
              </a:gsLst>
              <a:lin ang="0" scaled="1"/>
            </a:gra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2178" name="Freeform 120"/>
            <p:cNvSpPr>
              <a:spLocks/>
            </p:cNvSpPr>
            <p:nvPr/>
          </p:nvSpPr>
          <p:spPr bwMode="auto">
            <a:xfrm>
              <a:off x="1506" y="3006"/>
              <a:ext cx="225" cy="54"/>
            </a:xfrm>
            <a:custGeom>
              <a:avLst/>
              <a:gdLst>
                <a:gd name="T0" fmla="*/ 204 w 225"/>
                <a:gd name="T1" fmla="*/ 0 h 54"/>
                <a:gd name="T2" fmla="*/ 204 w 225"/>
                <a:gd name="T3" fmla="*/ 0 h 54"/>
                <a:gd name="T4" fmla="*/ 211 w 225"/>
                <a:gd name="T5" fmla="*/ 0 h 54"/>
                <a:gd name="T6" fmla="*/ 217 w 225"/>
                <a:gd name="T7" fmla="*/ 0 h 54"/>
                <a:gd name="T8" fmla="*/ 217 w 225"/>
                <a:gd name="T9" fmla="*/ 7 h 54"/>
                <a:gd name="T10" fmla="*/ 224 w 225"/>
                <a:gd name="T11" fmla="*/ 7 h 54"/>
                <a:gd name="T12" fmla="*/ 224 w 225"/>
                <a:gd name="T13" fmla="*/ 13 h 54"/>
                <a:gd name="T14" fmla="*/ 224 w 225"/>
                <a:gd name="T15" fmla="*/ 20 h 54"/>
                <a:gd name="T16" fmla="*/ 224 w 225"/>
                <a:gd name="T17" fmla="*/ 27 h 54"/>
                <a:gd name="T18" fmla="*/ 224 w 225"/>
                <a:gd name="T19" fmla="*/ 33 h 54"/>
                <a:gd name="T20" fmla="*/ 217 w 225"/>
                <a:gd name="T21" fmla="*/ 33 h 54"/>
                <a:gd name="T22" fmla="*/ 211 w 225"/>
                <a:gd name="T23" fmla="*/ 33 h 54"/>
                <a:gd name="T24" fmla="*/ 211 w 225"/>
                <a:gd name="T25" fmla="*/ 40 h 54"/>
                <a:gd name="T26" fmla="*/ 20 w 225"/>
                <a:gd name="T27" fmla="*/ 53 h 54"/>
                <a:gd name="T28" fmla="*/ 13 w 225"/>
                <a:gd name="T29" fmla="*/ 53 h 54"/>
                <a:gd name="T30" fmla="*/ 7 w 225"/>
                <a:gd name="T31" fmla="*/ 53 h 54"/>
                <a:gd name="T32" fmla="*/ 0 w 225"/>
                <a:gd name="T33" fmla="*/ 46 h 54"/>
                <a:gd name="T34" fmla="*/ 0 w 225"/>
                <a:gd name="T35" fmla="*/ 40 h 54"/>
                <a:gd name="T36" fmla="*/ 0 w 225"/>
                <a:gd name="T37" fmla="*/ 33 h 54"/>
                <a:gd name="T38" fmla="*/ 0 w 225"/>
                <a:gd name="T39" fmla="*/ 27 h 54"/>
                <a:gd name="T40" fmla="*/ 7 w 225"/>
                <a:gd name="T41" fmla="*/ 20 h 54"/>
                <a:gd name="T42" fmla="*/ 13 w 225"/>
                <a:gd name="T43" fmla="*/ 20 h 54"/>
                <a:gd name="T44" fmla="*/ 204 w 225"/>
                <a:gd name="T45" fmla="*/ 0 h 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25"/>
                <a:gd name="T70" fmla="*/ 0 h 54"/>
                <a:gd name="T71" fmla="*/ 225 w 225"/>
                <a:gd name="T72" fmla="*/ 54 h 5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25" h="54">
                  <a:moveTo>
                    <a:pt x="204" y="0"/>
                  </a:moveTo>
                  <a:lnTo>
                    <a:pt x="204" y="0"/>
                  </a:lnTo>
                  <a:lnTo>
                    <a:pt x="211" y="0"/>
                  </a:lnTo>
                  <a:lnTo>
                    <a:pt x="217" y="0"/>
                  </a:lnTo>
                  <a:lnTo>
                    <a:pt x="217" y="7"/>
                  </a:lnTo>
                  <a:lnTo>
                    <a:pt x="224" y="7"/>
                  </a:lnTo>
                  <a:lnTo>
                    <a:pt x="224" y="13"/>
                  </a:lnTo>
                  <a:lnTo>
                    <a:pt x="224" y="20"/>
                  </a:lnTo>
                  <a:lnTo>
                    <a:pt x="224" y="27"/>
                  </a:lnTo>
                  <a:lnTo>
                    <a:pt x="224" y="33"/>
                  </a:lnTo>
                  <a:lnTo>
                    <a:pt x="217" y="33"/>
                  </a:lnTo>
                  <a:lnTo>
                    <a:pt x="211" y="33"/>
                  </a:lnTo>
                  <a:lnTo>
                    <a:pt x="211" y="40"/>
                  </a:lnTo>
                  <a:lnTo>
                    <a:pt x="20" y="53"/>
                  </a:lnTo>
                  <a:lnTo>
                    <a:pt x="13" y="53"/>
                  </a:lnTo>
                  <a:lnTo>
                    <a:pt x="7" y="53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7" y="20"/>
                  </a:lnTo>
                  <a:lnTo>
                    <a:pt x="13" y="20"/>
                  </a:lnTo>
                  <a:lnTo>
                    <a:pt x="204" y="0"/>
                  </a:lnTo>
                </a:path>
              </a:pathLst>
            </a:custGeom>
            <a:gradFill rotWithShape="0">
              <a:gsLst>
                <a:gs pos="0">
                  <a:srgbClr val="4C4C4C"/>
                </a:gs>
                <a:gs pos="50000">
                  <a:srgbClr val="FFFFFF"/>
                </a:gs>
                <a:gs pos="100000">
                  <a:srgbClr val="4C4C4C"/>
                </a:gs>
              </a:gsLst>
              <a:lin ang="0" scaled="1"/>
            </a:gra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2179" name="Freeform 121"/>
            <p:cNvSpPr>
              <a:spLocks/>
            </p:cNvSpPr>
            <p:nvPr/>
          </p:nvSpPr>
          <p:spPr bwMode="auto">
            <a:xfrm>
              <a:off x="1487" y="3131"/>
              <a:ext cx="93" cy="133"/>
            </a:xfrm>
            <a:custGeom>
              <a:avLst/>
              <a:gdLst>
                <a:gd name="T0" fmla="*/ 26 w 93"/>
                <a:gd name="T1" fmla="*/ 112 h 133"/>
                <a:gd name="T2" fmla="*/ 26 w 93"/>
                <a:gd name="T3" fmla="*/ 112 h 133"/>
                <a:gd name="T4" fmla="*/ 26 w 93"/>
                <a:gd name="T5" fmla="*/ 132 h 133"/>
                <a:gd name="T6" fmla="*/ 92 w 93"/>
                <a:gd name="T7" fmla="*/ 132 h 133"/>
                <a:gd name="T8" fmla="*/ 92 w 93"/>
                <a:gd name="T9" fmla="*/ 92 h 133"/>
                <a:gd name="T10" fmla="*/ 59 w 93"/>
                <a:gd name="T11" fmla="*/ 92 h 133"/>
                <a:gd name="T12" fmla="*/ 59 w 93"/>
                <a:gd name="T13" fmla="*/ 53 h 133"/>
                <a:gd name="T14" fmla="*/ 59 w 93"/>
                <a:gd name="T15" fmla="*/ 20 h 133"/>
                <a:gd name="T16" fmla="*/ 13 w 93"/>
                <a:gd name="T17" fmla="*/ 20 h 133"/>
                <a:gd name="T18" fmla="*/ 13 w 93"/>
                <a:gd name="T19" fmla="*/ 0 h 133"/>
                <a:gd name="T20" fmla="*/ 0 w 93"/>
                <a:gd name="T21" fmla="*/ 0 h 133"/>
                <a:gd name="T22" fmla="*/ 0 w 93"/>
                <a:gd name="T23" fmla="*/ 53 h 133"/>
                <a:gd name="T24" fmla="*/ 13 w 93"/>
                <a:gd name="T25" fmla="*/ 53 h 133"/>
                <a:gd name="T26" fmla="*/ 13 w 93"/>
                <a:gd name="T27" fmla="*/ 112 h 133"/>
                <a:gd name="T28" fmla="*/ 26 w 93"/>
                <a:gd name="T29" fmla="*/ 112 h 1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3"/>
                <a:gd name="T46" fmla="*/ 0 h 133"/>
                <a:gd name="T47" fmla="*/ 93 w 93"/>
                <a:gd name="T48" fmla="*/ 133 h 13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3" h="133">
                  <a:moveTo>
                    <a:pt x="26" y="112"/>
                  </a:moveTo>
                  <a:lnTo>
                    <a:pt x="26" y="112"/>
                  </a:lnTo>
                  <a:lnTo>
                    <a:pt x="26" y="132"/>
                  </a:lnTo>
                  <a:lnTo>
                    <a:pt x="92" y="132"/>
                  </a:lnTo>
                  <a:lnTo>
                    <a:pt x="92" y="92"/>
                  </a:lnTo>
                  <a:lnTo>
                    <a:pt x="59" y="92"/>
                  </a:lnTo>
                  <a:lnTo>
                    <a:pt x="59" y="53"/>
                  </a:lnTo>
                  <a:lnTo>
                    <a:pt x="59" y="20"/>
                  </a:lnTo>
                  <a:lnTo>
                    <a:pt x="13" y="2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53"/>
                  </a:lnTo>
                  <a:lnTo>
                    <a:pt x="13" y="53"/>
                  </a:lnTo>
                  <a:lnTo>
                    <a:pt x="13" y="112"/>
                  </a:lnTo>
                  <a:lnTo>
                    <a:pt x="26" y="112"/>
                  </a:lnTo>
                </a:path>
              </a:pathLst>
            </a:custGeom>
            <a:solidFill>
              <a:srgbClr val="FFCC99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2180" name="Freeform 122"/>
            <p:cNvSpPr>
              <a:spLocks/>
            </p:cNvSpPr>
            <p:nvPr/>
          </p:nvSpPr>
          <p:spPr bwMode="auto">
            <a:xfrm>
              <a:off x="1447" y="3203"/>
              <a:ext cx="74" cy="21"/>
            </a:xfrm>
            <a:custGeom>
              <a:avLst/>
              <a:gdLst>
                <a:gd name="T0" fmla="*/ 0 w 74"/>
                <a:gd name="T1" fmla="*/ 0 h 21"/>
                <a:gd name="T2" fmla="*/ 0 w 74"/>
                <a:gd name="T3" fmla="*/ 0 h 21"/>
                <a:gd name="T4" fmla="*/ 0 w 74"/>
                <a:gd name="T5" fmla="*/ 20 h 21"/>
                <a:gd name="T6" fmla="*/ 73 w 74"/>
                <a:gd name="T7" fmla="*/ 20 h 21"/>
                <a:gd name="T8" fmla="*/ 73 w 74"/>
                <a:gd name="T9" fmla="*/ 0 h 21"/>
                <a:gd name="T10" fmla="*/ 0 w 74"/>
                <a:gd name="T11" fmla="*/ 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"/>
                <a:gd name="T19" fmla="*/ 0 h 21"/>
                <a:gd name="T20" fmla="*/ 74 w 74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" h="21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73" y="20"/>
                  </a:lnTo>
                  <a:lnTo>
                    <a:pt x="73" y="0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2181" name="Freeform 123"/>
            <p:cNvSpPr>
              <a:spLocks/>
            </p:cNvSpPr>
            <p:nvPr/>
          </p:nvSpPr>
          <p:spPr bwMode="auto">
            <a:xfrm>
              <a:off x="1474" y="3243"/>
              <a:ext cx="40" cy="21"/>
            </a:xfrm>
            <a:custGeom>
              <a:avLst/>
              <a:gdLst>
                <a:gd name="T0" fmla="*/ 39 w 40"/>
                <a:gd name="T1" fmla="*/ 0 h 21"/>
                <a:gd name="T2" fmla="*/ 39 w 40"/>
                <a:gd name="T3" fmla="*/ 0 h 21"/>
                <a:gd name="T4" fmla="*/ 39 w 40"/>
                <a:gd name="T5" fmla="*/ 20 h 21"/>
                <a:gd name="T6" fmla="*/ 0 w 40"/>
                <a:gd name="T7" fmla="*/ 20 h 21"/>
                <a:gd name="T8" fmla="*/ 0 w 40"/>
                <a:gd name="T9" fmla="*/ 0 h 21"/>
                <a:gd name="T10" fmla="*/ 39 w 40"/>
                <a:gd name="T11" fmla="*/ 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21"/>
                <a:gd name="T20" fmla="*/ 40 w 40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21">
                  <a:moveTo>
                    <a:pt x="39" y="0"/>
                  </a:moveTo>
                  <a:lnTo>
                    <a:pt x="39" y="0"/>
                  </a:lnTo>
                  <a:lnTo>
                    <a:pt x="39" y="2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solidFill>
              <a:schemeClr val="bg2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2182" name="Freeform 124"/>
            <p:cNvSpPr>
              <a:spLocks/>
            </p:cNvSpPr>
            <p:nvPr/>
          </p:nvSpPr>
          <p:spPr bwMode="auto">
            <a:xfrm>
              <a:off x="1724" y="3243"/>
              <a:ext cx="40" cy="21"/>
            </a:xfrm>
            <a:custGeom>
              <a:avLst/>
              <a:gdLst>
                <a:gd name="T0" fmla="*/ 39 w 40"/>
                <a:gd name="T1" fmla="*/ 0 h 21"/>
                <a:gd name="T2" fmla="*/ 39 w 40"/>
                <a:gd name="T3" fmla="*/ 0 h 21"/>
                <a:gd name="T4" fmla="*/ 39 w 40"/>
                <a:gd name="T5" fmla="*/ 20 h 21"/>
                <a:gd name="T6" fmla="*/ 0 w 40"/>
                <a:gd name="T7" fmla="*/ 20 h 21"/>
                <a:gd name="T8" fmla="*/ 0 w 40"/>
                <a:gd name="T9" fmla="*/ 0 h 21"/>
                <a:gd name="T10" fmla="*/ 39 w 40"/>
                <a:gd name="T11" fmla="*/ 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21"/>
                <a:gd name="T20" fmla="*/ 40 w 40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21">
                  <a:moveTo>
                    <a:pt x="39" y="0"/>
                  </a:moveTo>
                  <a:lnTo>
                    <a:pt x="39" y="0"/>
                  </a:lnTo>
                  <a:lnTo>
                    <a:pt x="39" y="2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solidFill>
              <a:schemeClr val="bg2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2183" name="Freeform 125"/>
            <p:cNvSpPr>
              <a:spLocks/>
            </p:cNvSpPr>
            <p:nvPr/>
          </p:nvSpPr>
          <p:spPr bwMode="auto">
            <a:xfrm>
              <a:off x="1658" y="3131"/>
              <a:ext cx="93" cy="133"/>
            </a:xfrm>
            <a:custGeom>
              <a:avLst/>
              <a:gdLst>
                <a:gd name="T0" fmla="*/ 66 w 93"/>
                <a:gd name="T1" fmla="*/ 112 h 133"/>
                <a:gd name="T2" fmla="*/ 66 w 93"/>
                <a:gd name="T3" fmla="*/ 112 h 133"/>
                <a:gd name="T4" fmla="*/ 66 w 93"/>
                <a:gd name="T5" fmla="*/ 132 h 133"/>
                <a:gd name="T6" fmla="*/ 0 w 93"/>
                <a:gd name="T7" fmla="*/ 132 h 133"/>
                <a:gd name="T8" fmla="*/ 0 w 93"/>
                <a:gd name="T9" fmla="*/ 92 h 133"/>
                <a:gd name="T10" fmla="*/ 33 w 93"/>
                <a:gd name="T11" fmla="*/ 92 h 133"/>
                <a:gd name="T12" fmla="*/ 33 w 93"/>
                <a:gd name="T13" fmla="*/ 53 h 133"/>
                <a:gd name="T14" fmla="*/ 33 w 93"/>
                <a:gd name="T15" fmla="*/ 20 h 133"/>
                <a:gd name="T16" fmla="*/ 79 w 93"/>
                <a:gd name="T17" fmla="*/ 20 h 133"/>
                <a:gd name="T18" fmla="*/ 79 w 93"/>
                <a:gd name="T19" fmla="*/ 0 h 133"/>
                <a:gd name="T20" fmla="*/ 92 w 93"/>
                <a:gd name="T21" fmla="*/ 0 h 133"/>
                <a:gd name="T22" fmla="*/ 92 w 93"/>
                <a:gd name="T23" fmla="*/ 53 h 133"/>
                <a:gd name="T24" fmla="*/ 79 w 93"/>
                <a:gd name="T25" fmla="*/ 53 h 133"/>
                <a:gd name="T26" fmla="*/ 79 w 93"/>
                <a:gd name="T27" fmla="*/ 112 h 133"/>
                <a:gd name="T28" fmla="*/ 66 w 93"/>
                <a:gd name="T29" fmla="*/ 112 h 1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3"/>
                <a:gd name="T46" fmla="*/ 0 h 133"/>
                <a:gd name="T47" fmla="*/ 93 w 93"/>
                <a:gd name="T48" fmla="*/ 133 h 13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3" h="133">
                  <a:moveTo>
                    <a:pt x="66" y="112"/>
                  </a:moveTo>
                  <a:lnTo>
                    <a:pt x="66" y="112"/>
                  </a:lnTo>
                  <a:lnTo>
                    <a:pt x="66" y="132"/>
                  </a:lnTo>
                  <a:lnTo>
                    <a:pt x="0" y="132"/>
                  </a:lnTo>
                  <a:lnTo>
                    <a:pt x="0" y="92"/>
                  </a:lnTo>
                  <a:lnTo>
                    <a:pt x="33" y="92"/>
                  </a:lnTo>
                  <a:lnTo>
                    <a:pt x="33" y="53"/>
                  </a:lnTo>
                  <a:lnTo>
                    <a:pt x="33" y="20"/>
                  </a:lnTo>
                  <a:lnTo>
                    <a:pt x="79" y="20"/>
                  </a:lnTo>
                  <a:lnTo>
                    <a:pt x="79" y="0"/>
                  </a:lnTo>
                  <a:lnTo>
                    <a:pt x="92" y="0"/>
                  </a:lnTo>
                  <a:lnTo>
                    <a:pt x="92" y="53"/>
                  </a:lnTo>
                  <a:lnTo>
                    <a:pt x="79" y="53"/>
                  </a:lnTo>
                  <a:lnTo>
                    <a:pt x="79" y="112"/>
                  </a:lnTo>
                  <a:lnTo>
                    <a:pt x="66" y="112"/>
                  </a:lnTo>
                </a:path>
              </a:pathLst>
            </a:custGeom>
            <a:solidFill>
              <a:srgbClr val="FFCC99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2184" name="Freeform 126"/>
            <p:cNvSpPr>
              <a:spLocks/>
            </p:cNvSpPr>
            <p:nvPr/>
          </p:nvSpPr>
          <p:spPr bwMode="auto">
            <a:xfrm>
              <a:off x="1717" y="3203"/>
              <a:ext cx="73" cy="21"/>
            </a:xfrm>
            <a:custGeom>
              <a:avLst/>
              <a:gdLst>
                <a:gd name="T0" fmla="*/ 0 w 73"/>
                <a:gd name="T1" fmla="*/ 0 h 21"/>
                <a:gd name="T2" fmla="*/ 0 w 73"/>
                <a:gd name="T3" fmla="*/ 0 h 21"/>
                <a:gd name="T4" fmla="*/ 0 w 73"/>
                <a:gd name="T5" fmla="*/ 20 h 21"/>
                <a:gd name="T6" fmla="*/ 72 w 73"/>
                <a:gd name="T7" fmla="*/ 20 h 21"/>
                <a:gd name="T8" fmla="*/ 72 w 73"/>
                <a:gd name="T9" fmla="*/ 0 h 21"/>
                <a:gd name="T10" fmla="*/ 0 w 73"/>
                <a:gd name="T11" fmla="*/ 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21"/>
                <a:gd name="T20" fmla="*/ 73 w 73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21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72" y="20"/>
                  </a:lnTo>
                  <a:lnTo>
                    <a:pt x="72" y="0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2185" name="Freeform 127"/>
            <p:cNvSpPr>
              <a:spLocks/>
            </p:cNvSpPr>
            <p:nvPr/>
          </p:nvSpPr>
          <p:spPr bwMode="auto">
            <a:xfrm>
              <a:off x="1506" y="2967"/>
              <a:ext cx="35" cy="40"/>
            </a:xfrm>
            <a:custGeom>
              <a:avLst/>
              <a:gdLst>
                <a:gd name="T0" fmla="*/ 20 w 35"/>
                <a:gd name="T1" fmla="*/ 39 h 40"/>
                <a:gd name="T2" fmla="*/ 20 w 35"/>
                <a:gd name="T3" fmla="*/ 39 h 40"/>
                <a:gd name="T4" fmla="*/ 27 w 35"/>
                <a:gd name="T5" fmla="*/ 33 h 40"/>
                <a:gd name="T6" fmla="*/ 34 w 35"/>
                <a:gd name="T7" fmla="*/ 26 h 40"/>
                <a:gd name="T8" fmla="*/ 34 w 35"/>
                <a:gd name="T9" fmla="*/ 20 h 40"/>
                <a:gd name="T10" fmla="*/ 34 w 35"/>
                <a:gd name="T11" fmla="*/ 13 h 40"/>
                <a:gd name="T12" fmla="*/ 27 w 35"/>
                <a:gd name="T13" fmla="*/ 7 h 40"/>
                <a:gd name="T14" fmla="*/ 20 w 35"/>
                <a:gd name="T15" fmla="*/ 7 h 40"/>
                <a:gd name="T16" fmla="*/ 20 w 35"/>
                <a:gd name="T17" fmla="*/ 0 h 40"/>
                <a:gd name="T18" fmla="*/ 14 w 35"/>
                <a:gd name="T19" fmla="*/ 0 h 40"/>
                <a:gd name="T20" fmla="*/ 14 w 35"/>
                <a:gd name="T21" fmla="*/ 7 h 40"/>
                <a:gd name="T22" fmla="*/ 7 w 35"/>
                <a:gd name="T23" fmla="*/ 7 h 40"/>
                <a:gd name="T24" fmla="*/ 0 w 35"/>
                <a:gd name="T25" fmla="*/ 7 h 40"/>
                <a:gd name="T26" fmla="*/ 0 w 35"/>
                <a:gd name="T27" fmla="*/ 13 h 40"/>
                <a:gd name="T28" fmla="*/ 0 w 35"/>
                <a:gd name="T29" fmla="*/ 20 h 40"/>
                <a:gd name="T30" fmla="*/ 0 w 35"/>
                <a:gd name="T31" fmla="*/ 26 h 40"/>
                <a:gd name="T32" fmla="*/ 7 w 35"/>
                <a:gd name="T33" fmla="*/ 33 h 40"/>
                <a:gd name="T34" fmla="*/ 14 w 35"/>
                <a:gd name="T35" fmla="*/ 39 h 40"/>
                <a:gd name="T36" fmla="*/ 20 w 35"/>
                <a:gd name="T37" fmla="*/ 39 h 4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5"/>
                <a:gd name="T58" fmla="*/ 0 h 40"/>
                <a:gd name="T59" fmla="*/ 35 w 35"/>
                <a:gd name="T60" fmla="*/ 40 h 4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5" h="40">
                  <a:moveTo>
                    <a:pt x="20" y="39"/>
                  </a:moveTo>
                  <a:lnTo>
                    <a:pt x="20" y="39"/>
                  </a:lnTo>
                  <a:lnTo>
                    <a:pt x="27" y="33"/>
                  </a:lnTo>
                  <a:lnTo>
                    <a:pt x="34" y="26"/>
                  </a:lnTo>
                  <a:lnTo>
                    <a:pt x="34" y="20"/>
                  </a:lnTo>
                  <a:lnTo>
                    <a:pt x="34" y="13"/>
                  </a:lnTo>
                  <a:lnTo>
                    <a:pt x="27" y="7"/>
                  </a:lnTo>
                  <a:lnTo>
                    <a:pt x="20" y="7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4" y="7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0" y="26"/>
                  </a:lnTo>
                  <a:lnTo>
                    <a:pt x="7" y="33"/>
                  </a:lnTo>
                  <a:lnTo>
                    <a:pt x="14" y="39"/>
                  </a:lnTo>
                  <a:lnTo>
                    <a:pt x="20" y="39"/>
                  </a:lnTo>
                </a:path>
              </a:pathLst>
            </a:custGeom>
            <a:solidFill>
              <a:srgbClr val="91919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2186" name="Freeform 128"/>
            <p:cNvSpPr>
              <a:spLocks/>
            </p:cNvSpPr>
            <p:nvPr/>
          </p:nvSpPr>
          <p:spPr bwMode="auto">
            <a:xfrm>
              <a:off x="1697" y="2974"/>
              <a:ext cx="30" cy="17"/>
            </a:xfrm>
            <a:custGeom>
              <a:avLst/>
              <a:gdLst>
                <a:gd name="T0" fmla="*/ 29 w 30"/>
                <a:gd name="T1" fmla="*/ 0 h 17"/>
                <a:gd name="T2" fmla="*/ 29 w 30"/>
                <a:gd name="T3" fmla="*/ 0 h 17"/>
                <a:gd name="T4" fmla="*/ 29 w 30"/>
                <a:gd name="T5" fmla="*/ 8 h 17"/>
                <a:gd name="T6" fmla="*/ 23 w 30"/>
                <a:gd name="T7" fmla="*/ 16 h 17"/>
                <a:gd name="T8" fmla="*/ 17 w 30"/>
                <a:gd name="T9" fmla="*/ 16 h 17"/>
                <a:gd name="T10" fmla="*/ 12 w 30"/>
                <a:gd name="T11" fmla="*/ 16 h 17"/>
                <a:gd name="T12" fmla="*/ 6 w 30"/>
                <a:gd name="T13" fmla="*/ 16 h 17"/>
                <a:gd name="T14" fmla="*/ 6 w 30"/>
                <a:gd name="T15" fmla="*/ 8 h 17"/>
                <a:gd name="T16" fmla="*/ 0 w 30"/>
                <a:gd name="T17" fmla="*/ 8 h 17"/>
                <a:gd name="T18" fmla="*/ 0 w 30"/>
                <a:gd name="T19" fmla="*/ 0 h 17"/>
                <a:gd name="T20" fmla="*/ 29 w 30"/>
                <a:gd name="T21" fmla="*/ 0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0"/>
                <a:gd name="T34" fmla="*/ 0 h 17"/>
                <a:gd name="T35" fmla="*/ 30 w 30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0" h="17">
                  <a:moveTo>
                    <a:pt x="29" y="0"/>
                  </a:moveTo>
                  <a:lnTo>
                    <a:pt x="29" y="0"/>
                  </a:lnTo>
                  <a:lnTo>
                    <a:pt x="29" y="8"/>
                  </a:lnTo>
                  <a:lnTo>
                    <a:pt x="23" y="16"/>
                  </a:lnTo>
                  <a:lnTo>
                    <a:pt x="17" y="16"/>
                  </a:lnTo>
                  <a:lnTo>
                    <a:pt x="12" y="16"/>
                  </a:lnTo>
                  <a:lnTo>
                    <a:pt x="6" y="16"/>
                  </a:lnTo>
                  <a:lnTo>
                    <a:pt x="6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29" y="0"/>
                  </a:lnTo>
                </a:path>
              </a:pathLst>
            </a:custGeom>
            <a:solidFill>
              <a:srgbClr val="919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187" name="Freeform 129"/>
            <p:cNvSpPr>
              <a:spLocks/>
            </p:cNvSpPr>
            <p:nvPr/>
          </p:nvSpPr>
          <p:spPr bwMode="auto">
            <a:xfrm>
              <a:off x="1697" y="2974"/>
              <a:ext cx="34" cy="17"/>
            </a:xfrm>
            <a:custGeom>
              <a:avLst/>
              <a:gdLst>
                <a:gd name="T0" fmla="*/ 33 w 34"/>
                <a:gd name="T1" fmla="*/ 0 h 17"/>
                <a:gd name="T2" fmla="*/ 33 w 34"/>
                <a:gd name="T3" fmla="*/ 8 h 17"/>
                <a:gd name="T4" fmla="*/ 26 w 34"/>
                <a:gd name="T5" fmla="*/ 16 h 17"/>
                <a:gd name="T6" fmla="*/ 20 w 34"/>
                <a:gd name="T7" fmla="*/ 16 h 17"/>
                <a:gd name="T8" fmla="*/ 13 w 34"/>
                <a:gd name="T9" fmla="*/ 16 h 17"/>
                <a:gd name="T10" fmla="*/ 7 w 34"/>
                <a:gd name="T11" fmla="*/ 16 h 17"/>
                <a:gd name="T12" fmla="*/ 7 w 34"/>
                <a:gd name="T13" fmla="*/ 8 h 17"/>
                <a:gd name="T14" fmla="*/ 0 w 34"/>
                <a:gd name="T15" fmla="*/ 8 h 17"/>
                <a:gd name="T16" fmla="*/ 0 w 34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"/>
                <a:gd name="T28" fmla="*/ 0 h 17"/>
                <a:gd name="T29" fmla="*/ 34 w 34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" h="17">
                  <a:moveTo>
                    <a:pt x="33" y="0"/>
                  </a:moveTo>
                  <a:lnTo>
                    <a:pt x="33" y="8"/>
                  </a:lnTo>
                  <a:lnTo>
                    <a:pt x="26" y="16"/>
                  </a:lnTo>
                  <a:lnTo>
                    <a:pt x="20" y="16"/>
                  </a:lnTo>
                  <a:lnTo>
                    <a:pt x="13" y="16"/>
                  </a:lnTo>
                  <a:lnTo>
                    <a:pt x="7" y="16"/>
                  </a:lnTo>
                  <a:lnTo>
                    <a:pt x="7" y="8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188" name="Freeform 130"/>
            <p:cNvSpPr>
              <a:spLocks/>
            </p:cNvSpPr>
            <p:nvPr/>
          </p:nvSpPr>
          <p:spPr bwMode="auto">
            <a:xfrm>
              <a:off x="1506" y="3078"/>
              <a:ext cx="35" cy="41"/>
            </a:xfrm>
            <a:custGeom>
              <a:avLst/>
              <a:gdLst>
                <a:gd name="T0" fmla="*/ 20 w 35"/>
                <a:gd name="T1" fmla="*/ 40 h 41"/>
                <a:gd name="T2" fmla="*/ 20 w 35"/>
                <a:gd name="T3" fmla="*/ 40 h 41"/>
                <a:gd name="T4" fmla="*/ 20 w 35"/>
                <a:gd name="T5" fmla="*/ 33 h 41"/>
                <a:gd name="T6" fmla="*/ 27 w 35"/>
                <a:gd name="T7" fmla="*/ 33 h 41"/>
                <a:gd name="T8" fmla="*/ 34 w 35"/>
                <a:gd name="T9" fmla="*/ 27 h 41"/>
                <a:gd name="T10" fmla="*/ 34 w 35"/>
                <a:gd name="T11" fmla="*/ 20 h 41"/>
                <a:gd name="T12" fmla="*/ 34 w 35"/>
                <a:gd name="T13" fmla="*/ 13 h 41"/>
                <a:gd name="T14" fmla="*/ 27 w 35"/>
                <a:gd name="T15" fmla="*/ 7 h 41"/>
                <a:gd name="T16" fmla="*/ 20 w 35"/>
                <a:gd name="T17" fmla="*/ 0 h 41"/>
                <a:gd name="T18" fmla="*/ 14 w 35"/>
                <a:gd name="T19" fmla="*/ 0 h 41"/>
                <a:gd name="T20" fmla="*/ 7 w 35"/>
                <a:gd name="T21" fmla="*/ 7 h 41"/>
                <a:gd name="T22" fmla="*/ 0 w 35"/>
                <a:gd name="T23" fmla="*/ 7 h 41"/>
                <a:gd name="T24" fmla="*/ 0 w 35"/>
                <a:gd name="T25" fmla="*/ 13 h 41"/>
                <a:gd name="T26" fmla="*/ 0 w 35"/>
                <a:gd name="T27" fmla="*/ 20 h 41"/>
                <a:gd name="T28" fmla="*/ 0 w 35"/>
                <a:gd name="T29" fmla="*/ 27 h 41"/>
                <a:gd name="T30" fmla="*/ 7 w 35"/>
                <a:gd name="T31" fmla="*/ 33 h 41"/>
                <a:gd name="T32" fmla="*/ 14 w 35"/>
                <a:gd name="T33" fmla="*/ 33 h 41"/>
                <a:gd name="T34" fmla="*/ 14 w 35"/>
                <a:gd name="T35" fmla="*/ 40 h 41"/>
                <a:gd name="T36" fmla="*/ 20 w 35"/>
                <a:gd name="T37" fmla="*/ 40 h 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5"/>
                <a:gd name="T58" fmla="*/ 0 h 41"/>
                <a:gd name="T59" fmla="*/ 35 w 35"/>
                <a:gd name="T60" fmla="*/ 41 h 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5" h="41">
                  <a:moveTo>
                    <a:pt x="20" y="40"/>
                  </a:moveTo>
                  <a:lnTo>
                    <a:pt x="20" y="40"/>
                  </a:lnTo>
                  <a:lnTo>
                    <a:pt x="20" y="33"/>
                  </a:lnTo>
                  <a:lnTo>
                    <a:pt x="27" y="33"/>
                  </a:lnTo>
                  <a:lnTo>
                    <a:pt x="34" y="27"/>
                  </a:lnTo>
                  <a:lnTo>
                    <a:pt x="34" y="20"/>
                  </a:lnTo>
                  <a:lnTo>
                    <a:pt x="34" y="13"/>
                  </a:lnTo>
                  <a:lnTo>
                    <a:pt x="27" y="7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7" y="33"/>
                  </a:lnTo>
                  <a:lnTo>
                    <a:pt x="14" y="33"/>
                  </a:lnTo>
                  <a:lnTo>
                    <a:pt x="14" y="40"/>
                  </a:lnTo>
                  <a:lnTo>
                    <a:pt x="20" y="40"/>
                  </a:lnTo>
                </a:path>
              </a:pathLst>
            </a:custGeom>
            <a:solidFill>
              <a:srgbClr val="91919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2189" name="Freeform 131"/>
            <p:cNvSpPr>
              <a:spLocks/>
            </p:cNvSpPr>
            <p:nvPr/>
          </p:nvSpPr>
          <p:spPr bwMode="auto">
            <a:xfrm>
              <a:off x="1697" y="3066"/>
              <a:ext cx="34" cy="33"/>
            </a:xfrm>
            <a:custGeom>
              <a:avLst/>
              <a:gdLst>
                <a:gd name="T0" fmla="*/ 20 w 34"/>
                <a:gd name="T1" fmla="*/ 32 h 33"/>
                <a:gd name="T2" fmla="*/ 20 w 34"/>
                <a:gd name="T3" fmla="*/ 32 h 33"/>
                <a:gd name="T4" fmla="*/ 13 w 34"/>
                <a:gd name="T5" fmla="*/ 32 h 33"/>
                <a:gd name="T6" fmla="*/ 7 w 34"/>
                <a:gd name="T7" fmla="*/ 32 h 33"/>
                <a:gd name="T8" fmla="*/ 7 w 34"/>
                <a:gd name="T9" fmla="*/ 26 h 33"/>
                <a:gd name="T10" fmla="*/ 0 w 34"/>
                <a:gd name="T11" fmla="*/ 26 h 33"/>
                <a:gd name="T12" fmla="*/ 0 w 34"/>
                <a:gd name="T13" fmla="*/ 19 h 33"/>
                <a:gd name="T14" fmla="*/ 0 w 34"/>
                <a:gd name="T15" fmla="*/ 13 h 33"/>
                <a:gd name="T16" fmla="*/ 0 w 34"/>
                <a:gd name="T17" fmla="*/ 6 h 33"/>
                <a:gd name="T18" fmla="*/ 7 w 34"/>
                <a:gd name="T19" fmla="*/ 6 h 33"/>
                <a:gd name="T20" fmla="*/ 7 w 34"/>
                <a:gd name="T21" fmla="*/ 0 h 33"/>
                <a:gd name="T22" fmla="*/ 13 w 34"/>
                <a:gd name="T23" fmla="*/ 0 h 33"/>
                <a:gd name="T24" fmla="*/ 20 w 34"/>
                <a:gd name="T25" fmla="*/ 0 h 33"/>
                <a:gd name="T26" fmla="*/ 26 w 34"/>
                <a:gd name="T27" fmla="*/ 0 h 33"/>
                <a:gd name="T28" fmla="*/ 33 w 34"/>
                <a:gd name="T29" fmla="*/ 6 h 33"/>
                <a:gd name="T30" fmla="*/ 33 w 34"/>
                <a:gd name="T31" fmla="*/ 13 h 33"/>
                <a:gd name="T32" fmla="*/ 33 w 34"/>
                <a:gd name="T33" fmla="*/ 19 h 33"/>
                <a:gd name="T34" fmla="*/ 33 w 34"/>
                <a:gd name="T35" fmla="*/ 26 h 33"/>
                <a:gd name="T36" fmla="*/ 26 w 34"/>
                <a:gd name="T37" fmla="*/ 26 h 33"/>
                <a:gd name="T38" fmla="*/ 26 w 34"/>
                <a:gd name="T39" fmla="*/ 32 h 33"/>
                <a:gd name="T40" fmla="*/ 20 w 34"/>
                <a:gd name="T41" fmla="*/ 32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"/>
                <a:gd name="T64" fmla="*/ 0 h 33"/>
                <a:gd name="T65" fmla="*/ 34 w 34"/>
                <a:gd name="T66" fmla="*/ 33 h 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" h="33">
                  <a:moveTo>
                    <a:pt x="20" y="32"/>
                  </a:moveTo>
                  <a:lnTo>
                    <a:pt x="20" y="32"/>
                  </a:lnTo>
                  <a:lnTo>
                    <a:pt x="13" y="32"/>
                  </a:lnTo>
                  <a:lnTo>
                    <a:pt x="7" y="32"/>
                  </a:lnTo>
                  <a:lnTo>
                    <a:pt x="7" y="26"/>
                  </a:lnTo>
                  <a:lnTo>
                    <a:pt x="0" y="26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0" y="6"/>
                  </a:lnTo>
                  <a:lnTo>
                    <a:pt x="7" y="6"/>
                  </a:lnTo>
                  <a:lnTo>
                    <a:pt x="7" y="0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3" y="6"/>
                  </a:lnTo>
                  <a:lnTo>
                    <a:pt x="33" y="13"/>
                  </a:lnTo>
                  <a:lnTo>
                    <a:pt x="33" y="19"/>
                  </a:lnTo>
                  <a:lnTo>
                    <a:pt x="33" y="26"/>
                  </a:lnTo>
                  <a:lnTo>
                    <a:pt x="26" y="26"/>
                  </a:lnTo>
                  <a:lnTo>
                    <a:pt x="26" y="32"/>
                  </a:lnTo>
                  <a:lnTo>
                    <a:pt x="20" y="32"/>
                  </a:lnTo>
                </a:path>
              </a:pathLst>
            </a:custGeom>
            <a:solidFill>
              <a:srgbClr val="91919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2190" name="Freeform 132"/>
            <p:cNvSpPr>
              <a:spLocks/>
            </p:cNvSpPr>
            <p:nvPr/>
          </p:nvSpPr>
          <p:spPr bwMode="auto">
            <a:xfrm>
              <a:off x="1506" y="3138"/>
              <a:ext cx="30" cy="17"/>
            </a:xfrm>
            <a:custGeom>
              <a:avLst/>
              <a:gdLst>
                <a:gd name="T0" fmla="*/ 29 w 30"/>
                <a:gd name="T1" fmla="*/ 16 h 17"/>
                <a:gd name="T2" fmla="*/ 29 w 30"/>
                <a:gd name="T3" fmla="*/ 16 h 17"/>
                <a:gd name="T4" fmla="*/ 29 w 30"/>
                <a:gd name="T5" fmla="*/ 8 h 17"/>
                <a:gd name="T6" fmla="*/ 23 w 30"/>
                <a:gd name="T7" fmla="*/ 0 h 17"/>
                <a:gd name="T8" fmla="*/ 17 w 30"/>
                <a:gd name="T9" fmla="*/ 0 h 17"/>
                <a:gd name="T10" fmla="*/ 12 w 30"/>
                <a:gd name="T11" fmla="*/ 0 h 17"/>
                <a:gd name="T12" fmla="*/ 6 w 30"/>
                <a:gd name="T13" fmla="*/ 0 h 17"/>
                <a:gd name="T14" fmla="*/ 0 w 30"/>
                <a:gd name="T15" fmla="*/ 8 h 17"/>
                <a:gd name="T16" fmla="*/ 0 w 30"/>
                <a:gd name="T17" fmla="*/ 16 h 17"/>
                <a:gd name="T18" fmla="*/ 29 w 30"/>
                <a:gd name="T19" fmla="*/ 16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17"/>
                <a:gd name="T32" fmla="*/ 30 w 30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17">
                  <a:moveTo>
                    <a:pt x="29" y="16"/>
                  </a:moveTo>
                  <a:lnTo>
                    <a:pt x="29" y="16"/>
                  </a:lnTo>
                  <a:lnTo>
                    <a:pt x="29" y="8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29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191" name="Freeform 133"/>
            <p:cNvSpPr>
              <a:spLocks/>
            </p:cNvSpPr>
            <p:nvPr/>
          </p:nvSpPr>
          <p:spPr bwMode="auto">
            <a:xfrm>
              <a:off x="1506" y="3138"/>
              <a:ext cx="35" cy="17"/>
            </a:xfrm>
            <a:custGeom>
              <a:avLst/>
              <a:gdLst>
                <a:gd name="T0" fmla="*/ 34 w 35"/>
                <a:gd name="T1" fmla="*/ 16 h 17"/>
                <a:gd name="T2" fmla="*/ 34 w 35"/>
                <a:gd name="T3" fmla="*/ 8 h 17"/>
                <a:gd name="T4" fmla="*/ 27 w 35"/>
                <a:gd name="T5" fmla="*/ 0 h 17"/>
                <a:gd name="T6" fmla="*/ 20 w 35"/>
                <a:gd name="T7" fmla="*/ 0 h 17"/>
                <a:gd name="T8" fmla="*/ 14 w 35"/>
                <a:gd name="T9" fmla="*/ 0 h 17"/>
                <a:gd name="T10" fmla="*/ 7 w 35"/>
                <a:gd name="T11" fmla="*/ 0 h 17"/>
                <a:gd name="T12" fmla="*/ 0 w 35"/>
                <a:gd name="T13" fmla="*/ 8 h 17"/>
                <a:gd name="T14" fmla="*/ 0 w 35"/>
                <a:gd name="T15" fmla="*/ 16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17"/>
                <a:gd name="T26" fmla="*/ 35 w 35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17">
                  <a:moveTo>
                    <a:pt x="34" y="16"/>
                  </a:moveTo>
                  <a:lnTo>
                    <a:pt x="34" y="8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8"/>
                  </a:lnTo>
                  <a:lnTo>
                    <a:pt x="0" y="16"/>
                  </a:lnTo>
                </a:path>
              </a:pathLst>
            </a:custGeom>
            <a:solidFill>
              <a:srgbClr val="919191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2192" name="Freeform 134"/>
            <p:cNvSpPr>
              <a:spLocks/>
            </p:cNvSpPr>
            <p:nvPr/>
          </p:nvSpPr>
          <p:spPr bwMode="auto">
            <a:xfrm>
              <a:off x="1697" y="3118"/>
              <a:ext cx="34" cy="34"/>
            </a:xfrm>
            <a:custGeom>
              <a:avLst/>
              <a:gdLst>
                <a:gd name="T0" fmla="*/ 20 w 34"/>
                <a:gd name="T1" fmla="*/ 33 h 34"/>
                <a:gd name="T2" fmla="*/ 20 w 34"/>
                <a:gd name="T3" fmla="*/ 33 h 34"/>
                <a:gd name="T4" fmla="*/ 13 w 34"/>
                <a:gd name="T5" fmla="*/ 33 h 34"/>
                <a:gd name="T6" fmla="*/ 7 w 34"/>
                <a:gd name="T7" fmla="*/ 33 h 34"/>
                <a:gd name="T8" fmla="*/ 7 w 34"/>
                <a:gd name="T9" fmla="*/ 26 h 34"/>
                <a:gd name="T10" fmla="*/ 0 w 34"/>
                <a:gd name="T11" fmla="*/ 26 h 34"/>
                <a:gd name="T12" fmla="*/ 0 w 34"/>
                <a:gd name="T13" fmla="*/ 20 h 34"/>
                <a:gd name="T14" fmla="*/ 0 w 34"/>
                <a:gd name="T15" fmla="*/ 13 h 34"/>
                <a:gd name="T16" fmla="*/ 0 w 34"/>
                <a:gd name="T17" fmla="*/ 7 h 34"/>
                <a:gd name="T18" fmla="*/ 7 w 34"/>
                <a:gd name="T19" fmla="*/ 7 h 34"/>
                <a:gd name="T20" fmla="*/ 7 w 34"/>
                <a:gd name="T21" fmla="*/ 0 h 34"/>
                <a:gd name="T22" fmla="*/ 13 w 34"/>
                <a:gd name="T23" fmla="*/ 0 h 34"/>
                <a:gd name="T24" fmla="*/ 20 w 34"/>
                <a:gd name="T25" fmla="*/ 0 h 34"/>
                <a:gd name="T26" fmla="*/ 26 w 34"/>
                <a:gd name="T27" fmla="*/ 0 h 34"/>
                <a:gd name="T28" fmla="*/ 26 w 34"/>
                <a:gd name="T29" fmla="*/ 7 h 34"/>
                <a:gd name="T30" fmla="*/ 33 w 34"/>
                <a:gd name="T31" fmla="*/ 7 h 34"/>
                <a:gd name="T32" fmla="*/ 33 w 34"/>
                <a:gd name="T33" fmla="*/ 13 h 34"/>
                <a:gd name="T34" fmla="*/ 33 w 34"/>
                <a:gd name="T35" fmla="*/ 20 h 34"/>
                <a:gd name="T36" fmla="*/ 33 w 34"/>
                <a:gd name="T37" fmla="*/ 26 h 34"/>
                <a:gd name="T38" fmla="*/ 26 w 34"/>
                <a:gd name="T39" fmla="*/ 33 h 34"/>
                <a:gd name="T40" fmla="*/ 20 w 34"/>
                <a:gd name="T41" fmla="*/ 33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"/>
                <a:gd name="T64" fmla="*/ 0 h 34"/>
                <a:gd name="T65" fmla="*/ 34 w 34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" h="34">
                  <a:moveTo>
                    <a:pt x="20" y="33"/>
                  </a:moveTo>
                  <a:lnTo>
                    <a:pt x="20" y="33"/>
                  </a:lnTo>
                  <a:lnTo>
                    <a:pt x="13" y="33"/>
                  </a:lnTo>
                  <a:lnTo>
                    <a:pt x="7" y="33"/>
                  </a:lnTo>
                  <a:lnTo>
                    <a:pt x="7" y="26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0" y="7"/>
                  </a:lnTo>
                  <a:lnTo>
                    <a:pt x="7" y="7"/>
                  </a:lnTo>
                  <a:lnTo>
                    <a:pt x="7" y="0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26" y="7"/>
                  </a:lnTo>
                  <a:lnTo>
                    <a:pt x="33" y="7"/>
                  </a:lnTo>
                  <a:lnTo>
                    <a:pt x="33" y="13"/>
                  </a:lnTo>
                  <a:lnTo>
                    <a:pt x="33" y="20"/>
                  </a:lnTo>
                  <a:lnTo>
                    <a:pt x="33" y="26"/>
                  </a:lnTo>
                  <a:lnTo>
                    <a:pt x="26" y="33"/>
                  </a:lnTo>
                  <a:lnTo>
                    <a:pt x="20" y="33"/>
                  </a:lnTo>
                </a:path>
              </a:pathLst>
            </a:custGeom>
            <a:solidFill>
              <a:srgbClr val="91919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2193" name="Freeform 135"/>
            <p:cNvSpPr>
              <a:spLocks/>
            </p:cNvSpPr>
            <p:nvPr/>
          </p:nvSpPr>
          <p:spPr bwMode="auto">
            <a:xfrm>
              <a:off x="1506" y="3026"/>
              <a:ext cx="35" cy="34"/>
            </a:xfrm>
            <a:custGeom>
              <a:avLst/>
              <a:gdLst>
                <a:gd name="T0" fmla="*/ 20 w 35"/>
                <a:gd name="T1" fmla="*/ 33 h 34"/>
                <a:gd name="T2" fmla="*/ 20 w 35"/>
                <a:gd name="T3" fmla="*/ 33 h 34"/>
                <a:gd name="T4" fmla="*/ 27 w 35"/>
                <a:gd name="T5" fmla="*/ 33 h 34"/>
                <a:gd name="T6" fmla="*/ 27 w 35"/>
                <a:gd name="T7" fmla="*/ 26 h 34"/>
                <a:gd name="T8" fmla="*/ 34 w 35"/>
                <a:gd name="T9" fmla="*/ 20 h 34"/>
                <a:gd name="T10" fmla="*/ 34 w 35"/>
                <a:gd name="T11" fmla="*/ 13 h 34"/>
                <a:gd name="T12" fmla="*/ 34 w 35"/>
                <a:gd name="T13" fmla="*/ 7 h 34"/>
                <a:gd name="T14" fmla="*/ 27 w 35"/>
                <a:gd name="T15" fmla="*/ 0 h 34"/>
                <a:gd name="T16" fmla="*/ 20 w 35"/>
                <a:gd name="T17" fmla="*/ 0 h 34"/>
                <a:gd name="T18" fmla="*/ 14 w 35"/>
                <a:gd name="T19" fmla="*/ 0 h 34"/>
                <a:gd name="T20" fmla="*/ 7 w 35"/>
                <a:gd name="T21" fmla="*/ 0 h 34"/>
                <a:gd name="T22" fmla="*/ 0 w 35"/>
                <a:gd name="T23" fmla="*/ 7 h 34"/>
                <a:gd name="T24" fmla="*/ 0 w 35"/>
                <a:gd name="T25" fmla="*/ 13 h 34"/>
                <a:gd name="T26" fmla="*/ 0 w 35"/>
                <a:gd name="T27" fmla="*/ 20 h 34"/>
                <a:gd name="T28" fmla="*/ 0 w 35"/>
                <a:gd name="T29" fmla="*/ 26 h 34"/>
                <a:gd name="T30" fmla="*/ 7 w 35"/>
                <a:gd name="T31" fmla="*/ 33 h 34"/>
                <a:gd name="T32" fmla="*/ 14 w 35"/>
                <a:gd name="T33" fmla="*/ 33 h 34"/>
                <a:gd name="T34" fmla="*/ 20 w 35"/>
                <a:gd name="T35" fmla="*/ 33 h 3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5"/>
                <a:gd name="T55" fmla="*/ 0 h 34"/>
                <a:gd name="T56" fmla="*/ 35 w 35"/>
                <a:gd name="T57" fmla="*/ 34 h 3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5" h="34">
                  <a:moveTo>
                    <a:pt x="20" y="33"/>
                  </a:moveTo>
                  <a:lnTo>
                    <a:pt x="20" y="33"/>
                  </a:lnTo>
                  <a:lnTo>
                    <a:pt x="27" y="33"/>
                  </a:lnTo>
                  <a:lnTo>
                    <a:pt x="27" y="26"/>
                  </a:lnTo>
                  <a:lnTo>
                    <a:pt x="34" y="20"/>
                  </a:lnTo>
                  <a:lnTo>
                    <a:pt x="34" y="13"/>
                  </a:lnTo>
                  <a:lnTo>
                    <a:pt x="34" y="7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7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0" y="26"/>
                  </a:lnTo>
                  <a:lnTo>
                    <a:pt x="7" y="33"/>
                  </a:lnTo>
                  <a:lnTo>
                    <a:pt x="14" y="33"/>
                  </a:lnTo>
                  <a:lnTo>
                    <a:pt x="20" y="33"/>
                  </a:lnTo>
                </a:path>
              </a:pathLst>
            </a:custGeom>
            <a:solidFill>
              <a:srgbClr val="91919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2194" name="Freeform 136"/>
            <p:cNvSpPr>
              <a:spLocks/>
            </p:cNvSpPr>
            <p:nvPr/>
          </p:nvSpPr>
          <p:spPr bwMode="auto">
            <a:xfrm>
              <a:off x="1697" y="3006"/>
              <a:ext cx="34" cy="41"/>
            </a:xfrm>
            <a:custGeom>
              <a:avLst/>
              <a:gdLst>
                <a:gd name="T0" fmla="*/ 20 w 34"/>
                <a:gd name="T1" fmla="*/ 40 h 41"/>
                <a:gd name="T2" fmla="*/ 20 w 34"/>
                <a:gd name="T3" fmla="*/ 40 h 41"/>
                <a:gd name="T4" fmla="*/ 13 w 34"/>
                <a:gd name="T5" fmla="*/ 40 h 41"/>
                <a:gd name="T6" fmla="*/ 13 w 34"/>
                <a:gd name="T7" fmla="*/ 33 h 41"/>
                <a:gd name="T8" fmla="*/ 7 w 34"/>
                <a:gd name="T9" fmla="*/ 33 h 41"/>
                <a:gd name="T10" fmla="*/ 0 w 34"/>
                <a:gd name="T11" fmla="*/ 27 h 41"/>
                <a:gd name="T12" fmla="*/ 0 w 34"/>
                <a:gd name="T13" fmla="*/ 20 h 41"/>
                <a:gd name="T14" fmla="*/ 0 w 34"/>
                <a:gd name="T15" fmla="*/ 13 h 41"/>
                <a:gd name="T16" fmla="*/ 7 w 34"/>
                <a:gd name="T17" fmla="*/ 7 h 41"/>
                <a:gd name="T18" fmla="*/ 13 w 34"/>
                <a:gd name="T19" fmla="*/ 0 h 41"/>
                <a:gd name="T20" fmla="*/ 20 w 34"/>
                <a:gd name="T21" fmla="*/ 0 h 41"/>
                <a:gd name="T22" fmla="*/ 26 w 34"/>
                <a:gd name="T23" fmla="*/ 0 h 41"/>
                <a:gd name="T24" fmla="*/ 26 w 34"/>
                <a:gd name="T25" fmla="*/ 7 h 41"/>
                <a:gd name="T26" fmla="*/ 33 w 34"/>
                <a:gd name="T27" fmla="*/ 7 h 41"/>
                <a:gd name="T28" fmla="*/ 33 w 34"/>
                <a:gd name="T29" fmla="*/ 13 h 41"/>
                <a:gd name="T30" fmla="*/ 33 w 34"/>
                <a:gd name="T31" fmla="*/ 20 h 41"/>
                <a:gd name="T32" fmla="*/ 33 w 34"/>
                <a:gd name="T33" fmla="*/ 27 h 41"/>
                <a:gd name="T34" fmla="*/ 33 w 34"/>
                <a:gd name="T35" fmla="*/ 33 h 41"/>
                <a:gd name="T36" fmla="*/ 26 w 34"/>
                <a:gd name="T37" fmla="*/ 33 h 41"/>
                <a:gd name="T38" fmla="*/ 20 w 34"/>
                <a:gd name="T39" fmla="*/ 33 h 41"/>
                <a:gd name="T40" fmla="*/ 20 w 34"/>
                <a:gd name="T41" fmla="*/ 40 h 4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"/>
                <a:gd name="T64" fmla="*/ 0 h 41"/>
                <a:gd name="T65" fmla="*/ 34 w 34"/>
                <a:gd name="T66" fmla="*/ 41 h 4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" h="41">
                  <a:moveTo>
                    <a:pt x="20" y="40"/>
                  </a:moveTo>
                  <a:lnTo>
                    <a:pt x="20" y="40"/>
                  </a:lnTo>
                  <a:lnTo>
                    <a:pt x="13" y="40"/>
                  </a:lnTo>
                  <a:lnTo>
                    <a:pt x="13" y="33"/>
                  </a:lnTo>
                  <a:lnTo>
                    <a:pt x="7" y="33"/>
                  </a:lnTo>
                  <a:lnTo>
                    <a:pt x="0" y="27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7" y="7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26" y="7"/>
                  </a:lnTo>
                  <a:lnTo>
                    <a:pt x="33" y="7"/>
                  </a:lnTo>
                  <a:lnTo>
                    <a:pt x="33" y="13"/>
                  </a:lnTo>
                  <a:lnTo>
                    <a:pt x="33" y="20"/>
                  </a:lnTo>
                  <a:lnTo>
                    <a:pt x="33" y="27"/>
                  </a:lnTo>
                  <a:lnTo>
                    <a:pt x="33" y="33"/>
                  </a:lnTo>
                  <a:lnTo>
                    <a:pt x="26" y="33"/>
                  </a:lnTo>
                  <a:lnTo>
                    <a:pt x="20" y="33"/>
                  </a:lnTo>
                  <a:lnTo>
                    <a:pt x="20" y="40"/>
                  </a:lnTo>
                </a:path>
              </a:pathLst>
            </a:custGeom>
            <a:solidFill>
              <a:srgbClr val="91919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2195" name="Freeform 137"/>
            <p:cNvSpPr>
              <a:spLocks/>
            </p:cNvSpPr>
            <p:nvPr/>
          </p:nvSpPr>
          <p:spPr bwMode="auto">
            <a:xfrm>
              <a:off x="954" y="2960"/>
              <a:ext cx="961" cy="494"/>
            </a:xfrm>
            <a:custGeom>
              <a:avLst/>
              <a:gdLst>
                <a:gd name="T0" fmla="*/ 421 w 961"/>
                <a:gd name="T1" fmla="*/ 0 h 494"/>
                <a:gd name="T2" fmla="*/ 421 w 961"/>
                <a:gd name="T3" fmla="*/ 263 h 494"/>
                <a:gd name="T4" fmla="*/ 960 w 961"/>
                <a:gd name="T5" fmla="*/ 256 h 494"/>
                <a:gd name="T6" fmla="*/ 960 w 961"/>
                <a:gd name="T7" fmla="*/ 493 h 494"/>
                <a:gd name="T8" fmla="*/ 0 w 961"/>
                <a:gd name="T9" fmla="*/ 493 h 494"/>
                <a:gd name="T10" fmla="*/ 0 w 961"/>
                <a:gd name="T11" fmla="*/ 0 h 4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61"/>
                <a:gd name="T19" fmla="*/ 0 h 494"/>
                <a:gd name="T20" fmla="*/ 961 w 961"/>
                <a:gd name="T21" fmla="*/ 494 h 4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61" h="494">
                  <a:moveTo>
                    <a:pt x="421" y="0"/>
                  </a:moveTo>
                  <a:lnTo>
                    <a:pt x="421" y="263"/>
                  </a:lnTo>
                  <a:lnTo>
                    <a:pt x="960" y="256"/>
                  </a:lnTo>
                  <a:lnTo>
                    <a:pt x="960" y="493"/>
                  </a:lnTo>
                  <a:lnTo>
                    <a:pt x="0" y="49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196" name="Freeform 138"/>
            <p:cNvSpPr>
              <a:spLocks/>
            </p:cNvSpPr>
            <p:nvPr/>
          </p:nvSpPr>
          <p:spPr bwMode="auto">
            <a:xfrm>
              <a:off x="1250" y="2256"/>
              <a:ext cx="738" cy="712"/>
            </a:xfrm>
            <a:custGeom>
              <a:avLst/>
              <a:gdLst>
                <a:gd name="T0" fmla="*/ 441 w 738"/>
                <a:gd name="T1" fmla="*/ 711 h 712"/>
                <a:gd name="T2" fmla="*/ 441 w 738"/>
                <a:gd name="T3" fmla="*/ 711 h 712"/>
                <a:gd name="T4" fmla="*/ 553 w 738"/>
                <a:gd name="T5" fmla="*/ 711 h 712"/>
                <a:gd name="T6" fmla="*/ 572 w 738"/>
                <a:gd name="T7" fmla="*/ 691 h 712"/>
                <a:gd name="T8" fmla="*/ 553 w 738"/>
                <a:gd name="T9" fmla="*/ 672 h 712"/>
                <a:gd name="T10" fmla="*/ 592 w 738"/>
                <a:gd name="T11" fmla="*/ 632 h 712"/>
                <a:gd name="T12" fmla="*/ 553 w 738"/>
                <a:gd name="T13" fmla="*/ 599 h 712"/>
                <a:gd name="T14" fmla="*/ 592 w 738"/>
                <a:gd name="T15" fmla="*/ 560 h 712"/>
                <a:gd name="T16" fmla="*/ 553 w 738"/>
                <a:gd name="T17" fmla="*/ 520 h 712"/>
                <a:gd name="T18" fmla="*/ 592 w 738"/>
                <a:gd name="T19" fmla="*/ 487 h 712"/>
                <a:gd name="T20" fmla="*/ 592 w 738"/>
                <a:gd name="T21" fmla="*/ 448 h 712"/>
                <a:gd name="T22" fmla="*/ 592 w 738"/>
                <a:gd name="T23" fmla="*/ 415 h 712"/>
                <a:gd name="T24" fmla="*/ 625 w 738"/>
                <a:gd name="T25" fmla="*/ 415 h 712"/>
                <a:gd name="T26" fmla="*/ 625 w 738"/>
                <a:gd name="T27" fmla="*/ 375 h 712"/>
                <a:gd name="T28" fmla="*/ 704 w 738"/>
                <a:gd name="T29" fmla="*/ 375 h 712"/>
                <a:gd name="T30" fmla="*/ 737 w 738"/>
                <a:gd name="T31" fmla="*/ 336 h 712"/>
                <a:gd name="T32" fmla="*/ 737 w 738"/>
                <a:gd name="T33" fmla="*/ 191 h 712"/>
                <a:gd name="T34" fmla="*/ 704 w 738"/>
                <a:gd name="T35" fmla="*/ 151 h 712"/>
                <a:gd name="T36" fmla="*/ 592 w 738"/>
                <a:gd name="T37" fmla="*/ 151 h 712"/>
                <a:gd name="T38" fmla="*/ 592 w 738"/>
                <a:gd name="T39" fmla="*/ 0 h 712"/>
                <a:gd name="T40" fmla="*/ 441 w 738"/>
                <a:gd name="T41" fmla="*/ 0 h 712"/>
                <a:gd name="T42" fmla="*/ 296 w 738"/>
                <a:gd name="T43" fmla="*/ 0 h 712"/>
                <a:gd name="T44" fmla="*/ 145 w 738"/>
                <a:gd name="T45" fmla="*/ 0 h 712"/>
                <a:gd name="T46" fmla="*/ 145 w 738"/>
                <a:gd name="T47" fmla="*/ 151 h 712"/>
                <a:gd name="T48" fmla="*/ 33 w 738"/>
                <a:gd name="T49" fmla="*/ 151 h 712"/>
                <a:gd name="T50" fmla="*/ 0 w 738"/>
                <a:gd name="T51" fmla="*/ 191 h 712"/>
                <a:gd name="T52" fmla="*/ 0 w 738"/>
                <a:gd name="T53" fmla="*/ 336 h 712"/>
                <a:gd name="T54" fmla="*/ 33 w 738"/>
                <a:gd name="T55" fmla="*/ 375 h 712"/>
                <a:gd name="T56" fmla="*/ 112 w 738"/>
                <a:gd name="T57" fmla="*/ 375 h 712"/>
                <a:gd name="T58" fmla="*/ 112 w 738"/>
                <a:gd name="T59" fmla="*/ 415 h 712"/>
                <a:gd name="T60" fmla="*/ 145 w 738"/>
                <a:gd name="T61" fmla="*/ 415 h 712"/>
                <a:gd name="T62" fmla="*/ 145 w 738"/>
                <a:gd name="T63" fmla="*/ 448 h 712"/>
                <a:gd name="T64" fmla="*/ 184 w 738"/>
                <a:gd name="T65" fmla="*/ 487 h 712"/>
                <a:gd name="T66" fmla="*/ 145 w 738"/>
                <a:gd name="T67" fmla="*/ 520 h 712"/>
                <a:gd name="T68" fmla="*/ 184 w 738"/>
                <a:gd name="T69" fmla="*/ 560 h 712"/>
                <a:gd name="T70" fmla="*/ 145 w 738"/>
                <a:gd name="T71" fmla="*/ 599 h 712"/>
                <a:gd name="T72" fmla="*/ 184 w 738"/>
                <a:gd name="T73" fmla="*/ 632 h 712"/>
                <a:gd name="T74" fmla="*/ 145 w 738"/>
                <a:gd name="T75" fmla="*/ 672 h 712"/>
                <a:gd name="T76" fmla="*/ 184 w 738"/>
                <a:gd name="T77" fmla="*/ 711 h 712"/>
                <a:gd name="T78" fmla="*/ 296 w 738"/>
                <a:gd name="T79" fmla="*/ 711 h 712"/>
                <a:gd name="T80" fmla="*/ 441 w 738"/>
                <a:gd name="T81" fmla="*/ 711 h 71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38"/>
                <a:gd name="T124" fmla="*/ 0 h 712"/>
                <a:gd name="T125" fmla="*/ 738 w 738"/>
                <a:gd name="T126" fmla="*/ 712 h 71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38" h="712">
                  <a:moveTo>
                    <a:pt x="441" y="711"/>
                  </a:moveTo>
                  <a:lnTo>
                    <a:pt x="441" y="711"/>
                  </a:lnTo>
                  <a:lnTo>
                    <a:pt x="553" y="711"/>
                  </a:lnTo>
                  <a:lnTo>
                    <a:pt x="572" y="691"/>
                  </a:lnTo>
                  <a:lnTo>
                    <a:pt x="553" y="672"/>
                  </a:lnTo>
                  <a:lnTo>
                    <a:pt x="592" y="632"/>
                  </a:lnTo>
                  <a:lnTo>
                    <a:pt x="553" y="599"/>
                  </a:lnTo>
                  <a:lnTo>
                    <a:pt x="592" y="560"/>
                  </a:lnTo>
                  <a:lnTo>
                    <a:pt x="553" y="520"/>
                  </a:lnTo>
                  <a:lnTo>
                    <a:pt x="592" y="487"/>
                  </a:lnTo>
                  <a:lnTo>
                    <a:pt x="592" y="448"/>
                  </a:lnTo>
                  <a:lnTo>
                    <a:pt x="592" y="415"/>
                  </a:lnTo>
                  <a:lnTo>
                    <a:pt x="625" y="415"/>
                  </a:lnTo>
                  <a:lnTo>
                    <a:pt x="625" y="375"/>
                  </a:lnTo>
                  <a:lnTo>
                    <a:pt x="704" y="375"/>
                  </a:lnTo>
                  <a:lnTo>
                    <a:pt x="737" y="336"/>
                  </a:lnTo>
                  <a:lnTo>
                    <a:pt x="737" y="191"/>
                  </a:lnTo>
                  <a:lnTo>
                    <a:pt x="704" y="151"/>
                  </a:lnTo>
                  <a:lnTo>
                    <a:pt x="592" y="151"/>
                  </a:lnTo>
                  <a:lnTo>
                    <a:pt x="592" y="0"/>
                  </a:lnTo>
                  <a:lnTo>
                    <a:pt x="441" y="0"/>
                  </a:lnTo>
                  <a:lnTo>
                    <a:pt x="296" y="0"/>
                  </a:lnTo>
                  <a:lnTo>
                    <a:pt x="145" y="0"/>
                  </a:lnTo>
                  <a:lnTo>
                    <a:pt x="145" y="151"/>
                  </a:lnTo>
                  <a:lnTo>
                    <a:pt x="33" y="151"/>
                  </a:lnTo>
                  <a:lnTo>
                    <a:pt x="0" y="191"/>
                  </a:lnTo>
                  <a:lnTo>
                    <a:pt x="0" y="336"/>
                  </a:lnTo>
                  <a:lnTo>
                    <a:pt x="33" y="375"/>
                  </a:lnTo>
                  <a:lnTo>
                    <a:pt x="112" y="375"/>
                  </a:lnTo>
                  <a:lnTo>
                    <a:pt x="112" y="415"/>
                  </a:lnTo>
                  <a:lnTo>
                    <a:pt x="145" y="415"/>
                  </a:lnTo>
                  <a:lnTo>
                    <a:pt x="145" y="448"/>
                  </a:lnTo>
                  <a:lnTo>
                    <a:pt x="184" y="487"/>
                  </a:lnTo>
                  <a:lnTo>
                    <a:pt x="145" y="520"/>
                  </a:lnTo>
                  <a:lnTo>
                    <a:pt x="184" y="560"/>
                  </a:lnTo>
                  <a:lnTo>
                    <a:pt x="145" y="599"/>
                  </a:lnTo>
                  <a:lnTo>
                    <a:pt x="184" y="632"/>
                  </a:lnTo>
                  <a:lnTo>
                    <a:pt x="145" y="672"/>
                  </a:lnTo>
                  <a:lnTo>
                    <a:pt x="184" y="711"/>
                  </a:lnTo>
                  <a:lnTo>
                    <a:pt x="296" y="711"/>
                  </a:lnTo>
                  <a:lnTo>
                    <a:pt x="441" y="711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2197" name="Freeform 139"/>
            <p:cNvSpPr>
              <a:spLocks/>
            </p:cNvSpPr>
            <p:nvPr/>
          </p:nvSpPr>
          <p:spPr bwMode="auto">
            <a:xfrm>
              <a:off x="1526" y="2006"/>
              <a:ext cx="181" cy="1293"/>
            </a:xfrm>
            <a:custGeom>
              <a:avLst/>
              <a:gdLst>
                <a:gd name="T0" fmla="*/ 161 w 181"/>
                <a:gd name="T1" fmla="*/ 721 h 1293"/>
                <a:gd name="T2" fmla="*/ 129 w 181"/>
                <a:gd name="T3" fmla="*/ 846 h 1293"/>
                <a:gd name="T4" fmla="*/ 161 w 181"/>
                <a:gd name="T5" fmla="*/ 879 h 1293"/>
                <a:gd name="T6" fmla="*/ 129 w 181"/>
                <a:gd name="T7" fmla="*/ 1030 h 1293"/>
                <a:gd name="T8" fmla="*/ 71 w 181"/>
                <a:gd name="T9" fmla="*/ 1292 h 1293"/>
                <a:gd name="T10" fmla="*/ 19 w 181"/>
                <a:gd name="T11" fmla="*/ 997 h 1293"/>
                <a:gd name="T12" fmla="*/ 51 w 181"/>
                <a:gd name="T13" fmla="*/ 879 h 1293"/>
                <a:gd name="T14" fmla="*/ 19 w 181"/>
                <a:gd name="T15" fmla="*/ 846 h 1293"/>
                <a:gd name="T16" fmla="*/ 0 w 181"/>
                <a:gd name="T17" fmla="*/ 721 h 1293"/>
                <a:gd name="T18" fmla="*/ 0 w 181"/>
                <a:gd name="T19" fmla="*/ 689 h 1293"/>
                <a:gd name="T20" fmla="*/ 0 w 181"/>
                <a:gd name="T21" fmla="*/ 662 h 1293"/>
                <a:gd name="T22" fmla="*/ 0 w 181"/>
                <a:gd name="T23" fmla="*/ 630 h 1293"/>
                <a:gd name="T24" fmla="*/ 0 w 181"/>
                <a:gd name="T25" fmla="*/ 603 h 1293"/>
                <a:gd name="T26" fmla="*/ 0 w 181"/>
                <a:gd name="T27" fmla="*/ 571 h 1293"/>
                <a:gd name="T28" fmla="*/ 0 w 181"/>
                <a:gd name="T29" fmla="*/ 538 h 1293"/>
                <a:gd name="T30" fmla="*/ 0 w 181"/>
                <a:gd name="T31" fmla="*/ 512 h 1293"/>
                <a:gd name="T32" fmla="*/ 0 w 181"/>
                <a:gd name="T33" fmla="*/ 479 h 1293"/>
                <a:gd name="T34" fmla="*/ 0 w 181"/>
                <a:gd name="T35" fmla="*/ 453 h 1293"/>
                <a:gd name="T36" fmla="*/ 0 w 181"/>
                <a:gd name="T37" fmla="*/ 420 h 1293"/>
                <a:gd name="T38" fmla="*/ 0 w 181"/>
                <a:gd name="T39" fmla="*/ 394 h 1293"/>
                <a:gd name="T40" fmla="*/ 0 w 181"/>
                <a:gd name="T41" fmla="*/ 361 h 1293"/>
                <a:gd name="T42" fmla="*/ 0 w 181"/>
                <a:gd name="T43" fmla="*/ 334 h 1293"/>
                <a:gd name="T44" fmla="*/ 0 w 181"/>
                <a:gd name="T45" fmla="*/ 302 h 1293"/>
                <a:gd name="T46" fmla="*/ 0 w 181"/>
                <a:gd name="T47" fmla="*/ 269 h 1293"/>
                <a:gd name="T48" fmla="*/ 0 w 181"/>
                <a:gd name="T49" fmla="*/ 243 h 1293"/>
                <a:gd name="T50" fmla="*/ 0 w 181"/>
                <a:gd name="T51" fmla="*/ 210 h 1293"/>
                <a:gd name="T52" fmla="*/ 0 w 181"/>
                <a:gd name="T53" fmla="*/ 184 h 1293"/>
                <a:gd name="T54" fmla="*/ 0 w 181"/>
                <a:gd name="T55" fmla="*/ 151 h 1293"/>
                <a:gd name="T56" fmla="*/ 0 w 181"/>
                <a:gd name="T57" fmla="*/ 125 h 1293"/>
                <a:gd name="T58" fmla="*/ 0 w 181"/>
                <a:gd name="T59" fmla="*/ 92 h 1293"/>
                <a:gd name="T60" fmla="*/ 0 w 181"/>
                <a:gd name="T61" fmla="*/ 66 h 1293"/>
                <a:gd name="T62" fmla="*/ 0 w 181"/>
                <a:gd name="T63" fmla="*/ 33 h 1293"/>
                <a:gd name="T64" fmla="*/ 0 w 181"/>
                <a:gd name="T65" fmla="*/ 7 h 1293"/>
                <a:gd name="T66" fmla="*/ 180 w 181"/>
                <a:gd name="T67" fmla="*/ 20 h 1293"/>
                <a:gd name="T68" fmla="*/ 180 w 181"/>
                <a:gd name="T69" fmla="*/ 46 h 1293"/>
                <a:gd name="T70" fmla="*/ 180 w 181"/>
                <a:gd name="T71" fmla="*/ 79 h 1293"/>
                <a:gd name="T72" fmla="*/ 180 w 181"/>
                <a:gd name="T73" fmla="*/ 105 h 1293"/>
                <a:gd name="T74" fmla="*/ 180 w 181"/>
                <a:gd name="T75" fmla="*/ 138 h 1293"/>
                <a:gd name="T76" fmla="*/ 180 w 181"/>
                <a:gd name="T77" fmla="*/ 164 h 1293"/>
                <a:gd name="T78" fmla="*/ 180 w 181"/>
                <a:gd name="T79" fmla="*/ 197 h 1293"/>
                <a:gd name="T80" fmla="*/ 180 w 181"/>
                <a:gd name="T81" fmla="*/ 230 h 1293"/>
                <a:gd name="T82" fmla="*/ 180 w 181"/>
                <a:gd name="T83" fmla="*/ 256 h 1293"/>
                <a:gd name="T84" fmla="*/ 180 w 181"/>
                <a:gd name="T85" fmla="*/ 289 h 1293"/>
                <a:gd name="T86" fmla="*/ 180 w 181"/>
                <a:gd name="T87" fmla="*/ 315 h 1293"/>
                <a:gd name="T88" fmla="*/ 180 w 181"/>
                <a:gd name="T89" fmla="*/ 348 h 1293"/>
                <a:gd name="T90" fmla="*/ 180 w 181"/>
                <a:gd name="T91" fmla="*/ 374 h 1293"/>
                <a:gd name="T92" fmla="*/ 180 w 181"/>
                <a:gd name="T93" fmla="*/ 407 h 1293"/>
                <a:gd name="T94" fmla="*/ 180 w 181"/>
                <a:gd name="T95" fmla="*/ 439 h 1293"/>
                <a:gd name="T96" fmla="*/ 180 w 181"/>
                <a:gd name="T97" fmla="*/ 466 h 1293"/>
                <a:gd name="T98" fmla="*/ 180 w 181"/>
                <a:gd name="T99" fmla="*/ 498 h 1293"/>
                <a:gd name="T100" fmla="*/ 180 w 181"/>
                <a:gd name="T101" fmla="*/ 525 h 1293"/>
                <a:gd name="T102" fmla="*/ 180 w 181"/>
                <a:gd name="T103" fmla="*/ 557 h 1293"/>
                <a:gd name="T104" fmla="*/ 180 w 181"/>
                <a:gd name="T105" fmla="*/ 584 h 1293"/>
                <a:gd name="T106" fmla="*/ 180 w 181"/>
                <a:gd name="T107" fmla="*/ 616 h 1293"/>
                <a:gd name="T108" fmla="*/ 180 w 181"/>
                <a:gd name="T109" fmla="*/ 643 h 1293"/>
                <a:gd name="T110" fmla="*/ 180 w 181"/>
                <a:gd name="T111" fmla="*/ 676 h 1293"/>
                <a:gd name="T112" fmla="*/ 180 w 181"/>
                <a:gd name="T113" fmla="*/ 702 h 129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1"/>
                <a:gd name="T172" fmla="*/ 0 h 1293"/>
                <a:gd name="T173" fmla="*/ 181 w 181"/>
                <a:gd name="T174" fmla="*/ 1293 h 129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1" h="1293">
                  <a:moveTo>
                    <a:pt x="161" y="721"/>
                  </a:moveTo>
                  <a:lnTo>
                    <a:pt x="161" y="721"/>
                  </a:lnTo>
                  <a:lnTo>
                    <a:pt x="161" y="846"/>
                  </a:lnTo>
                  <a:lnTo>
                    <a:pt x="129" y="846"/>
                  </a:lnTo>
                  <a:lnTo>
                    <a:pt x="129" y="879"/>
                  </a:lnTo>
                  <a:lnTo>
                    <a:pt x="161" y="879"/>
                  </a:lnTo>
                  <a:lnTo>
                    <a:pt x="161" y="997"/>
                  </a:lnTo>
                  <a:lnTo>
                    <a:pt x="129" y="1030"/>
                  </a:lnTo>
                  <a:lnTo>
                    <a:pt x="109" y="1292"/>
                  </a:lnTo>
                  <a:lnTo>
                    <a:pt x="71" y="1292"/>
                  </a:lnTo>
                  <a:lnTo>
                    <a:pt x="51" y="1030"/>
                  </a:lnTo>
                  <a:lnTo>
                    <a:pt x="19" y="997"/>
                  </a:lnTo>
                  <a:lnTo>
                    <a:pt x="19" y="879"/>
                  </a:lnTo>
                  <a:lnTo>
                    <a:pt x="51" y="879"/>
                  </a:lnTo>
                  <a:lnTo>
                    <a:pt x="51" y="846"/>
                  </a:lnTo>
                  <a:lnTo>
                    <a:pt x="19" y="846"/>
                  </a:lnTo>
                  <a:lnTo>
                    <a:pt x="19" y="735"/>
                  </a:lnTo>
                  <a:lnTo>
                    <a:pt x="0" y="721"/>
                  </a:lnTo>
                  <a:lnTo>
                    <a:pt x="19" y="702"/>
                  </a:lnTo>
                  <a:lnTo>
                    <a:pt x="0" y="689"/>
                  </a:lnTo>
                  <a:lnTo>
                    <a:pt x="19" y="676"/>
                  </a:lnTo>
                  <a:lnTo>
                    <a:pt x="0" y="662"/>
                  </a:lnTo>
                  <a:lnTo>
                    <a:pt x="19" y="643"/>
                  </a:lnTo>
                  <a:lnTo>
                    <a:pt x="0" y="630"/>
                  </a:lnTo>
                  <a:lnTo>
                    <a:pt x="19" y="610"/>
                  </a:lnTo>
                  <a:lnTo>
                    <a:pt x="0" y="603"/>
                  </a:lnTo>
                  <a:lnTo>
                    <a:pt x="19" y="584"/>
                  </a:lnTo>
                  <a:lnTo>
                    <a:pt x="0" y="571"/>
                  </a:lnTo>
                  <a:lnTo>
                    <a:pt x="19" y="551"/>
                  </a:lnTo>
                  <a:lnTo>
                    <a:pt x="0" y="538"/>
                  </a:lnTo>
                  <a:lnTo>
                    <a:pt x="19" y="525"/>
                  </a:lnTo>
                  <a:lnTo>
                    <a:pt x="0" y="512"/>
                  </a:lnTo>
                  <a:lnTo>
                    <a:pt x="19" y="492"/>
                  </a:lnTo>
                  <a:lnTo>
                    <a:pt x="0" y="479"/>
                  </a:lnTo>
                  <a:lnTo>
                    <a:pt x="19" y="466"/>
                  </a:lnTo>
                  <a:lnTo>
                    <a:pt x="0" y="453"/>
                  </a:lnTo>
                  <a:lnTo>
                    <a:pt x="19" y="433"/>
                  </a:lnTo>
                  <a:lnTo>
                    <a:pt x="0" y="420"/>
                  </a:lnTo>
                  <a:lnTo>
                    <a:pt x="19" y="407"/>
                  </a:lnTo>
                  <a:lnTo>
                    <a:pt x="0" y="394"/>
                  </a:lnTo>
                  <a:lnTo>
                    <a:pt x="19" y="374"/>
                  </a:lnTo>
                  <a:lnTo>
                    <a:pt x="0" y="361"/>
                  </a:lnTo>
                  <a:lnTo>
                    <a:pt x="19" y="341"/>
                  </a:lnTo>
                  <a:lnTo>
                    <a:pt x="0" y="334"/>
                  </a:lnTo>
                  <a:lnTo>
                    <a:pt x="19" y="315"/>
                  </a:lnTo>
                  <a:lnTo>
                    <a:pt x="0" y="302"/>
                  </a:lnTo>
                  <a:lnTo>
                    <a:pt x="19" y="282"/>
                  </a:lnTo>
                  <a:lnTo>
                    <a:pt x="0" y="269"/>
                  </a:lnTo>
                  <a:lnTo>
                    <a:pt x="19" y="256"/>
                  </a:lnTo>
                  <a:lnTo>
                    <a:pt x="0" y="243"/>
                  </a:lnTo>
                  <a:lnTo>
                    <a:pt x="19" y="223"/>
                  </a:lnTo>
                  <a:lnTo>
                    <a:pt x="0" y="210"/>
                  </a:lnTo>
                  <a:lnTo>
                    <a:pt x="19" y="197"/>
                  </a:lnTo>
                  <a:lnTo>
                    <a:pt x="0" y="184"/>
                  </a:lnTo>
                  <a:lnTo>
                    <a:pt x="19" y="164"/>
                  </a:lnTo>
                  <a:lnTo>
                    <a:pt x="0" y="151"/>
                  </a:lnTo>
                  <a:lnTo>
                    <a:pt x="19" y="138"/>
                  </a:lnTo>
                  <a:lnTo>
                    <a:pt x="0" y="125"/>
                  </a:lnTo>
                  <a:lnTo>
                    <a:pt x="19" y="105"/>
                  </a:lnTo>
                  <a:lnTo>
                    <a:pt x="0" y="92"/>
                  </a:lnTo>
                  <a:lnTo>
                    <a:pt x="19" y="79"/>
                  </a:lnTo>
                  <a:lnTo>
                    <a:pt x="0" y="66"/>
                  </a:lnTo>
                  <a:lnTo>
                    <a:pt x="19" y="46"/>
                  </a:lnTo>
                  <a:lnTo>
                    <a:pt x="0" y="33"/>
                  </a:lnTo>
                  <a:lnTo>
                    <a:pt x="19" y="13"/>
                  </a:lnTo>
                  <a:lnTo>
                    <a:pt x="0" y="7"/>
                  </a:lnTo>
                  <a:lnTo>
                    <a:pt x="161" y="0"/>
                  </a:lnTo>
                  <a:lnTo>
                    <a:pt x="180" y="20"/>
                  </a:lnTo>
                  <a:lnTo>
                    <a:pt x="161" y="33"/>
                  </a:lnTo>
                  <a:lnTo>
                    <a:pt x="180" y="46"/>
                  </a:lnTo>
                  <a:lnTo>
                    <a:pt x="161" y="66"/>
                  </a:lnTo>
                  <a:lnTo>
                    <a:pt x="180" y="79"/>
                  </a:lnTo>
                  <a:lnTo>
                    <a:pt x="161" y="92"/>
                  </a:lnTo>
                  <a:lnTo>
                    <a:pt x="180" y="105"/>
                  </a:lnTo>
                  <a:lnTo>
                    <a:pt x="161" y="125"/>
                  </a:lnTo>
                  <a:lnTo>
                    <a:pt x="180" y="138"/>
                  </a:lnTo>
                  <a:lnTo>
                    <a:pt x="161" y="151"/>
                  </a:lnTo>
                  <a:lnTo>
                    <a:pt x="180" y="164"/>
                  </a:lnTo>
                  <a:lnTo>
                    <a:pt x="161" y="184"/>
                  </a:lnTo>
                  <a:lnTo>
                    <a:pt x="180" y="197"/>
                  </a:lnTo>
                  <a:lnTo>
                    <a:pt x="161" y="210"/>
                  </a:lnTo>
                  <a:lnTo>
                    <a:pt x="180" y="230"/>
                  </a:lnTo>
                  <a:lnTo>
                    <a:pt x="161" y="243"/>
                  </a:lnTo>
                  <a:lnTo>
                    <a:pt x="180" y="256"/>
                  </a:lnTo>
                  <a:lnTo>
                    <a:pt x="161" y="275"/>
                  </a:lnTo>
                  <a:lnTo>
                    <a:pt x="180" y="289"/>
                  </a:lnTo>
                  <a:lnTo>
                    <a:pt x="161" y="302"/>
                  </a:lnTo>
                  <a:lnTo>
                    <a:pt x="180" y="315"/>
                  </a:lnTo>
                  <a:lnTo>
                    <a:pt x="161" y="334"/>
                  </a:lnTo>
                  <a:lnTo>
                    <a:pt x="180" y="348"/>
                  </a:lnTo>
                  <a:lnTo>
                    <a:pt x="161" y="361"/>
                  </a:lnTo>
                  <a:lnTo>
                    <a:pt x="180" y="374"/>
                  </a:lnTo>
                  <a:lnTo>
                    <a:pt x="161" y="394"/>
                  </a:lnTo>
                  <a:lnTo>
                    <a:pt x="180" y="407"/>
                  </a:lnTo>
                  <a:lnTo>
                    <a:pt x="161" y="420"/>
                  </a:lnTo>
                  <a:lnTo>
                    <a:pt x="180" y="439"/>
                  </a:lnTo>
                  <a:lnTo>
                    <a:pt x="161" y="453"/>
                  </a:lnTo>
                  <a:lnTo>
                    <a:pt x="180" y="466"/>
                  </a:lnTo>
                  <a:lnTo>
                    <a:pt x="161" y="479"/>
                  </a:lnTo>
                  <a:lnTo>
                    <a:pt x="180" y="498"/>
                  </a:lnTo>
                  <a:lnTo>
                    <a:pt x="161" y="512"/>
                  </a:lnTo>
                  <a:lnTo>
                    <a:pt x="180" y="525"/>
                  </a:lnTo>
                  <a:lnTo>
                    <a:pt x="161" y="544"/>
                  </a:lnTo>
                  <a:lnTo>
                    <a:pt x="180" y="557"/>
                  </a:lnTo>
                  <a:lnTo>
                    <a:pt x="161" y="571"/>
                  </a:lnTo>
                  <a:lnTo>
                    <a:pt x="180" y="584"/>
                  </a:lnTo>
                  <a:lnTo>
                    <a:pt x="161" y="603"/>
                  </a:lnTo>
                  <a:lnTo>
                    <a:pt x="180" y="616"/>
                  </a:lnTo>
                  <a:lnTo>
                    <a:pt x="161" y="630"/>
                  </a:lnTo>
                  <a:lnTo>
                    <a:pt x="180" y="643"/>
                  </a:lnTo>
                  <a:lnTo>
                    <a:pt x="161" y="662"/>
                  </a:lnTo>
                  <a:lnTo>
                    <a:pt x="180" y="676"/>
                  </a:lnTo>
                  <a:lnTo>
                    <a:pt x="161" y="689"/>
                  </a:lnTo>
                  <a:lnTo>
                    <a:pt x="180" y="702"/>
                  </a:lnTo>
                  <a:lnTo>
                    <a:pt x="161" y="721"/>
                  </a:lnTo>
                </a:path>
              </a:pathLst>
            </a:custGeom>
            <a:gradFill rotWithShape="0">
              <a:gsLst>
                <a:gs pos="0">
                  <a:srgbClr val="4C4C4C"/>
                </a:gs>
                <a:gs pos="50000">
                  <a:srgbClr val="FFFFFF"/>
                </a:gs>
                <a:gs pos="100000">
                  <a:srgbClr val="4C4C4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198" name="Freeform 140"/>
            <p:cNvSpPr>
              <a:spLocks/>
            </p:cNvSpPr>
            <p:nvPr/>
          </p:nvSpPr>
          <p:spPr bwMode="auto">
            <a:xfrm>
              <a:off x="1526" y="2013"/>
              <a:ext cx="185" cy="1291"/>
            </a:xfrm>
            <a:custGeom>
              <a:avLst/>
              <a:gdLst>
                <a:gd name="T0" fmla="*/ 131 w 185"/>
                <a:gd name="T1" fmla="*/ 842 h 1291"/>
                <a:gd name="T2" fmla="*/ 164 w 185"/>
                <a:gd name="T3" fmla="*/ 875 h 1291"/>
                <a:gd name="T4" fmla="*/ 131 w 185"/>
                <a:gd name="T5" fmla="*/ 1027 h 1291"/>
                <a:gd name="T6" fmla="*/ 72 w 185"/>
                <a:gd name="T7" fmla="*/ 1290 h 1291"/>
                <a:gd name="T8" fmla="*/ 20 w 185"/>
                <a:gd name="T9" fmla="*/ 994 h 1291"/>
                <a:gd name="T10" fmla="*/ 53 w 185"/>
                <a:gd name="T11" fmla="*/ 875 h 1291"/>
                <a:gd name="T12" fmla="*/ 20 w 185"/>
                <a:gd name="T13" fmla="*/ 842 h 1291"/>
                <a:gd name="T14" fmla="*/ 0 w 185"/>
                <a:gd name="T15" fmla="*/ 717 h 1291"/>
                <a:gd name="T16" fmla="*/ 0 w 185"/>
                <a:gd name="T17" fmla="*/ 684 h 1291"/>
                <a:gd name="T18" fmla="*/ 0 w 185"/>
                <a:gd name="T19" fmla="*/ 658 h 1291"/>
                <a:gd name="T20" fmla="*/ 0 w 185"/>
                <a:gd name="T21" fmla="*/ 625 h 1291"/>
                <a:gd name="T22" fmla="*/ 0 w 185"/>
                <a:gd name="T23" fmla="*/ 599 h 1291"/>
                <a:gd name="T24" fmla="*/ 0 w 185"/>
                <a:gd name="T25" fmla="*/ 566 h 1291"/>
                <a:gd name="T26" fmla="*/ 0 w 185"/>
                <a:gd name="T27" fmla="*/ 533 h 1291"/>
                <a:gd name="T28" fmla="*/ 0 w 185"/>
                <a:gd name="T29" fmla="*/ 507 h 1291"/>
                <a:gd name="T30" fmla="*/ 0 w 185"/>
                <a:gd name="T31" fmla="*/ 474 h 1291"/>
                <a:gd name="T32" fmla="*/ 0 w 185"/>
                <a:gd name="T33" fmla="*/ 448 h 1291"/>
                <a:gd name="T34" fmla="*/ 0 w 185"/>
                <a:gd name="T35" fmla="*/ 415 h 1291"/>
                <a:gd name="T36" fmla="*/ 0 w 185"/>
                <a:gd name="T37" fmla="*/ 388 h 1291"/>
                <a:gd name="T38" fmla="*/ 0 w 185"/>
                <a:gd name="T39" fmla="*/ 355 h 1291"/>
                <a:gd name="T40" fmla="*/ 0 w 185"/>
                <a:gd name="T41" fmla="*/ 329 h 1291"/>
                <a:gd name="T42" fmla="*/ 0 w 185"/>
                <a:gd name="T43" fmla="*/ 296 h 1291"/>
                <a:gd name="T44" fmla="*/ 0 w 185"/>
                <a:gd name="T45" fmla="*/ 270 h 1291"/>
                <a:gd name="T46" fmla="*/ 0 w 185"/>
                <a:gd name="T47" fmla="*/ 237 h 1291"/>
                <a:gd name="T48" fmla="*/ 0 w 185"/>
                <a:gd name="T49" fmla="*/ 204 h 1291"/>
                <a:gd name="T50" fmla="*/ 0 w 185"/>
                <a:gd name="T51" fmla="*/ 178 h 1291"/>
                <a:gd name="T52" fmla="*/ 0 w 185"/>
                <a:gd name="T53" fmla="*/ 145 h 1291"/>
                <a:gd name="T54" fmla="*/ 0 w 185"/>
                <a:gd name="T55" fmla="*/ 118 h 1291"/>
                <a:gd name="T56" fmla="*/ 0 w 185"/>
                <a:gd name="T57" fmla="*/ 86 h 1291"/>
                <a:gd name="T58" fmla="*/ 0 w 185"/>
                <a:gd name="T59" fmla="*/ 59 h 1291"/>
                <a:gd name="T60" fmla="*/ 0 w 185"/>
                <a:gd name="T61" fmla="*/ 26 h 1291"/>
                <a:gd name="T62" fmla="*/ 0 w 185"/>
                <a:gd name="T63" fmla="*/ 0 h 1291"/>
                <a:gd name="T64" fmla="*/ 184 w 185"/>
                <a:gd name="T65" fmla="*/ 13 h 1291"/>
                <a:gd name="T66" fmla="*/ 184 w 185"/>
                <a:gd name="T67" fmla="*/ 39 h 1291"/>
                <a:gd name="T68" fmla="*/ 184 w 185"/>
                <a:gd name="T69" fmla="*/ 72 h 1291"/>
                <a:gd name="T70" fmla="*/ 184 w 185"/>
                <a:gd name="T71" fmla="*/ 99 h 1291"/>
                <a:gd name="T72" fmla="*/ 184 w 185"/>
                <a:gd name="T73" fmla="*/ 132 h 1291"/>
                <a:gd name="T74" fmla="*/ 184 w 185"/>
                <a:gd name="T75" fmla="*/ 158 h 1291"/>
                <a:gd name="T76" fmla="*/ 184 w 185"/>
                <a:gd name="T77" fmla="*/ 191 h 1291"/>
                <a:gd name="T78" fmla="*/ 184 w 185"/>
                <a:gd name="T79" fmla="*/ 224 h 1291"/>
                <a:gd name="T80" fmla="*/ 184 w 185"/>
                <a:gd name="T81" fmla="*/ 250 h 1291"/>
                <a:gd name="T82" fmla="*/ 184 w 185"/>
                <a:gd name="T83" fmla="*/ 283 h 1291"/>
                <a:gd name="T84" fmla="*/ 184 w 185"/>
                <a:gd name="T85" fmla="*/ 309 h 1291"/>
                <a:gd name="T86" fmla="*/ 184 w 185"/>
                <a:gd name="T87" fmla="*/ 342 h 1291"/>
                <a:gd name="T88" fmla="*/ 184 w 185"/>
                <a:gd name="T89" fmla="*/ 369 h 1291"/>
                <a:gd name="T90" fmla="*/ 184 w 185"/>
                <a:gd name="T91" fmla="*/ 401 h 1291"/>
                <a:gd name="T92" fmla="*/ 184 w 185"/>
                <a:gd name="T93" fmla="*/ 434 h 1291"/>
                <a:gd name="T94" fmla="*/ 184 w 185"/>
                <a:gd name="T95" fmla="*/ 461 h 1291"/>
                <a:gd name="T96" fmla="*/ 184 w 185"/>
                <a:gd name="T97" fmla="*/ 494 h 1291"/>
                <a:gd name="T98" fmla="*/ 184 w 185"/>
                <a:gd name="T99" fmla="*/ 520 h 1291"/>
                <a:gd name="T100" fmla="*/ 184 w 185"/>
                <a:gd name="T101" fmla="*/ 553 h 1291"/>
                <a:gd name="T102" fmla="*/ 184 w 185"/>
                <a:gd name="T103" fmla="*/ 579 h 1291"/>
                <a:gd name="T104" fmla="*/ 184 w 185"/>
                <a:gd name="T105" fmla="*/ 612 h 1291"/>
                <a:gd name="T106" fmla="*/ 184 w 185"/>
                <a:gd name="T107" fmla="*/ 638 h 1291"/>
                <a:gd name="T108" fmla="*/ 184 w 185"/>
                <a:gd name="T109" fmla="*/ 671 h 1291"/>
                <a:gd name="T110" fmla="*/ 184 w 185"/>
                <a:gd name="T111" fmla="*/ 698 h 129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85"/>
                <a:gd name="T169" fmla="*/ 0 h 1291"/>
                <a:gd name="T170" fmla="*/ 185 w 185"/>
                <a:gd name="T171" fmla="*/ 1291 h 129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85" h="1291">
                  <a:moveTo>
                    <a:pt x="164" y="842"/>
                  </a:moveTo>
                  <a:lnTo>
                    <a:pt x="131" y="842"/>
                  </a:lnTo>
                  <a:lnTo>
                    <a:pt x="131" y="875"/>
                  </a:lnTo>
                  <a:lnTo>
                    <a:pt x="164" y="875"/>
                  </a:lnTo>
                  <a:lnTo>
                    <a:pt x="164" y="994"/>
                  </a:lnTo>
                  <a:lnTo>
                    <a:pt x="131" y="1027"/>
                  </a:lnTo>
                  <a:lnTo>
                    <a:pt x="112" y="1290"/>
                  </a:lnTo>
                  <a:lnTo>
                    <a:pt x="72" y="1290"/>
                  </a:lnTo>
                  <a:lnTo>
                    <a:pt x="53" y="1027"/>
                  </a:lnTo>
                  <a:lnTo>
                    <a:pt x="20" y="994"/>
                  </a:lnTo>
                  <a:lnTo>
                    <a:pt x="20" y="875"/>
                  </a:lnTo>
                  <a:lnTo>
                    <a:pt x="53" y="875"/>
                  </a:lnTo>
                  <a:lnTo>
                    <a:pt x="53" y="842"/>
                  </a:lnTo>
                  <a:lnTo>
                    <a:pt x="20" y="842"/>
                  </a:lnTo>
                  <a:lnTo>
                    <a:pt x="20" y="731"/>
                  </a:lnTo>
                  <a:lnTo>
                    <a:pt x="0" y="717"/>
                  </a:lnTo>
                  <a:lnTo>
                    <a:pt x="20" y="698"/>
                  </a:lnTo>
                  <a:lnTo>
                    <a:pt x="0" y="684"/>
                  </a:lnTo>
                  <a:lnTo>
                    <a:pt x="20" y="671"/>
                  </a:lnTo>
                  <a:lnTo>
                    <a:pt x="0" y="658"/>
                  </a:lnTo>
                  <a:lnTo>
                    <a:pt x="20" y="638"/>
                  </a:lnTo>
                  <a:lnTo>
                    <a:pt x="0" y="625"/>
                  </a:lnTo>
                  <a:lnTo>
                    <a:pt x="20" y="612"/>
                  </a:lnTo>
                  <a:lnTo>
                    <a:pt x="0" y="599"/>
                  </a:lnTo>
                  <a:lnTo>
                    <a:pt x="20" y="579"/>
                  </a:lnTo>
                  <a:lnTo>
                    <a:pt x="0" y="566"/>
                  </a:lnTo>
                  <a:lnTo>
                    <a:pt x="20" y="546"/>
                  </a:lnTo>
                  <a:lnTo>
                    <a:pt x="0" y="533"/>
                  </a:lnTo>
                  <a:lnTo>
                    <a:pt x="20" y="520"/>
                  </a:lnTo>
                  <a:lnTo>
                    <a:pt x="0" y="507"/>
                  </a:lnTo>
                  <a:lnTo>
                    <a:pt x="20" y="487"/>
                  </a:lnTo>
                  <a:lnTo>
                    <a:pt x="0" y="474"/>
                  </a:lnTo>
                  <a:lnTo>
                    <a:pt x="20" y="461"/>
                  </a:lnTo>
                  <a:lnTo>
                    <a:pt x="0" y="448"/>
                  </a:lnTo>
                  <a:lnTo>
                    <a:pt x="20" y="428"/>
                  </a:lnTo>
                  <a:lnTo>
                    <a:pt x="0" y="415"/>
                  </a:lnTo>
                  <a:lnTo>
                    <a:pt x="20" y="401"/>
                  </a:lnTo>
                  <a:lnTo>
                    <a:pt x="0" y="388"/>
                  </a:lnTo>
                  <a:lnTo>
                    <a:pt x="20" y="369"/>
                  </a:lnTo>
                  <a:lnTo>
                    <a:pt x="0" y="355"/>
                  </a:lnTo>
                  <a:lnTo>
                    <a:pt x="20" y="336"/>
                  </a:lnTo>
                  <a:lnTo>
                    <a:pt x="0" y="329"/>
                  </a:lnTo>
                  <a:lnTo>
                    <a:pt x="20" y="309"/>
                  </a:lnTo>
                  <a:lnTo>
                    <a:pt x="0" y="296"/>
                  </a:lnTo>
                  <a:lnTo>
                    <a:pt x="20" y="276"/>
                  </a:lnTo>
                  <a:lnTo>
                    <a:pt x="0" y="270"/>
                  </a:lnTo>
                  <a:lnTo>
                    <a:pt x="20" y="250"/>
                  </a:lnTo>
                  <a:lnTo>
                    <a:pt x="0" y="237"/>
                  </a:lnTo>
                  <a:lnTo>
                    <a:pt x="20" y="217"/>
                  </a:lnTo>
                  <a:lnTo>
                    <a:pt x="0" y="204"/>
                  </a:lnTo>
                  <a:lnTo>
                    <a:pt x="20" y="191"/>
                  </a:lnTo>
                  <a:lnTo>
                    <a:pt x="0" y="178"/>
                  </a:lnTo>
                  <a:lnTo>
                    <a:pt x="20" y="158"/>
                  </a:lnTo>
                  <a:lnTo>
                    <a:pt x="0" y="145"/>
                  </a:lnTo>
                  <a:lnTo>
                    <a:pt x="20" y="132"/>
                  </a:lnTo>
                  <a:lnTo>
                    <a:pt x="0" y="118"/>
                  </a:lnTo>
                  <a:lnTo>
                    <a:pt x="20" y="99"/>
                  </a:lnTo>
                  <a:lnTo>
                    <a:pt x="0" y="86"/>
                  </a:lnTo>
                  <a:lnTo>
                    <a:pt x="20" y="72"/>
                  </a:lnTo>
                  <a:lnTo>
                    <a:pt x="0" y="59"/>
                  </a:lnTo>
                  <a:lnTo>
                    <a:pt x="20" y="39"/>
                  </a:lnTo>
                  <a:lnTo>
                    <a:pt x="0" y="26"/>
                  </a:lnTo>
                  <a:lnTo>
                    <a:pt x="20" y="13"/>
                  </a:lnTo>
                  <a:lnTo>
                    <a:pt x="0" y="0"/>
                  </a:lnTo>
                  <a:lnTo>
                    <a:pt x="164" y="0"/>
                  </a:lnTo>
                  <a:lnTo>
                    <a:pt x="184" y="13"/>
                  </a:lnTo>
                  <a:lnTo>
                    <a:pt x="164" y="26"/>
                  </a:lnTo>
                  <a:lnTo>
                    <a:pt x="184" y="39"/>
                  </a:lnTo>
                  <a:lnTo>
                    <a:pt x="164" y="59"/>
                  </a:lnTo>
                  <a:lnTo>
                    <a:pt x="184" y="72"/>
                  </a:lnTo>
                  <a:lnTo>
                    <a:pt x="164" y="86"/>
                  </a:lnTo>
                  <a:lnTo>
                    <a:pt x="184" y="99"/>
                  </a:lnTo>
                  <a:lnTo>
                    <a:pt x="164" y="118"/>
                  </a:lnTo>
                  <a:lnTo>
                    <a:pt x="184" y="132"/>
                  </a:lnTo>
                  <a:lnTo>
                    <a:pt x="164" y="145"/>
                  </a:lnTo>
                  <a:lnTo>
                    <a:pt x="184" y="158"/>
                  </a:lnTo>
                  <a:lnTo>
                    <a:pt x="164" y="178"/>
                  </a:lnTo>
                  <a:lnTo>
                    <a:pt x="184" y="191"/>
                  </a:lnTo>
                  <a:lnTo>
                    <a:pt x="164" y="211"/>
                  </a:lnTo>
                  <a:lnTo>
                    <a:pt x="184" y="224"/>
                  </a:lnTo>
                  <a:lnTo>
                    <a:pt x="164" y="237"/>
                  </a:lnTo>
                  <a:lnTo>
                    <a:pt x="184" y="250"/>
                  </a:lnTo>
                  <a:lnTo>
                    <a:pt x="164" y="270"/>
                  </a:lnTo>
                  <a:lnTo>
                    <a:pt x="184" y="283"/>
                  </a:lnTo>
                  <a:lnTo>
                    <a:pt x="164" y="296"/>
                  </a:lnTo>
                  <a:lnTo>
                    <a:pt x="184" y="309"/>
                  </a:lnTo>
                  <a:lnTo>
                    <a:pt x="164" y="329"/>
                  </a:lnTo>
                  <a:lnTo>
                    <a:pt x="184" y="342"/>
                  </a:lnTo>
                  <a:lnTo>
                    <a:pt x="164" y="355"/>
                  </a:lnTo>
                  <a:lnTo>
                    <a:pt x="184" y="369"/>
                  </a:lnTo>
                  <a:lnTo>
                    <a:pt x="164" y="388"/>
                  </a:lnTo>
                  <a:lnTo>
                    <a:pt x="184" y="401"/>
                  </a:lnTo>
                  <a:lnTo>
                    <a:pt x="164" y="421"/>
                  </a:lnTo>
                  <a:lnTo>
                    <a:pt x="184" y="434"/>
                  </a:lnTo>
                  <a:lnTo>
                    <a:pt x="164" y="448"/>
                  </a:lnTo>
                  <a:lnTo>
                    <a:pt x="184" y="461"/>
                  </a:lnTo>
                  <a:lnTo>
                    <a:pt x="164" y="480"/>
                  </a:lnTo>
                  <a:lnTo>
                    <a:pt x="184" y="494"/>
                  </a:lnTo>
                  <a:lnTo>
                    <a:pt x="164" y="507"/>
                  </a:lnTo>
                  <a:lnTo>
                    <a:pt x="184" y="520"/>
                  </a:lnTo>
                  <a:lnTo>
                    <a:pt x="164" y="540"/>
                  </a:lnTo>
                  <a:lnTo>
                    <a:pt x="184" y="553"/>
                  </a:lnTo>
                  <a:lnTo>
                    <a:pt x="164" y="566"/>
                  </a:lnTo>
                  <a:lnTo>
                    <a:pt x="184" y="579"/>
                  </a:lnTo>
                  <a:lnTo>
                    <a:pt x="164" y="599"/>
                  </a:lnTo>
                  <a:lnTo>
                    <a:pt x="184" y="612"/>
                  </a:lnTo>
                  <a:lnTo>
                    <a:pt x="164" y="625"/>
                  </a:lnTo>
                  <a:lnTo>
                    <a:pt x="184" y="638"/>
                  </a:lnTo>
                  <a:lnTo>
                    <a:pt x="164" y="658"/>
                  </a:lnTo>
                  <a:lnTo>
                    <a:pt x="184" y="671"/>
                  </a:lnTo>
                  <a:lnTo>
                    <a:pt x="164" y="684"/>
                  </a:lnTo>
                  <a:lnTo>
                    <a:pt x="184" y="698"/>
                  </a:lnTo>
                  <a:lnTo>
                    <a:pt x="164" y="71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199" name="Freeform 141"/>
            <p:cNvSpPr>
              <a:spLocks/>
            </p:cNvSpPr>
            <p:nvPr/>
          </p:nvSpPr>
          <p:spPr bwMode="auto">
            <a:xfrm>
              <a:off x="2151" y="3053"/>
              <a:ext cx="23" cy="344"/>
            </a:xfrm>
            <a:custGeom>
              <a:avLst/>
              <a:gdLst>
                <a:gd name="T0" fmla="*/ 22 w 23"/>
                <a:gd name="T1" fmla="*/ 0 h 344"/>
                <a:gd name="T2" fmla="*/ 22 w 23"/>
                <a:gd name="T3" fmla="*/ 0 h 344"/>
                <a:gd name="T4" fmla="*/ 0 w 23"/>
                <a:gd name="T5" fmla="*/ 343 h 344"/>
                <a:gd name="T6" fmla="*/ 22 w 23"/>
                <a:gd name="T7" fmla="*/ 0 h 3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344"/>
                <a:gd name="T14" fmla="*/ 23 w 23"/>
                <a:gd name="T15" fmla="*/ 344 h 3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344">
                  <a:moveTo>
                    <a:pt x="22" y="0"/>
                  </a:moveTo>
                  <a:lnTo>
                    <a:pt x="22" y="0"/>
                  </a:lnTo>
                  <a:lnTo>
                    <a:pt x="0" y="343"/>
                  </a:lnTo>
                  <a:lnTo>
                    <a:pt x="22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200" name="Freeform 142"/>
            <p:cNvSpPr>
              <a:spLocks/>
            </p:cNvSpPr>
            <p:nvPr/>
          </p:nvSpPr>
          <p:spPr bwMode="auto">
            <a:xfrm>
              <a:off x="2078" y="3053"/>
              <a:ext cx="23" cy="344"/>
            </a:xfrm>
            <a:custGeom>
              <a:avLst/>
              <a:gdLst>
                <a:gd name="T0" fmla="*/ 22 w 23"/>
                <a:gd name="T1" fmla="*/ 0 h 344"/>
                <a:gd name="T2" fmla="*/ 22 w 23"/>
                <a:gd name="T3" fmla="*/ 0 h 344"/>
                <a:gd name="T4" fmla="*/ 0 w 23"/>
                <a:gd name="T5" fmla="*/ 343 h 344"/>
                <a:gd name="T6" fmla="*/ 22 w 23"/>
                <a:gd name="T7" fmla="*/ 0 h 3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344"/>
                <a:gd name="T14" fmla="*/ 23 w 23"/>
                <a:gd name="T15" fmla="*/ 344 h 3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344">
                  <a:moveTo>
                    <a:pt x="22" y="0"/>
                  </a:moveTo>
                  <a:lnTo>
                    <a:pt x="22" y="0"/>
                  </a:lnTo>
                  <a:lnTo>
                    <a:pt x="0" y="343"/>
                  </a:lnTo>
                  <a:lnTo>
                    <a:pt x="22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201" name="Freeform 143"/>
            <p:cNvSpPr>
              <a:spLocks/>
            </p:cNvSpPr>
            <p:nvPr/>
          </p:nvSpPr>
          <p:spPr bwMode="auto">
            <a:xfrm>
              <a:off x="2223" y="3053"/>
              <a:ext cx="23" cy="344"/>
            </a:xfrm>
            <a:custGeom>
              <a:avLst/>
              <a:gdLst>
                <a:gd name="T0" fmla="*/ 22 w 23"/>
                <a:gd name="T1" fmla="*/ 0 h 344"/>
                <a:gd name="T2" fmla="*/ 22 w 23"/>
                <a:gd name="T3" fmla="*/ 0 h 344"/>
                <a:gd name="T4" fmla="*/ 0 w 23"/>
                <a:gd name="T5" fmla="*/ 343 h 344"/>
                <a:gd name="T6" fmla="*/ 22 w 23"/>
                <a:gd name="T7" fmla="*/ 0 h 3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344"/>
                <a:gd name="T14" fmla="*/ 23 w 23"/>
                <a:gd name="T15" fmla="*/ 344 h 3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344">
                  <a:moveTo>
                    <a:pt x="22" y="0"/>
                  </a:moveTo>
                  <a:lnTo>
                    <a:pt x="22" y="0"/>
                  </a:lnTo>
                  <a:lnTo>
                    <a:pt x="0" y="343"/>
                  </a:lnTo>
                  <a:lnTo>
                    <a:pt x="22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202" name="Freeform 144"/>
            <p:cNvSpPr>
              <a:spLocks/>
            </p:cNvSpPr>
            <p:nvPr/>
          </p:nvSpPr>
          <p:spPr bwMode="auto">
            <a:xfrm>
              <a:off x="993" y="3053"/>
              <a:ext cx="30" cy="344"/>
            </a:xfrm>
            <a:custGeom>
              <a:avLst/>
              <a:gdLst>
                <a:gd name="T0" fmla="*/ 0 w 30"/>
                <a:gd name="T1" fmla="*/ 343 h 344"/>
                <a:gd name="T2" fmla="*/ 0 w 30"/>
                <a:gd name="T3" fmla="*/ 343 h 344"/>
                <a:gd name="T4" fmla="*/ 29 w 30"/>
                <a:gd name="T5" fmla="*/ 0 h 344"/>
                <a:gd name="T6" fmla="*/ 0 w 30"/>
                <a:gd name="T7" fmla="*/ 343 h 3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344"/>
                <a:gd name="T14" fmla="*/ 30 w 30"/>
                <a:gd name="T15" fmla="*/ 344 h 3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344">
                  <a:moveTo>
                    <a:pt x="0" y="343"/>
                  </a:moveTo>
                  <a:lnTo>
                    <a:pt x="0" y="343"/>
                  </a:lnTo>
                  <a:lnTo>
                    <a:pt x="29" y="0"/>
                  </a:lnTo>
                  <a:lnTo>
                    <a:pt x="0" y="34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203" name="Freeform 145"/>
            <p:cNvSpPr>
              <a:spLocks/>
            </p:cNvSpPr>
            <p:nvPr/>
          </p:nvSpPr>
          <p:spPr bwMode="auto">
            <a:xfrm>
              <a:off x="1362" y="2671"/>
              <a:ext cx="34" cy="34"/>
            </a:xfrm>
            <a:custGeom>
              <a:avLst/>
              <a:gdLst>
                <a:gd name="T0" fmla="*/ 33 w 34"/>
                <a:gd name="T1" fmla="*/ 13 h 34"/>
                <a:gd name="T2" fmla="*/ 33 w 34"/>
                <a:gd name="T3" fmla="*/ 13 h 34"/>
                <a:gd name="T4" fmla="*/ 33 w 34"/>
                <a:gd name="T5" fmla="*/ 7 h 34"/>
                <a:gd name="T6" fmla="*/ 26 w 34"/>
                <a:gd name="T7" fmla="*/ 0 h 34"/>
                <a:gd name="T8" fmla="*/ 20 w 34"/>
                <a:gd name="T9" fmla="*/ 0 h 34"/>
                <a:gd name="T10" fmla="*/ 13 w 34"/>
                <a:gd name="T11" fmla="*/ 0 h 34"/>
                <a:gd name="T12" fmla="*/ 7 w 34"/>
                <a:gd name="T13" fmla="*/ 0 h 34"/>
                <a:gd name="T14" fmla="*/ 7 w 34"/>
                <a:gd name="T15" fmla="*/ 7 h 34"/>
                <a:gd name="T16" fmla="*/ 0 w 34"/>
                <a:gd name="T17" fmla="*/ 13 h 34"/>
                <a:gd name="T18" fmla="*/ 0 w 34"/>
                <a:gd name="T19" fmla="*/ 20 h 34"/>
                <a:gd name="T20" fmla="*/ 7 w 34"/>
                <a:gd name="T21" fmla="*/ 26 h 34"/>
                <a:gd name="T22" fmla="*/ 7 w 34"/>
                <a:gd name="T23" fmla="*/ 33 h 34"/>
                <a:gd name="T24" fmla="*/ 13 w 34"/>
                <a:gd name="T25" fmla="*/ 33 h 34"/>
                <a:gd name="T26" fmla="*/ 20 w 34"/>
                <a:gd name="T27" fmla="*/ 33 h 34"/>
                <a:gd name="T28" fmla="*/ 26 w 34"/>
                <a:gd name="T29" fmla="*/ 33 h 34"/>
                <a:gd name="T30" fmla="*/ 33 w 34"/>
                <a:gd name="T31" fmla="*/ 33 h 34"/>
                <a:gd name="T32" fmla="*/ 33 w 34"/>
                <a:gd name="T33" fmla="*/ 26 h 34"/>
                <a:gd name="T34" fmla="*/ 33 w 34"/>
                <a:gd name="T35" fmla="*/ 20 h 34"/>
                <a:gd name="T36" fmla="*/ 33 w 34"/>
                <a:gd name="T37" fmla="*/ 13 h 3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"/>
                <a:gd name="T58" fmla="*/ 0 h 34"/>
                <a:gd name="T59" fmla="*/ 34 w 34"/>
                <a:gd name="T60" fmla="*/ 34 h 3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" h="34">
                  <a:moveTo>
                    <a:pt x="33" y="13"/>
                  </a:moveTo>
                  <a:lnTo>
                    <a:pt x="33" y="13"/>
                  </a:lnTo>
                  <a:lnTo>
                    <a:pt x="33" y="7"/>
                  </a:lnTo>
                  <a:lnTo>
                    <a:pt x="26" y="0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7" y="0"/>
                  </a:lnTo>
                  <a:lnTo>
                    <a:pt x="7" y="7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7" y="26"/>
                  </a:lnTo>
                  <a:lnTo>
                    <a:pt x="7" y="33"/>
                  </a:lnTo>
                  <a:lnTo>
                    <a:pt x="13" y="33"/>
                  </a:lnTo>
                  <a:lnTo>
                    <a:pt x="20" y="33"/>
                  </a:lnTo>
                  <a:lnTo>
                    <a:pt x="26" y="33"/>
                  </a:lnTo>
                  <a:lnTo>
                    <a:pt x="33" y="33"/>
                  </a:lnTo>
                  <a:lnTo>
                    <a:pt x="33" y="26"/>
                  </a:lnTo>
                  <a:lnTo>
                    <a:pt x="33" y="20"/>
                  </a:lnTo>
                  <a:lnTo>
                    <a:pt x="33" y="13"/>
                  </a:lnTo>
                </a:path>
              </a:pathLst>
            </a:custGeom>
            <a:solidFill>
              <a:schemeClr val="tx2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2204" name="Freeform 146"/>
            <p:cNvSpPr>
              <a:spLocks/>
            </p:cNvSpPr>
            <p:nvPr/>
          </p:nvSpPr>
          <p:spPr bwMode="auto">
            <a:xfrm>
              <a:off x="1842" y="2671"/>
              <a:ext cx="34" cy="34"/>
            </a:xfrm>
            <a:custGeom>
              <a:avLst/>
              <a:gdLst>
                <a:gd name="T0" fmla="*/ 33 w 34"/>
                <a:gd name="T1" fmla="*/ 13 h 34"/>
                <a:gd name="T2" fmla="*/ 33 w 34"/>
                <a:gd name="T3" fmla="*/ 13 h 34"/>
                <a:gd name="T4" fmla="*/ 33 w 34"/>
                <a:gd name="T5" fmla="*/ 7 h 34"/>
                <a:gd name="T6" fmla="*/ 26 w 34"/>
                <a:gd name="T7" fmla="*/ 0 h 34"/>
                <a:gd name="T8" fmla="*/ 20 w 34"/>
                <a:gd name="T9" fmla="*/ 0 h 34"/>
                <a:gd name="T10" fmla="*/ 13 w 34"/>
                <a:gd name="T11" fmla="*/ 0 h 34"/>
                <a:gd name="T12" fmla="*/ 7 w 34"/>
                <a:gd name="T13" fmla="*/ 0 h 34"/>
                <a:gd name="T14" fmla="*/ 7 w 34"/>
                <a:gd name="T15" fmla="*/ 7 h 34"/>
                <a:gd name="T16" fmla="*/ 0 w 34"/>
                <a:gd name="T17" fmla="*/ 13 h 34"/>
                <a:gd name="T18" fmla="*/ 0 w 34"/>
                <a:gd name="T19" fmla="*/ 20 h 34"/>
                <a:gd name="T20" fmla="*/ 7 w 34"/>
                <a:gd name="T21" fmla="*/ 26 h 34"/>
                <a:gd name="T22" fmla="*/ 7 w 34"/>
                <a:gd name="T23" fmla="*/ 33 h 34"/>
                <a:gd name="T24" fmla="*/ 13 w 34"/>
                <a:gd name="T25" fmla="*/ 33 h 34"/>
                <a:gd name="T26" fmla="*/ 20 w 34"/>
                <a:gd name="T27" fmla="*/ 33 h 34"/>
                <a:gd name="T28" fmla="*/ 26 w 34"/>
                <a:gd name="T29" fmla="*/ 33 h 34"/>
                <a:gd name="T30" fmla="*/ 33 w 34"/>
                <a:gd name="T31" fmla="*/ 33 h 34"/>
                <a:gd name="T32" fmla="*/ 33 w 34"/>
                <a:gd name="T33" fmla="*/ 26 h 34"/>
                <a:gd name="T34" fmla="*/ 33 w 34"/>
                <a:gd name="T35" fmla="*/ 20 h 34"/>
                <a:gd name="T36" fmla="*/ 33 w 34"/>
                <a:gd name="T37" fmla="*/ 13 h 3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"/>
                <a:gd name="T58" fmla="*/ 0 h 34"/>
                <a:gd name="T59" fmla="*/ 34 w 34"/>
                <a:gd name="T60" fmla="*/ 34 h 3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" h="34">
                  <a:moveTo>
                    <a:pt x="33" y="13"/>
                  </a:moveTo>
                  <a:lnTo>
                    <a:pt x="33" y="13"/>
                  </a:lnTo>
                  <a:lnTo>
                    <a:pt x="33" y="7"/>
                  </a:lnTo>
                  <a:lnTo>
                    <a:pt x="26" y="0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7" y="0"/>
                  </a:lnTo>
                  <a:lnTo>
                    <a:pt x="7" y="7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7" y="26"/>
                  </a:lnTo>
                  <a:lnTo>
                    <a:pt x="7" y="33"/>
                  </a:lnTo>
                  <a:lnTo>
                    <a:pt x="13" y="33"/>
                  </a:lnTo>
                  <a:lnTo>
                    <a:pt x="20" y="33"/>
                  </a:lnTo>
                  <a:lnTo>
                    <a:pt x="26" y="33"/>
                  </a:lnTo>
                  <a:lnTo>
                    <a:pt x="33" y="33"/>
                  </a:lnTo>
                  <a:lnTo>
                    <a:pt x="33" y="26"/>
                  </a:lnTo>
                  <a:lnTo>
                    <a:pt x="33" y="20"/>
                  </a:lnTo>
                  <a:lnTo>
                    <a:pt x="33" y="13"/>
                  </a:lnTo>
                </a:path>
              </a:pathLst>
            </a:custGeom>
            <a:solidFill>
              <a:schemeClr val="tx2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2205" name="Freeform 147"/>
            <p:cNvSpPr>
              <a:spLocks/>
            </p:cNvSpPr>
            <p:nvPr/>
          </p:nvSpPr>
          <p:spPr bwMode="auto">
            <a:xfrm>
              <a:off x="2007" y="3053"/>
              <a:ext cx="22" cy="344"/>
            </a:xfrm>
            <a:custGeom>
              <a:avLst/>
              <a:gdLst>
                <a:gd name="T0" fmla="*/ 21 w 22"/>
                <a:gd name="T1" fmla="*/ 0 h 344"/>
                <a:gd name="T2" fmla="*/ 21 w 22"/>
                <a:gd name="T3" fmla="*/ 0 h 344"/>
                <a:gd name="T4" fmla="*/ 0 w 22"/>
                <a:gd name="T5" fmla="*/ 343 h 344"/>
                <a:gd name="T6" fmla="*/ 21 w 22"/>
                <a:gd name="T7" fmla="*/ 0 h 3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344"/>
                <a:gd name="T14" fmla="*/ 22 w 22"/>
                <a:gd name="T15" fmla="*/ 344 h 3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344">
                  <a:moveTo>
                    <a:pt x="21" y="0"/>
                  </a:moveTo>
                  <a:lnTo>
                    <a:pt x="21" y="0"/>
                  </a:lnTo>
                  <a:lnTo>
                    <a:pt x="0" y="343"/>
                  </a:lnTo>
                  <a:lnTo>
                    <a:pt x="2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206" name="Freeform 148"/>
            <p:cNvSpPr>
              <a:spLocks/>
            </p:cNvSpPr>
            <p:nvPr/>
          </p:nvSpPr>
          <p:spPr bwMode="auto">
            <a:xfrm>
              <a:off x="1960" y="3046"/>
              <a:ext cx="17" cy="101"/>
            </a:xfrm>
            <a:custGeom>
              <a:avLst/>
              <a:gdLst>
                <a:gd name="T0" fmla="*/ 16 w 17"/>
                <a:gd name="T1" fmla="*/ 0 h 101"/>
                <a:gd name="T2" fmla="*/ 16 w 17"/>
                <a:gd name="T3" fmla="*/ 0 h 101"/>
                <a:gd name="T4" fmla="*/ 0 w 17"/>
                <a:gd name="T5" fmla="*/ 100 h 101"/>
                <a:gd name="T6" fmla="*/ 16 w 17"/>
                <a:gd name="T7" fmla="*/ 0 h 1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01"/>
                <a:gd name="T14" fmla="*/ 17 w 17"/>
                <a:gd name="T15" fmla="*/ 101 h 1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01">
                  <a:moveTo>
                    <a:pt x="16" y="0"/>
                  </a:moveTo>
                  <a:lnTo>
                    <a:pt x="16" y="0"/>
                  </a:lnTo>
                  <a:lnTo>
                    <a:pt x="0" y="100"/>
                  </a:lnTo>
                  <a:lnTo>
                    <a:pt x="1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207" name="Freeform 149"/>
            <p:cNvSpPr>
              <a:spLocks/>
            </p:cNvSpPr>
            <p:nvPr/>
          </p:nvSpPr>
          <p:spPr bwMode="auto">
            <a:xfrm>
              <a:off x="954" y="2671"/>
              <a:ext cx="514" cy="593"/>
            </a:xfrm>
            <a:custGeom>
              <a:avLst/>
              <a:gdLst>
                <a:gd name="T0" fmla="*/ 480 w 514"/>
                <a:gd name="T1" fmla="*/ 553 h 593"/>
                <a:gd name="T2" fmla="*/ 480 w 514"/>
                <a:gd name="T3" fmla="*/ 553 h 593"/>
                <a:gd name="T4" fmla="*/ 480 w 514"/>
                <a:gd name="T5" fmla="*/ 296 h 593"/>
                <a:gd name="T6" fmla="*/ 441 w 514"/>
                <a:gd name="T7" fmla="*/ 257 h 593"/>
                <a:gd name="T8" fmla="*/ 480 w 514"/>
                <a:gd name="T9" fmla="*/ 217 h 593"/>
                <a:gd name="T10" fmla="*/ 441 w 514"/>
                <a:gd name="T11" fmla="*/ 184 h 593"/>
                <a:gd name="T12" fmla="*/ 480 w 514"/>
                <a:gd name="T13" fmla="*/ 145 h 593"/>
                <a:gd name="T14" fmla="*/ 441 w 514"/>
                <a:gd name="T15" fmla="*/ 105 h 593"/>
                <a:gd name="T16" fmla="*/ 480 w 514"/>
                <a:gd name="T17" fmla="*/ 72 h 593"/>
                <a:gd name="T18" fmla="*/ 441 w 514"/>
                <a:gd name="T19" fmla="*/ 33 h 593"/>
                <a:gd name="T20" fmla="*/ 408 w 514"/>
                <a:gd name="T21" fmla="*/ 33 h 593"/>
                <a:gd name="T22" fmla="*/ 408 w 514"/>
                <a:gd name="T23" fmla="*/ 0 h 593"/>
                <a:gd name="T24" fmla="*/ 0 w 514"/>
                <a:gd name="T25" fmla="*/ 0 h 593"/>
                <a:gd name="T26" fmla="*/ 0 w 514"/>
                <a:gd name="T27" fmla="*/ 329 h 593"/>
                <a:gd name="T28" fmla="*/ 0 w 514"/>
                <a:gd name="T29" fmla="*/ 382 h 593"/>
                <a:gd name="T30" fmla="*/ 39 w 514"/>
                <a:gd name="T31" fmla="*/ 329 h 593"/>
                <a:gd name="T32" fmla="*/ 72 w 514"/>
                <a:gd name="T33" fmla="*/ 382 h 593"/>
                <a:gd name="T34" fmla="*/ 112 w 514"/>
                <a:gd name="T35" fmla="*/ 329 h 593"/>
                <a:gd name="T36" fmla="*/ 138 w 514"/>
                <a:gd name="T37" fmla="*/ 382 h 593"/>
                <a:gd name="T38" fmla="*/ 184 w 514"/>
                <a:gd name="T39" fmla="*/ 329 h 593"/>
                <a:gd name="T40" fmla="*/ 217 w 514"/>
                <a:gd name="T41" fmla="*/ 382 h 593"/>
                <a:gd name="T42" fmla="*/ 257 w 514"/>
                <a:gd name="T43" fmla="*/ 329 h 593"/>
                <a:gd name="T44" fmla="*/ 289 w 514"/>
                <a:gd name="T45" fmla="*/ 382 h 593"/>
                <a:gd name="T46" fmla="*/ 368 w 514"/>
                <a:gd name="T47" fmla="*/ 382 h 593"/>
                <a:gd name="T48" fmla="*/ 368 w 514"/>
                <a:gd name="T49" fmla="*/ 592 h 593"/>
                <a:gd name="T50" fmla="*/ 513 w 514"/>
                <a:gd name="T51" fmla="*/ 592 h 593"/>
                <a:gd name="T52" fmla="*/ 513 w 514"/>
                <a:gd name="T53" fmla="*/ 553 h 593"/>
                <a:gd name="T54" fmla="*/ 480 w 514"/>
                <a:gd name="T55" fmla="*/ 553 h 5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14"/>
                <a:gd name="T85" fmla="*/ 0 h 593"/>
                <a:gd name="T86" fmla="*/ 514 w 514"/>
                <a:gd name="T87" fmla="*/ 593 h 5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14" h="593">
                  <a:moveTo>
                    <a:pt x="480" y="553"/>
                  </a:moveTo>
                  <a:lnTo>
                    <a:pt x="480" y="553"/>
                  </a:lnTo>
                  <a:lnTo>
                    <a:pt x="480" y="296"/>
                  </a:lnTo>
                  <a:lnTo>
                    <a:pt x="441" y="257"/>
                  </a:lnTo>
                  <a:lnTo>
                    <a:pt x="480" y="217"/>
                  </a:lnTo>
                  <a:lnTo>
                    <a:pt x="441" y="184"/>
                  </a:lnTo>
                  <a:lnTo>
                    <a:pt x="480" y="145"/>
                  </a:lnTo>
                  <a:lnTo>
                    <a:pt x="441" y="105"/>
                  </a:lnTo>
                  <a:lnTo>
                    <a:pt x="480" y="72"/>
                  </a:lnTo>
                  <a:lnTo>
                    <a:pt x="441" y="33"/>
                  </a:lnTo>
                  <a:lnTo>
                    <a:pt x="408" y="33"/>
                  </a:lnTo>
                  <a:lnTo>
                    <a:pt x="408" y="0"/>
                  </a:lnTo>
                  <a:lnTo>
                    <a:pt x="0" y="0"/>
                  </a:lnTo>
                  <a:lnTo>
                    <a:pt x="0" y="329"/>
                  </a:lnTo>
                  <a:lnTo>
                    <a:pt x="0" y="382"/>
                  </a:lnTo>
                  <a:lnTo>
                    <a:pt x="39" y="329"/>
                  </a:lnTo>
                  <a:lnTo>
                    <a:pt x="72" y="382"/>
                  </a:lnTo>
                  <a:lnTo>
                    <a:pt x="112" y="329"/>
                  </a:lnTo>
                  <a:lnTo>
                    <a:pt x="138" y="382"/>
                  </a:lnTo>
                  <a:lnTo>
                    <a:pt x="184" y="329"/>
                  </a:lnTo>
                  <a:lnTo>
                    <a:pt x="217" y="382"/>
                  </a:lnTo>
                  <a:lnTo>
                    <a:pt x="257" y="329"/>
                  </a:lnTo>
                  <a:lnTo>
                    <a:pt x="289" y="382"/>
                  </a:lnTo>
                  <a:lnTo>
                    <a:pt x="368" y="382"/>
                  </a:lnTo>
                  <a:lnTo>
                    <a:pt x="368" y="592"/>
                  </a:lnTo>
                  <a:lnTo>
                    <a:pt x="513" y="592"/>
                  </a:lnTo>
                  <a:lnTo>
                    <a:pt x="513" y="553"/>
                  </a:lnTo>
                  <a:lnTo>
                    <a:pt x="480" y="553"/>
                  </a:lnTo>
                </a:path>
              </a:pathLst>
            </a:custGeom>
            <a:solidFill>
              <a:srgbClr val="80808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2208" name="Freeform 150"/>
            <p:cNvSpPr>
              <a:spLocks/>
            </p:cNvSpPr>
            <p:nvPr/>
          </p:nvSpPr>
          <p:spPr bwMode="auto">
            <a:xfrm>
              <a:off x="1066" y="2730"/>
              <a:ext cx="191" cy="192"/>
            </a:xfrm>
            <a:custGeom>
              <a:avLst/>
              <a:gdLst>
                <a:gd name="T0" fmla="*/ 92 w 191"/>
                <a:gd name="T1" fmla="*/ 191 h 192"/>
                <a:gd name="T2" fmla="*/ 72 w 191"/>
                <a:gd name="T3" fmla="*/ 191 h 192"/>
                <a:gd name="T4" fmla="*/ 52 w 191"/>
                <a:gd name="T5" fmla="*/ 184 h 192"/>
                <a:gd name="T6" fmla="*/ 39 w 191"/>
                <a:gd name="T7" fmla="*/ 171 h 192"/>
                <a:gd name="T8" fmla="*/ 26 w 191"/>
                <a:gd name="T9" fmla="*/ 165 h 192"/>
                <a:gd name="T10" fmla="*/ 13 w 191"/>
                <a:gd name="T11" fmla="*/ 145 h 192"/>
                <a:gd name="T12" fmla="*/ 7 w 191"/>
                <a:gd name="T13" fmla="*/ 132 h 192"/>
                <a:gd name="T14" fmla="*/ 0 w 191"/>
                <a:gd name="T15" fmla="*/ 112 h 192"/>
                <a:gd name="T16" fmla="*/ 0 w 191"/>
                <a:gd name="T17" fmla="*/ 92 h 192"/>
                <a:gd name="T18" fmla="*/ 0 w 191"/>
                <a:gd name="T19" fmla="*/ 72 h 192"/>
                <a:gd name="T20" fmla="*/ 7 w 191"/>
                <a:gd name="T21" fmla="*/ 59 h 192"/>
                <a:gd name="T22" fmla="*/ 7 w 191"/>
                <a:gd name="T23" fmla="*/ 46 h 192"/>
                <a:gd name="T24" fmla="*/ 20 w 191"/>
                <a:gd name="T25" fmla="*/ 33 h 192"/>
                <a:gd name="T26" fmla="*/ 33 w 191"/>
                <a:gd name="T27" fmla="*/ 20 h 192"/>
                <a:gd name="T28" fmla="*/ 46 w 191"/>
                <a:gd name="T29" fmla="*/ 7 h 192"/>
                <a:gd name="T30" fmla="*/ 66 w 191"/>
                <a:gd name="T31" fmla="*/ 0 h 192"/>
                <a:gd name="T32" fmla="*/ 85 w 191"/>
                <a:gd name="T33" fmla="*/ 0 h 192"/>
                <a:gd name="T34" fmla="*/ 105 w 191"/>
                <a:gd name="T35" fmla="*/ 0 h 192"/>
                <a:gd name="T36" fmla="*/ 124 w 191"/>
                <a:gd name="T37" fmla="*/ 0 h 192"/>
                <a:gd name="T38" fmla="*/ 138 w 191"/>
                <a:gd name="T39" fmla="*/ 7 h 192"/>
                <a:gd name="T40" fmla="*/ 151 w 191"/>
                <a:gd name="T41" fmla="*/ 20 h 192"/>
                <a:gd name="T42" fmla="*/ 164 w 191"/>
                <a:gd name="T43" fmla="*/ 33 h 192"/>
                <a:gd name="T44" fmla="*/ 177 w 191"/>
                <a:gd name="T45" fmla="*/ 46 h 192"/>
                <a:gd name="T46" fmla="*/ 183 w 191"/>
                <a:gd name="T47" fmla="*/ 66 h 192"/>
                <a:gd name="T48" fmla="*/ 190 w 191"/>
                <a:gd name="T49" fmla="*/ 86 h 192"/>
                <a:gd name="T50" fmla="*/ 190 w 191"/>
                <a:gd name="T51" fmla="*/ 105 h 192"/>
                <a:gd name="T52" fmla="*/ 183 w 191"/>
                <a:gd name="T53" fmla="*/ 125 h 192"/>
                <a:gd name="T54" fmla="*/ 177 w 191"/>
                <a:gd name="T55" fmla="*/ 138 h 192"/>
                <a:gd name="T56" fmla="*/ 164 w 191"/>
                <a:gd name="T57" fmla="*/ 158 h 192"/>
                <a:gd name="T58" fmla="*/ 151 w 191"/>
                <a:gd name="T59" fmla="*/ 171 h 192"/>
                <a:gd name="T60" fmla="*/ 138 w 191"/>
                <a:gd name="T61" fmla="*/ 178 h 192"/>
                <a:gd name="T62" fmla="*/ 124 w 191"/>
                <a:gd name="T63" fmla="*/ 184 h 192"/>
                <a:gd name="T64" fmla="*/ 105 w 191"/>
                <a:gd name="T65" fmla="*/ 191 h 19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1"/>
                <a:gd name="T100" fmla="*/ 0 h 192"/>
                <a:gd name="T101" fmla="*/ 191 w 191"/>
                <a:gd name="T102" fmla="*/ 192 h 19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1" h="192">
                  <a:moveTo>
                    <a:pt x="92" y="191"/>
                  </a:moveTo>
                  <a:lnTo>
                    <a:pt x="92" y="191"/>
                  </a:lnTo>
                  <a:lnTo>
                    <a:pt x="85" y="191"/>
                  </a:lnTo>
                  <a:lnTo>
                    <a:pt x="72" y="191"/>
                  </a:lnTo>
                  <a:lnTo>
                    <a:pt x="66" y="184"/>
                  </a:lnTo>
                  <a:lnTo>
                    <a:pt x="52" y="184"/>
                  </a:lnTo>
                  <a:lnTo>
                    <a:pt x="46" y="178"/>
                  </a:lnTo>
                  <a:lnTo>
                    <a:pt x="39" y="171"/>
                  </a:lnTo>
                  <a:lnTo>
                    <a:pt x="33" y="171"/>
                  </a:lnTo>
                  <a:lnTo>
                    <a:pt x="26" y="165"/>
                  </a:lnTo>
                  <a:lnTo>
                    <a:pt x="20" y="158"/>
                  </a:lnTo>
                  <a:lnTo>
                    <a:pt x="13" y="145"/>
                  </a:lnTo>
                  <a:lnTo>
                    <a:pt x="7" y="138"/>
                  </a:lnTo>
                  <a:lnTo>
                    <a:pt x="7" y="132"/>
                  </a:lnTo>
                  <a:lnTo>
                    <a:pt x="0" y="125"/>
                  </a:lnTo>
                  <a:lnTo>
                    <a:pt x="0" y="112"/>
                  </a:lnTo>
                  <a:lnTo>
                    <a:pt x="0" y="105"/>
                  </a:lnTo>
                  <a:lnTo>
                    <a:pt x="0" y="92"/>
                  </a:lnTo>
                  <a:lnTo>
                    <a:pt x="0" y="86"/>
                  </a:lnTo>
                  <a:lnTo>
                    <a:pt x="0" y="72"/>
                  </a:lnTo>
                  <a:lnTo>
                    <a:pt x="0" y="66"/>
                  </a:lnTo>
                  <a:lnTo>
                    <a:pt x="7" y="59"/>
                  </a:lnTo>
                  <a:lnTo>
                    <a:pt x="7" y="53"/>
                  </a:lnTo>
                  <a:lnTo>
                    <a:pt x="7" y="46"/>
                  </a:lnTo>
                  <a:lnTo>
                    <a:pt x="13" y="40"/>
                  </a:lnTo>
                  <a:lnTo>
                    <a:pt x="20" y="33"/>
                  </a:lnTo>
                  <a:lnTo>
                    <a:pt x="26" y="26"/>
                  </a:lnTo>
                  <a:lnTo>
                    <a:pt x="33" y="20"/>
                  </a:lnTo>
                  <a:lnTo>
                    <a:pt x="39" y="13"/>
                  </a:lnTo>
                  <a:lnTo>
                    <a:pt x="46" y="7"/>
                  </a:lnTo>
                  <a:lnTo>
                    <a:pt x="52" y="7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85" y="0"/>
                  </a:lnTo>
                  <a:lnTo>
                    <a:pt x="92" y="0"/>
                  </a:lnTo>
                  <a:lnTo>
                    <a:pt x="105" y="0"/>
                  </a:lnTo>
                  <a:lnTo>
                    <a:pt x="111" y="0"/>
                  </a:lnTo>
                  <a:lnTo>
                    <a:pt x="124" y="0"/>
                  </a:lnTo>
                  <a:lnTo>
                    <a:pt x="131" y="7"/>
                  </a:lnTo>
                  <a:lnTo>
                    <a:pt x="138" y="7"/>
                  </a:lnTo>
                  <a:lnTo>
                    <a:pt x="144" y="13"/>
                  </a:lnTo>
                  <a:lnTo>
                    <a:pt x="151" y="20"/>
                  </a:lnTo>
                  <a:lnTo>
                    <a:pt x="157" y="26"/>
                  </a:lnTo>
                  <a:lnTo>
                    <a:pt x="164" y="33"/>
                  </a:lnTo>
                  <a:lnTo>
                    <a:pt x="170" y="40"/>
                  </a:lnTo>
                  <a:lnTo>
                    <a:pt x="177" y="46"/>
                  </a:lnTo>
                  <a:lnTo>
                    <a:pt x="183" y="59"/>
                  </a:lnTo>
                  <a:lnTo>
                    <a:pt x="183" y="66"/>
                  </a:lnTo>
                  <a:lnTo>
                    <a:pt x="183" y="72"/>
                  </a:lnTo>
                  <a:lnTo>
                    <a:pt x="190" y="86"/>
                  </a:lnTo>
                  <a:lnTo>
                    <a:pt x="190" y="92"/>
                  </a:lnTo>
                  <a:lnTo>
                    <a:pt x="190" y="105"/>
                  </a:lnTo>
                  <a:lnTo>
                    <a:pt x="183" y="112"/>
                  </a:lnTo>
                  <a:lnTo>
                    <a:pt x="183" y="125"/>
                  </a:lnTo>
                  <a:lnTo>
                    <a:pt x="183" y="132"/>
                  </a:lnTo>
                  <a:lnTo>
                    <a:pt x="177" y="138"/>
                  </a:lnTo>
                  <a:lnTo>
                    <a:pt x="170" y="145"/>
                  </a:lnTo>
                  <a:lnTo>
                    <a:pt x="164" y="158"/>
                  </a:lnTo>
                  <a:lnTo>
                    <a:pt x="157" y="165"/>
                  </a:lnTo>
                  <a:lnTo>
                    <a:pt x="151" y="171"/>
                  </a:lnTo>
                  <a:lnTo>
                    <a:pt x="144" y="171"/>
                  </a:lnTo>
                  <a:lnTo>
                    <a:pt x="138" y="178"/>
                  </a:lnTo>
                  <a:lnTo>
                    <a:pt x="131" y="184"/>
                  </a:lnTo>
                  <a:lnTo>
                    <a:pt x="124" y="184"/>
                  </a:lnTo>
                  <a:lnTo>
                    <a:pt x="111" y="191"/>
                  </a:lnTo>
                  <a:lnTo>
                    <a:pt x="105" y="191"/>
                  </a:lnTo>
                  <a:lnTo>
                    <a:pt x="92" y="191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2209" name="Freeform 151"/>
            <p:cNvSpPr>
              <a:spLocks/>
            </p:cNvSpPr>
            <p:nvPr/>
          </p:nvSpPr>
          <p:spPr bwMode="auto">
            <a:xfrm>
              <a:off x="1803" y="2671"/>
              <a:ext cx="476" cy="378"/>
            </a:xfrm>
            <a:custGeom>
              <a:avLst/>
              <a:gdLst>
                <a:gd name="T0" fmla="*/ 475 w 476"/>
                <a:gd name="T1" fmla="*/ 299 h 378"/>
                <a:gd name="T2" fmla="*/ 475 w 476"/>
                <a:gd name="T3" fmla="*/ 299 h 378"/>
                <a:gd name="T4" fmla="*/ 475 w 476"/>
                <a:gd name="T5" fmla="*/ 0 h 378"/>
                <a:gd name="T6" fmla="*/ 72 w 476"/>
                <a:gd name="T7" fmla="*/ 0 h 378"/>
                <a:gd name="T8" fmla="*/ 72 w 476"/>
                <a:gd name="T9" fmla="*/ 33 h 378"/>
                <a:gd name="T10" fmla="*/ 39 w 476"/>
                <a:gd name="T11" fmla="*/ 33 h 378"/>
                <a:gd name="T12" fmla="*/ 39 w 476"/>
                <a:gd name="T13" fmla="*/ 72 h 378"/>
                <a:gd name="T14" fmla="*/ 0 w 476"/>
                <a:gd name="T15" fmla="*/ 104 h 378"/>
                <a:gd name="T16" fmla="*/ 39 w 476"/>
                <a:gd name="T17" fmla="*/ 143 h 378"/>
                <a:gd name="T18" fmla="*/ 0 w 476"/>
                <a:gd name="T19" fmla="*/ 182 h 378"/>
                <a:gd name="T20" fmla="*/ 39 w 476"/>
                <a:gd name="T21" fmla="*/ 215 h 378"/>
                <a:gd name="T22" fmla="*/ 0 w 476"/>
                <a:gd name="T23" fmla="*/ 254 h 378"/>
                <a:gd name="T24" fmla="*/ 39 w 476"/>
                <a:gd name="T25" fmla="*/ 293 h 378"/>
                <a:gd name="T26" fmla="*/ 0 w 476"/>
                <a:gd name="T27" fmla="*/ 325 h 378"/>
                <a:gd name="T28" fmla="*/ 0 w 476"/>
                <a:gd name="T29" fmla="*/ 364 h 378"/>
                <a:gd name="T30" fmla="*/ 163 w 476"/>
                <a:gd name="T31" fmla="*/ 364 h 378"/>
                <a:gd name="T32" fmla="*/ 195 w 476"/>
                <a:gd name="T33" fmla="*/ 325 h 378"/>
                <a:gd name="T34" fmla="*/ 228 w 476"/>
                <a:gd name="T35" fmla="*/ 377 h 378"/>
                <a:gd name="T36" fmla="*/ 267 w 476"/>
                <a:gd name="T37" fmla="*/ 325 h 378"/>
                <a:gd name="T38" fmla="*/ 299 w 476"/>
                <a:gd name="T39" fmla="*/ 377 h 378"/>
                <a:gd name="T40" fmla="*/ 338 w 476"/>
                <a:gd name="T41" fmla="*/ 325 h 378"/>
                <a:gd name="T42" fmla="*/ 371 w 476"/>
                <a:gd name="T43" fmla="*/ 377 h 378"/>
                <a:gd name="T44" fmla="*/ 410 w 476"/>
                <a:gd name="T45" fmla="*/ 325 h 378"/>
                <a:gd name="T46" fmla="*/ 442 w 476"/>
                <a:gd name="T47" fmla="*/ 377 h 378"/>
                <a:gd name="T48" fmla="*/ 475 w 476"/>
                <a:gd name="T49" fmla="*/ 325 h 378"/>
                <a:gd name="T50" fmla="*/ 475 w 476"/>
                <a:gd name="T51" fmla="*/ 299 h 37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76"/>
                <a:gd name="T79" fmla="*/ 0 h 378"/>
                <a:gd name="T80" fmla="*/ 476 w 476"/>
                <a:gd name="T81" fmla="*/ 378 h 37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76" h="378">
                  <a:moveTo>
                    <a:pt x="475" y="299"/>
                  </a:moveTo>
                  <a:lnTo>
                    <a:pt x="475" y="299"/>
                  </a:lnTo>
                  <a:lnTo>
                    <a:pt x="475" y="0"/>
                  </a:lnTo>
                  <a:lnTo>
                    <a:pt x="72" y="0"/>
                  </a:lnTo>
                  <a:lnTo>
                    <a:pt x="72" y="33"/>
                  </a:lnTo>
                  <a:lnTo>
                    <a:pt x="39" y="33"/>
                  </a:lnTo>
                  <a:lnTo>
                    <a:pt x="39" y="72"/>
                  </a:lnTo>
                  <a:lnTo>
                    <a:pt x="0" y="104"/>
                  </a:lnTo>
                  <a:lnTo>
                    <a:pt x="39" y="143"/>
                  </a:lnTo>
                  <a:lnTo>
                    <a:pt x="0" y="182"/>
                  </a:lnTo>
                  <a:lnTo>
                    <a:pt x="39" y="215"/>
                  </a:lnTo>
                  <a:lnTo>
                    <a:pt x="0" y="254"/>
                  </a:lnTo>
                  <a:lnTo>
                    <a:pt x="39" y="293"/>
                  </a:lnTo>
                  <a:lnTo>
                    <a:pt x="0" y="325"/>
                  </a:lnTo>
                  <a:lnTo>
                    <a:pt x="0" y="364"/>
                  </a:lnTo>
                  <a:lnTo>
                    <a:pt x="163" y="364"/>
                  </a:lnTo>
                  <a:lnTo>
                    <a:pt x="195" y="325"/>
                  </a:lnTo>
                  <a:lnTo>
                    <a:pt x="228" y="377"/>
                  </a:lnTo>
                  <a:lnTo>
                    <a:pt x="267" y="325"/>
                  </a:lnTo>
                  <a:lnTo>
                    <a:pt x="299" y="377"/>
                  </a:lnTo>
                  <a:lnTo>
                    <a:pt x="338" y="325"/>
                  </a:lnTo>
                  <a:lnTo>
                    <a:pt x="371" y="377"/>
                  </a:lnTo>
                  <a:lnTo>
                    <a:pt x="410" y="325"/>
                  </a:lnTo>
                  <a:lnTo>
                    <a:pt x="442" y="377"/>
                  </a:lnTo>
                  <a:lnTo>
                    <a:pt x="475" y="325"/>
                  </a:lnTo>
                  <a:lnTo>
                    <a:pt x="475" y="299"/>
                  </a:lnTo>
                </a:path>
              </a:pathLst>
            </a:custGeom>
            <a:solidFill>
              <a:srgbClr val="80808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2210" name="Freeform 152"/>
            <p:cNvSpPr>
              <a:spLocks/>
            </p:cNvSpPr>
            <p:nvPr/>
          </p:nvSpPr>
          <p:spPr bwMode="auto">
            <a:xfrm>
              <a:off x="1987" y="2730"/>
              <a:ext cx="192" cy="192"/>
            </a:xfrm>
            <a:custGeom>
              <a:avLst/>
              <a:gdLst>
                <a:gd name="T0" fmla="*/ 99 w 192"/>
                <a:gd name="T1" fmla="*/ 191 h 192"/>
                <a:gd name="T2" fmla="*/ 79 w 192"/>
                <a:gd name="T3" fmla="*/ 191 h 192"/>
                <a:gd name="T4" fmla="*/ 59 w 192"/>
                <a:gd name="T5" fmla="*/ 184 h 192"/>
                <a:gd name="T6" fmla="*/ 46 w 192"/>
                <a:gd name="T7" fmla="*/ 171 h 192"/>
                <a:gd name="T8" fmla="*/ 33 w 192"/>
                <a:gd name="T9" fmla="*/ 165 h 192"/>
                <a:gd name="T10" fmla="*/ 20 w 192"/>
                <a:gd name="T11" fmla="*/ 145 h 192"/>
                <a:gd name="T12" fmla="*/ 7 w 192"/>
                <a:gd name="T13" fmla="*/ 132 h 192"/>
                <a:gd name="T14" fmla="*/ 7 w 192"/>
                <a:gd name="T15" fmla="*/ 112 h 192"/>
                <a:gd name="T16" fmla="*/ 0 w 192"/>
                <a:gd name="T17" fmla="*/ 92 h 192"/>
                <a:gd name="T18" fmla="*/ 7 w 192"/>
                <a:gd name="T19" fmla="*/ 72 h 192"/>
                <a:gd name="T20" fmla="*/ 7 w 192"/>
                <a:gd name="T21" fmla="*/ 59 h 192"/>
                <a:gd name="T22" fmla="*/ 13 w 192"/>
                <a:gd name="T23" fmla="*/ 46 h 192"/>
                <a:gd name="T24" fmla="*/ 26 w 192"/>
                <a:gd name="T25" fmla="*/ 33 h 192"/>
                <a:gd name="T26" fmla="*/ 40 w 192"/>
                <a:gd name="T27" fmla="*/ 20 h 192"/>
                <a:gd name="T28" fmla="*/ 53 w 192"/>
                <a:gd name="T29" fmla="*/ 7 h 192"/>
                <a:gd name="T30" fmla="*/ 66 w 192"/>
                <a:gd name="T31" fmla="*/ 0 h 192"/>
                <a:gd name="T32" fmla="*/ 86 w 192"/>
                <a:gd name="T33" fmla="*/ 0 h 192"/>
                <a:gd name="T34" fmla="*/ 99 w 192"/>
                <a:gd name="T35" fmla="*/ 0 h 192"/>
                <a:gd name="T36" fmla="*/ 119 w 192"/>
                <a:gd name="T37" fmla="*/ 0 h 192"/>
                <a:gd name="T38" fmla="*/ 138 w 192"/>
                <a:gd name="T39" fmla="*/ 7 h 192"/>
                <a:gd name="T40" fmla="*/ 151 w 192"/>
                <a:gd name="T41" fmla="*/ 13 h 192"/>
                <a:gd name="T42" fmla="*/ 165 w 192"/>
                <a:gd name="T43" fmla="*/ 26 h 192"/>
                <a:gd name="T44" fmla="*/ 178 w 192"/>
                <a:gd name="T45" fmla="*/ 40 h 192"/>
                <a:gd name="T46" fmla="*/ 184 w 192"/>
                <a:gd name="T47" fmla="*/ 59 h 192"/>
                <a:gd name="T48" fmla="*/ 191 w 192"/>
                <a:gd name="T49" fmla="*/ 72 h 192"/>
                <a:gd name="T50" fmla="*/ 191 w 192"/>
                <a:gd name="T51" fmla="*/ 92 h 192"/>
                <a:gd name="T52" fmla="*/ 191 w 192"/>
                <a:gd name="T53" fmla="*/ 112 h 192"/>
                <a:gd name="T54" fmla="*/ 184 w 192"/>
                <a:gd name="T55" fmla="*/ 132 h 192"/>
                <a:gd name="T56" fmla="*/ 178 w 192"/>
                <a:gd name="T57" fmla="*/ 145 h 192"/>
                <a:gd name="T58" fmla="*/ 165 w 192"/>
                <a:gd name="T59" fmla="*/ 165 h 192"/>
                <a:gd name="T60" fmla="*/ 151 w 192"/>
                <a:gd name="T61" fmla="*/ 171 h 192"/>
                <a:gd name="T62" fmla="*/ 138 w 192"/>
                <a:gd name="T63" fmla="*/ 184 h 192"/>
                <a:gd name="T64" fmla="*/ 119 w 192"/>
                <a:gd name="T65" fmla="*/ 191 h 192"/>
                <a:gd name="T66" fmla="*/ 99 w 192"/>
                <a:gd name="T67" fmla="*/ 191 h 19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92"/>
                <a:gd name="T103" fmla="*/ 0 h 192"/>
                <a:gd name="T104" fmla="*/ 192 w 192"/>
                <a:gd name="T105" fmla="*/ 192 h 19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92" h="192">
                  <a:moveTo>
                    <a:pt x="99" y="191"/>
                  </a:moveTo>
                  <a:lnTo>
                    <a:pt x="99" y="191"/>
                  </a:lnTo>
                  <a:lnTo>
                    <a:pt x="86" y="191"/>
                  </a:lnTo>
                  <a:lnTo>
                    <a:pt x="79" y="191"/>
                  </a:lnTo>
                  <a:lnTo>
                    <a:pt x="66" y="184"/>
                  </a:lnTo>
                  <a:lnTo>
                    <a:pt x="59" y="184"/>
                  </a:lnTo>
                  <a:lnTo>
                    <a:pt x="53" y="178"/>
                  </a:lnTo>
                  <a:lnTo>
                    <a:pt x="46" y="171"/>
                  </a:lnTo>
                  <a:lnTo>
                    <a:pt x="40" y="171"/>
                  </a:lnTo>
                  <a:lnTo>
                    <a:pt x="33" y="165"/>
                  </a:lnTo>
                  <a:lnTo>
                    <a:pt x="26" y="158"/>
                  </a:lnTo>
                  <a:lnTo>
                    <a:pt x="20" y="145"/>
                  </a:lnTo>
                  <a:lnTo>
                    <a:pt x="13" y="138"/>
                  </a:lnTo>
                  <a:lnTo>
                    <a:pt x="7" y="132"/>
                  </a:lnTo>
                  <a:lnTo>
                    <a:pt x="7" y="125"/>
                  </a:lnTo>
                  <a:lnTo>
                    <a:pt x="7" y="112"/>
                  </a:lnTo>
                  <a:lnTo>
                    <a:pt x="0" y="105"/>
                  </a:lnTo>
                  <a:lnTo>
                    <a:pt x="0" y="92"/>
                  </a:lnTo>
                  <a:lnTo>
                    <a:pt x="0" y="86"/>
                  </a:lnTo>
                  <a:lnTo>
                    <a:pt x="7" y="72"/>
                  </a:lnTo>
                  <a:lnTo>
                    <a:pt x="7" y="66"/>
                  </a:lnTo>
                  <a:lnTo>
                    <a:pt x="7" y="59"/>
                  </a:lnTo>
                  <a:lnTo>
                    <a:pt x="13" y="53"/>
                  </a:lnTo>
                  <a:lnTo>
                    <a:pt x="13" y="46"/>
                  </a:lnTo>
                  <a:lnTo>
                    <a:pt x="20" y="40"/>
                  </a:lnTo>
                  <a:lnTo>
                    <a:pt x="26" y="33"/>
                  </a:lnTo>
                  <a:lnTo>
                    <a:pt x="33" y="26"/>
                  </a:lnTo>
                  <a:lnTo>
                    <a:pt x="40" y="20"/>
                  </a:lnTo>
                  <a:lnTo>
                    <a:pt x="46" y="13"/>
                  </a:lnTo>
                  <a:lnTo>
                    <a:pt x="53" y="7"/>
                  </a:lnTo>
                  <a:lnTo>
                    <a:pt x="59" y="7"/>
                  </a:lnTo>
                  <a:lnTo>
                    <a:pt x="66" y="0"/>
                  </a:lnTo>
                  <a:lnTo>
                    <a:pt x="79" y="0"/>
                  </a:lnTo>
                  <a:lnTo>
                    <a:pt x="86" y="0"/>
                  </a:lnTo>
                  <a:lnTo>
                    <a:pt x="92" y="0"/>
                  </a:lnTo>
                  <a:lnTo>
                    <a:pt x="99" y="0"/>
                  </a:lnTo>
                  <a:lnTo>
                    <a:pt x="105" y="0"/>
                  </a:lnTo>
                  <a:lnTo>
                    <a:pt x="119" y="0"/>
                  </a:lnTo>
                  <a:lnTo>
                    <a:pt x="125" y="0"/>
                  </a:lnTo>
                  <a:lnTo>
                    <a:pt x="138" y="7"/>
                  </a:lnTo>
                  <a:lnTo>
                    <a:pt x="145" y="7"/>
                  </a:lnTo>
                  <a:lnTo>
                    <a:pt x="151" y="13"/>
                  </a:lnTo>
                  <a:lnTo>
                    <a:pt x="158" y="20"/>
                  </a:lnTo>
                  <a:lnTo>
                    <a:pt x="165" y="26"/>
                  </a:lnTo>
                  <a:lnTo>
                    <a:pt x="171" y="33"/>
                  </a:lnTo>
                  <a:lnTo>
                    <a:pt x="178" y="40"/>
                  </a:lnTo>
                  <a:lnTo>
                    <a:pt x="184" y="46"/>
                  </a:lnTo>
                  <a:lnTo>
                    <a:pt x="184" y="59"/>
                  </a:lnTo>
                  <a:lnTo>
                    <a:pt x="191" y="66"/>
                  </a:lnTo>
                  <a:lnTo>
                    <a:pt x="191" y="72"/>
                  </a:lnTo>
                  <a:lnTo>
                    <a:pt x="191" y="86"/>
                  </a:lnTo>
                  <a:lnTo>
                    <a:pt x="191" y="92"/>
                  </a:lnTo>
                  <a:lnTo>
                    <a:pt x="191" y="105"/>
                  </a:lnTo>
                  <a:lnTo>
                    <a:pt x="191" y="112"/>
                  </a:lnTo>
                  <a:lnTo>
                    <a:pt x="191" y="125"/>
                  </a:lnTo>
                  <a:lnTo>
                    <a:pt x="184" y="132"/>
                  </a:lnTo>
                  <a:lnTo>
                    <a:pt x="184" y="138"/>
                  </a:lnTo>
                  <a:lnTo>
                    <a:pt x="178" y="145"/>
                  </a:lnTo>
                  <a:lnTo>
                    <a:pt x="171" y="158"/>
                  </a:lnTo>
                  <a:lnTo>
                    <a:pt x="165" y="165"/>
                  </a:lnTo>
                  <a:lnTo>
                    <a:pt x="158" y="171"/>
                  </a:lnTo>
                  <a:lnTo>
                    <a:pt x="151" y="171"/>
                  </a:lnTo>
                  <a:lnTo>
                    <a:pt x="145" y="178"/>
                  </a:lnTo>
                  <a:lnTo>
                    <a:pt x="138" y="184"/>
                  </a:lnTo>
                  <a:lnTo>
                    <a:pt x="125" y="184"/>
                  </a:lnTo>
                  <a:lnTo>
                    <a:pt x="119" y="191"/>
                  </a:lnTo>
                  <a:lnTo>
                    <a:pt x="105" y="191"/>
                  </a:lnTo>
                  <a:lnTo>
                    <a:pt x="99" y="191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2211" name="Freeform 153"/>
            <p:cNvSpPr>
              <a:spLocks/>
            </p:cNvSpPr>
            <p:nvPr/>
          </p:nvSpPr>
          <p:spPr bwMode="auto">
            <a:xfrm>
              <a:off x="954" y="3190"/>
              <a:ext cx="1325" cy="286"/>
            </a:xfrm>
            <a:custGeom>
              <a:avLst/>
              <a:gdLst>
                <a:gd name="T0" fmla="*/ 1324 w 1325"/>
                <a:gd name="T1" fmla="*/ 207 h 286"/>
                <a:gd name="T2" fmla="*/ 1324 w 1325"/>
                <a:gd name="T3" fmla="*/ 207 h 286"/>
                <a:gd name="T4" fmla="*/ 1291 w 1325"/>
                <a:gd name="T5" fmla="*/ 253 h 286"/>
                <a:gd name="T6" fmla="*/ 1265 w 1325"/>
                <a:gd name="T7" fmla="*/ 207 h 286"/>
                <a:gd name="T8" fmla="*/ 1219 w 1325"/>
                <a:gd name="T9" fmla="*/ 253 h 286"/>
                <a:gd name="T10" fmla="*/ 1193 w 1325"/>
                <a:gd name="T11" fmla="*/ 207 h 286"/>
                <a:gd name="T12" fmla="*/ 1147 w 1325"/>
                <a:gd name="T13" fmla="*/ 253 h 286"/>
                <a:gd name="T14" fmla="*/ 1121 w 1325"/>
                <a:gd name="T15" fmla="*/ 207 h 286"/>
                <a:gd name="T16" fmla="*/ 1075 w 1325"/>
                <a:gd name="T17" fmla="*/ 253 h 286"/>
                <a:gd name="T18" fmla="*/ 1049 w 1325"/>
                <a:gd name="T19" fmla="*/ 207 h 286"/>
                <a:gd name="T20" fmla="*/ 1036 w 1325"/>
                <a:gd name="T21" fmla="*/ 214 h 286"/>
                <a:gd name="T22" fmla="*/ 996 w 1325"/>
                <a:gd name="T23" fmla="*/ 214 h 286"/>
                <a:gd name="T24" fmla="*/ 996 w 1325"/>
                <a:gd name="T25" fmla="*/ 0 h 286"/>
                <a:gd name="T26" fmla="*/ 846 w 1325"/>
                <a:gd name="T27" fmla="*/ 0 h 286"/>
                <a:gd name="T28" fmla="*/ 846 w 1325"/>
                <a:gd name="T29" fmla="*/ 33 h 286"/>
                <a:gd name="T30" fmla="*/ 813 w 1325"/>
                <a:gd name="T31" fmla="*/ 33 h 286"/>
                <a:gd name="T32" fmla="*/ 813 w 1325"/>
                <a:gd name="T33" fmla="*/ 72 h 286"/>
                <a:gd name="T34" fmla="*/ 918 w 1325"/>
                <a:gd name="T35" fmla="*/ 74 h 286"/>
                <a:gd name="T36" fmla="*/ 918 w 1325"/>
                <a:gd name="T37" fmla="*/ 207 h 286"/>
                <a:gd name="T38" fmla="*/ 295 w 1325"/>
                <a:gd name="T39" fmla="*/ 207 h 286"/>
                <a:gd name="T40" fmla="*/ 275 w 1325"/>
                <a:gd name="T41" fmla="*/ 240 h 286"/>
                <a:gd name="T42" fmla="*/ 256 w 1325"/>
                <a:gd name="T43" fmla="*/ 207 h 286"/>
                <a:gd name="T44" fmla="*/ 216 w 1325"/>
                <a:gd name="T45" fmla="*/ 253 h 286"/>
                <a:gd name="T46" fmla="*/ 184 w 1325"/>
                <a:gd name="T47" fmla="*/ 207 h 286"/>
                <a:gd name="T48" fmla="*/ 144 w 1325"/>
                <a:gd name="T49" fmla="*/ 253 h 286"/>
                <a:gd name="T50" fmla="*/ 111 w 1325"/>
                <a:gd name="T51" fmla="*/ 207 h 286"/>
                <a:gd name="T52" fmla="*/ 72 w 1325"/>
                <a:gd name="T53" fmla="*/ 253 h 286"/>
                <a:gd name="T54" fmla="*/ 39 w 1325"/>
                <a:gd name="T55" fmla="*/ 207 h 286"/>
                <a:gd name="T56" fmla="*/ 0 w 1325"/>
                <a:gd name="T57" fmla="*/ 253 h 286"/>
                <a:gd name="T58" fmla="*/ 0 w 1325"/>
                <a:gd name="T59" fmla="*/ 285 h 286"/>
                <a:gd name="T60" fmla="*/ 1324 w 1325"/>
                <a:gd name="T61" fmla="*/ 285 h 286"/>
                <a:gd name="T62" fmla="*/ 1324 w 1325"/>
                <a:gd name="T63" fmla="*/ 246 h 286"/>
                <a:gd name="T64" fmla="*/ 1324 w 1325"/>
                <a:gd name="T65" fmla="*/ 207 h 2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25"/>
                <a:gd name="T100" fmla="*/ 0 h 286"/>
                <a:gd name="T101" fmla="*/ 1325 w 1325"/>
                <a:gd name="T102" fmla="*/ 286 h 2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25" h="286">
                  <a:moveTo>
                    <a:pt x="1324" y="207"/>
                  </a:moveTo>
                  <a:lnTo>
                    <a:pt x="1324" y="207"/>
                  </a:lnTo>
                  <a:lnTo>
                    <a:pt x="1291" y="253"/>
                  </a:lnTo>
                  <a:lnTo>
                    <a:pt x="1265" y="207"/>
                  </a:lnTo>
                  <a:lnTo>
                    <a:pt x="1219" y="253"/>
                  </a:lnTo>
                  <a:lnTo>
                    <a:pt x="1193" y="207"/>
                  </a:lnTo>
                  <a:lnTo>
                    <a:pt x="1147" y="253"/>
                  </a:lnTo>
                  <a:lnTo>
                    <a:pt x="1121" y="207"/>
                  </a:lnTo>
                  <a:lnTo>
                    <a:pt x="1075" y="253"/>
                  </a:lnTo>
                  <a:lnTo>
                    <a:pt x="1049" y="207"/>
                  </a:lnTo>
                  <a:lnTo>
                    <a:pt x="1036" y="214"/>
                  </a:lnTo>
                  <a:lnTo>
                    <a:pt x="996" y="214"/>
                  </a:lnTo>
                  <a:lnTo>
                    <a:pt x="996" y="0"/>
                  </a:lnTo>
                  <a:lnTo>
                    <a:pt x="846" y="0"/>
                  </a:lnTo>
                  <a:lnTo>
                    <a:pt x="846" y="33"/>
                  </a:lnTo>
                  <a:lnTo>
                    <a:pt x="813" y="33"/>
                  </a:lnTo>
                  <a:lnTo>
                    <a:pt x="813" y="72"/>
                  </a:lnTo>
                  <a:lnTo>
                    <a:pt x="918" y="74"/>
                  </a:lnTo>
                  <a:lnTo>
                    <a:pt x="918" y="207"/>
                  </a:lnTo>
                  <a:lnTo>
                    <a:pt x="295" y="207"/>
                  </a:lnTo>
                  <a:lnTo>
                    <a:pt x="275" y="240"/>
                  </a:lnTo>
                  <a:lnTo>
                    <a:pt x="256" y="207"/>
                  </a:lnTo>
                  <a:lnTo>
                    <a:pt x="216" y="253"/>
                  </a:lnTo>
                  <a:lnTo>
                    <a:pt x="184" y="207"/>
                  </a:lnTo>
                  <a:lnTo>
                    <a:pt x="144" y="253"/>
                  </a:lnTo>
                  <a:lnTo>
                    <a:pt x="111" y="207"/>
                  </a:lnTo>
                  <a:lnTo>
                    <a:pt x="72" y="253"/>
                  </a:lnTo>
                  <a:lnTo>
                    <a:pt x="39" y="207"/>
                  </a:lnTo>
                  <a:lnTo>
                    <a:pt x="0" y="253"/>
                  </a:lnTo>
                  <a:lnTo>
                    <a:pt x="0" y="285"/>
                  </a:lnTo>
                  <a:lnTo>
                    <a:pt x="1324" y="285"/>
                  </a:lnTo>
                  <a:lnTo>
                    <a:pt x="1324" y="246"/>
                  </a:lnTo>
                  <a:lnTo>
                    <a:pt x="1324" y="207"/>
                  </a:lnTo>
                </a:path>
              </a:pathLst>
            </a:custGeom>
            <a:solidFill>
              <a:srgbClr val="80808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2212" name="Freeform 154"/>
            <p:cNvSpPr>
              <a:spLocks/>
            </p:cNvSpPr>
            <p:nvPr/>
          </p:nvSpPr>
          <p:spPr bwMode="auto">
            <a:xfrm>
              <a:off x="1066" y="3053"/>
              <a:ext cx="29" cy="344"/>
            </a:xfrm>
            <a:custGeom>
              <a:avLst/>
              <a:gdLst>
                <a:gd name="T0" fmla="*/ 0 w 29"/>
                <a:gd name="T1" fmla="*/ 343 h 344"/>
                <a:gd name="T2" fmla="*/ 0 w 29"/>
                <a:gd name="T3" fmla="*/ 343 h 344"/>
                <a:gd name="T4" fmla="*/ 28 w 29"/>
                <a:gd name="T5" fmla="*/ 0 h 344"/>
                <a:gd name="T6" fmla="*/ 0 w 29"/>
                <a:gd name="T7" fmla="*/ 343 h 3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344"/>
                <a:gd name="T14" fmla="*/ 29 w 29"/>
                <a:gd name="T15" fmla="*/ 344 h 3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344">
                  <a:moveTo>
                    <a:pt x="0" y="343"/>
                  </a:moveTo>
                  <a:lnTo>
                    <a:pt x="0" y="343"/>
                  </a:lnTo>
                  <a:lnTo>
                    <a:pt x="28" y="0"/>
                  </a:lnTo>
                  <a:lnTo>
                    <a:pt x="0" y="34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213" name="Freeform 155"/>
            <p:cNvSpPr>
              <a:spLocks/>
            </p:cNvSpPr>
            <p:nvPr/>
          </p:nvSpPr>
          <p:spPr bwMode="auto">
            <a:xfrm>
              <a:off x="1138" y="3053"/>
              <a:ext cx="29" cy="344"/>
            </a:xfrm>
            <a:custGeom>
              <a:avLst/>
              <a:gdLst>
                <a:gd name="T0" fmla="*/ 0 w 29"/>
                <a:gd name="T1" fmla="*/ 343 h 344"/>
                <a:gd name="T2" fmla="*/ 0 w 29"/>
                <a:gd name="T3" fmla="*/ 343 h 344"/>
                <a:gd name="T4" fmla="*/ 28 w 29"/>
                <a:gd name="T5" fmla="*/ 0 h 344"/>
                <a:gd name="T6" fmla="*/ 0 w 29"/>
                <a:gd name="T7" fmla="*/ 343 h 3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344"/>
                <a:gd name="T14" fmla="*/ 29 w 29"/>
                <a:gd name="T15" fmla="*/ 344 h 3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344">
                  <a:moveTo>
                    <a:pt x="0" y="343"/>
                  </a:moveTo>
                  <a:lnTo>
                    <a:pt x="0" y="343"/>
                  </a:lnTo>
                  <a:lnTo>
                    <a:pt x="28" y="0"/>
                  </a:lnTo>
                  <a:lnTo>
                    <a:pt x="0" y="34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214" name="Freeform 156"/>
            <p:cNvSpPr>
              <a:spLocks/>
            </p:cNvSpPr>
            <p:nvPr/>
          </p:nvSpPr>
          <p:spPr bwMode="auto">
            <a:xfrm>
              <a:off x="1211" y="3053"/>
              <a:ext cx="28" cy="344"/>
            </a:xfrm>
            <a:custGeom>
              <a:avLst/>
              <a:gdLst>
                <a:gd name="T0" fmla="*/ 0 w 28"/>
                <a:gd name="T1" fmla="*/ 343 h 344"/>
                <a:gd name="T2" fmla="*/ 0 w 28"/>
                <a:gd name="T3" fmla="*/ 343 h 344"/>
                <a:gd name="T4" fmla="*/ 27 w 28"/>
                <a:gd name="T5" fmla="*/ 0 h 344"/>
                <a:gd name="T6" fmla="*/ 0 w 28"/>
                <a:gd name="T7" fmla="*/ 343 h 3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344"/>
                <a:gd name="T14" fmla="*/ 28 w 28"/>
                <a:gd name="T15" fmla="*/ 344 h 3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344">
                  <a:moveTo>
                    <a:pt x="0" y="343"/>
                  </a:moveTo>
                  <a:lnTo>
                    <a:pt x="0" y="343"/>
                  </a:lnTo>
                  <a:lnTo>
                    <a:pt x="27" y="0"/>
                  </a:lnTo>
                  <a:lnTo>
                    <a:pt x="0" y="34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215" name="Freeform 157"/>
            <p:cNvSpPr>
              <a:spLocks/>
            </p:cNvSpPr>
            <p:nvPr/>
          </p:nvSpPr>
          <p:spPr bwMode="auto">
            <a:xfrm>
              <a:off x="1435" y="1717"/>
              <a:ext cx="364" cy="292"/>
            </a:xfrm>
            <a:custGeom>
              <a:avLst/>
              <a:gdLst>
                <a:gd name="T0" fmla="*/ 32 w 364"/>
                <a:gd name="T1" fmla="*/ 291 h 292"/>
                <a:gd name="T2" fmla="*/ 32 w 364"/>
                <a:gd name="T3" fmla="*/ 291 h 292"/>
                <a:gd name="T4" fmla="*/ 0 w 364"/>
                <a:gd name="T5" fmla="*/ 259 h 292"/>
                <a:gd name="T6" fmla="*/ 0 w 364"/>
                <a:gd name="T7" fmla="*/ 39 h 292"/>
                <a:gd name="T8" fmla="*/ 32 w 364"/>
                <a:gd name="T9" fmla="*/ 0 h 292"/>
                <a:gd name="T10" fmla="*/ 331 w 364"/>
                <a:gd name="T11" fmla="*/ 0 h 292"/>
                <a:gd name="T12" fmla="*/ 363 w 364"/>
                <a:gd name="T13" fmla="*/ 39 h 292"/>
                <a:gd name="T14" fmla="*/ 363 w 364"/>
                <a:gd name="T15" fmla="*/ 259 h 292"/>
                <a:gd name="T16" fmla="*/ 331 w 364"/>
                <a:gd name="T17" fmla="*/ 291 h 292"/>
                <a:gd name="T18" fmla="*/ 32 w 364"/>
                <a:gd name="T19" fmla="*/ 291 h 2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4"/>
                <a:gd name="T31" fmla="*/ 0 h 292"/>
                <a:gd name="T32" fmla="*/ 364 w 364"/>
                <a:gd name="T33" fmla="*/ 292 h 29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4" h="292">
                  <a:moveTo>
                    <a:pt x="32" y="291"/>
                  </a:moveTo>
                  <a:lnTo>
                    <a:pt x="32" y="291"/>
                  </a:lnTo>
                  <a:lnTo>
                    <a:pt x="0" y="259"/>
                  </a:lnTo>
                  <a:lnTo>
                    <a:pt x="0" y="39"/>
                  </a:lnTo>
                  <a:lnTo>
                    <a:pt x="32" y="0"/>
                  </a:lnTo>
                  <a:lnTo>
                    <a:pt x="331" y="0"/>
                  </a:lnTo>
                  <a:lnTo>
                    <a:pt x="363" y="39"/>
                  </a:lnTo>
                  <a:lnTo>
                    <a:pt x="363" y="259"/>
                  </a:lnTo>
                  <a:lnTo>
                    <a:pt x="331" y="291"/>
                  </a:lnTo>
                  <a:lnTo>
                    <a:pt x="32" y="291"/>
                  </a:lnTo>
                </a:path>
              </a:pathLst>
            </a:custGeom>
            <a:gradFill rotWithShape="0">
              <a:gsLst>
                <a:gs pos="0">
                  <a:srgbClr val="4C4C4C"/>
                </a:gs>
                <a:gs pos="50000">
                  <a:srgbClr val="FFFFFF"/>
                </a:gs>
                <a:gs pos="100000">
                  <a:srgbClr val="4C4C4C"/>
                </a:gs>
              </a:gsLst>
              <a:lin ang="0" scaled="1"/>
            </a:gra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2216" name="Freeform 158"/>
            <p:cNvSpPr>
              <a:spLocks/>
            </p:cNvSpPr>
            <p:nvPr/>
          </p:nvSpPr>
          <p:spPr bwMode="auto">
            <a:xfrm>
              <a:off x="1435" y="1756"/>
              <a:ext cx="364" cy="1"/>
            </a:xfrm>
            <a:custGeom>
              <a:avLst/>
              <a:gdLst>
                <a:gd name="T0" fmla="*/ 0 w 364"/>
                <a:gd name="T1" fmla="*/ 0 h 1"/>
                <a:gd name="T2" fmla="*/ 0 w 364"/>
                <a:gd name="T3" fmla="*/ 0 h 1"/>
                <a:gd name="T4" fmla="*/ 363 w 364"/>
                <a:gd name="T5" fmla="*/ 0 h 1"/>
                <a:gd name="T6" fmla="*/ 0 w 364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4"/>
                <a:gd name="T13" fmla="*/ 0 h 1"/>
                <a:gd name="T14" fmla="*/ 364 w 364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4" h="1">
                  <a:moveTo>
                    <a:pt x="0" y="0"/>
                  </a:moveTo>
                  <a:lnTo>
                    <a:pt x="0" y="0"/>
                  </a:lnTo>
                  <a:lnTo>
                    <a:pt x="363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217" name="Line 159"/>
            <p:cNvSpPr>
              <a:spLocks noChangeShapeType="1"/>
            </p:cNvSpPr>
            <p:nvPr/>
          </p:nvSpPr>
          <p:spPr bwMode="auto">
            <a:xfrm flipH="1">
              <a:off x="1435" y="1756"/>
              <a:ext cx="36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2218" name="Freeform 160"/>
            <p:cNvSpPr>
              <a:spLocks/>
            </p:cNvSpPr>
            <p:nvPr/>
          </p:nvSpPr>
          <p:spPr bwMode="auto">
            <a:xfrm>
              <a:off x="1435" y="1981"/>
              <a:ext cx="364" cy="1"/>
            </a:xfrm>
            <a:custGeom>
              <a:avLst/>
              <a:gdLst>
                <a:gd name="T0" fmla="*/ 0 w 364"/>
                <a:gd name="T1" fmla="*/ 0 h 1"/>
                <a:gd name="T2" fmla="*/ 0 w 364"/>
                <a:gd name="T3" fmla="*/ 0 h 1"/>
                <a:gd name="T4" fmla="*/ 363 w 364"/>
                <a:gd name="T5" fmla="*/ 0 h 1"/>
                <a:gd name="T6" fmla="*/ 0 w 364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4"/>
                <a:gd name="T13" fmla="*/ 0 h 1"/>
                <a:gd name="T14" fmla="*/ 364 w 364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4" h="1">
                  <a:moveTo>
                    <a:pt x="0" y="0"/>
                  </a:moveTo>
                  <a:lnTo>
                    <a:pt x="0" y="0"/>
                  </a:lnTo>
                  <a:lnTo>
                    <a:pt x="363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219" name="Line 161"/>
            <p:cNvSpPr>
              <a:spLocks noChangeShapeType="1"/>
            </p:cNvSpPr>
            <p:nvPr/>
          </p:nvSpPr>
          <p:spPr bwMode="auto">
            <a:xfrm flipH="1">
              <a:off x="1435" y="1981"/>
              <a:ext cx="36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2220" name="Freeform 162"/>
            <p:cNvSpPr>
              <a:spLocks/>
            </p:cNvSpPr>
            <p:nvPr/>
          </p:nvSpPr>
          <p:spPr bwMode="auto">
            <a:xfrm>
              <a:off x="1526" y="2263"/>
              <a:ext cx="181" cy="17"/>
            </a:xfrm>
            <a:custGeom>
              <a:avLst/>
              <a:gdLst>
                <a:gd name="T0" fmla="*/ 180 w 181"/>
                <a:gd name="T1" fmla="*/ 0 h 17"/>
                <a:gd name="T2" fmla="*/ 180 w 181"/>
                <a:gd name="T3" fmla="*/ 0 h 17"/>
                <a:gd name="T4" fmla="*/ 0 w 181"/>
                <a:gd name="T5" fmla="*/ 16 h 17"/>
                <a:gd name="T6" fmla="*/ 180 w 181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1"/>
                <a:gd name="T13" fmla="*/ 0 h 17"/>
                <a:gd name="T14" fmla="*/ 181 w 18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1" h="17">
                  <a:moveTo>
                    <a:pt x="180" y="0"/>
                  </a:moveTo>
                  <a:lnTo>
                    <a:pt x="180" y="0"/>
                  </a:lnTo>
                  <a:lnTo>
                    <a:pt x="0" y="16"/>
                  </a:lnTo>
                  <a:lnTo>
                    <a:pt x="18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221" name="Line 163"/>
            <p:cNvSpPr>
              <a:spLocks noChangeShapeType="1"/>
            </p:cNvSpPr>
            <p:nvPr/>
          </p:nvSpPr>
          <p:spPr bwMode="auto">
            <a:xfrm flipV="1">
              <a:off x="1526" y="2263"/>
              <a:ext cx="184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2222" name="Freeform 164"/>
            <p:cNvSpPr>
              <a:spLocks/>
            </p:cNvSpPr>
            <p:nvPr/>
          </p:nvSpPr>
          <p:spPr bwMode="auto">
            <a:xfrm>
              <a:off x="1526" y="2296"/>
              <a:ext cx="181" cy="17"/>
            </a:xfrm>
            <a:custGeom>
              <a:avLst/>
              <a:gdLst>
                <a:gd name="T0" fmla="*/ 180 w 181"/>
                <a:gd name="T1" fmla="*/ 0 h 17"/>
                <a:gd name="T2" fmla="*/ 180 w 181"/>
                <a:gd name="T3" fmla="*/ 0 h 17"/>
                <a:gd name="T4" fmla="*/ 0 w 181"/>
                <a:gd name="T5" fmla="*/ 16 h 17"/>
                <a:gd name="T6" fmla="*/ 180 w 181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1"/>
                <a:gd name="T13" fmla="*/ 0 h 17"/>
                <a:gd name="T14" fmla="*/ 181 w 18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1" h="17">
                  <a:moveTo>
                    <a:pt x="180" y="0"/>
                  </a:moveTo>
                  <a:lnTo>
                    <a:pt x="180" y="0"/>
                  </a:lnTo>
                  <a:lnTo>
                    <a:pt x="0" y="16"/>
                  </a:lnTo>
                  <a:lnTo>
                    <a:pt x="18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223" name="Line 165"/>
            <p:cNvSpPr>
              <a:spLocks noChangeShapeType="1"/>
            </p:cNvSpPr>
            <p:nvPr/>
          </p:nvSpPr>
          <p:spPr bwMode="auto">
            <a:xfrm flipV="1">
              <a:off x="1526" y="2296"/>
              <a:ext cx="184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2224" name="Freeform 166"/>
            <p:cNvSpPr>
              <a:spLocks/>
            </p:cNvSpPr>
            <p:nvPr/>
          </p:nvSpPr>
          <p:spPr bwMode="auto">
            <a:xfrm>
              <a:off x="1526" y="2322"/>
              <a:ext cx="181" cy="17"/>
            </a:xfrm>
            <a:custGeom>
              <a:avLst/>
              <a:gdLst>
                <a:gd name="T0" fmla="*/ 180 w 181"/>
                <a:gd name="T1" fmla="*/ 0 h 17"/>
                <a:gd name="T2" fmla="*/ 180 w 181"/>
                <a:gd name="T3" fmla="*/ 0 h 17"/>
                <a:gd name="T4" fmla="*/ 0 w 181"/>
                <a:gd name="T5" fmla="*/ 16 h 17"/>
                <a:gd name="T6" fmla="*/ 180 w 181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1"/>
                <a:gd name="T13" fmla="*/ 0 h 17"/>
                <a:gd name="T14" fmla="*/ 181 w 18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1" h="17">
                  <a:moveTo>
                    <a:pt x="180" y="0"/>
                  </a:moveTo>
                  <a:lnTo>
                    <a:pt x="180" y="0"/>
                  </a:lnTo>
                  <a:lnTo>
                    <a:pt x="0" y="16"/>
                  </a:lnTo>
                  <a:lnTo>
                    <a:pt x="18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225" name="Line 167"/>
            <p:cNvSpPr>
              <a:spLocks noChangeShapeType="1"/>
            </p:cNvSpPr>
            <p:nvPr/>
          </p:nvSpPr>
          <p:spPr bwMode="auto">
            <a:xfrm flipV="1">
              <a:off x="1526" y="2322"/>
              <a:ext cx="184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2226" name="Freeform 168"/>
            <p:cNvSpPr>
              <a:spLocks/>
            </p:cNvSpPr>
            <p:nvPr/>
          </p:nvSpPr>
          <p:spPr bwMode="auto">
            <a:xfrm>
              <a:off x="1526" y="2355"/>
              <a:ext cx="181" cy="17"/>
            </a:xfrm>
            <a:custGeom>
              <a:avLst/>
              <a:gdLst>
                <a:gd name="T0" fmla="*/ 180 w 181"/>
                <a:gd name="T1" fmla="*/ 0 h 17"/>
                <a:gd name="T2" fmla="*/ 180 w 181"/>
                <a:gd name="T3" fmla="*/ 0 h 17"/>
                <a:gd name="T4" fmla="*/ 0 w 181"/>
                <a:gd name="T5" fmla="*/ 16 h 17"/>
                <a:gd name="T6" fmla="*/ 180 w 181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1"/>
                <a:gd name="T13" fmla="*/ 0 h 17"/>
                <a:gd name="T14" fmla="*/ 181 w 18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1" h="17">
                  <a:moveTo>
                    <a:pt x="180" y="0"/>
                  </a:moveTo>
                  <a:lnTo>
                    <a:pt x="180" y="0"/>
                  </a:lnTo>
                  <a:lnTo>
                    <a:pt x="0" y="16"/>
                  </a:lnTo>
                  <a:lnTo>
                    <a:pt x="18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227" name="Line 169"/>
            <p:cNvSpPr>
              <a:spLocks noChangeShapeType="1"/>
            </p:cNvSpPr>
            <p:nvPr/>
          </p:nvSpPr>
          <p:spPr bwMode="auto">
            <a:xfrm flipV="1">
              <a:off x="1526" y="2355"/>
              <a:ext cx="184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2228" name="Freeform 170"/>
            <p:cNvSpPr>
              <a:spLocks/>
            </p:cNvSpPr>
            <p:nvPr/>
          </p:nvSpPr>
          <p:spPr bwMode="auto">
            <a:xfrm>
              <a:off x="1526" y="2177"/>
              <a:ext cx="181" cy="17"/>
            </a:xfrm>
            <a:custGeom>
              <a:avLst/>
              <a:gdLst>
                <a:gd name="T0" fmla="*/ 180 w 181"/>
                <a:gd name="T1" fmla="*/ 0 h 17"/>
                <a:gd name="T2" fmla="*/ 180 w 181"/>
                <a:gd name="T3" fmla="*/ 0 h 17"/>
                <a:gd name="T4" fmla="*/ 0 w 181"/>
                <a:gd name="T5" fmla="*/ 16 h 17"/>
                <a:gd name="T6" fmla="*/ 180 w 181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1"/>
                <a:gd name="T13" fmla="*/ 0 h 17"/>
                <a:gd name="T14" fmla="*/ 181 w 18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1" h="17">
                  <a:moveTo>
                    <a:pt x="180" y="0"/>
                  </a:moveTo>
                  <a:lnTo>
                    <a:pt x="180" y="0"/>
                  </a:lnTo>
                  <a:lnTo>
                    <a:pt x="0" y="16"/>
                  </a:lnTo>
                  <a:lnTo>
                    <a:pt x="18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229" name="Line 171"/>
            <p:cNvSpPr>
              <a:spLocks noChangeShapeType="1"/>
            </p:cNvSpPr>
            <p:nvPr/>
          </p:nvSpPr>
          <p:spPr bwMode="auto">
            <a:xfrm flipV="1">
              <a:off x="1526" y="2177"/>
              <a:ext cx="184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2230" name="Freeform 172"/>
            <p:cNvSpPr>
              <a:spLocks/>
            </p:cNvSpPr>
            <p:nvPr/>
          </p:nvSpPr>
          <p:spPr bwMode="auto">
            <a:xfrm>
              <a:off x="1526" y="2204"/>
              <a:ext cx="181" cy="17"/>
            </a:xfrm>
            <a:custGeom>
              <a:avLst/>
              <a:gdLst>
                <a:gd name="T0" fmla="*/ 0 w 181"/>
                <a:gd name="T1" fmla="*/ 0 h 17"/>
                <a:gd name="T2" fmla="*/ 0 w 181"/>
                <a:gd name="T3" fmla="*/ 0 h 17"/>
                <a:gd name="T4" fmla="*/ 180 w 181"/>
                <a:gd name="T5" fmla="*/ 16 h 17"/>
                <a:gd name="T6" fmla="*/ 0 w 181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1"/>
                <a:gd name="T13" fmla="*/ 0 h 17"/>
                <a:gd name="T14" fmla="*/ 181 w 18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1" h="17">
                  <a:moveTo>
                    <a:pt x="0" y="0"/>
                  </a:moveTo>
                  <a:lnTo>
                    <a:pt x="0" y="0"/>
                  </a:lnTo>
                  <a:lnTo>
                    <a:pt x="180" y="16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231" name="Line 173"/>
            <p:cNvSpPr>
              <a:spLocks noChangeShapeType="1"/>
            </p:cNvSpPr>
            <p:nvPr/>
          </p:nvSpPr>
          <p:spPr bwMode="auto">
            <a:xfrm flipH="1" flipV="1">
              <a:off x="1526" y="2204"/>
              <a:ext cx="184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2232" name="Freeform 174"/>
            <p:cNvSpPr>
              <a:spLocks/>
            </p:cNvSpPr>
            <p:nvPr/>
          </p:nvSpPr>
          <p:spPr bwMode="auto">
            <a:xfrm>
              <a:off x="1526" y="2237"/>
              <a:ext cx="181" cy="17"/>
            </a:xfrm>
            <a:custGeom>
              <a:avLst/>
              <a:gdLst>
                <a:gd name="T0" fmla="*/ 180 w 181"/>
                <a:gd name="T1" fmla="*/ 0 h 17"/>
                <a:gd name="T2" fmla="*/ 180 w 181"/>
                <a:gd name="T3" fmla="*/ 0 h 17"/>
                <a:gd name="T4" fmla="*/ 0 w 181"/>
                <a:gd name="T5" fmla="*/ 16 h 17"/>
                <a:gd name="T6" fmla="*/ 180 w 181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1"/>
                <a:gd name="T13" fmla="*/ 0 h 17"/>
                <a:gd name="T14" fmla="*/ 181 w 18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1" h="17">
                  <a:moveTo>
                    <a:pt x="180" y="0"/>
                  </a:moveTo>
                  <a:lnTo>
                    <a:pt x="180" y="0"/>
                  </a:lnTo>
                  <a:lnTo>
                    <a:pt x="0" y="16"/>
                  </a:lnTo>
                  <a:lnTo>
                    <a:pt x="18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233" name="Line 175"/>
            <p:cNvSpPr>
              <a:spLocks noChangeShapeType="1"/>
            </p:cNvSpPr>
            <p:nvPr/>
          </p:nvSpPr>
          <p:spPr bwMode="auto">
            <a:xfrm flipV="1">
              <a:off x="1526" y="2237"/>
              <a:ext cx="184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2234" name="Freeform 176"/>
            <p:cNvSpPr>
              <a:spLocks/>
            </p:cNvSpPr>
            <p:nvPr/>
          </p:nvSpPr>
          <p:spPr bwMode="auto">
            <a:xfrm>
              <a:off x="1526" y="2026"/>
              <a:ext cx="181" cy="17"/>
            </a:xfrm>
            <a:custGeom>
              <a:avLst/>
              <a:gdLst>
                <a:gd name="T0" fmla="*/ 180 w 181"/>
                <a:gd name="T1" fmla="*/ 0 h 17"/>
                <a:gd name="T2" fmla="*/ 180 w 181"/>
                <a:gd name="T3" fmla="*/ 0 h 17"/>
                <a:gd name="T4" fmla="*/ 0 w 181"/>
                <a:gd name="T5" fmla="*/ 16 h 17"/>
                <a:gd name="T6" fmla="*/ 180 w 181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1"/>
                <a:gd name="T13" fmla="*/ 0 h 17"/>
                <a:gd name="T14" fmla="*/ 181 w 18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1" h="17">
                  <a:moveTo>
                    <a:pt x="180" y="0"/>
                  </a:moveTo>
                  <a:lnTo>
                    <a:pt x="180" y="0"/>
                  </a:lnTo>
                  <a:lnTo>
                    <a:pt x="0" y="16"/>
                  </a:lnTo>
                  <a:lnTo>
                    <a:pt x="18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235" name="Line 177"/>
            <p:cNvSpPr>
              <a:spLocks noChangeShapeType="1"/>
            </p:cNvSpPr>
            <p:nvPr/>
          </p:nvSpPr>
          <p:spPr bwMode="auto">
            <a:xfrm flipV="1">
              <a:off x="1526" y="2026"/>
              <a:ext cx="184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2236" name="Freeform 178"/>
            <p:cNvSpPr>
              <a:spLocks/>
            </p:cNvSpPr>
            <p:nvPr/>
          </p:nvSpPr>
          <p:spPr bwMode="auto">
            <a:xfrm>
              <a:off x="1526" y="2052"/>
              <a:ext cx="181" cy="17"/>
            </a:xfrm>
            <a:custGeom>
              <a:avLst/>
              <a:gdLst>
                <a:gd name="T0" fmla="*/ 180 w 181"/>
                <a:gd name="T1" fmla="*/ 0 h 17"/>
                <a:gd name="T2" fmla="*/ 180 w 181"/>
                <a:gd name="T3" fmla="*/ 0 h 17"/>
                <a:gd name="T4" fmla="*/ 0 w 181"/>
                <a:gd name="T5" fmla="*/ 16 h 17"/>
                <a:gd name="T6" fmla="*/ 180 w 181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1"/>
                <a:gd name="T13" fmla="*/ 0 h 17"/>
                <a:gd name="T14" fmla="*/ 181 w 18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1" h="17">
                  <a:moveTo>
                    <a:pt x="180" y="0"/>
                  </a:moveTo>
                  <a:lnTo>
                    <a:pt x="180" y="0"/>
                  </a:lnTo>
                  <a:lnTo>
                    <a:pt x="0" y="16"/>
                  </a:lnTo>
                  <a:lnTo>
                    <a:pt x="18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237" name="Line 179"/>
            <p:cNvSpPr>
              <a:spLocks noChangeShapeType="1"/>
            </p:cNvSpPr>
            <p:nvPr/>
          </p:nvSpPr>
          <p:spPr bwMode="auto">
            <a:xfrm flipV="1">
              <a:off x="1526" y="2052"/>
              <a:ext cx="184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2238" name="Freeform 180"/>
            <p:cNvSpPr>
              <a:spLocks/>
            </p:cNvSpPr>
            <p:nvPr/>
          </p:nvSpPr>
          <p:spPr bwMode="auto">
            <a:xfrm>
              <a:off x="1526" y="2085"/>
              <a:ext cx="181" cy="17"/>
            </a:xfrm>
            <a:custGeom>
              <a:avLst/>
              <a:gdLst>
                <a:gd name="T0" fmla="*/ 180 w 181"/>
                <a:gd name="T1" fmla="*/ 0 h 17"/>
                <a:gd name="T2" fmla="*/ 180 w 181"/>
                <a:gd name="T3" fmla="*/ 0 h 17"/>
                <a:gd name="T4" fmla="*/ 0 w 181"/>
                <a:gd name="T5" fmla="*/ 16 h 17"/>
                <a:gd name="T6" fmla="*/ 180 w 181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1"/>
                <a:gd name="T13" fmla="*/ 0 h 17"/>
                <a:gd name="T14" fmla="*/ 181 w 18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1" h="17">
                  <a:moveTo>
                    <a:pt x="180" y="0"/>
                  </a:moveTo>
                  <a:lnTo>
                    <a:pt x="180" y="0"/>
                  </a:lnTo>
                  <a:lnTo>
                    <a:pt x="0" y="16"/>
                  </a:lnTo>
                  <a:lnTo>
                    <a:pt x="18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239" name="Line 181"/>
            <p:cNvSpPr>
              <a:spLocks noChangeShapeType="1"/>
            </p:cNvSpPr>
            <p:nvPr/>
          </p:nvSpPr>
          <p:spPr bwMode="auto">
            <a:xfrm flipV="1">
              <a:off x="1526" y="2085"/>
              <a:ext cx="184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2240" name="Freeform 182"/>
            <p:cNvSpPr>
              <a:spLocks/>
            </p:cNvSpPr>
            <p:nvPr/>
          </p:nvSpPr>
          <p:spPr bwMode="auto">
            <a:xfrm>
              <a:off x="1526" y="2112"/>
              <a:ext cx="181" cy="17"/>
            </a:xfrm>
            <a:custGeom>
              <a:avLst/>
              <a:gdLst>
                <a:gd name="T0" fmla="*/ 180 w 181"/>
                <a:gd name="T1" fmla="*/ 0 h 17"/>
                <a:gd name="T2" fmla="*/ 180 w 181"/>
                <a:gd name="T3" fmla="*/ 0 h 17"/>
                <a:gd name="T4" fmla="*/ 0 w 181"/>
                <a:gd name="T5" fmla="*/ 16 h 17"/>
                <a:gd name="T6" fmla="*/ 180 w 181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1"/>
                <a:gd name="T13" fmla="*/ 0 h 17"/>
                <a:gd name="T14" fmla="*/ 181 w 18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1" h="17">
                  <a:moveTo>
                    <a:pt x="180" y="0"/>
                  </a:moveTo>
                  <a:lnTo>
                    <a:pt x="180" y="0"/>
                  </a:lnTo>
                  <a:lnTo>
                    <a:pt x="0" y="16"/>
                  </a:lnTo>
                  <a:lnTo>
                    <a:pt x="18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241" name="Line 183"/>
            <p:cNvSpPr>
              <a:spLocks noChangeShapeType="1"/>
            </p:cNvSpPr>
            <p:nvPr/>
          </p:nvSpPr>
          <p:spPr bwMode="auto">
            <a:xfrm flipV="1">
              <a:off x="1526" y="2118"/>
              <a:ext cx="184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2242" name="Freeform 184"/>
            <p:cNvSpPr>
              <a:spLocks/>
            </p:cNvSpPr>
            <p:nvPr/>
          </p:nvSpPr>
          <p:spPr bwMode="auto">
            <a:xfrm>
              <a:off x="1526" y="2145"/>
              <a:ext cx="181" cy="17"/>
            </a:xfrm>
            <a:custGeom>
              <a:avLst/>
              <a:gdLst>
                <a:gd name="T0" fmla="*/ 180 w 181"/>
                <a:gd name="T1" fmla="*/ 0 h 17"/>
                <a:gd name="T2" fmla="*/ 180 w 181"/>
                <a:gd name="T3" fmla="*/ 0 h 17"/>
                <a:gd name="T4" fmla="*/ 0 w 181"/>
                <a:gd name="T5" fmla="*/ 16 h 17"/>
                <a:gd name="T6" fmla="*/ 180 w 181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1"/>
                <a:gd name="T13" fmla="*/ 0 h 17"/>
                <a:gd name="T14" fmla="*/ 181 w 18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1" h="17">
                  <a:moveTo>
                    <a:pt x="180" y="0"/>
                  </a:moveTo>
                  <a:lnTo>
                    <a:pt x="180" y="0"/>
                  </a:lnTo>
                  <a:lnTo>
                    <a:pt x="0" y="16"/>
                  </a:lnTo>
                  <a:lnTo>
                    <a:pt x="18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243" name="Line 185"/>
            <p:cNvSpPr>
              <a:spLocks noChangeShapeType="1"/>
            </p:cNvSpPr>
            <p:nvPr/>
          </p:nvSpPr>
          <p:spPr bwMode="auto">
            <a:xfrm flipV="1">
              <a:off x="1526" y="2145"/>
              <a:ext cx="184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2244" name="Freeform 186"/>
            <p:cNvSpPr>
              <a:spLocks/>
            </p:cNvSpPr>
            <p:nvPr/>
          </p:nvSpPr>
          <p:spPr bwMode="auto">
            <a:xfrm>
              <a:off x="1526" y="2533"/>
              <a:ext cx="181" cy="17"/>
            </a:xfrm>
            <a:custGeom>
              <a:avLst/>
              <a:gdLst>
                <a:gd name="T0" fmla="*/ 180 w 181"/>
                <a:gd name="T1" fmla="*/ 0 h 17"/>
                <a:gd name="T2" fmla="*/ 180 w 181"/>
                <a:gd name="T3" fmla="*/ 0 h 17"/>
                <a:gd name="T4" fmla="*/ 0 w 181"/>
                <a:gd name="T5" fmla="*/ 16 h 17"/>
                <a:gd name="T6" fmla="*/ 180 w 181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1"/>
                <a:gd name="T13" fmla="*/ 0 h 17"/>
                <a:gd name="T14" fmla="*/ 181 w 18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1" h="17">
                  <a:moveTo>
                    <a:pt x="180" y="0"/>
                  </a:moveTo>
                  <a:lnTo>
                    <a:pt x="180" y="0"/>
                  </a:lnTo>
                  <a:lnTo>
                    <a:pt x="0" y="16"/>
                  </a:lnTo>
                  <a:lnTo>
                    <a:pt x="18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245" name="Line 187"/>
            <p:cNvSpPr>
              <a:spLocks noChangeShapeType="1"/>
            </p:cNvSpPr>
            <p:nvPr/>
          </p:nvSpPr>
          <p:spPr bwMode="auto">
            <a:xfrm flipV="1">
              <a:off x="1526" y="2533"/>
              <a:ext cx="184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2246" name="Freeform 188"/>
            <p:cNvSpPr>
              <a:spLocks/>
            </p:cNvSpPr>
            <p:nvPr/>
          </p:nvSpPr>
          <p:spPr bwMode="auto">
            <a:xfrm>
              <a:off x="1526" y="2565"/>
              <a:ext cx="181" cy="17"/>
            </a:xfrm>
            <a:custGeom>
              <a:avLst/>
              <a:gdLst>
                <a:gd name="T0" fmla="*/ 180 w 181"/>
                <a:gd name="T1" fmla="*/ 0 h 17"/>
                <a:gd name="T2" fmla="*/ 180 w 181"/>
                <a:gd name="T3" fmla="*/ 0 h 17"/>
                <a:gd name="T4" fmla="*/ 0 w 181"/>
                <a:gd name="T5" fmla="*/ 16 h 17"/>
                <a:gd name="T6" fmla="*/ 180 w 181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1"/>
                <a:gd name="T13" fmla="*/ 0 h 17"/>
                <a:gd name="T14" fmla="*/ 181 w 18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1" h="17">
                  <a:moveTo>
                    <a:pt x="180" y="0"/>
                  </a:moveTo>
                  <a:lnTo>
                    <a:pt x="180" y="0"/>
                  </a:lnTo>
                  <a:lnTo>
                    <a:pt x="0" y="16"/>
                  </a:lnTo>
                  <a:lnTo>
                    <a:pt x="18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247" name="Line 189"/>
            <p:cNvSpPr>
              <a:spLocks noChangeShapeType="1"/>
            </p:cNvSpPr>
            <p:nvPr/>
          </p:nvSpPr>
          <p:spPr bwMode="auto">
            <a:xfrm flipV="1">
              <a:off x="1526" y="2565"/>
              <a:ext cx="184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2248" name="Freeform 190"/>
            <p:cNvSpPr>
              <a:spLocks/>
            </p:cNvSpPr>
            <p:nvPr/>
          </p:nvSpPr>
          <p:spPr bwMode="auto">
            <a:xfrm>
              <a:off x="1526" y="2592"/>
              <a:ext cx="181" cy="17"/>
            </a:xfrm>
            <a:custGeom>
              <a:avLst/>
              <a:gdLst>
                <a:gd name="T0" fmla="*/ 180 w 181"/>
                <a:gd name="T1" fmla="*/ 0 h 17"/>
                <a:gd name="T2" fmla="*/ 180 w 181"/>
                <a:gd name="T3" fmla="*/ 0 h 17"/>
                <a:gd name="T4" fmla="*/ 0 w 181"/>
                <a:gd name="T5" fmla="*/ 16 h 17"/>
                <a:gd name="T6" fmla="*/ 180 w 181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1"/>
                <a:gd name="T13" fmla="*/ 0 h 17"/>
                <a:gd name="T14" fmla="*/ 181 w 18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1" h="17">
                  <a:moveTo>
                    <a:pt x="180" y="0"/>
                  </a:moveTo>
                  <a:lnTo>
                    <a:pt x="180" y="0"/>
                  </a:lnTo>
                  <a:lnTo>
                    <a:pt x="0" y="16"/>
                  </a:lnTo>
                  <a:lnTo>
                    <a:pt x="18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249" name="Line 191"/>
            <p:cNvSpPr>
              <a:spLocks noChangeShapeType="1"/>
            </p:cNvSpPr>
            <p:nvPr/>
          </p:nvSpPr>
          <p:spPr bwMode="auto">
            <a:xfrm flipV="1">
              <a:off x="1526" y="2592"/>
              <a:ext cx="184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2250" name="Freeform 192"/>
            <p:cNvSpPr>
              <a:spLocks/>
            </p:cNvSpPr>
            <p:nvPr/>
          </p:nvSpPr>
          <p:spPr bwMode="auto">
            <a:xfrm>
              <a:off x="1526" y="2381"/>
              <a:ext cx="181" cy="17"/>
            </a:xfrm>
            <a:custGeom>
              <a:avLst/>
              <a:gdLst>
                <a:gd name="T0" fmla="*/ 180 w 181"/>
                <a:gd name="T1" fmla="*/ 0 h 17"/>
                <a:gd name="T2" fmla="*/ 180 w 181"/>
                <a:gd name="T3" fmla="*/ 0 h 17"/>
                <a:gd name="T4" fmla="*/ 0 w 181"/>
                <a:gd name="T5" fmla="*/ 16 h 17"/>
                <a:gd name="T6" fmla="*/ 180 w 181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1"/>
                <a:gd name="T13" fmla="*/ 0 h 17"/>
                <a:gd name="T14" fmla="*/ 181 w 18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1" h="17">
                  <a:moveTo>
                    <a:pt x="180" y="0"/>
                  </a:moveTo>
                  <a:lnTo>
                    <a:pt x="180" y="0"/>
                  </a:lnTo>
                  <a:lnTo>
                    <a:pt x="0" y="16"/>
                  </a:lnTo>
                  <a:lnTo>
                    <a:pt x="18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251" name="Line 193"/>
            <p:cNvSpPr>
              <a:spLocks noChangeShapeType="1"/>
            </p:cNvSpPr>
            <p:nvPr/>
          </p:nvSpPr>
          <p:spPr bwMode="auto">
            <a:xfrm flipV="1">
              <a:off x="1526" y="2388"/>
              <a:ext cx="184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2252" name="Freeform 194"/>
            <p:cNvSpPr>
              <a:spLocks/>
            </p:cNvSpPr>
            <p:nvPr/>
          </p:nvSpPr>
          <p:spPr bwMode="auto">
            <a:xfrm>
              <a:off x="1526" y="2415"/>
              <a:ext cx="181" cy="17"/>
            </a:xfrm>
            <a:custGeom>
              <a:avLst/>
              <a:gdLst>
                <a:gd name="T0" fmla="*/ 180 w 181"/>
                <a:gd name="T1" fmla="*/ 0 h 17"/>
                <a:gd name="T2" fmla="*/ 180 w 181"/>
                <a:gd name="T3" fmla="*/ 0 h 17"/>
                <a:gd name="T4" fmla="*/ 0 w 181"/>
                <a:gd name="T5" fmla="*/ 16 h 17"/>
                <a:gd name="T6" fmla="*/ 180 w 181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1"/>
                <a:gd name="T13" fmla="*/ 0 h 17"/>
                <a:gd name="T14" fmla="*/ 181 w 18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1" h="17">
                  <a:moveTo>
                    <a:pt x="180" y="0"/>
                  </a:moveTo>
                  <a:lnTo>
                    <a:pt x="180" y="0"/>
                  </a:lnTo>
                  <a:lnTo>
                    <a:pt x="0" y="16"/>
                  </a:lnTo>
                  <a:lnTo>
                    <a:pt x="18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253" name="Line 195"/>
            <p:cNvSpPr>
              <a:spLocks noChangeShapeType="1"/>
            </p:cNvSpPr>
            <p:nvPr/>
          </p:nvSpPr>
          <p:spPr bwMode="auto">
            <a:xfrm flipV="1">
              <a:off x="1526" y="2415"/>
              <a:ext cx="184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2254" name="Freeform 196"/>
            <p:cNvSpPr>
              <a:spLocks/>
            </p:cNvSpPr>
            <p:nvPr/>
          </p:nvSpPr>
          <p:spPr bwMode="auto">
            <a:xfrm>
              <a:off x="1526" y="2447"/>
              <a:ext cx="181" cy="17"/>
            </a:xfrm>
            <a:custGeom>
              <a:avLst/>
              <a:gdLst>
                <a:gd name="T0" fmla="*/ 180 w 181"/>
                <a:gd name="T1" fmla="*/ 0 h 17"/>
                <a:gd name="T2" fmla="*/ 180 w 181"/>
                <a:gd name="T3" fmla="*/ 0 h 17"/>
                <a:gd name="T4" fmla="*/ 0 w 181"/>
                <a:gd name="T5" fmla="*/ 16 h 17"/>
                <a:gd name="T6" fmla="*/ 180 w 181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1"/>
                <a:gd name="T13" fmla="*/ 0 h 17"/>
                <a:gd name="T14" fmla="*/ 181 w 18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1" h="17">
                  <a:moveTo>
                    <a:pt x="180" y="0"/>
                  </a:moveTo>
                  <a:lnTo>
                    <a:pt x="180" y="0"/>
                  </a:lnTo>
                  <a:lnTo>
                    <a:pt x="0" y="16"/>
                  </a:lnTo>
                  <a:lnTo>
                    <a:pt x="18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255" name="Line 197"/>
            <p:cNvSpPr>
              <a:spLocks noChangeShapeType="1"/>
            </p:cNvSpPr>
            <p:nvPr/>
          </p:nvSpPr>
          <p:spPr bwMode="auto">
            <a:xfrm flipV="1">
              <a:off x="1526" y="2447"/>
              <a:ext cx="184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2256" name="Freeform 198"/>
            <p:cNvSpPr>
              <a:spLocks/>
            </p:cNvSpPr>
            <p:nvPr/>
          </p:nvSpPr>
          <p:spPr bwMode="auto">
            <a:xfrm>
              <a:off x="1526" y="2474"/>
              <a:ext cx="181" cy="17"/>
            </a:xfrm>
            <a:custGeom>
              <a:avLst/>
              <a:gdLst>
                <a:gd name="T0" fmla="*/ 180 w 181"/>
                <a:gd name="T1" fmla="*/ 0 h 17"/>
                <a:gd name="T2" fmla="*/ 180 w 181"/>
                <a:gd name="T3" fmla="*/ 0 h 17"/>
                <a:gd name="T4" fmla="*/ 0 w 181"/>
                <a:gd name="T5" fmla="*/ 16 h 17"/>
                <a:gd name="T6" fmla="*/ 180 w 181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1"/>
                <a:gd name="T13" fmla="*/ 0 h 17"/>
                <a:gd name="T14" fmla="*/ 181 w 18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1" h="17">
                  <a:moveTo>
                    <a:pt x="180" y="0"/>
                  </a:moveTo>
                  <a:lnTo>
                    <a:pt x="180" y="0"/>
                  </a:lnTo>
                  <a:lnTo>
                    <a:pt x="0" y="16"/>
                  </a:lnTo>
                  <a:lnTo>
                    <a:pt x="18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257" name="Line 199"/>
            <p:cNvSpPr>
              <a:spLocks noChangeShapeType="1"/>
            </p:cNvSpPr>
            <p:nvPr/>
          </p:nvSpPr>
          <p:spPr bwMode="auto">
            <a:xfrm flipV="1">
              <a:off x="1526" y="2474"/>
              <a:ext cx="184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2258" name="Freeform 200"/>
            <p:cNvSpPr>
              <a:spLocks/>
            </p:cNvSpPr>
            <p:nvPr/>
          </p:nvSpPr>
          <p:spPr bwMode="auto">
            <a:xfrm>
              <a:off x="1526" y="2506"/>
              <a:ext cx="181" cy="17"/>
            </a:xfrm>
            <a:custGeom>
              <a:avLst/>
              <a:gdLst>
                <a:gd name="T0" fmla="*/ 180 w 181"/>
                <a:gd name="T1" fmla="*/ 0 h 17"/>
                <a:gd name="T2" fmla="*/ 180 w 181"/>
                <a:gd name="T3" fmla="*/ 0 h 17"/>
                <a:gd name="T4" fmla="*/ 0 w 181"/>
                <a:gd name="T5" fmla="*/ 16 h 17"/>
                <a:gd name="T6" fmla="*/ 180 w 181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1"/>
                <a:gd name="T13" fmla="*/ 0 h 17"/>
                <a:gd name="T14" fmla="*/ 181 w 18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1" h="17">
                  <a:moveTo>
                    <a:pt x="180" y="0"/>
                  </a:moveTo>
                  <a:lnTo>
                    <a:pt x="180" y="0"/>
                  </a:lnTo>
                  <a:lnTo>
                    <a:pt x="0" y="16"/>
                  </a:lnTo>
                  <a:lnTo>
                    <a:pt x="18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259" name="Line 201"/>
            <p:cNvSpPr>
              <a:spLocks noChangeShapeType="1"/>
            </p:cNvSpPr>
            <p:nvPr/>
          </p:nvSpPr>
          <p:spPr bwMode="auto">
            <a:xfrm flipV="1">
              <a:off x="1526" y="2506"/>
              <a:ext cx="184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2260" name="Freeform 202"/>
            <p:cNvSpPr>
              <a:spLocks/>
            </p:cNvSpPr>
            <p:nvPr/>
          </p:nvSpPr>
          <p:spPr bwMode="auto">
            <a:xfrm>
              <a:off x="1500" y="2204"/>
              <a:ext cx="240" cy="48"/>
            </a:xfrm>
            <a:custGeom>
              <a:avLst/>
              <a:gdLst>
                <a:gd name="T0" fmla="*/ 239 w 240"/>
                <a:gd name="T1" fmla="*/ 47 h 48"/>
                <a:gd name="T2" fmla="*/ 239 w 240"/>
                <a:gd name="T3" fmla="*/ 47 h 48"/>
                <a:gd name="T4" fmla="*/ 0 w 240"/>
                <a:gd name="T5" fmla="*/ 47 h 48"/>
                <a:gd name="T6" fmla="*/ 0 w 240"/>
                <a:gd name="T7" fmla="*/ 0 h 48"/>
                <a:gd name="T8" fmla="*/ 239 w 240"/>
                <a:gd name="T9" fmla="*/ 0 h 48"/>
                <a:gd name="T10" fmla="*/ 239 w 240"/>
                <a:gd name="T11" fmla="*/ 47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0"/>
                <a:gd name="T19" fmla="*/ 0 h 48"/>
                <a:gd name="T20" fmla="*/ 240 w 240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0" h="48">
                  <a:moveTo>
                    <a:pt x="239" y="47"/>
                  </a:moveTo>
                  <a:lnTo>
                    <a:pt x="239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39" y="0"/>
                  </a:lnTo>
                  <a:lnTo>
                    <a:pt x="239" y="4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261" name="Freeform 203"/>
            <p:cNvSpPr>
              <a:spLocks/>
            </p:cNvSpPr>
            <p:nvPr/>
          </p:nvSpPr>
          <p:spPr bwMode="auto">
            <a:xfrm>
              <a:off x="1500" y="2204"/>
              <a:ext cx="245" cy="53"/>
            </a:xfrm>
            <a:custGeom>
              <a:avLst/>
              <a:gdLst>
                <a:gd name="T0" fmla="*/ 0 w 245"/>
                <a:gd name="T1" fmla="*/ 52 h 53"/>
                <a:gd name="T2" fmla="*/ 0 w 245"/>
                <a:gd name="T3" fmla="*/ 0 h 53"/>
                <a:gd name="T4" fmla="*/ 244 w 245"/>
                <a:gd name="T5" fmla="*/ 0 h 53"/>
                <a:gd name="T6" fmla="*/ 244 w 245"/>
                <a:gd name="T7" fmla="*/ 52 h 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5"/>
                <a:gd name="T13" fmla="*/ 0 h 53"/>
                <a:gd name="T14" fmla="*/ 245 w 245"/>
                <a:gd name="T15" fmla="*/ 53 h 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5" h="53">
                  <a:moveTo>
                    <a:pt x="0" y="52"/>
                  </a:moveTo>
                  <a:lnTo>
                    <a:pt x="0" y="0"/>
                  </a:lnTo>
                  <a:lnTo>
                    <a:pt x="244" y="0"/>
                  </a:lnTo>
                  <a:lnTo>
                    <a:pt x="244" y="52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262" name="Freeform 204"/>
            <p:cNvSpPr>
              <a:spLocks/>
            </p:cNvSpPr>
            <p:nvPr/>
          </p:nvSpPr>
          <p:spPr bwMode="auto">
            <a:xfrm>
              <a:off x="1500" y="2151"/>
              <a:ext cx="240" cy="49"/>
            </a:xfrm>
            <a:custGeom>
              <a:avLst/>
              <a:gdLst>
                <a:gd name="T0" fmla="*/ 239 w 240"/>
                <a:gd name="T1" fmla="*/ 0 h 49"/>
                <a:gd name="T2" fmla="*/ 239 w 240"/>
                <a:gd name="T3" fmla="*/ 0 h 49"/>
                <a:gd name="T4" fmla="*/ 0 w 240"/>
                <a:gd name="T5" fmla="*/ 0 h 49"/>
                <a:gd name="T6" fmla="*/ 0 w 240"/>
                <a:gd name="T7" fmla="*/ 48 h 49"/>
                <a:gd name="T8" fmla="*/ 239 w 240"/>
                <a:gd name="T9" fmla="*/ 48 h 49"/>
                <a:gd name="T10" fmla="*/ 239 w 240"/>
                <a:gd name="T11" fmla="*/ 0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0"/>
                <a:gd name="T19" fmla="*/ 0 h 49"/>
                <a:gd name="T20" fmla="*/ 240 w 240"/>
                <a:gd name="T21" fmla="*/ 49 h 4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0" h="49">
                  <a:moveTo>
                    <a:pt x="239" y="0"/>
                  </a:moveTo>
                  <a:lnTo>
                    <a:pt x="239" y="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239" y="48"/>
                  </a:lnTo>
                  <a:lnTo>
                    <a:pt x="239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263" name="Freeform 205"/>
            <p:cNvSpPr>
              <a:spLocks/>
            </p:cNvSpPr>
            <p:nvPr/>
          </p:nvSpPr>
          <p:spPr bwMode="auto">
            <a:xfrm>
              <a:off x="1500" y="2151"/>
              <a:ext cx="245" cy="54"/>
            </a:xfrm>
            <a:custGeom>
              <a:avLst/>
              <a:gdLst>
                <a:gd name="T0" fmla="*/ 0 w 245"/>
                <a:gd name="T1" fmla="*/ 0 h 54"/>
                <a:gd name="T2" fmla="*/ 0 w 245"/>
                <a:gd name="T3" fmla="*/ 53 h 54"/>
                <a:gd name="T4" fmla="*/ 244 w 245"/>
                <a:gd name="T5" fmla="*/ 53 h 54"/>
                <a:gd name="T6" fmla="*/ 244 w 245"/>
                <a:gd name="T7" fmla="*/ 0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5"/>
                <a:gd name="T13" fmla="*/ 0 h 54"/>
                <a:gd name="T14" fmla="*/ 245 w 245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5" h="54">
                  <a:moveTo>
                    <a:pt x="0" y="0"/>
                  </a:moveTo>
                  <a:lnTo>
                    <a:pt x="0" y="53"/>
                  </a:lnTo>
                  <a:lnTo>
                    <a:pt x="244" y="53"/>
                  </a:lnTo>
                  <a:lnTo>
                    <a:pt x="244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264" name="Freeform 206"/>
            <p:cNvSpPr>
              <a:spLocks/>
            </p:cNvSpPr>
            <p:nvPr/>
          </p:nvSpPr>
          <p:spPr bwMode="auto">
            <a:xfrm>
              <a:off x="1540" y="2151"/>
              <a:ext cx="158" cy="106"/>
            </a:xfrm>
            <a:custGeom>
              <a:avLst/>
              <a:gdLst>
                <a:gd name="T0" fmla="*/ 157 w 158"/>
                <a:gd name="T1" fmla="*/ 13 h 106"/>
                <a:gd name="T2" fmla="*/ 157 w 158"/>
                <a:gd name="T3" fmla="*/ 13 h 106"/>
                <a:gd name="T4" fmla="*/ 150 w 158"/>
                <a:gd name="T5" fmla="*/ 7 h 106"/>
                <a:gd name="T6" fmla="*/ 144 w 158"/>
                <a:gd name="T7" fmla="*/ 7 h 106"/>
                <a:gd name="T8" fmla="*/ 131 w 158"/>
                <a:gd name="T9" fmla="*/ 7 h 106"/>
                <a:gd name="T10" fmla="*/ 124 w 158"/>
                <a:gd name="T11" fmla="*/ 0 h 106"/>
                <a:gd name="T12" fmla="*/ 98 w 158"/>
                <a:gd name="T13" fmla="*/ 0 h 106"/>
                <a:gd name="T14" fmla="*/ 92 w 158"/>
                <a:gd name="T15" fmla="*/ 0 h 106"/>
                <a:gd name="T16" fmla="*/ 79 w 158"/>
                <a:gd name="T17" fmla="*/ 0 h 106"/>
                <a:gd name="T18" fmla="*/ 72 w 158"/>
                <a:gd name="T19" fmla="*/ 0 h 106"/>
                <a:gd name="T20" fmla="*/ 59 w 158"/>
                <a:gd name="T21" fmla="*/ 0 h 106"/>
                <a:gd name="T22" fmla="*/ 46 w 158"/>
                <a:gd name="T23" fmla="*/ 0 h 106"/>
                <a:gd name="T24" fmla="*/ 39 w 158"/>
                <a:gd name="T25" fmla="*/ 0 h 106"/>
                <a:gd name="T26" fmla="*/ 26 w 158"/>
                <a:gd name="T27" fmla="*/ 7 h 106"/>
                <a:gd name="T28" fmla="*/ 20 w 158"/>
                <a:gd name="T29" fmla="*/ 7 h 106"/>
                <a:gd name="T30" fmla="*/ 7 w 158"/>
                <a:gd name="T31" fmla="*/ 7 h 106"/>
                <a:gd name="T32" fmla="*/ 0 w 158"/>
                <a:gd name="T33" fmla="*/ 13 h 106"/>
                <a:gd name="T34" fmla="*/ 0 w 158"/>
                <a:gd name="T35" fmla="*/ 98 h 106"/>
                <a:gd name="T36" fmla="*/ 7 w 158"/>
                <a:gd name="T37" fmla="*/ 98 h 106"/>
                <a:gd name="T38" fmla="*/ 20 w 158"/>
                <a:gd name="T39" fmla="*/ 98 h 106"/>
                <a:gd name="T40" fmla="*/ 26 w 158"/>
                <a:gd name="T41" fmla="*/ 105 h 106"/>
                <a:gd name="T42" fmla="*/ 39 w 158"/>
                <a:gd name="T43" fmla="*/ 105 h 106"/>
                <a:gd name="T44" fmla="*/ 46 w 158"/>
                <a:gd name="T45" fmla="*/ 105 h 106"/>
                <a:gd name="T46" fmla="*/ 59 w 158"/>
                <a:gd name="T47" fmla="*/ 105 h 106"/>
                <a:gd name="T48" fmla="*/ 72 w 158"/>
                <a:gd name="T49" fmla="*/ 105 h 106"/>
                <a:gd name="T50" fmla="*/ 79 w 158"/>
                <a:gd name="T51" fmla="*/ 105 h 106"/>
                <a:gd name="T52" fmla="*/ 92 w 158"/>
                <a:gd name="T53" fmla="*/ 105 h 106"/>
                <a:gd name="T54" fmla="*/ 98 w 158"/>
                <a:gd name="T55" fmla="*/ 105 h 106"/>
                <a:gd name="T56" fmla="*/ 124 w 158"/>
                <a:gd name="T57" fmla="*/ 105 h 106"/>
                <a:gd name="T58" fmla="*/ 131 w 158"/>
                <a:gd name="T59" fmla="*/ 105 h 106"/>
                <a:gd name="T60" fmla="*/ 144 w 158"/>
                <a:gd name="T61" fmla="*/ 98 h 106"/>
                <a:gd name="T62" fmla="*/ 150 w 158"/>
                <a:gd name="T63" fmla="*/ 98 h 106"/>
                <a:gd name="T64" fmla="*/ 157 w 158"/>
                <a:gd name="T65" fmla="*/ 98 h 106"/>
                <a:gd name="T66" fmla="*/ 157 w 158"/>
                <a:gd name="T67" fmla="*/ 13 h 10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8"/>
                <a:gd name="T103" fmla="*/ 0 h 106"/>
                <a:gd name="T104" fmla="*/ 158 w 158"/>
                <a:gd name="T105" fmla="*/ 106 h 10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8" h="106">
                  <a:moveTo>
                    <a:pt x="157" y="13"/>
                  </a:moveTo>
                  <a:lnTo>
                    <a:pt x="157" y="13"/>
                  </a:lnTo>
                  <a:lnTo>
                    <a:pt x="150" y="7"/>
                  </a:lnTo>
                  <a:lnTo>
                    <a:pt x="144" y="7"/>
                  </a:lnTo>
                  <a:lnTo>
                    <a:pt x="131" y="7"/>
                  </a:lnTo>
                  <a:lnTo>
                    <a:pt x="124" y="0"/>
                  </a:lnTo>
                  <a:lnTo>
                    <a:pt x="98" y="0"/>
                  </a:lnTo>
                  <a:lnTo>
                    <a:pt x="92" y="0"/>
                  </a:lnTo>
                  <a:lnTo>
                    <a:pt x="79" y="0"/>
                  </a:lnTo>
                  <a:lnTo>
                    <a:pt x="72" y="0"/>
                  </a:lnTo>
                  <a:lnTo>
                    <a:pt x="59" y="0"/>
                  </a:lnTo>
                  <a:lnTo>
                    <a:pt x="46" y="0"/>
                  </a:lnTo>
                  <a:lnTo>
                    <a:pt x="39" y="0"/>
                  </a:lnTo>
                  <a:lnTo>
                    <a:pt x="26" y="7"/>
                  </a:lnTo>
                  <a:lnTo>
                    <a:pt x="20" y="7"/>
                  </a:lnTo>
                  <a:lnTo>
                    <a:pt x="7" y="7"/>
                  </a:lnTo>
                  <a:lnTo>
                    <a:pt x="0" y="13"/>
                  </a:lnTo>
                  <a:lnTo>
                    <a:pt x="0" y="98"/>
                  </a:lnTo>
                  <a:lnTo>
                    <a:pt x="7" y="98"/>
                  </a:lnTo>
                  <a:lnTo>
                    <a:pt x="20" y="98"/>
                  </a:lnTo>
                  <a:lnTo>
                    <a:pt x="26" y="105"/>
                  </a:lnTo>
                  <a:lnTo>
                    <a:pt x="39" y="105"/>
                  </a:lnTo>
                  <a:lnTo>
                    <a:pt x="46" y="105"/>
                  </a:lnTo>
                  <a:lnTo>
                    <a:pt x="59" y="105"/>
                  </a:lnTo>
                  <a:lnTo>
                    <a:pt x="72" y="105"/>
                  </a:lnTo>
                  <a:lnTo>
                    <a:pt x="79" y="105"/>
                  </a:lnTo>
                  <a:lnTo>
                    <a:pt x="92" y="105"/>
                  </a:lnTo>
                  <a:lnTo>
                    <a:pt x="98" y="105"/>
                  </a:lnTo>
                  <a:lnTo>
                    <a:pt x="124" y="105"/>
                  </a:lnTo>
                  <a:lnTo>
                    <a:pt x="131" y="105"/>
                  </a:lnTo>
                  <a:lnTo>
                    <a:pt x="144" y="98"/>
                  </a:lnTo>
                  <a:lnTo>
                    <a:pt x="150" y="98"/>
                  </a:lnTo>
                  <a:lnTo>
                    <a:pt x="157" y="98"/>
                  </a:lnTo>
                  <a:lnTo>
                    <a:pt x="157" y="13"/>
                  </a:lnTo>
                </a:path>
              </a:pathLst>
            </a:custGeom>
            <a:solidFill>
              <a:srgbClr val="91919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2265" name="Freeform 207"/>
            <p:cNvSpPr>
              <a:spLocks/>
            </p:cNvSpPr>
            <p:nvPr/>
          </p:nvSpPr>
          <p:spPr bwMode="auto">
            <a:xfrm>
              <a:off x="1460" y="2151"/>
              <a:ext cx="81" cy="106"/>
            </a:xfrm>
            <a:custGeom>
              <a:avLst/>
              <a:gdLst>
                <a:gd name="T0" fmla="*/ 80 w 81"/>
                <a:gd name="T1" fmla="*/ 13 h 106"/>
                <a:gd name="T2" fmla="*/ 80 w 81"/>
                <a:gd name="T3" fmla="*/ 13 h 106"/>
                <a:gd name="T4" fmla="*/ 67 w 81"/>
                <a:gd name="T5" fmla="*/ 7 h 106"/>
                <a:gd name="T6" fmla="*/ 60 w 81"/>
                <a:gd name="T7" fmla="*/ 0 h 106"/>
                <a:gd name="T8" fmla="*/ 53 w 81"/>
                <a:gd name="T9" fmla="*/ 0 h 106"/>
                <a:gd name="T10" fmla="*/ 47 w 81"/>
                <a:gd name="T11" fmla="*/ 0 h 106"/>
                <a:gd name="T12" fmla="*/ 40 w 81"/>
                <a:gd name="T13" fmla="*/ 0 h 106"/>
                <a:gd name="T14" fmla="*/ 33 w 81"/>
                <a:gd name="T15" fmla="*/ 0 h 106"/>
                <a:gd name="T16" fmla="*/ 27 w 81"/>
                <a:gd name="T17" fmla="*/ 0 h 106"/>
                <a:gd name="T18" fmla="*/ 20 w 81"/>
                <a:gd name="T19" fmla="*/ 0 h 106"/>
                <a:gd name="T20" fmla="*/ 13 w 81"/>
                <a:gd name="T21" fmla="*/ 0 h 106"/>
                <a:gd name="T22" fmla="*/ 13 w 81"/>
                <a:gd name="T23" fmla="*/ 7 h 106"/>
                <a:gd name="T24" fmla="*/ 7 w 81"/>
                <a:gd name="T25" fmla="*/ 7 h 106"/>
                <a:gd name="T26" fmla="*/ 0 w 81"/>
                <a:gd name="T27" fmla="*/ 7 h 106"/>
                <a:gd name="T28" fmla="*/ 0 w 81"/>
                <a:gd name="T29" fmla="*/ 13 h 106"/>
                <a:gd name="T30" fmla="*/ 0 w 81"/>
                <a:gd name="T31" fmla="*/ 98 h 106"/>
                <a:gd name="T32" fmla="*/ 7 w 81"/>
                <a:gd name="T33" fmla="*/ 98 h 106"/>
                <a:gd name="T34" fmla="*/ 13 w 81"/>
                <a:gd name="T35" fmla="*/ 105 h 106"/>
                <a:gd name="T36" fmla="*/ 27 w 81"/>
                <a:gd name="T37" fmla="*/ 105 h 106"/>
                <a:gd name="T38" fmla="*/ 33 w 81"/>
                <a:gd name="T39" fmla="*/ 105 h 106"/>
                <a:gd name="T40" fmla="*/ 40 w 81"/>
                <a:gd name="T41" fmla="*/ 105 h 106"/>
                <a:gd name="T42" fmla="*/ 47 w 81"/>
                <a:gd name="T43" fmla="*/ 105 h 106"/>
                <a:gd name="T44" fmla="*/ 53 w 81"/>
                <a:gd name="T45" fmla="*/ 105 h 106"/>
                <a:gd name="T46" fmla="*/ 60 w 81"/>
                <a:gd name="T47" fmla="*/ 105 h 106"/>
                <a:gd name="T48" fmla="*/ 67 w 81"/>
                <a:gd name="T49" fmla="*/ 105 h 106"/>
                <a:gd name="T50" fmla="*/ 67 w 81"/>
                <a:gd name="T51" fmla="*/ 98 h 106"/>
                <a:gd name="T52" fmla="*/ 80 w 81"/>
                <a:gd name="T53" fmla="*/ 98 h 106"/>
                <a:gd name="T54" fmla="*/ 80 w 81"/>
                <a:gd name="T55" fmla="*/ 13 h 10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1"/>
                <a:gd name="T85" fmla="*/ 0 h 106"/>
                <a:gd name="T86" fmla="*/ 81 w 81"/>
                <a:gd name="T87" fmla="*/ 106 h 10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1" h="106">
                  <a:moveTo>
                    <a:pt x="80" y="13"/>
                  </a:moveTo>
                  <a:lnTo>
                    <a:pt x="80" y="13"/>
                  </a:lnTo>
                  <a:lnTo>
                    <a:pt x="67" y="7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13" y="7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13"/>
                  </a:lnTo>
                  <a:lnTo>
                    <a:pt x="0" y="98"/>
                  </a:lnTo>
                  <a:lnTo>
                    <a:pt x="7" y="98"/>
                  </a:lnTo>
                  <a:lnTo>
                    <a:pt x="13" y="105"/>
                  </a:lnTo>
                  <a:lnTo>
                    <a:pt x="27" y="105"/>
                  </a:lnTo>
                  <a:lnTo>
                    <a:pt x="33" y="105"/>
                  </a:lnTo>
                  <a:lnTo>
                    <a:pt x="40" y="105"/>
                  </a:lnTo>
                  <a:lnTo>
                    <a:pt x="47" y="105"/>
                  </a:lnTo>
                  <a:lnTo>
                    <a:pt x="53" y="105"/>
                  </a:lnTo>
                  <a:lnTo>
                    <a:pt x="60" y="105"/>
                  </a:lnTo>
                  <a:lnTo>
                    <a:pt x="67" y="105"/>
                  </a:lnTo>
                  <a:lnTo>
                    <a:pt x="67" y="98"/>
                  </a:lnTo>
                  <a:lnTo>
                    <a:pt x="80" y="98"/>
                  </a:lnTo>
                  <a:lnTo>
                    <a:pt x="80" y="13"/>
                  </a:lnTo>
                </a:path>
              </a:pathLst>
            </a:custGeom>
            <a:solidFill>
              <a:srgbClr val="DADADA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2266" name="Freeform 208"/>
            <p:cNvSpPr>
              <a:spLocks/>
            </p:cNvSpPr>
            <p:nvPr/>
          </p:nvSpPr>
          <p:spPr bwMode="auto">
            <a:xfrm>
              <a:off x="1697" y="2151"/>
              <a:ext cx="87" cy="106"/>
            </a:xfrm>
            <a:custGeom>
              <a:avLst/>
              <a:gdLst>
                <a:gd name="T0" fmla="*/ 0 w 87"/>
                <a:gd name="T1" fmla="*/ 98 h 106"/>
                <a:gd name="T2" fmla="*/ 0 w 87"/>
                <a:gd name="T3" fmla="*/ 98 h 106"/>
                <a:gd name="T4" fmla="*/ 13 w 87"/>
                <a:gd name="T5" fmla="*/ 98 h 106"/>
                <a:gd name="T6" fmla="*/ 20 w 87"/>
                <a:gd name="T7" fmla="*/ 105 h 106"/>
                <a:gd name="T8" fmla="*/ 33 w 87"/>
                <a:gd name="T9" fmla="*/ 105 h 106"/>
                <a:gd name="T10" fmla="*/ 40 w 87"/>
                <a:gd name="T11" fmla="*/ 105 h 106"/>
                <a:gd name="T12" fmla="*/ 46 w 87"/>
                <a:gd name="T13" fmla="*/ 105 h 106"/>
                <a:gd name="T14" fmla="*/ 53 w 87"/>
                <a:gd name="T15" fmla="*/ 105 h 106"/>
                <a:gd name="T16" fmla="*/ 60 w 87"/>
                <a:gd name="T17" fmla="*/ 105 h 106"/>
                <a:gd name="T18" fmla="*/ 66 w 87"/>
                <a:gd name="T19" fmla="*/ 105 h 106"/>
                <a:gd name="T20" fmla="*/ 73 w 87"/>
                <a:gd name="T21" fmla="*/ 98 h 106"/>
                <a:gd name="T22" fmla="*/ 86 w 87"/>
                <a:gd name="T23" fmla="*/ 98 h 106"/>
                <a:gd name="T24" fmla="*/ 86 w 87"/>
                <a:gd name="T25" fmla="*/ 13 h 106"/>
                <a:gd name="T26" fmla="*/ 73 w 87"/>
                <a:gd name="T27" fmla="*/ 7 h 106"/>
                <a:gd name="T28" fmla="*/ 66 w 87"/>
                <a:gd name="T29" fmla="*/ 0 h 106"/>
                <a:gd name="T30" fmla="*/ 60 w 87"/>
                <a:gd name="T31" fmla="*/ 0 h 106"/>
                <a:gd name="T32" fmla="*/ 53 w 87"/>
                <a:gd name="T33" fmla="*/ 0 h 106"/>
                <a:gd name="T34" fmla="*/ 46 w 87"/>
                <a:gd name="T35" fmla="*/ 0 h 106"/>
                <a:gd name="T36" fmla="*/ 40 w 87"/>
                <a:gd name="T37" fmla="*/ 0 h 106"/>
                <a:gd name="T38" fmla="*/ 33 w 87"/>
                <a:gd name="T39" fmla="*/ 0 h 106"/>
                <a:gd name="T40" fmla="*/ 26 w 87"/>
                <a:gd name="T41" fmla="*/ 0 h 106"/>
                <a:gd name="T42" fmla="*/ 20 w 87"/>
                <a:gd name="T43" fmla="*/ 0 h 106"/>
                <a:gd name="T44" fmla="*/ 20 w 87"/>
                <a:gd name="T45" fmla="*/ 7 h 106"/>
                <a:gd name="T46" fmla="*/ 13 w 87"/>
                <a:gd name="T47" fmla="*/ 7 h 106"/>
                <a:gd name="T48" fmla="*/ 7 w 87"/>
                <a:gd name="T49" fmla="*/ 7 h 106"/>
                <a:gd name="T50" fmla="*/ 0 w 87"/>
                <a:gd name="T51" fmla="*/ 13 h 106"/>
                <a:gd name="T52" fmla="*/ 0 w 87"/>
                <a:gd name="T53" fmla="*/ 98 h 10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7"/>
                <a:gd name="T82" fmla="*/ 0 h 106"/>
                <a:gd name="T83" fmla="*/ 87 w 87"/>
                <a:gd name="T84" fmla="*/ 106 h 10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7" h="106">
                  <a:moveTo>
                    <a:pt x="0" y="98"/>
                  </a:moveTo>
                  <a:lnTo>
                    <a:pt x="0" y="98"/>
                  </a:lnTo>
                  <a:lnTo>
                    <a:pt x="13" y="98"/>
                  </a:lnTo>
                  <a:lnTo>
                    <a:pt x="20" y="105"/>
                  </a:lnTo>
                  <a:lnTo>
                    <a:pt x="33" y="105"/>
                  </a:lnTo>
                  <a:lnTo>
                    <a:pt x="40" y="105"/>
                  </a:lnTo>
                  <a:lnTo>
                    <a:pt x="46" y="105"/>
                  </a:lnTo>
                  <a:lnTo>
                    <a:pt x="53" y="105"/>
                  </a:lnTo>
                  <a:lnTo>
                    <a:pt x="60" y="105"/>
                  </a:lnTo>
                  <a:lnTo>
                    <a:pt x="66" y="105"/>
                  </a:lnTo>
                  <a:lnTo>
                    <a:pt x="73" y="98"/>
                  </a:lnTo>
                  <a:lnTo>
                    <a:pt x="86" y="98"/>
                  </a:lnTo>
                  <a:lnTo>
                    <a:pt x="86" y="13"/>
                  </a:lnTo>
                  <a:lnTo>
                    <a:pt x="73" y="7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6" y="0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0"/>
                  </a:lnTo>
                  <a:lnTo>
                    <a:pt x="20" y="7"/>
                  </a:lnTo>
                  <a:lnTo>
                    <a:pt x="13" y="7"/>
                  </a:lnTo>
                  <a:lnTo>
                    <a:pt x="7" y="7"/>
                  </a:lnTo>
                  <a:lnTo>
                    <a:pt x="0" y="13"/>
                  </a:lnTo>
                  <a:lnTo>
                    <a:pt x="0" y="98"/>
                  </a:lnTo>
                </a:path>
              </a:pathLst>
            </a:custGeom>
            <a:solidFill>
              <a:srgbClr val="474747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2267" name="Freeform 209"/>
            <p:cNvSpPr>
              <a:spLocks/>
            </p:cNvSpPr>
            <p:nvPr/>
          </p:nvSpPr>
          <p:spPr bwMode="auto">
            <a:xfrm>
              <a:off x="1540" y="2165"/>
              <a:ext cx="1" cy="74"/>
            </a:xfrm>
            <a:custGeom>
              <a:avLst/>
              <a:gdLst>
                <a:gd name="T0" fmla="*/ 0 w 1"/>
                <a:gd name="T1" fmla="*/ 73 h 74"/>
                <a:gd name="T2" fmla="*/ 0 w 1"/>
                <a:gd name="T3" fmla="*/ 73 h 74"/>
                <a:gd name="T4" fmla="*/ 0 w 1"/>
                <a:gd name="T5" fmla="*/ 0 h 74"/>
                <a:gd name="T6" fmla="*/ 0 w 1"/>
                <a:gd name="T7" fmla="*/ 73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74"/>
                <a:gd name="T14" fmla="*/ 1 w 1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74">
                  <a:moveTo>
                    <a:pt x="0" y="73"/>
                  </a:moveTo>
                  <a:lnTo>
                    <a:pt x="0" y="73"/>
                  </a:lnTo>
                  <a:lnTo>
                    <a:pt x="0" y="0"/>
                  </a:lnTo>
                  <a:lnTo>
                    <a:pt x="0" y="7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268" name="Line 210"/>
            <p:cNvSpPr>
              <a:spLocks noChangeShapeType="1"/>
            </p:cNvSpPr>
            <p:nvPr/>
          </p:nvSpPr>
          <p:spPr bwMode="auto">
            <a:xfrm>
              <a:off x="1540" y="2165"/>
              <a:ext cx="0" cy="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2269" name="Freeform 211"/>
            <p:cNvSpPr>
              <a:spLocks/>
            </p:cNvSpPr>
            <p:nvPr/>
          </p:nvSpPr>
          <p:spPr bwMode="auto">
            <a:xfrm>
              <a:off x="1546" y="2855"/>
              <a:ext cx="146" cy="34"/>
            </a:xfrm>
            <a:custGeom>
              <a:avLst/>
              <a:gdLst>
                <a:gd name="T0" fmla="*/ 132 w 146"/>
                <a:gd name="T1" fmla="*/ 33 h 34"/>
                <a:gd name="T2" fmla="*/ 132 w 146"/>
                <a:gd name="T3" fmla="*/ 33 h 34"/>
                <a:gd name="T4" fmla="*/ 138 w 146"/>
                <a:gd name="T5" fmla="*/ 33 h 34"/>
                <a:gd name="T6" fmla="*/ 145 w 146"/>
                <a:gd name="T7" fmla="*/ 33 h 34"/>
                <a:gd name="T8" fmla="*/ 145 w 146"/>
                <a:gd name="T9" fmla="*/ 26 h 34"/>
                <a:gd name="T10" fmla="*/ 145 w 146"/>
                <a:gd name="T11" fmla="*/ 20 h 34"/>
                <a:gd name="T12" fmla="*/ 145 w 146"/>
                <a:gd name="T13" fmla="*/ 13 h 34"/>
                <a:gd name="T14" fmla="*/ 145 w 146"/>
                <a:gd name="T15" fmla="*/ 7 h 34"/>
                <a:gd name="T16" fmla="*/ 138 w 146"/>
                <a:gd name="T17" fmla="*/ 7 h 34"/>
                <a:gd name="T18" fmla="*/ 132 w 146"/>
                <a:gd name="T19" fmla="*/ 0 h 34"/>
                <a:gd name="T20" fmla="*/ 20 w 146"/>
                <a:gd name="T21" fmla="*/ 0 h 34"/>
                <a:gd name="T22" fmla="*/ 13 w 146"/>
                <a:gd name="T23" fmla="*/ 0 h 34"/>
                <a:gd name="T24" fmla="*/ 13 w 146"/>
                <a:gd name="T25" fmla="*/ 7 h 34"/>
                <a:gd name="T26" fmla="*/ 7 w 146"/>
                <a:gd name="T27" fmla="*/ 7 h 34"/>
                <a:gd name="T28" fmla="*/ 7 w 146"/>
                <a:gd name="T29" fmla="*/ 13 h 34"/>
                <a:gd name="T30" fmla="*/ 0 w 146"/>
                <a:gd name="T31" fmla="*/ 13 h 34"/>
                <a:gd name="T32" fmla="*/ 0 w 146"/>
                <a:gd name="T33" fmla="*/ 20 h 34"/>
                <a:gd name="T34" fmla="*/ 7 w 146"/>
                <a:gd name="T35" fmla="*/ 26 h 34"/>
                <a:gd name="T36" fmla="*/ 7 w 146"/>
                <a:gd name="T37" fmla="*/ 33 h 34"/>
                <a:gd name="T38" fmla="*/ 13 w 146"/>
                <a:gd name="T39" fmla="*/ 33 h 34"/>
                <a:gd name="T40" fmla="*/ 20 w 146"/>
                <a:gd name="T41" fmla="*/ 33 h 34"/>
                <a:gd name="T42" fmla="*/ 132 w 146"/>
                <a:gd name="T43" fmla="*/ 33 h 3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46"/>
                <a:gd name="T67" fmla="*/ 0 h 34"/>
                <a:gd name="T68" fmla="*/ 146 w 146"/>
                <a:gd name="T69" fmla="*/ 34 h 3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46" h="34">
                  <a:moveTo>
                    <a:pt x="132" y="33"/>
                  </a:moveTo>
                  <a:lnTo>
                    <a:pt x="132" y="33"/>
                  </a:lnTo>
                  <a:lnTo>
                    <a:pt x="138" y="33"/>
                  </a:lnTo>
                  <a:lnTo>
                    <a:pt x="145" y="33"/>
                  </a:lnTo>
                  <a:lnTo>
                    <a:pt x="145" y="26"/>
                  </a:lnTo>
                  <a:lnTo>
                    <a:pt x="145" y="20"/>
                  </a:lnTo>
                  <a:lnTo>
                    <a:pt x="145" y="13"/>
                  </a:lnTo>
                  <a:lnTo>
                    <a:pt x="145" y="7"/>
                  </a:lnTo>
                  <a:lnTo>
                    <a:pt x="138" y="7"/>
                  </a:lnTo>
                  <a:lnTo>
                    <a:pt x="132" y="0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13" y="7"/>
                  </a:lnTo>
                  <a:lnTo>
                    <a:pt x="7" y="7"/>
                  </a:lnTo>
                  <a:lnTo>
                    <a:pt x="7" y="13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7" y="26"/>
                  </a:lnTo>
                  <a:lnTo>
                    <a:pt x="7" y="33"/>
                  </a:lnTo>
                  <a:lnTo>
                    <a:pt x="13" y="33"/>
                  </a:lnTo>
                  <a:lnTo>
                    <a:pt x="20" y="33"/>
                  </a:lnTo>
                  <a:lnTo>
                    <a:pt x="132" y="33"/>
                  </a:lnTo>
                </a:path>
              </a:pathLst>
            </a:custGeom>
            <a:gradFill rotWithShape="0">
              <a:gsLst>
                <a:gs pos="0">
                  <a:srgbClr val="6C0000"/>
                </a:gs>
                <a:gs pos="50000">
                  <a:srgbClr val="FF0000"/>
                </a:gs>
                <a:gs pos="100000">
                  <a:srgbClr val="6C0000"/>
                </a:gs>
              </a:gsLst>
              <a:lin ang="0" scaled="1"/>
            </a:gra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2270" name="Freeform 212"/>
            <p:cNvSpPr>
              <a:spLocks/>
            </p:cNvSpPr>
            <p:nvPr/>
          </p:nvSpPr>
          <p:spPr bwMode="auto">
            <a:xfrm>
              <a:off x="1526" y="2624"/>
              <a:ext cx="181" cy="17"/>
            </a:xfrm>
            <a:custGeom>
              <a:avLst/>
              <a:gdLst>
                <a:gd name="T0" fmla="*/ 180 w 181"/>
                <a:gd name="T1" fmla="*/ 0 h 17"/>
                <a:gd name="T2" fmla="*/ 180 w 181"/>
                <a:gd name="T3" fmla="*/ 0 h 17"/>
                <a:gd name="T4" fmla="*/ 0 w 181"/>
                <a:gd name="T5" fmla="*/ 16 h 17"/>
                <a:gd name="T6" fmla="*/ 180 w 181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1"/>
                <a:gd name="T13" fmla="*/ 0 h 17"/>
                <a:gd name="T14" fmla="*/ 181 w 18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1" h="17">
                  <a:moveTo>
                    <a:pt x="180" y="0"/>
                  </a:moveTo>
                  <a:lnTo>
                    <a:pt x="180" y="0"/>
                  </a:lnTo>
                  <a:lnTo>
                    <a:pt x="0" y="16"/>
                  </a:lnTo>
                  <a:lnTo>
                    <a:pt x="18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271" name="Line 213"/>
            <p:cNvSpPr>
              <a:spLocks noChangeShapeType="1"/>
            </p:cNvSpPr>
            <p:nvPr/>
          </p:nvSpPr>
          <p:spPr bwMode="auto">
            <a:xfrm flipV="1">
              <a:off x="1526" y="2624"/>
              <a:ext cx="184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2272" name="Freeform 214"/>
            <p:cNvSpPr>
              <a:spLocks/>
            </p:cNvSpPr>
            <p:nvPr/>
          </p:nvSpPr>
          <p:spPr bwMode="auto">
            <a:xfrm>
              <a:off x="1526" y="2651"/>
              <a:ext cx="181" cy="17"/>
            </a:xfrm>
            <a:custGeom>
              <a:avLst/>
              <a:gdLst>
                <a:gd name="T0" fmla="*/ 180 w 181"/>
                <a:gd name="T1" fmla="*/ 0 h 17"/>
                <a:gd name="T2" fmla="*/ 180 w 181"/>
                <a:gd name="T3" fmla="*/ 0 h 17"/>
                <a:gd name="T4" fmla="*/ 0 w 181"/>
                <a:gd name="T5" fmla="*/ 16 h 17"/>
                <a:gd name="T6" fmla="*/ 180 w 181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1"/>
                <a:gd name="T13" fmla="*/ 0 h 17"/>
                <a:gd name="T14" fmla="*/ 181 w 18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1" h="17">
                  <a:moveTo>
                    <a:pt x="180" y="0"/>
                  </a:moveTo>
                  <a:lnTo>
                    <a:pt x="180" y="0"/>
                  </a:lnTo>
                  <a:lnTo>
                    <a:pt x="0" y="16"/>
                  </a:lnTo>
                  <a:lnTo>
                    <a:pt x="18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273" name="Line 215"/>
            <p:cNvSpPr>
              <a:spLocks noChangeShapeType="1"/>
            </p:cNvSpPr>
            <p:nvPr/>
          </p:nvSpPr>
          <p:spPr bwMode="auto">
            <a:xfrm flipV="1">
              <a:off x="1526" y="2651"/>
              <a:ext cx="184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2274" name="Freeform 216"/>
            <p:cNvSpPr>
              <a:spLocks/>
            </p:cNvSpPr>
            <p:nvPr/>
          </p:nvSpPr>
          <p:spPr bwMode="auto">
            <a:xfrm>
              <a:off x="1526" y="2684"/>
              <a:ext cx="181" cy="17"/>
            </a:xfrm>
            <a:custGeom>
              <a:avLst/>
              <a:gdLst>
                <a:gd name="T0" fmla="*/ 180 w 181"/>
                <a:gd name="T1" fmla="*/ 0 h 17"/>
                <a:gd name="T2" fmla="*/ 180 w 181"/>
                <a:gd name="T3" fmla="*/ 0 h 17"/>
                <a:gd name="T4" fmla="*/ 0 w 181"/>
                <a:gd name="T5" fmla="*/ 16 h 17"/>
                <a:gd name="T6" fmla="*/ 180 w 181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1"/>
                <a:gd name="T13" fmla="*/ 0 h 17"/>
                <a:gd name="T14" fmla="*/ 181 w 18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1" h="17">
                  <a:moveTo>
                    <a:pt x="180" y="0"/>
                  </a:moveTo>
                  <a:lnTo>
                    <a:pt x="180" y="0"/>
                  </a:lnTo>
                  <a:lnTo>
                    <a:pt x="0" y="16"/>
                  </a:lnTo>
                  <a:lnTo>
                    <a:pt x="18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275" name="Line 217"/>
            <p:cNvSpPr>
              <a:spLocks noChangeShapeType="1"/>
            </p:cNvSpPr>
            <p:nvPr/>
          </p:nvSpPr>
          <p:spPr bwMode="auto">
            <a:xfrm flipV="1">
              <a:off x="1526" y="2684"/>
              <a:ext cx="184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2276" name="Freeform 218"/>
            <p:cNvSpPr>
              <a:spLocks/>
            </p:cNvSpPr>
            <p:nvPr/>
          </p:nvSpPr>
          <p:spPr bwMode="auto">
            <a:xfrm>
              <a:off x="1526" y="2710"/>
              <a:ext cx="181" cy="17"/>
            </a:xfrm>
            <a:custGeom>
              <a:avLst/>
              <a:gdLst>
                <a:gd name="T0" fmla="*/ 180 w 181"/>
                <a:gd name="T1" fmla="*/ 0 h 17"/>
                <a:gd name="T2" fmla="*/ 180 w 181"/>
                <a:gd name="T3" fmla="*/ 0 h 17"/>
                <a:gd name="T4" fmla="*/ 0 w 181"/>
                <a:gd name="T5" fmla="*/ 16 h 17"/>
                <a:gd name="T6" fmla="*/ 180 w 181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1"/>
                <a:gd name="T13" fmla="*/ 0 h 17"/>
                <a:gd name="T14" fmla="*/ 181 w 18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1" h="17">
                  <a:moveTo>
                    <a:pt x="180" y="0"/>
                  </a:moveTo>
                  <a:lnTo>
                    <a:pt x="180" y="0"/>
                  </a:lnTo>
                  <a:lnTo>
                    <a:pt x="0" y="16"/>
                  </a:lnTo>
                  <a:lnTo>
                    <a:pt x="18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277" name="Line 219"/>
            <p:cNvSpPr>
              <a:spLocks noChangeShapeType="1"/>
            </p:cNvSpPr>
            <p:nvPr/>
          </p:nvSpPr>
          <p:spPr bwMode="auto">
            <a:xfrm flipV="1">
              <a:off x="1526" y="2717"/>
              <a:ext cx="184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92278" name="Group 220"/>
            <p:cNvGrpSpPr>
              <a:grpSpLocks/>
            </p:cNvGrpSpPr>
            <p:nvPr/>
          </p:nvGrpSpPr>
          <p:grpSpPr bwMode="auto">
            <a:xfrm>
              <a:off x="1557" y="3279"/>
              <a:ext cx="123" cy="59"/>
              <a:chOff x="1557" y="3279"/>
              <a:chExt cx="123" cy="59"/>
            </a:xfrm>
          </p:grpSpPr>
          <p:sp>
            <p:nvSpPr>
              <p:cNvPr id="92279" name="Line 221"/>
              <p:cNvSpPr>
                <a:spLocks noChangeShapeType="1"/>
              </p:cNvSpPr>
              <p:nvPr/>
            </p:nvSpPr>
            <p:spPr bwMode="auto">
              <a:xfrm flipH="1">
                <a:off x="1575" y="3279"/>
                <a:ext cx="12" cy="59"/>
              </a:xfrm>
              <a:prstGeom prst="line">
                <a:avLst/>
              </a:prstGeom>
              <a:noFill/>
              <a:ln w="12700">
                <a:solidFill>
                  <a:srgbClr val="0082B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2280" name="Line 222"/>
              <p:cNvSpPr>
                <a:spLocks noChangeShapeType="1"/>
              </p:cNvSpPr>
              <p:nvPr/>
            </p:nvSpPr>
            <p:spPr bwMode="auto">
              <a:xfrm flipH="1">
                <a:off x="1557" y="3283"/>
                <a:ext cx="18" cy="29"/>
              </a:xfrm>
              <a:prstGeom prst="line">
                <a:avLst/>
              </a:prstGeom>
              <a:noFill/>
              <a:ln w="12700">
                <a:solidFill>
                  <a:srgbClr val="0082B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2281" name="Line 223"/>
              <p:cNvSpPr>
                <a:spLocks noChangeShapeType="1"/>
              </p:cNvSpPr>
              <p:nvPr/>
            </p:nvSpPr>
            <p:spPr bwMode="auto">
              <a:xfrm>
                <a:off x="1650" y="3279"/>
                <a:ext cx="12" cy="59"/>
              </a:xfrm>
              <a:prstGeom prst="line">
                <a:avLst/>
              </a:prstGeom>
              <a:noFill/>
              <a:ln w="12700">
                <a:solidFill>
                  <a:srgbClr val="0082B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2282" name="Line 224"/>
              <p:cNvSpPr>
                <a:spLocks noChangeShapeType="1"/>
              </p:cNvSpPr>
              <p:nvPr/>
            </p:nvSpPr>
            <p:spPr bwMode="auto">
              <a:xfrm>
                <a:off x="1662" y="3283"/>
                <a:ext cx="18" cy="29"/>
              </a:xfrm>
              <a:prstGeom prst="line">
                <a:avLst/>
              </a:prstGeom>
              <a:noFill/>
              <a:ln w="12700">
                <a:solidFill>
                  <a:srgbClr val="0082B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44092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00" y="1262063"/>
            <a:ext cx="7572428" cy="4881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547664" y="476672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Réduction à l’alimentation</a:t>
            </a:r>
            <a:endParaRPr lang="fr-F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596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i="1" dirty="0" smtClean="0"/>
              <a:t>I- </a:t>
            </a:r>
            <a:r>
              <a:rPr lang="fr-FR" b="1" i="1" dirty="0"/>
              <a:t>Lois et </a:t>
            </a:r>
            <a:r>
              <a:rPr lang="fr-FR" b="1" i="1" dirty="0" smtClean="0"/>
              <a:t>propriétés physiques </a:t>
            </a:r>
            <a:r>
              <a:rPr lang="fr-FR" b="1" i="1" dirty="0"/>
              <a:t>de l’air comprime </a:t>
            </a:r>
            <a:r>
              <a:rPr lang="fr-FR" b="1" i="1" dirty="0" smtClean="0"/>
              <a:t>:</a:t>
            </a:r>
            <a:br>
              <a:rPr lang="fr-FR" b="1" i="1" dirty="0" smtClean="0"/>
            </a:b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50804947"/>
              </p:ext>
            </p:extLst>
          </p:nvPr>
        </p:nvGraphicFramePr>
        <p:xfrm>
          <a:off x="457200" y="1600200"/>
          <a:ext cx="8229600" cy="3611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Grandeur 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symbole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unité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Force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F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Newton (N)</a:t>
                      </a:r>
                    </a:p>
                    <a:p>
                      <a:r>
                        <a:rPr lang="pt-B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N = 1 kg. m/s²</a:t>
                      </a:r>
                      <a:endParaRPr lang="fr-F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Surface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Mètre carré (m²)</a:t>
                      </a:r>
                      <a:endParaRPr lang="fr-F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Volume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V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(m3)</a:t>
                      </a:r>
                      <a:endParaRPr lang="fr-F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Débit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Q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m3/s</a:t>
                      </a:r>
                      <a:endParaRPr lang="fr-F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Pression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Pascal (Pa)</a:t>
                      </a:r>
                    </a:p>
                    <a:p>
                      <a:r>
                        <a:rPr lang="fr-F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1Pa = 1N/m²</a:t>
                      </a:r>
                    </a:p>
                    <a:p>
                      <a:r>
                        <a:rPr lang="fr-F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bar = </a:t>
                      </a:r>
                      <a:r>
                        <a:rPr lang="fr-FR" sz="1800" b="1" dirty="0" smtClean="0"/>
                        <a:t>10</a:t>
                      </a:r>
                      <a:r>
                        <a:rPr lang="fr-FR" sz="1800" b="1" baseline="30000" dirty="0" smtClean="0"/>
                        <a:t>5</a:t>
                      </a:r>
                      <a:r>
                        <a:rPr lang="fr-F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="1" dirty="0" smtClean="0"/>
                        <a:t>1 bar =  1 </a:t>
                      </a:r>
                      <a:r>
                        <a:rPr lang="nl-NL" b="1" dirty="0" err="1" smtClean="0"/>
                        <a:t>daN</a:t>
                      </a:r>
                      <a:r>
                        <a:rPr lang="nl-NL" b="1" dirty="0" smtClean="0"/>
                        <a:t> / cm²</a:t>
                      </a:r>
                      <a:endParaRPr lang="fr-FR" b="1" dirty="0" smtClean="0"/>
                    </a:p>
                    <a:p>
                      <a:endParaRPr lang="fr-FR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3924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Réduction à l’échappement</a:t>
            </a: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93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14423"/>
            <a:ext cx="8501122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24443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Application 6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i="1" dirty="0" smtClean="0"/>
              <a:t>Un vérin </a:t>
            </a:r>
            <a:r>
              <a:rPr lang="fr-FR" b="1" i="1" dirty="0"/>
              <a:t>muni d’une tige de 10 cm prend 2 secondes pour sortir et 6 </a:t>
            </a:r>
            <a:r>
              <a:rPr lang="fr-FR" b="1" i="1" dirty="0" smtClean="0"/>
              <a:t>secondes pour </a:t>
            </a:r>
            <a:r>
              <a:rPr lang="fr-FR" b="1" i="1" dirty="0"/>
              <a:t>rentrer. </a:t>
            </a:r>
            <a:r>
              <a:rPr lang="fr-FR" b="1" i="1" dirty="0" smtClean="0"/>
              <a:t>Calculer les </a:t>
            </a:r>
            <a:r>
              <a:rPr lang="fr-FR" b="1" i="1" dirty="0"/>
              <a:t>vitesses de </a:t>
            </a:r>
            <a:r>
              <a:rPr lang="fr-FR" b="1" i="1" dirty="0" smtClean="0"/>
              <a:t>déplacement </a:t>
            </a:r>
            <a:r>
              <a:rPr lang="fr-FR" b="1" i="1" dirty="0"/>
              <a:t>du </a:t>
            </a:r>
            <a:r>
              <a:rPr lang="fr-FR" b="1" i="1" dirty="0" smtClean="0"/>
              <a:t>vérin (de sortie et de rappel)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xmlns="" val="369080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4"/>
          <p:cNvSpPr>
            <a:spLocks noChangeArrowheads="1"/>
          </p:cNvSpPr>
          <p:nvPr/>
        </p:nvSpPr>
        <p:spPr bwMode="auto">
          <a:xfrm>
            <a:off x="571500" y="183859"/>
            <a:ext cx="6000750" cy="884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551" tIns="76176" bIns="38088" anchor="ctr">
            <a:spAutoFit/>
          </a:bodyPr>
          <a:lstStyle/>
          <a:p>
            <a:pPr algn="ctr" eaLnBrk="1" hangingPunct="1"/>
            <a:r>
              <a:rPr lang="fr-FR" sz="3200" b="1" dirty="0" smtClean="0">
                <a:solidFill>
                  <a:srgbClr val="FF0000"/>
                </a:solidFill>
                <a:cs typeface="Times New Roman" pitchFamily="18" charset="0"/>
              </a:rPr>
              <a:t>III-7 soupape de séquence</a:t>
            </a:r>
            <a:endParaRPr lang="fr-FR" sz="3200" b="1" dirty="0">
              <a:solidFill>
                <a:srgbClr val="FF0000"/>
              </a:solidFill>
              <a:cs typeface="Times New Roman" pitchFamily="18" charset="0"/>
            </a:endParaRPr>
          </a:p>
          <a:p>
            <a:endParaRPr lang="fr-FR" dirty="0"/>
          </a:p>
        </p:txBody>
      </p:sp>
      <p:pic>
        <p:nvPicPr>
          <p:cNvPr id="931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68680"/>
            <a:ext cx="2581275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12776"/>
            <a:ext cx="3528392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0" name="ZoneTexte 6"/>
          <p:cNvSpPr txBox="1">
            <a:spLocks noChangeArrowheads="1"/>
          </p:cNvSpPr>
          <p:nvPr/>
        </p:nvSpPr>
        <p:spPr bwMode="auto">
          <a:xfrm>
            <a:off x="1115616" y="4077072"/>
            <a:ext cx="691276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b="1" dirty="0" smtClean="0"/>
              <a:t>La soupape s’ouvre </a:t>
            </a:r>
            <a:r>
              <a:rPr lang="fr-FR" b="1" dirty="0"/>
              <a:t>lorsque la pression dépasse la limite réglée sur le </a:t>
            </a:r>
            <a:r>
              <a:rPr lang="fr-FR" b="1" dirty="0" smtClean="0"/>
              <a:t>ressort. </a:t>
            </a:r>
            <a:r>
              <a:rPr lang="fr-FR" b="1" dirty="0"/>
              <a:t>La sortie 2(A) ne s'ouvrent que lorsque la conduite de commande 12(Z) a atteint la pression réglée. Un piston de commande ouvre alors le passage de 1(P) vers 2(A).</a:t>
            </a:r>
          </a:p>
        </p:txBody>
      </p:sp>
    </p:spTree>
    <p:extLst>
      <p:ext uri="{BB962C8B-B14F-4D97-AF65-F5344CB8AC3E}">
        <p14:creationId xmlns:p14="http://schemas.microsoft.com/office/powerpoint/2010/main" xmlns="" val="160249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4"/>
          <p:cNvSpPr>
            <a:spLocks noChangeArrowheads="1"/>
          </p:cNvSpPr>
          <p:nvPr/>
        </p:nvSpPr>
        <p:spPr bwMode="auto">
          <a:xfrm>
            <a:off x="571500" y="183859"/>
            <a:ext cx="6000750" cy="884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551" tIns="76176" bIns="38088" anchor="ctr">
            <a:spAutoFit/>
          </a:bodyPr>
          <a:lstStyle/>
          <a:p>
            <a:pPr algn="ctr" eaLnBrk="1" hangingPunct="1"/>
            <a:r>
              <a:rPr lang="fr-FR" sz="3200" b="1" dirty="0" smtClean="0">
                <a:solidFill>
                  <a:srgbClr val="FF0000"/>
                </a:solidFill>
                <a:cs typeface="Times New Roman" pitchFamily="18" charset="0"/>
              </a:rPr>
              <a:t>III-7 soupape de séquence</a:t>
            </a:r>
            <a:endParaRPr lang="fr-FR" sz="3200" b="1" dirty="0">
              <a:solidFill>
                <a:srgbClr val="FF0000"/>
              </a:solidFill>
              <a:cs typeface="Times New Roman" pitchFamily="18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60249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4"/>
          <p:cNvSpPr>
            <a:spLocks noChangeArrowheads="1"/>
          </p:cNvSpPr>
          <p:nvPr/>
        </p:nvSpPr>
        <p:spPr bwMode="auto">
          <a:xfrm>
            <a:off x="571500" y="183859"/>
            <a:ext cx="6000750" cy="884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551" tIns="76176" bIns="38088" anchor="ctr">
            <a:spAutoFit/>
          </a:bodyPr>
          <a:lstStyle/>
          <a:p>
            <a:pPr algn="ctr" eaLnBrk="1" hangingPunct="1"/>
            <a:r>
              <a:rPr lang="fr-FR" sz="3200" b="1" dirty="0" smtClean="0">
                <a:solidFill>
                  <a:srgbClr val="FF0000"/>
                </a:solidFill>
                <a:cs typeface="Times New Roman" pitchFamily="18" charset="0"/>
              </a:rPr>
              <a:t>III-7 soupape de séquence</a:t>
            </a:r>
            <a:endParaRPr lang="fr-FR" sz="3200" b="1" dirty="0">
              <a:solidFill>
                <a:srgbClr val="FF0000"/>
              </a:solidFill>
              <a:cs typeface="Times New Roman" pitchFamily="18" charset="0"/>
            </a:endParaRPr>
          </a:p>
          <a:p>
            <a:endParaRPr lang="fr-FR" dirty="0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928670"/>
            <a:ext cx="8001056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60249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2267744" y="441614"/>
            <a:ext cx="42484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fr-FR" sz="3200" b="1" dirty="0" smtClean="0">
                <a:solidFill>
                  <a:srgbClr val="FF0000"/>
                </a:solidFill>
                <a:cs typeface="Times New Roman" pitchFamily="18" charset="0"/>
              </a:rPr>
              <a:t>III-8 </a:t>
            </a:r>
            <a:r>
              <a:rPr lang="fr-FR" sz="3200" b="1" dirty="0">
                <a:solidFill>
                  <a:srgbClr val="FF0000"/>
                </a:solidFill>
                <a:cs typeface="Times New Roman" pitchFamily="18" charset="0"/>
              </a:rPr>
              <a:t>Temporisateurs</a:t>
            </a:r>
          </a:p>
        </p:txBody>
      </p:sp>
      <p:sp>
        <p:nvSpPr>
          <p:cNvPr id="94211" name="ZoneTexte 3"/>
          <p:cNvSpPr txBox="1">
            <a:spLocks noChangeArrowheads="1"/>
          </p:cNvSpPr>
          <p:nvPr/>
        </p:nvSpPr>
        <p:spPr bwMode="auto">
          <a:xfrm>
            <a:off x="571500" y="1285875"/>
            <a:ext cx="807243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b="1" dirty="0"/>
              <a:t>Le temporisateur est composé d’un distributeur 3/2 à commande pneumatique, d’un réducteur de débit unidirectionnel et d’un petit réservoir d’air. Le distributeur </a:t>
            </a:r>
            <a:r>
              <a:rPr lang="fr-FR" b="1" dirty="0" smtClean="0"/>
              <a:t>3/2 </a:t>
            </a:r>
            <a:r>
              <a:rPr lang="fr-FR" b="1" dirty="0"/>
              <a:t>peut </a:t>
            </a:r>
            <a:r>
              <a:rPr lang="fr-FR" b="1" dirty="0" smtClean="0"/>
              <a:t>être ouvert </a:t>
            </a:r>
            <a:r>
              <a:rPr lang="fr-FR" b="1" dirty="0"/>
              <a:t>au repos ou </a:t>
            </a:r>
            <a:r>
              <a:rPr lang="fr-FR" b="1" dirty="0" smtClean="0"/>
              <a:t>fermé </a:t>
            </a:r>
            <a:r>
              <a:rPr lang="fr-FR" b="1" dirty="0"/>
              <a:t>au repos. </a:t>
            </a:r>
          </a:p>
        </p:txBody>
      </p:sp>
      <p:pic>
        <p:nvPicPr>
          <p:cNvPr id="942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038474"/>
            <a:ext cx="5184576" cy="21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2E66D-20FA-4D46-AB9D-D9E0AFF5E4B0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110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9" y="957263"/>
            <a:ext cx="8496944" cy="535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39552" y="26064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exemple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69095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4"/>
          <p:cNvSpPr>
            <a:spLocks noChangeArrowheads="1"/>
          </p:cNvSpPr>
          <p:nvPr/>
        </p:nvSpPr>
        <p:spPr bwMode="auto">
          <a:xfrm>
            <a:off x="1643062" y="183858"/>
            <a:ext cx="6529337" cy="884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4551" tIns="76176" bIns="38088" anchor="ctr">
            <a:spAutoFit/>
          </a:bodyPr>
          <a:lstStyle/>
          <a:p>
            <a:pPr eaLnBrk="1" hangingPunct="1"/>
            <a:r>
              <a:rPr lang="fr-FR" sz="3200" b="1" dirty="0" smtClean="0">
                <a:solidFill>
                  <a:srgbClr val="FF0000"/>
                </a:solidFill>
                <a:cs typeface="Times New Roman" pitchFamily="18" charset="0"/>
              </a:rPr>
              <a:t>III-9 Soupape </a:t>
            </a:r>
            <a:r>
              <a:rPr lang="fr-FR" sz="3200" b="1" dirty="0">
                <a:solidFill>
                  <a:srgbClr val="FF0000"/>
                </a:solidFill>
                <a:cs typeface="Times New Roman" pitchFamily="18" charset="0"/>
              </a:rPr>
              <a:t>d’échappement rapide</a:t>
            </a:r>
          </a:p>
          <a:p>
            <a:endParaRPr lang="fr-FR" dirty="0"/>
          </a:p>
        </p:txBody>
      </p:sp>
      <p:sp>
        <p:nvSpPr>
          <p:cNvPr id="90115" name="ZoneTexte 3"/>
          <p:cNvSpPr txBox="1">
            <a:spLocks noChangeArrowheads="1"/>
          </p:cNvSpPr>
          <p:nvPr/>
        </p:nvSpPr>
        <p:spPr bwMode="auto">
          <a:xfrm>
            <a:off x="785813" y="1285875"/>
            <a:ext cx="79295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b="1" dirty="0"/>
              <a:t>Les soupapes d’échappement rapide servent à augmenter la vitesse du piston sur les vérins. On évite ainsi les temps de retour </a:t>
            </a:r>
            <a:r>
              <a:rPr lang="fr-FR" b="1" dirty="0" smtClean="0"/>
              <a:t>long.</a:t>
            </a:r>
            <a:endParaRPr lang="fr-FR" b="1" dirty="0"/>
          </a:p>
        </p:txBody>
      </p:sp>
      <p:sp>
        <p:nvSpPr>
          <p:cNvPr id="90120" name="ZoneTexte 8"/>
          <p:cNvSpPr txBox="1">
            <a:spLocks noChangeArrowheads="1"/>
          </p:cNvSpPr>
          <p:nvPr/>
        </p:nvSpPr>
        <p:spPr bwMode="auto">
          <a:xfrm>
            <a:off x="714375" y="5214938"/>
            <a:ext cx="8001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b="1" dirty="0"/>
              <a:t>L’air peu s ’échapper directement à l’air libre sans avoir à emprunter une trajectoire longue et parfois étroite vers le pré-actionneur en passant par les conduites de commande. </a:t>
            </a:r>
          </a:p>
        </p:txBody>
      </p:sp>
      <p:pic>
        <p:nvPicPr>
          <p:cNvPr id="9012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5237" y="2714053"/>
            <a:ext cx="1819275" cy="114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9B2D8C-C65D-4868-94EA-321F9E261D06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732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4"/>
          <p:cNvSpPr>
            <a:spLocks noChangeArrowheads="1"/>
          </p:cNvSpPr>
          <p:nvPr/>
        </p:nvSpPr>
        <p:spPr bwMode="auto">
          <a:xfrm>
            <a:off x="1643062" y="183858"/>
            <a:ext cx="6529337" cy="884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4551" tIns="76176" bIns="38088" anchor="ctr">
            <a:spAutoFit/>
          </a:bodyPr>
          <a:lstStyle/>
          <a:p>
            <a:pPr eaLnBrk="1" hangingPunct="1"/>
            <a:r>
              <a:rPr lang="fr-FR" sz="3200" b="1" dirty="0" smtClean="0">
                <a:solidFill>
                  <a:srgbClr val="FF0000"/>
                </a:solidFill>
                <a:cs typeface="Times New Roman" pitchFamily="18" charset="0"/>
              </a:rPr>
              <a:t>III-9 Soupape </a:t>
            </a:r>
            <a:r>
              <a:rPr lang="fr-FR" sz="3200" b="1" dirty="0">
                <a:solidFill>
                  <a:srgbClr val="FF0000"/>
                </a:solidFill>
                <a:cs typeface="Times New Roman" pitchFamily="18" charset="0"/>
              </a:rPr>
              <a:t>d’échappement rapide</a:t>
            </a:r>
          </a:p>
          <a:p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9B2D8C-C65D-4868-94EA-321F9E261D06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4400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2732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IV- Le séquenceur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un séquenceur </a:t>
            </a:r>
            <a:r>
              <a:rPr lang="fr-FR" dirty="0"/>
              <a:t>empêche les chevauchements de signaux, car à chaque pas du cycle </a:t>
            </a:r>
            <a:r>
              <a:rPr lang="fr-FR" dirty="0" smtClean="0"/>
              <a:t>de fonctionnement </a:t>
            </a:r>
            <a:r>
              <a:rPr lang="fr-FR" dirty="0"/>
              <a:t>d'une séquence correspond un module. Ce module émet l'ordre </a:t>
            </a:r>
            <a:r>
              <a:rPr lang="fr-FR" dirty="0" smtClean="0"/>
              <a:t>du mouvement </a:t>
            </a:r>
            <a:r>
              <a:rPr lang="fr-FR" dirty="0"/>
              <a:t>prévu à un pas donné, puis reçoit en retour le signal de fin </a:t>
            </a:r>
            <a:r>
              <a:rPr lang="fr-FR" dirty="0" smtClean="0"/>
              <a:t>d'exécution de ce mouvement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03836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I-1 La pression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i="1" dirty="0"/>
              <a:t>Elle se </a:t>
            </a:r>
            <a:r>
              <a:rPr lang="fr-FR" i="1" dirty="0" smtClean="0"/>
              <a:t>définit </a:t>
            </a:r>
            <a:r>
              <a:rPr lang="fr-FR" i="1" dirty="0"/>
              <a:t>comme </a:t>
            </a:r>
            <a:r>
              <a:rPr lang="fr-FR" i="1" dirty="0" smtClean="0"/>
              <a:t>étant </a:t>
            </a:r>
            <a:r>
              <a:rPr lang="fr-FR" i="1" dirty="0"/>
              <a:t>la force qui est </a:t>
            </a:r>
            <a:r>
              <a:rPr lang="fr-FR" i="1" dirty="0" smtClean="0"/>
              <a:t>appliquée par unité de surface.</a:t>
            </a:r>
          </a:p>
          <a:p>
            <a:r>
              <a:rPr lang="fr-FR" i="1" dirty="0"/>
              <a:t>En pneumatique on distingue 3 types de pression :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 </a:t>
            </a:r>
            <a:r>
              <a:rPr lang="fr-FR" i="1" dirty="0"/>
              <a:t>la pression </a:t>
            </a:r>
            <a:r>
              <a:rPr lang="fr-FR" i="1" dirty="0" smtClean="0"/>
              <a:t>atmosphérique </a:t>
            </a:r>
            <a:r>
              <a:rPr lang="fr-FR" i="1" dirty="0"/>
              <a:t>(</a:t>
            </a:r>
            <a:r>
              <a:rPr lang="fr-FR" i="1" dirty="0" err="1"/>
              <a:t>Patm</a:t>
            </a:r>
            <a:r>
              <a:rPr lang="fr-FR" i="1" dirty="0" smtClean="0"/>
              <a:t>).</a:t>
            </a:r>
          </a:p>
          <a:p>
            <a:pPr>
              <a:buFont typeface="Wingdings" pitchFamily="2" charset="2"/>
              <a:buChar char="Ø"/>
            </a:pPr>
            <a:r>
              <a:rPr lang="fr-FR" i="1" dirty="0" smtClean="0"/>
              <a:t>la </a:t>
            </a:r>
            <a:r>
              <a:rPr lang="fr-FR" i="1" dirty="0"/>
              <a:t>pression absolue (</a:t>
            </a:r>
            <a:r>
              <a:rPr lang="fr-FR" i="1" dirty="0" err="1"/>
              <a:t>Pabs</a:t>
            </a:r>
            <a:r>
              <a:rPr lang="fr-FR" i="1" dirty="0" smtClean="0"/>
              <a:t>).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 </a:t>
            </a:r>
            <a:r>
              <a:rPr lang="fr-FR" i="1" dirty="0"/>
              <a:t>la pression relative ou </a:t>
            </a:r>
            <a:r>
              <a:rPr lang="fr-FR" i="1" dirty="0" smtClean="0"/>
              <a:t>manométrique Ou effective </a:t>
            </a:r>
            <a:r>
              <a:rPr lang="fr-FR" i="1" dirty="0"/>
              <a:t>(</a:t>
            </a:r>
            <a:r>
              <a:rPr lang="fr-FR" i="1" dirty="0" err="1"/>
              <a:t>Prel</a:t>
            </a:r>
            <a:r>
              <a:rPr lang="fr-FR" i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xmlns="" val="119331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8820472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0527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764704"/>
            <a:ext cx="77768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Le déroulement s'effectue comme suit :</a:t>
            </a:r>
          </a:p>
          <a:p>
            <a:r>
              <a:rPr lang="fr-FR" b="1" dirty="0"/>
              <a:t>- l'action associée à un module a lieu seulement si le module </a:t>
            </a:r>
            <a:r>
              <a:rPr lang="fr-FR" b="1" dirty="0" smtClean="0"/>
              <a:t>est  </a:t>
            </a:r>
            <a:r>
              <a:rPr lang="fr-FR" b="1" dirty="0"/>
              <a:t>actif </a:t>
            </a:r>
            <a:r>
              <a:rPr lang="fr-FR" b="1" dirty="0" smtClean="0"/>
              <a:t>.</a:t>
            </a:r>
            <a:endParaRPr lang="fr-FR" b="1" dirty="0"/>
          </a:p>
          <a:p>
            <a:r>
              <a:rPr lang="fr-FR" b="1" dirty="0"/>
              <a:t>- un module est considéré activé si le module précédent est actif et que le</a:t>
            </a:r>
          </a:p>
          <a:p>
            <a:r>
              <a:rPr lang="fr-FR" b="1" dirty="0"/>
              <a:t>signal de commande devient valide </a:t>
            </a:r>
            <a:r>
              <a:rPr lang="fr-FR" b="1" dirty="0" smtClean="0"/>
              <a:t>.</a:t>
            </a:r>
            <a:endParaRPr lang="fr-FR" b="1" dirty="0"/>
          </a:p>
          <a:p>
            <a:r>
              <a:rPr lang="fr-FR" b="1" dirty="0"/>
              <a:t>- un module reste activé tant que le module suivant demeure inactif </a:t>
            </a:r>
            <a:r>
              <a:rPr lang="fr-FR" b="1" dirty="0" smtClean="0"/>
              <a:t>.</a:t>
            </a:r>
            <a:endParaRPr lang="fr-FR" b="1" dirty="0"/>
          </a:p>
          <a:p>
            <a:r>
              <a:rPr lang="fr-FR" b="1" dirty="0"/>
              <a:t>- un module doit être désactivé si le module suivant devient actif.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6481" y="2519030"/>
            <a:ext cx="7773951" cy="3790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7069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/>
          </a:bodyPr>
          <a:lstStyle/>
          <a:p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Diagramme de phases(chronogramme pas-à-pas)</a:t>
            </a:r>
            <a:endParaRPr lang="fr-FR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5" y="1600200"/>
            <a:ext cx="86764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3058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0581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7" y="1100138"/>
            <a:ext cx="8496944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1068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20123110"/>
              </p:ext>
            </p:extLst>
          </p:nvPr>
        </p:nvGraphicFramePr>
        <p:xfrm>
          <a:off x="467544" y="980728"/>
          <a:ext cx="8136903" cy="4968551"/>
        </p:xfrm>
        <a:graphic>
          <a:graphicData uri="http://schemas.openxmlformats.org/presentationml/2006/ole">
            <p:oleObj spid="_x0000_s10248" name="Document" r:id="rId3" imgW="5780231" imgH="3219236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20388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I-1 </a:t>
            </a:r>
            <a:r>
              <a:rPr lang="fr-FR" b="1" i="1" dirty="0" smtClean="0"/>
              <a:t>La </a:t>
            </a:r>
            <a:r>
              <a:rPr lang="fr-FR" b="1" i="1" dirty="0"/>
              <a:t>Pression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187624" y="4581128"/>
            <a:ext cx="756084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fr-FR" sz="2000" b="1" u="sng" dirty="0">
                <a:solidFill>
                  <a:srgbClr val="FF0000"/>
                </a:solidFill>
              </a:rPr>
              <a:t>Pression relative</a:t>
            </a:r>
            <a:r>
              <a:rPr lang="fr-FR" sz="2000" b="1" dirty="0">
                <a:solidFill>
                  <a:srgbClr val="FF0000"/>
                </a:solidFill>
              </a:rPr>
              <a:t> ou effective</a:t>
            </a:r>
            <a:r>
              <a:rPr lang="fr-FR" sz="2000" b="1" dirty="0"/>
              <a:t> : pression positive ou négative par rapport à la pression </a:t>
            </a:r>
            <a:r>
              <a:rPr lang="fr-FR" sz="2000" b="1" dirty="0" smtClean="0"/>
              <a:t>atmosphérique.</a:t>
            </a:r>
            <a:endParaRPr lang="fr-FR" sz="2000" b="1" dirty="0"/>
          </a:p>
          <a:p>
            <a:pPr hangingPunct="0"/>
            <a:r>
              <a:rPr lang="fr-FR" sz="2000" b="1" u="sng" dirty="0">
                <a:solidFill>
                  <a:srgbClr val="FF0000"/>
                </a:solidFill>
              </a:rPr>
              <a:t>Pression absolue</a:t>
            </a:r>
            <a:r>
              <a:rPr lang="fr-FR" sz="2000" b="1" dirty="0"/>
              <a:t> : pression par rapport au vide absolu.</a:t>
            </a:r>
            <a:br>
              <a:rPr lang="fr-FR" sz="2000" b="1" dirty="0"/>
            </a:br>
            <a:r>
              <a:rPr lang="fr-FR" sz="2000" b="1" u="sng" dirty="0" smtClean="0">
                <a:solidFill>
                  <a:srgbClr val="FF0000"/>
                </a:solidFill>
              </a:rPr>
              <a:t>Pression </a:t>
            </a:r>
            <a:r>
              <a:rPr lang="fr-FR" sz="2000" b="1" u="sng" dirty="0">
                <a:solidFill>
                  <a:srgbClr val="FF0000"/>
                </a:solidFill>
              </a:rPr>
              <a:t>atmosphérique normale</a:t>
            </a:r>
            <a:r>
              <a:rPr lang="fr-FR" sz="2000" b="1" dirty="0">
                <a:solidFill>
                  <a:srgbClr val="FF0000"/>
                </a:solidFill>
              </a:rPr>
              <a:t> </a:t>
            </a:r>
            <a:r>
              <a:rPr lang="fr-FR" sz="2000" b="1" dirty="0"/>
              <a:t>= 1 </a:t>
            </a:r>
            <a:r>
              <a:rPr lang="fr-FR" sz="2000" b="1" dirty="0" err="1"/>
              <a:t>atm</a:t>
            </a:r>
            <a:r>
              <a:rPr lang="fr-FR" sz="2000" b="1" dirty="0"/>
              <a:t> </a:t>
            </a:r>
            <a:br>
              <a:rPr lang="fr-FR" sz="2000" b="1" dirty="0"/>
            </a:br>
            <a:r>
              <a:rPr lang="fr-FR" sz="2000" b="1" dirty="0"/>
              <a:t>= 1, 0132.10</a:t>
            </a:r>
            <a:r>
              <a:rPr lang="fr-FR" sz="2000" b="1" baseline="30000" dirty="0"/>
              <a:t>5 </a:t>
            </a:r>
            <a:r>
              <a:rPr lang="fr-FR" sz="2000" b="1" dirty="0"/>
              <a:t> Pa = 1, 0132 bar ≈ 1 bar</a:t>
            </a:r>
            <a:r>
              <a:rPr lang="fr-FR" sz="2000" b="1" dirty="0" smtClean="0"/>
              <a:t>.</a:t>
            </a:r>
          </a:p>
          <a:p>
            <a:pPr hangingPunct="0"/>
            <a:r>
              <a:rPr lang="fr-FR" b="1" i="1" dirty="0" smtClean="0">
                <a:latin typeface="Arial-BoldItalicMT"/>
              </a:rPr>
              <a:t>                     </a:t>
            </a:r>
            <a:r>
              <a:rPr lang="fr-FR" sz="2400" b="1" i="1" dirty="0" err="1" smtClean="0">
                <a:latin typeface="Arial" pitchFamily="34" charset="0"/>
                <a:cs typeface="Arial" pitchFamily="34" charset="0"/>
              </a:rPr>
              <a:t>Prel</a:t>
            </a:r>
            <a:r>
              <a:rPr lang="fr-FR" sz="2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i="1" dirty="0">
                <a:latin typeface="Arial" pitchFamily="34" charset="0"/>
                <a:cs typeface="Arial" pitchFamily="34" charset="0"/>
              </a:rPr>
              <a:t>= </a:t>
            </a:r>
            <a:r>
              <a:rPr lang="fr-FR" sz="2400" b="1" i="1" dirty="0" err="1">
                <a:latin typeface="Arial" pitchFamily="34" charset="0"/>
                <a:cs typeface="Arial" pitchFamily="34" charset="0"/>
              </a:rPr>
              <a:t>Pabs</a:t>
            </a:r>
            <a:r>
              <a:rPr lang="fr-FR" sz="2400" b="1" i="1" dirty="0">
                <a:latin typeface="Arial" pitchFamily="34" charset="0"/>
                <a:cs typeface="Arial" pitchFamily="34" charset="0"/>
              </a:rPr>
              <a:t> - </a:t>
            </a:r>
            <a:r>
              <a:rPr lang="fr-FR" sz="2400" b="1" i="1" dirty="0" err="1">
                <a:latin typeface="Arial" pitchFamily="34" charset="0"/>
                <a:cs typeface="Arial" pitchFamily="34" charset="0"/>
              </a:rPr>
              <a:t>Patm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user\Bureau\Copie de differentpressio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633670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461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i="1" dirty="0" smtClean="0"/>
              <a:t>I-2 </a:t>
            </a:r>
            <a:r>
              <a:rPr lang="fr-FR" b="1" i="1" dirty="0"/>
              <a:t>Loi de Boyle – Mariotte</a:t>
            </a:r>
            <a:br>
              <a:rPr lang="fr-FR" b="1" i="1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1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r>
              <a:rPr lang="fr-FR" i="1" dirty="0">
                <a:solidFill>
                  <a:srgbClr val="FF0000"/>
                </a:solidFill>
              </a:rPr>
              <a:t>Il est a noter que les valeurs de pression </a:t>
            </a:r>
            <a:r>
              <a:rPr lang="fr-FR" i="1" dirty="0" smtClean="0">
                <a:solidFill>
                  <a:srgbClr val="FF0000"/>
                </a:solidFill>
              </a:rPr>
              <a:t>utilisée </a:t>
            </a:r>
            <a:r>
              <a:rPr lang="fr-FR" i="1" dirty="0">
                <a:solidFill>
                  <a:srgbClr val="FF0000"/>
                </a:solidFill>
              </a:rPr>
              <a:t>avec cette </a:t>
            </a:r>
            <a:r>
              <a:rPr lang="fr-FR" i="1" dirty="0" smtClean="0">
                <a:solidFill>
                  <a:srgbClr val="FF0000"/>
                </a:solidFill>
              </a:rPr>
              <a:t>équation </a:t>
            </a:r>
            <a:r>
              <a:rPr lang="fr-FR" i="1" dirty="0">
                <a:solidFill>
                  <a:srgbClr val="FF0000"/>
                </a:solidFill>
              </a:rPr>
              <a:t>sont </a:t>
            </a:r>
            <a:r>
              <a:rPr lang="fr-FR" i="1" dirty="0" smtClean="0">
                <a:solidFill>
                  <a:srgbClr val="FF0000"/>
                </a:solidFill>
              </a:rPr>
              <a:t>des pressions </a:t>
            </a:r>
            <a:r>
              <a:rPr lang="fr-FR" i="1" dirty="0">
                <a:solidFill>
                  <a:srgbClr val="FF0000"/>
                </a:solidFill>
              </a:rPr>
              <a:t>absolues (Pression relative + pression </a:t>
            </a:r>
            <a:r>
              <a:rPr lang="fr-FR" i="1" dirty="0" smtClean="0">
                <a:solidFill>
                  <a:srgbClr val="FF0000"/>
                </a:solidFill>
              </a:rPr>
              <a:t>atmosphérique).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851" y="1340768"/>
            <a:ext cx="790284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05566" y="4581128"/>
            <a:ext cx="5544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/>
              <a:t>              p1 </a:t>
            </a:r>
            <a:r>
              <a:rPr lang="fr-FR" sz="2400" b="1" dirty="0"/>
              <a:t>.V1 = p2 .V2 = p3 .V3 = Constant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xmlns="" val="209669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Exercice 1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i="1" dirty="0"/>
          </a:p>
          <a:p>
            <a:r>
              <a:rPr lang="fr-FR" dirty="0"/>
              <a:t>A la pression atmosphérique, l'air peut être compressé au 1/7 de son volume. </a:t>
            </a:r>
            <a:r>
              <a:rPr lang="fr-FR" dirty="0" smtClean="0"/>
              <a:t>Quelle sera </a:t>
            </a:r>
            <a:r>
              <a:rPr lang="fr-FR" dirty="0"/>
              <a:t>la </a:t>
            </a:r>
            <a:r>
              <a:rPr lang="fr-FR" smtClean="0"/>
              <a:t>pression relative, </a:t>
            </a:r>
            <a:r>
              <a:rPr lang="fr-FR" dirty="0"/>
              <a:t>si la température reste constante?</a:t>
            </a:r>
          </a:p>
        </p:txBody>
      </p:sp>
    </p:spTree>
    <p:extLst>
      <p:ext uri="{BB962C8B-B14F-4D97-AF65-F5344CB8AC3E}">
        <p14:creationId xmlns:p14="http://schemas.microsoft.com/office/powerpoint/2010/main" xmlns="" val="428058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1783</TotalTime>
  <Words>1900</Words>
  <Application>Microsoft Office PowerPoint</Application>
  <PresentationFormat>Affichage à l'écran (4:3)</PresentationFormat>
  <Paragraphs>531</Paragraphs>
  <Slides>65</Slides>
  <Notes>2</Notes>
  <HiddenSlides>0</HiddenSlides>
  <MMClips>5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65</vt:i4>
      </vt:variant>
    </vt:vector>
  </HeadingPairs>
  <TitlesOfParts>
    <vt:vector size="68" baseType="lpstr">
      <vt:lpstr>Thème Office</vt:lpstr>
      <vt:lpstr>Microsoft Word Picture</vt:lpstr>
      <vt:lpstr>Document</vt:lpstr>
      <vt:lpstr>Analyse de circuits pneumatiques</vt:lpstr>
      <vt:lpstr>Analyse de circuits pneumatiques</vt:lpstr>
      <vt:lpstr>Analyse de circuits pneumatiques</vt:lpstr>
      <vt:lpstr>Energies de puissance</vt:lpstr>
      <vt:lpstr>I- Lois et propriétés physiques de l’air comprime : </vt:lpstr>
      <vt:lpstr>I-1 La pression</vt:lpstr>
      <vt:lpstr>I-1 La Pression</vt:lpstr>
      <vt:lpstr>I-2 Loi de Boyle – Mariotte </vt:lpstr>
      <vt:lpstr>Exercice 1</vt:lpstr>
      <vt:lpstr>I-3 Loi de Charles – Gay-Lussac</vt:lpstr>
      <vt:lpstr>Diapositive 11</vt:lpstr>
      <vt:lpstr>I-4 La loi de Pascal  </vt:lpstr>
      <vt:lpstr>I-4 La loi de Pascal  </vt:lpstr>
      <vt:lpstr>Diapositive 14</vt:lpstr>
      <vt:lpstr>Diapositive 15</vt:lpstr>
      <vt:lpstr>Diapositive 16</vt:lpstr>
      <vt:lpstr>Diapositive 17</vt:lpstr>
      <vt:lpstr>Diapositive 18</vt:lpstr>
      <vt:lpstr>Application 4 </vt:lpstr>
      <vt:lpstr>Diapositive 20</vt:lpstr>
      <vt:lpstr>II-CONDITIONNEMENT D’AIR COMPRIME Unités de conditionnement FRL</vt:lpstr>
      <vt:lpstr>II-1 Filtre</vt:lpstr>
      <vt:lpstr>II-2 Mano-Régulateur</vt:lpstr>
      <vt:lpstr>II-3 Lubrificateur</vt:lpstr>
      <vt:lpstr>III-LES COMPOSANTS DES SYSTEMES PNEUMATIQUES III-1 Actionneurs pneumatiques</vt:lpstr>
      <vt:lpstr>III-1-1  Vérin Simple Effet VSE</vt:lpstr>
      <vt:lpstr>III-1-2 Vérin double effet VDE</vt:lpstr>
      <vt:lpstr>Application 5</vt:lpstr>
      <vt:lpstr>III-2 Distributeurs</vt:lpstr>
      <vt:lpstr>Désignation et représentation</vt:lpstr>
      <vt:lpstr>Distributeur 2/2</vt:lpstr>
      <vt:lpstr>Distributeur 3/2</vt:lpstr>
      <vt:lpstr>Distributeur 5/2</vt:lpstr>
      <vt:lpstr>Distributeur 4/2</vt:lpstr>
      <vt:lpstr>Commande</vt:lpstr>
      <vt:lpstr>Exemples</vt:lpstr>
      <vt:lpstr>Diapositive 37</vt:lpstr>
      <vt:lpstr>Diapositive 38</vt:lpstr>
      <vt:lpstr>Commande directe d’un vérin simple effet</vt:lpstr>
      <vt:lpstr>commande indirecte d’un vérin  double effet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Réduction à l’échappement</vt:lpstr>
      <vt:lpstr>Application 6</vt:lpstr>
      <vt:lpstr>Diapositive 52</vt:lpstr>
      <vt:lpstr>Diapositive 53</vt:lpstr>
      <vt:lpstr>Diapositive 54</vt:lpstr>
      <vt:lpstr>Diapositive 55</vt:lpstr>
      <vt:lpstr>Diapositive 56</vt:lpstr>
      <vt:lpstr>Diapositive 57</vt:lpstr>
      <vt:lpstr>Diapositive 58</vt:lpstr>
      <vt:lpstr>IV- Le séquenceur</vt:lpstr>
      <vt:lpstr>Diapositive 60</vt:lpstr>
      <vt:lpstr>Diapositive 61</vt:lpstr>
      <vt:lpstr>Diagramme de phases(chronogramme pas-à-pas)</vt:lpstr>
      <vt:lpstr>Diapositive 63</vt:lpstr>
      <vt:lpstr>Diapositive 64</vt:lpstr>
      <vt:lpstr>Diapositive 65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Analyse de circuits pneumatiques</dc:title>
  <cp:lastModifiedBy>Light.user</cp:lastModifiedBy>
  <cp:revision>127</cp:revision>
  <dcterms:modified xsi:type="dcterms:W3CDTF">2016-01-22T10:53:54Z</dcterms:modified>
</cp:coreProperties>
</file>